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56" r:id="rId3"/>
    <p:sldId id="257" r:id="rId4"/>
    <p:sldId id="262" r:id="rId5"/>
    <p:sldId id="263" r:id="rId6"/>
    <p:sldId id="265" r:id="rId7"/>
    <p:sldId id="267" r:id="rId8"/>
    <p:sldId id="260" r:id="rId9"/>
    <p:sldId id="264" r:id="rId10"/>
    <p:sldId id="261" r:id="rId11"/>
    <p:sldId id="272" r:id="rId12"/>
    <p:sldId id="268" r:id="rId13"/>
    <p:sldId id="269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371"/>
    <a:srgbClr val="F5D17C"/>
    <a:srgbClr val="F4CE7E"/>
    <a:srgbClr val="DEEBF7"/>
    <a:srgbClr val="EDEDED"/>
    <a:srgbClr val="D2DBE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20" y="408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323AE-37DA-40E3-9488-89BC2A3BF47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9E6ED-B452-4A16-861C-7CB0C9926EC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20C6-E2BE-4656-AF86-6AD614FD7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42597-AD06-4B21-9AC5-7EDF1F97E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B6127-5A3D-4B17-AA5E-014DCAF5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FC0AD-E54E-48D1-B7F5-E00A3985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16D0A-2423-4077-9B60-34FA858D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9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6DF7-380C-427B-B237-EAED400D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4CD6C-B76C-446E-9FB9-166F7C4B9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BB292-ACC8-4B5C-B43F-21ABEDCA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8F19B-33C4-4A1A-95CB-1FA43CBC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98468-4B75-4207-BFBD-5D445EE5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B13FB-45D5-4C01-A76E-529AB7DE4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DFEE3-8C7C-42D2-A234-AFF4F026E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B3AD1-03BA-4059-8D5C-C5106DF8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CCC6C-CBE5-4072-A4EA-C1869B8B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F71DA-A03E-424C-9B27-0FAC94BD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9F0C-93C0-4F46-A551-B696BF83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9933-C958-454D-92BE-9EE97E94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ED368-E829-45FB-AC8E-62CE803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EA189-3877-433C-9FF6-06F8D621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F9603-A4E7-4610-B3E3-53499470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9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4757-6AFC-42EA-BFEE-C7D43973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FD07F-085D-4D5D-AD37-896D59A84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7CB88-ED71-4C71-9A81-35366202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2651-15CC-4E02-BF72-AE5B3025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99C92-CF78-466C-9994-15380020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D394-D8F3-4125-A830-82410D8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C90B2-B6DE-4F11-8155-B654A723E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ED145-7AE0-4627-98D1-A76518EFA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448B6-E569-47EA-A93A-F7A37AB1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68B2F-B663-466B-B77E-AE08F8F4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6B445-0908-4263-8BB7-2CB5BDC1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5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53ED-ADAC-4544-8F6F-9CC5429E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40B3E-83D8-472E-9A37-FCBE891A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5A56E-B552-4CC4-86EB-44D682F1C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8D691-1378-4028-BBB7-6A2828CB2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D0DC0-5024-4B6E-9EC0-E87E5673E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ED7BC-F7D6-481B-88CB-7082ACAB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85D43-9494-4941-9A8A-66614236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04E60-566C-40ED-8061-F9C01A7E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0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1C1C-E025-411D-873A-145C00D4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D191E-009A-4182-962F-04644E7A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C8CF3-21F6-4D52-B6D9-8CE63BA7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827F0-CA1E-418C-818B-FD241DEA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5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F1775-99C0-43B9-8D85-049F31F4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7D98D-0E28-408E-8CBA-9D3FEE78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AB3DE-9EAE-45ED-9F12-3A6BD5C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8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2507-4EF6-4A35-BC3C-E20402E2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51CB-A414-41A5-98EE-6C074C603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CDDBA-F0A5-47FA-BE4B-40A5F6349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0F212-790C-4A28-8708-7840C34B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0E48B-1F9B-4FAA-BD40-986B249E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A4DD6-AB23-4FD1-9FBC-0E3A75DC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4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27B1-4E42-44CE-B19E-77948BA6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96E4A-F16F-4328-8643-2688052C7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04CA4-B5C4-4FB9-9431-5923AFC3E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332C8-A41A-4FF3-B757-EFFF3E7C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2E7C8-6AA4-4C52-A1C7-68CC9D76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F549C-5E43-4EA8-AC29-E3DB472E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EBF80-3B7A-47EE-A16C-83229F2E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CF008-6743-4404-9ABC-4A25FD61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F4BAA-91B0-4592-AE07-60C23545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EDD42-CA20-4864-AA0F-35ABB31FCB7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45F00-EFC9-404D-BB73-828082D17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A9F06-0C95-4545-89B7-698EEA840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E337F-FD09-4992-AA0A-F07598820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4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1.worldbank.org/curated/en/928731497243427428/pdf/116046-WP-Tax-Collection-PUBLIC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tax/forum-on-tax-administration/publications-and-products/successful-tax-debt-management-measuring-maturity-and-supporting-chang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axpayeradvocate.irs.gov/2017AnnualReport" TargetMode="External"/><Relationship Id="rId2" Type="http://schemas.openxmlformats.org/officeDocument/2006/relationships/hyperlink" Target="https://www.nytimes.com/2017/06/23/business/dealbook/irs-private-collector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nytimes.com/2018/01/10/business/economy/irs-debt-collection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tax/forum-on-tax-administration/publications-and-products/successful-tax-debt-management-measuring-maturity-and-supporting-chang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1.worldbank.org/curated/en/472181576511865338/pdf/Behavioral-Insights-for-Tax-Complianc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2071-1050/13/15/8363/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tax/forum-on-tax-administration/publications-and-products/successful-tax-debt-management-measuring-maturity-and-supporting-chang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hyperlink" Target="https://www.bi.team/wp-content/uploads/2019/11/Guatemala-6-TR-Encourage-timely-declaration-of-tax-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.team/wp-content/uploads/2015/07/BIT-Publication-EAST_FA_WEB.pdf" TargetMode="External"/><Relationship Id="rId5" Type="http://schemas.openxmlformats.org/officeDocument/2006/relationships/hyperlink" Target="https://blogs.worldbank.org/governance/how-mobile-text-reminders-earned-madagascar-32800-roi-collecting-unpaid-taxes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88B4582-87F4-4A83-B252-A3B806B2A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B3CC6A-78EE-4C36-8DF2-11B464963009}"/>
              </a:ext>
            </a:extLst>
          </p:cNvPr>
          <p:cNvSpPr/>
          <p:nvPr/>
        </p:nvSpPr>
        <p:spPr>
          <a:xfrm>
            <a:off x="0" y="5301982"/>
            <a:ext cx="12192000" cy="107624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Managing Arrears Collection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latin typeface="Arial Nova Light" panose="020B0304020202020204" pitchFamily="34" charset="0"/>
                <a:cs typeface="Arial" panose="020B0604020202020204" pitchFamily="34" charset="0"/>
              </a:rPr>
              <a:t>Executive Program in Tax and Digital Transformation | 22 March 2022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46B37DC-E971-4CD9-B36A-11014D5AA8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68" y="284609"/>
            <a:ext cx="2823389" cy="5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7DD3-22A7-434A-87E1-08608646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12" y="365584"/>
            <a:ext cx="10515600" cy="65983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| Behavioral messages matter in tax collection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629E7-F051-4F03-8AA0-8421A7F11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3"/>
          <a:stretch/>
        </p:blipFill>
        <p:spPr>
          <a:xfrm>
            <a:off x="413313" y="1225481"/>
            <a:ext cx="9334844" cy="52669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324644-5249-4858-B077-280E2989C766}"/>
              </a:ext>
            </a:extLst>
          </p:cNvPr>
          <p:cNvSpPr txBox="1"/>
          <p:nvPr/>
        </p:nvSpPr>
        <p:spPr>
          <a:xfrm>
            <a:off x="492012" y="6307704"/>
            <a:ext cx="14765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Bank</a:t>
            </a:r>
            <a:r>
              <a:rPr lang="en-US" sz="800" dirty="0"/>
              <a:t>, 2017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F68F558-51DB-471D-9E7D-1D1CC3B4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5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D4F50E4D-CD1A-4AE0-B7AF-460E902B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9C87DA6-7E57-4D76-9B55-4C4A93C5CBB9}"/>
              </a:ext>
            </a:extLst>
          </p:cNvPr>
          <p:cNvSpPr txBox="1">
            <a:spLocks/>
          </p:cNvSpPr>
          <p:nvPr/>
        </p:nvSpPr>
        <p:spPr>
          <a:xfrm>
            <a:off x="492012" y="367278"/>
            <a:ext cx="11181677" cy="65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| Establishing a system for reminders and communications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7595A-2176-448A-B3FD-79CDF4DCBC02}"/>
              </a:ext>
            </a:extLst>
          </p:cNvPr>
          <p:cNvSpPr txBox="1"/>
          <p:nvPr/>
        </p:nvSpPr>
        <p:spPr>
          <a:xfrm>
            <a:off x="492012" y="1764706"/>
            <a:ext cx="85671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Need to establish a </a:t>
            </a:r>
            <a:r>
              <a:rPr lang="en-US" b="1" dirty="0"/>
              <a:t>collaborative framework </a:t>
            </a:r>
            <a:r>
              <a:rPr lang="en-US" dirty="0"/>
              <a:t>between debt collection department, on one hand, and the departments responsible for VAT, income tax, etc.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b="1" dirty="0"/>
              <a:t>debt collection starts </a:t>
            </a:r>
            <a:r>
              <a:rPr lang="en-US" dirty="0"/>
              <a:t>when VAT is lodged, when tax return is handed in, etc.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It is important that when the registration is lodged, the payment should be made easy.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Reminders should be sent to the taxpayer – the longer time between </a:t>
            </a:r>
            <a:r>
              <a:rPr lang="en-US" dirty="0" err="1"/>
              <a:t>lodgement</a:t>
            </a:r>
            <a:r>
              <a:rPr lang="en-US" dirty="0"/>
              <a:t> and payment, the greater the risk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There are important differences between personal and corporate income tax payers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5279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D4F50E4D-CD1A-4AE0-B7AF-460E902B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9C87DA6-7E57-4D76-9B55-4C4A93C5CBB9}"/>
              </a:ext>
            </a:extLst>
          </p:cNvPr>
          <p:cNvSpPr txBox="1">
            <a:spLocks/>
          </p:cNvSpPr>
          <p:nvPr/>
        </p:nvSpPr>
        <p:spPr>
          <a:xfrm>
            <a:off x="492012" y="367278"/>
            <a:ext cx="11181677" cy="65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| Arrears Management Strategies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CC19C-A177-4335-B10B-2C675F933933}"/>
              </a:ext>
            </a:extLst>
          </p:cNvPr>
          <p:cNvSpPr txBox="1"/>
          <p:nvPr/>
        </p:nvSpPr>
        <p:spPr>
          <a:xfrm>
            <a:off x="492012" y="1042667"/>
            <a:ext cx="73136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Is it possible to increase  withholding taxes on PIT to cover arrears? In Denmark automatically withhold up to about US$ 3,500.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Make it easier to pay outstanding taxes.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Contact taxpayers directly.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Pay in installments for those with temporary financial difficulties.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Withhold payments in taxpayers wages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Engage Bailiffs for debt recovery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Take measures to seize assets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Declare bankruptcy (avoid further arrears)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Bankruptcy Quarantine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Easy Payment possibilities are essential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89D5E7-CE3A-41DB-A643-AF23D3E5B92B}"/>
              </a:ext>
            </a:extLst>
          </p:cNvPr>
          <p:cNvSpPr/>
          <p:nvPr/>
        </p:nvSpPr>
        <p:spPr>
          <a:xfrm>
            <a:off x="8089737" y="1166281"/>
            <a:ext cx="3200400" cy="5004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Country Experiences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Canada. 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The CRA has included a payment button right next to the amount of taxes owed, increasing the number of taxpayers voluntarily paying their debts.</a:t>
            </a:r>
          </a:p>
          <a:p>
            <a:endParaRPr lang="en-US" sz="10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Italy. 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The </a:t>
            </a:r>
            <a:r>
              <a:rPr lang="en-US" sz="10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Equiclick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 mobile app made it easier for debtors to pay their debt through a responsive website. This initiative has made it significantly easier to make online payments. In 2017, Italy also introduced the </a:t>
            </a:r>
            <a:r>
              <a:rPr lang="en-US" sz="10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Equipay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 Automated Teller Machine (ATM) System. This tool allows debtors to verify their tax balance and make a payment directly at an ATM. This payment option may be more convenient for those who may have more limited internet access.</a:t>
            </a:r>
          </a:p>
          <a:p>
            <a:endParaRPr lang="en-US" sz="10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Kenya. 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The KRA has launched a smartphone app making it possible to pay for Turnover Tax and Monthly Rental Income.</a:t>
            </a:r>
          </a:p>
          <a:p>
            <a:endParaRPr lang="en-US" sz="10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Russia. 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The FTS has consolidated the payment of different taxes so that the taxpayer can pay them in one go.</a:t>
            </a:r>
          </a:p>
          <a:p>
            <a:endParaRPr lang="en-US" sz="10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UK. 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HMRC can in response to arrears increase withholding taxes for individuals with annual earnings above GBP 30,000, also in the current year (not awaiting the next fiscal year).</a:t>
            </a:r>
          </a:p>
          <a:p>
            <a:endParaRPr lang="en-US" sz="10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, 2019 and Authors.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200" dirty="0"/>
          </a:p>
          <a:p>
            <a:pPr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0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2C1F45-A69C-4329-BFE1-21C6173E3BFF}"/>
              </a:ext>
            </a:extLst>
          </p:cNvPr>
          <p:cNvSpPr/>
          <p:nvPr/>
        </p:nvSpPr>
        <p:spPr>
          <a:xfrm>
            <a:off x="7324506" y="1577279"/>
            <a:ext cx="3994895" cy="4617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pPr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D4F50E4D-CD1A-4AE0-B7AF-460E902B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9C87DA6-7E57-4D76-9B55-4C4A93C5CBB9}"/>
              </a:ext>
            </a:extLst>
          </p:cNvPr>
          <p:cNvSpPr txBox="1">
            <a:spLocks/>
          </p:cNvSpPr>
          <p:nvPr/>
        </p:nvSpPr>
        <p:spPr>
          <a:xfrm>
            <a:off x="492012" y="367278"/>
            <a:ext cx="11181677" cy="65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Dilemmas in debt recovery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A6300-CAEA-4F6E-A87D-A300A0904EB0}"/>
              </a:ext>
            </a:extLst>
          </p:cNvPr>
          <p:cNvSpPr txBox="1"/>
          <p:nvPr/>
        </p:nvSpPr>
        <p:spPr>
          <a:xfrm>
            <a:off x="7403345" y="4466585"/>
            <a:ext cx="383721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1" u="sng" dirty="0">
                <a:solidFill>
                  <a:srgbClr val="0563C1"/>
                </a:solidFill>
                <a:effectLst/>
                <a:latin typeface="Arial Nova Light" panose="020B03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900" b="0" i="1" dirty="0">
                <a:solidFill>
                  <a:srgbClr val="0563C1"/>
                </a:solidFill>
                <a:effectLst/>
                <a:latin typeface="Arial Nova Light" panose="020B03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 </a:t>
            </a:r>
            <a:r>
              <a:rPr lang="en-US" sz="900" b="0" i="1" dirty="0">
                <a:effectLst/>
                <a:latin typeface="Arial Nova Light" panose="020B03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debt collectors</a:t>
            </a:r>
            <a:r>
              <a:rPr lang="en-US" sz="900" b="0" i="1" dirty="0">
                <a:effectLst/>
                <a:latin typeface="Arial Nova Light" panose="020B0304020202020204" pitchFamily="34" charset="0"/>
              </a:rPr>
              <a:t> cost the Internal Revenue Service $20 million in the last fiscal year, but brought in only $6.7 million in back taxes, the agency’s taxpayer advocate reported Wednesday. That was less than 1 percent of the amount assigned for collection.</a:t>
            </a:r>
          </a:p>
          <a:p>
            <a:endParaRPr lang="en-US" sz="900" b="0" i="1" dirty="0">
              <a:effectLst/>
              <a:latin typeface="Arial Nova Light" panose="020B0304020202020204" pitchFamily="34" charset="0"/>
            </a:endParaRPr>
          </a:p>
          <a:p>
            <a:r>
              <a:rPr lang="en-US" sz="900" b="0" i="1" dirty="0">
                <a:effectLst/>
                <a:latin typeface="Arial Nova Light" panose="020B0304020202020204" pitchFamily="34" charset="0"/>
              </a:rPr>
              <a:t>private contractors in some cases were paid 25% commissions on collections that the I.R.S. made without their help, according to the </a:t>
            </a:r>
            <a:r>
              <a:rPr lang="en-US" sz="900" b="0" i="1" dirty="0">
                <a:effectLst/>
                <a:latin typeface="Arial Nova Light" panose="020B03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 report</a:t>
            </a:r>
            <a:r>
              <a:rPr lang="en-US" sz="900" b="0" i="1" dirty="0">
                <a:effectLst/>
                <a:latin typeface="Arial Nova Light" panose="020B0304020202020204" pitchFamily="34" charset="0"/>
              </a:rPr>
              <a:t> by Nina E. Olson, who heads the Taxpayer Advocate Service, an independent office within the I.R.S.”</a:t>
            </a:r>
          </a:p>
          <a:p>
            <a:endParaRPr lang="en-US" sz="1000" b="0" i="0" dirty="0">
              <a:effectLst/>
              <a:latin typeface="Arial Nova Light" panose="020B0304020202020204" pitchFamily="34" charset="0"/>
            </a:endParaRPr>
          </a:p>
          <a:p>
            <a:r>
              <a:rPr lang="en-US" sz="800" dirty="0"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York Times</a:t>
            </a:r>
            <a:r>
              <a:rPr lang="en-US" sz="800" dirty="0">
                <a:latin typeface="Arial Nova Light" panose="020B0304020202020204" pitchFamily="34" charset="0"/>
              </a:rPr>
              <a:t>, 2018 </a:t>
            </a:r>
          </a:p>
        </p:txBody>
      </p:sp>
      <p:pic>
        <p:nvPicPr>
          <p:cNvPr id="6146" name="Picture 2" descr="Nina E. Olson, the taxpayer advocate at the Internal Revenue Service, has repeatedly complained that Congress is underfunding the agency.">
            <a:extLst>
              <a:ext uri="{FF2B5EF4-FFF2-40B4-BE49-F238E27FC236}">
                <a16:creationId xmlns:a16="http://schemas.microsoft.com/office/drawing/2014/main" id="{29A79FA5-4B9B-4481-AC45-01A6E4D8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66" y="1749150"/>
            <a:ext cx="3672229" cy="24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A75841-F1D7-4CC9-AC73-82AFBA4651F2}"/>
              </a:ext>
            </a:extLst>
          </p:cNvPr>
          <p:cNvSpPr txBox="1"/>
          <p:nvPr/>
        </p:nvSpPr>
        <p:spPr>
          <a:xfrm>
            <a:off x="7391110" y="4189586"/>
            <a:ext cx="37446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>
                <a:effectLst/>
                <a:latin typeface="Arial Nova Light" panose="020B0304020202020204" pitchFamily="34" charset="0"/>
              </a:rPr>
              <a:t>Nina E. Olson, the taxpayer advocate at the Internal Revenue Service, has repeatedly complained that Congress is underfunding the agency. Andrew </a:t>
            </a:r>
            <a:r>
              <a:rPr lang="en-US" sz="600" b="0" i="0" dirty="0" err="1">
                <a:effectLst/>
                <a:latin typeface="Arial Nova Light" panose="020B0304020202020204" pitchFamily="34" charset="0"/>
              </a:rPr>
              <a:t>Harnik</a:t>
            </a:r>
            <a:r>
              <a:rPr lang="en-US" sz="600" b="0" i="0" dirty="0">
                <a:effectLst/>
                <a:latin typeface="Arial Nova Light" panose="020B0304020202020204" pitchFamily="34" charset="0"/>
              </a:rPr>
              <a:t>/Associated Press</a:t>
            </a:r>
            <a:endParaRPr lang="en-US" sz="600" dirty="0">
              <a:latin typeface="Arial Nova Light" panose="020B03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C97FE7E-DE59-4BA8-B858-33166DA73FFA}"/>
              </a:ext>
            </a:extLst>
          </p:cNvPr>
          <p:cNvSpPr txBox="1"/>
          <p:nvPr/>
        </p:nvSpPr>
        <p:spPr>
          <a:xfrm>
            <a:off x="872598" y="1749150"/>
            <a:ext cx="5223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Threshold </a:t>
            </a:r>
            <a:r>
              <a:rPr lang="da-DK" dirty="0"/>
              <a:t> for </a:t>
            </a:r>
            <a:r>
              <a:rPr lang="en-US" dirty="0"/>
              <a:t>calculating outstanding taxes</a:t>
            </a: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/>
              <a:t>The </a:t>
            </a:r>
            <a:r>
              <a:rPr lang="da-DK" dirty="0" err="1"/>
              <a:t>willing</a:t>
            </a:r>
            <a:r>
              <a:rPr lang="da-DK" dirty="0"/>
              <a:t> and </a:t>
            </a:r>
            <a:r>
              <a:rPr lang="da-DK" dirty="0" err="1"/>
              <a:t>able</a:t>
            </a:r>
            <a:r>
              <a:rPr lang="da-DK" dirty="0"/>
              <a:t> vs</a:t>
            </a:r>
            <a:r>
              <a:rPr lang="en-US" dirty="0"/>
              <a:t>.</a:t>
            </a:r>
            <a:r>
              <a:rPr lang="da-DK" dirty="0"/>
              <a:t> the </a:t>
            </a:r>
            <a:r>
              <a:rPr lang="da-DK" dirty="0" err="1"/>
              <a:t>unwilling</a:t>
            </a:r>
            <a:r>
              <a:rPr lang="da-DK" dirty="0"/>
              <a:t> and </a:t>
            </a:r>
            <a:r>
              <a:rPr lang="da-DK" dirty="0" err="1"/>
              <a:t>unable</a:t>
            </a:r>
            <a:r>
              <a:rPr lang="da-DK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err="1"/>
              <a:t>Finding</a:t>
            </a:r>
            <a:r>
              <a:rPr lang="da-DK" dirty="0"/>
              <a:t> the </a:t>
            </a:r>
            <a:r>
              <a:rPr lang="da-DK" dirty="0" err="1"/>
              <a:t>right</a:t>
            </a:r>
            <a:r>
              <a:rPr lang="da-DK" dirty="0"/>
              <a:t> </a:t>
            </a:r>
            <a:r>
              <a:rPr lang="en-US" dirty="0"/>
              <a:t>measurement</a:t>
            </a:r>
            <a:r>
              <a:rPr lang="da-DK" dirty="0"/>
              <a:t> for the </a:t>
            </a:r>
            <a:r>
              <a:rPr lang="da-DK" dirty="0" err="1"/>
              <a:t>right</a:t>
            </a:r>
            <a:r>
              <a:rPr lang="da-DK" dirty="0"/>
              <a:t> </a:t>
            </a:r>
            <a:r>
              <a:rPr lang="en-US" dirty="0"/>
              <a:t>taxpayers</a:t>
            </a:r>
            <a:r>
              <a:rPr lang="da-DK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/>
              <a:t>Using datasets vs</a:t>
            </a:r>
            <a:r>
              <a:rPr lang="en-US" dirty="0"/>
              <a:t>.</a:t>
            </a:r>
            <a:r>
              <a:rPr lang="da-DK" dirty="0"/>
              <a:t> civil </a:t>
            </a:r>
            <a:r>
              <a:rPr lang="da-DK" dirty="0" err="1"/>
              <a:t>rights</a:t>
            </a:r>
            <a:r>
              <a:rPr lang="da-DK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/>
              <a:t>Using private sector </a:t>
            </a:r>
            <a:r>
              <a:rPr lang="da-DK" dirty="0" err="1"/>
              <a:t>debt</a:t>
            </a:r>
            <a:r>
              <a:rPr lang="da-DK" dirty="0"/>
              <a:t> </a:t>
            </a:r>
            <a:r>
              <a:rPr lang="da-DK" dirty="0" err="1"/>
              <a:t>collectors</a:t>
            </a:r>
            <a:r>
              <a:rPr lang="da-DK" dirty="0"/>
              <a:t> vs</a:t>
            </a:r>
            <a:r>
              <a:rPr lang="en-US"/>
              <a:t>.</a:t>
            </a:r>
            <a:r>
              <a:rPr lang="da-DK"/>
              <a:t> </a:t>
            </a:r>
            <a:r>
              <a:rPr lang="en-US" dirty="0"/>
              <a:t>legal certainty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322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D4F50E4D-CD1A-4AE0-B7AF-460E902B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9C87DA6-7E57-4D76-9B55-4C4A93C5CBB9}"/>
              </a:ext>
            </a:extLst>
          </p:cNvPr>
          <p:cNvSpPr txBox="1">
            <a:spLocks/>
          </p:cNvSpPr>
          <p:nvPr/>
        </p:nvSpPr>
        <p:spPr>
          <a:xfrm>
            <a:off x="492012" y="367278"/>
            <a:ext cx="11181677" cy="65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Maturity Model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1DAEC4-2D77-6743-A8F1-967EFB262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77635"/>
              </p:ext>
            </p:extLst>
          </p:nvPr>
        </p:nvGraphicFramePr>
        <p:xfrm>
          <a:off x="603607" y="1085058"/>
          <a:ext cx="10984786" cy="4687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393">
                  <a:extLst>
                    <a:ext uri="{9D8B030D-6E8A-4147-A177-3AD203B41FA5}">
                      <a16:colId xmlns:a16="http://schemas.microsoft.com/office/drawing/2014/main" val="1236102442"/>
                    </a:ext>
                  </a:extLst>
                </a:gridCol>
                <a:gridCol w="5492393">
                  <a:extLst>
                    <a:ext uri="{9D8B030D-6E8A-4147-A177-3AD203B41FA5}">
                      <a16:colId xmlns:a16="http://schemas.microsoft.com/office/drawing/2014/main" val="745310243"/>
                    </a:ext>
                  </a:extLst>
                </a:gridCol>
              </a:tblGrid>
              <a:tr h="39065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ICT Support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113131"/>
                  </a:ext>
                </a:extLst>
              </a:tr>
              <a:tr h="390657">
                <a:tc>
                  <a:txBody>
                    <a:bodyPr/>
                    <a:lstStyle/>
                    <a:p>
                      <a:r>
                        <a:rPr lang="en-US" sz="1400" dirty="0"/>
                        <a:t>1. Strategy is </a:t>
                      </a:r>
                      <a:r>
                        <a:rPr lang="en-US" sz="1400" b="1" i="0" dirty="0"/>
                        <a:t>integrated</a:t>
                      </a:r>
                      <a:r>
                        <a:rPr lang="en-US" sz="1400" dirty="0"/>
                        <a:t> across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Identify taxpayers for preventive action (those at risk)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25792"/>
                  </a:ext>
                </a:extLst>
              </a:tr>
              <a:tr h="390657">
                <a:tc>
                  <a:txBody>
                    <a:bodyPr/>
                    <a:lstStyle/>
                    <a:p>
                      <a:r>
                        <a:rPr lang="en-US" sz="1400" dirty="0"/>
                        <a:t>2. Advanced IT used in </a:t>
                      </a:r>
                      <a:r>
                        <a:rPr lang="en-US" sz="1400" b="1" dirty="0"/>
                        <a:t>selecting approaches </a:t>
                      </a:r>
                      <a:r>
                        <a:rPr lang="en-US" sz="1400" b="0" dirty="0"/>
                        <a:t>for managing risky</a:t>
                      </a:r>
                      <a:r>
                        <a:rPr lang="en-US" sz="1400" dirty="0"/>
                        <a:t> taxpayers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 algorithms to segment taxpayers to enable tailored approaches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31108"/>
                  </a:ext>
                </a:extLst>
              </a:tr>
              <a:tr h="390657">
                <a:tc>
                  <a:txBody>
                    <a:bodyPr/>
                    <a:lstStyle/>
                    <a:p>
                      <a:r>
                        <a:rPr lang="en-US" sz="1400" dirty="0"/>
                        <a:t>3. </a:t>
                      </a:r>
                      <a:r>
                        <a:rPr lang="en-US" sz="1400" b="1" dirty="0"/>
                        <a:t>Personalized</a:t>
                      </a:r>
                      <a:r>
                        <a:rPr lang="en-US" sz="1400" dirty="0"/>
                        <a:t> taxpayer engagement is supported by 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 IT to mass tailor communications / messages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83654"/>
                  </a:ext>
                </a:extLst>
              </a:tr>
              <a:tr h="390657">
                <a:tc>
                  <a:txBody>
                    <a:bodyPr/>
                    <a:lstStyle/>
                    <a:p>
                      <a:r>
                        <a:rPr lang="en-US" sz="1400" b="0" dirty="0"/>
                        <a:t>4. Appropriate</a:t>
                      </a:r>
                      <a:r>
                        <a:rPr lang="en-US" sz="1400" b="1" dirty="0"/>
                        <a:t> action taken </a:t>
                      </a:r>
                      <a:r>
                        <a:rPr lang="en-US" sz="1400" b="0" dirty="0"/>
                        <a:t>on all arrears or taxpayers at risk of arrears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Monitor the portfolio of taxpayers at risk of arrears and in arrears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160350"/>
                  </a:ext>
                </a:extLst>
              </a:tr>
              <a:tr h="390657">
                <a:tc>
                  <a:txBody>
                    <a:bodyPr/>
                    <a:lstStyle/>
                    <a:p>
                      <a:r>
                        <a:rPr lang="en-US" sz="1400" dirty="0"/>
                        <a:t>5. </a:t>
                      </a:r>
                      <a:r>
                        <a:rPr lang="en-US" sz="1400" b="1" dirty="0"/>
                        <a:t>Enforcement tools </a:t>
                      </a:r>
                      <a:r>
                        <a:rPr lang="en-US" sz="1400" b="0" dirty="0"/>
                        <a:t>are applied in individually and escalating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Establish IT systems to enable the automatic escalation of enforcement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088017"/>
                  </a:ext>
                </a:extLst>
              </a:tr>
              <a:tr h="390657">
                <a:tc>
                  <a:txBody>
                    <a:bodyPr/>
                    <a:lstStyle/>
                    <a:p>
                      <a:r>
                        <a:rPr lang="en-US" sz="1400" dirty="0"/>
                        <a:t>6. </a:t>
                      </a:r>
                      <a:r>
                        <a:rPr lang="en-US" sz="1400" b="1" dirty="0"/>
                        <a:t>Performance indicators</a:t>
                      </a:r>
                      <a:r>
                        <a:rPr lang="en-US" sz="1400" dirty="0"/>
                        <a:t> are captured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Automatically capture performance indicators and identify outliers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171716"/>
                  </a:ext>
                </a:extLst>
              </a:tr>
              <a:tr h="390657">
                <a:tc>
                  <a:txBody>
                    <a:bodyPr/>
                    <a:lstStyle/>
                    <a:p>
                      <a:r>
                        <a:rPr lang="en-US" sz="1400" dirty="0"/>
                        <a:t>7. </a:t>
                      </a:r>
                      <a:r>
                        <a:rPr lang="en-US" sz="1400" b="1" dirty="0"/>
                        <a:t>Institutional accountability</a:t>
                      </a:r>
                      <a:r>
                        <a:rPr lang="en-US" sz="1400" dirty="0"/>
                        <a:t> for action is 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system includes the names of officials or unit responsible for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067733"/>
                  </a:ext>
                </a:extLst>
              </a:tr>
              <a:tr h="390657">
                <a:tc>
                  <a:txBody>
                    <a:bodyPr/>
                    <a:lstStyle/>
                    <a:p>
                      <a:r>
                        <a:rPr lang="en-US" sz="1400" dirty="0"/>
                        <a:t>8. Arrears officials are </a:t>
                      </a:r>
                      <a:r>
                        <a:rPr lang="en-US" sz="1400" b="1" dirty="0"/>
                        <a:t>skilled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systems allows for distilling lessons for use across the tax adm.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686188"/>
                  </a:ext>
                </a:extLst>
              </a:tr>
              <a:tr h="390657">
                <a:tc>
                  <a:txBody>
                    <a:bodyPr/>
                    <a:lstStyle/>
                    <a:p>
                      <a:r>
                        <a:rPr lang="en-US" sz="1400" dirty="0"/>
                        <a:t>9. Arrears officials are </a:t>
                      </a:r>
                      <a:r>
                        <a:rPr lang="en-US" sz="1400" b="1" dirty="0"/>
                        <a:t>performing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Staff performance for prevention and collection is assessed in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845356"/>
                  </a:ext>
                </a:extLst>
              </a:tr>
              <a:tr h="390657">
                <a:tc>
                  <a:txBody>
                    <a:bodyPr/>
                    <a:lstStyle/>
                    <a:p>
                      <a:r>
                        <a:rPr lang="en-US" sz="1400" dirty="0"/>
                        <a:t>10. There is effective </a:t>
                      </a:r>
                      <a:r>
                        <a:rPr lang="en-US" sz="1400" b="1" dirty="0"/>
                        <a:t>data sharing </a:t>
                      </a:r>
                      <a:r>
                        <a:rPr lang="en-US" sz="1400" dirty="0"/>
                        <a:t>with arrears officials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Arrears officials received automatically relevant files for each taxpayer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85838"/>
                  </a:ext>
                </a:extLst>
              </a:tr>
              <a:tr h="390657">
                <a:tc>
                  <a:txBody>
                    <a:bodyPr/>
                    <a:lstStyle/>
                    <a:p>
                      <a:r>
                        <a:rPr lang="en-US" sz="1400" dirty="0"/>
                        <a:t>11. </a:t>
                      </a:r>
                      <a:r>
                        <a:rPr lang="en-US" sz="1400" b="1" dirty="0"/>
                        <a:t>Performance</a:t>
                      </a:r>
                      <a:r>
                        <a:rPr lang="en-US" sz="1400" dirty="0"/>
                        <a:t> of the arrears collection can be readily assessed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Performance metrics are captured and can be tracked over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545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A9DDE0-8133-C540-8F77-31CAC7CC26B9}"/>
              </a:ext>
            </a:extLst>
          </p:cNvPr>
          <p:cNvSpPr txBox="1"/>
          <p:nvPr/>
        </p:nvSpPr>
        <p:spPr>
          <a:xfrm>
            <a:off x="492012" y="5825953"/>
            <a:ext cx="61277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800" dirty="0"/>
              <a:t>Source:  </a:t>
            </a:r>
            <a:r>
              <a:rPr lang="en-US" sz="800" dirty="0">
                <a:hlinkClick r:id="rId2"/>
              </a:rPr>
              <a:t>OECD</a:t>
            </a:r>
            <a:r>
              <a:rPr lang="da-DK" sz="800" dirty="0"/>
              <a:t>, 2019 and </a:t>
            </a:r>
            <a:r>
              <a:rPr lang="da-DK" sz="800" dirty="0" err="1"/>
              <a:t>Authors</a:t>
            </a:r>
            <a:r>
              <a:rPr lang="da-DK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75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7DD3-22A7-434A-87E1-08608646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Lecture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78BDD-8AFB-433F-B493-369D4AA57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critical decision points in arrears management</a:t>
            </a:r>
          </a:p>
          <a:p>
            <a:r>
              <a:rPr lang="en-US" dirty="0"/>
              <a:t>Discuss how data and IT systems can support the arrears management function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18C67-9B02-4DCF-9FD2-3662C14F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7DD3-22A7-434A-87E1-08608646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5" y="143479"/>
            <a:ext cx="1129392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is the goal of effective arrears management?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78BDD-8AFB-433F-B493-369D4AA57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334"/>
            <a:ext cx="7224032" cy="4314145"/>
          </a:xfrm>
        </p:spPr>
        <p:txBody>
          <a:bodyPr>
            <a:noAutofit/>
          </a:bodyPr>
          <a:lstStyle/>
          <a:p>
            <a:pPr marL="1257300" indent="-12573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/>
              <a:t>Minimize the financial impact of arrears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DEEBF7"/>
                </a:highlight>
              </a:rPr>
              <a:t>Minimize uncollectable debts, lost interests on late payments (NPV), and costs of collection</a:t>
            </a:r>
          </a:p>
          <a:p>
            <a:pPr marL="0" indent="3429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Minimize the total </a:t>
            </a:r>
            <a:r>
              <a:rPr lang="en-US" sz="1600" dirty="0">
                <a:highlight>
                  <a:srgbClr val="DEEBF7"/>
                </a:highlight>
              </a:rPr>
              <a:t>amount</a:t>
            </a:r>
            <a:r>
              <a:rPr lang="en-US" sz="1600" dirty="0"/>
              <a:t> of arrears (year-on-year)</a:t>
            </a:r>
          </a:p>
          <a:p>
            <a:pPr marL="0" indent="3429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Minimize the </a:t>
            </a:r>
            <a:r>
              <a:rPr lang="en-US" sz="1600" dirty="0">
                <a:highlight>
                  <a:srgbClr val="DEEBF7"/>
                </a:highlight>
              </a:rPr>
              <a:t>time</a:t>
            </a:r>
            <a:r>
              <a:rPr lang="en-US" sz="1600" dirty="0"/>
              <a:t> to bring taxpayers into compliance</a:t>
            </a:r>
          </a:p>
          <a:p>
            <a:pPr marL="0" indent="3429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Reduce the amount of </a:t>
            </a:r>
            <a:r>
              <a:rPr lang="en-US" sz="1600" dirty="0">
                <a:highlight>
                  <a:srgbClr val="DEEBF7"/>
                </a:highlight>
              </a:rPr>
              <a:t>uncollectable debt</a:t>
            </a:r>
          </a:p>
          <a:p>
            <a:pPr marL="0" indent="3429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Reduce the </a:t>
            </a:r>
            <a:r>
              <a:rPr lang="en-US" sz="1600" dirty="0">
                <a:highlight>
                  <a:srgbClr val="DEEBF7"/>
                </a:highlight>
              </a:rPr>
              <a:t>costs of collection</a:t>
            </a:r>
          </a:p>
          <a:p>
            <a:pPr marL="0" indent="3429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/>
              <a:t>Reduce the time it takes to </a:t>
            </a:r>
            <a:r>
              <a:rPr lang="en-US" sz="1600" dirty="0">
                <a:highlight>
                  <a:srgbClr val="DEEBF7"/>
                </a:highlight>
              </a:rPr>
              <a:t>collect debts</a:t>
            </a:r>
          </a:p>
          <a:p>
            <a:pPr marL="1257300" indent="-1257300">
              <a:lnSpc>
                <a:spcPct val="100000"/>
              </a:lnSpc>
              <a:spcBef>
                <a:spcPts val="600"/>
              </a:spcBef>
              <a:buNone/>
            </a:pPr>
            <a:endParaRPr lang="en-US" sz="1600" dirty="0"/>
          </a:p>
          <a:p>
            <a:pPr marL="1257300" indent="-12573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/>
              <a:t>Satisfy other goals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Minimize the number of </a:t>
            </a:r>
            <a:r>
              <a:rPr lang="en-US" sz="1600" dirty="0">
                <a:highlight>
                  <a:srgbClr val="DEEBF7"/>
                </a:highlight>
              </a:rPr>
              <a:t>taxpayers</a:t>
            </a:r>
            <a:r>
              <a:rPr lang="en-US" sz="1600" dirty="0"/>
              <a:t> that experience arrears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Reduce losses due inflicted by </a:t>
            </a:r>
            <a:r>
              <a:rPr lang="en-US" sz="1600" dirty="0">
                <a:highlight>
                  <a:srgbClr val="DEEBF7"/>
                </a:highlight>
              </a:rPr>
              <a:t>criminals</a:t>
            </a:r>
            <a:r>
              <a:rPr lang="en-US" sz="1600" dirty="0"/>
              <a:t> and deter future criminal acts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Respect </a:t>
            </a:r>
            <a:r>
              <a:rPr lang="en-US" sz="1600" dirty="0">
                <a:highlight>
                  <a:srgbClr val="DEEBF7"/>
                </a:highlight>
              </a:rPr>
              <a:t>taxpayer rights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D62F6-8980-49A6-B8CD-A3307E8DBEEF}"/>
              </a:ext>
            </a:extLst>
          </p:cNvPr>
          <p:cNvSpPr/>
          <p:nvPr/>
        </p:nvSpPr>
        <p:spPr>
          <a:xfrm>
            <a:off x="8398472" y="1569250"/>
            <a:ext cx="3200400" cy="4096764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Issues for Discussion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Which is the more </a:t>
            </a:r>
            <a:r>
              <a:rPr lang="en-US" sz="1600" b="1" dirty="0">
                <a:solidFill>
                  <a:schemeClr val="tx1"/>
                </a:solidFill>
              </a:rPr>
              <a:t>important</a:t>
            </a:r>
            <a:r>
              <a:rPr lang="en-US" sz="1600" dirty="0">
                <a:solidFill>
                  <a:schemeClr val="tx1"/>
                </a:solidFill>
              </a:rPr>
              <a:t> goal to your organization?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If a significant amount in </a:t>
            </a:r>
            <a:r>
              <a:rPr lang="en-US" sz="1600" b="1" dirty="0">
                <a:solidFill>
                  <a:schemeClr val="tx1"/>
                </a:solidFill>
              </a:rPr>
              <a:t>fines </a:t>
            </a:r>
            <a:r>
              <a:rPr lang="en-US" sz="1600" dirty="0">
                <a:solidFill>
                  <a:schemeClr val="tx1"/>
                </a:solidFill>
              </a:rPr>
              <a:t>is collected, is that a good thing?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Should fines be included in the </a:t>
            </a:r>
            <a:r>
              <a:rPr lang="en-US" sz="1600" b="1" dirty="0">
                <a:solidFill>
                  <a:schemeClr val="tx1"/>
                </a:solidFill>
              </a:rPr>
              <a:t>results metrics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1E352CD-EFBC-41E7-A68C-63C8960A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D368A-964A-47B7-BCAE-4FA62E23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83" y="888888"/>
            <a:ext cx="7987737" cy="56035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2E0304-ECAD-4CD1-A148-2EA19B8A7B55}"/>
              </a:ext>
            </a:extLst>
          </p:cNvPr>
          <p:cNvSpPr txBox="1"/>
          <p:nvPr/>
        </p:nvSpPr>
        <p:spPr>
          <a:xfrm>
            <a:off x="408329" y="6492416"/>
            <a:ext cx="60966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Bank</a:t>
            </a:r>
            <a:r>
              <a:rPr lang="en-US" sz="800" dirty="0"/>
              <a:t>, 2021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CF36C8-42D0-4231-9486-C36271667CC5}"/>
              </a:ext>
            </a:extLst>
          </p:cNvPr>
          <p:cNvSpPr txBox="1">
            <a:spLocks/>
          </p:cNvSpPr>
          <p:nvPr/>
        </p:nvSpPr>
        <p:spPr>
          <a:xfrm>
            <a:off x="518312" y="365584"/>
            <a:ext cx="11181677" cy="65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STRATEGY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| Social, psychological &amp; economic factors matter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F086096-4565-40F4-BFC6-17E24764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A8FFC-FC43-544C-A714-5A4111046C76}"/>
              </a:ext>
            </a:extLst>
          </p:cNvPr>
          <p:cNvSpPr/>
          <p:nvPr/>
        </p:nvSpPr>
        <p:spPr>
          <a:xfrm>
            <a:off x="8641888" y="1135333"/>
            <a:ext cx="3200400" cy="4096764"/>
          </a:xfrm>
          <a:prstGeom prst="rect">
            <a:avLst/>
          </a:prstGeom>
          <a:solidFill>
            <a:srgbClr val="F0B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Issues for Discussion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a-DK" sz="1600" dirty="0" err="1">
                <a:solidFill>
                  <a:schemeClr val="tx1"/>
                </a:solidFill>
              </a:rPr>
              <a:t>Which</a:t>
            </a:r>
            <a:r>
              <a:rPr lang="da-DK" sz="1600" dirty="0">
                <a:solidFill>
                  <a:schemeClr val="tx1"/>
                </a:solidFill>
              </a:rPr>
              <a:t> </a:t>
            </a:r>
            <a:r>
              <a:rPr lang="da-DK" sz="1600" dirty="0" err="1">
                <a:solidFill>
                  <a:schemeClr val="tx1"/>
                </a:solidFill>
              </a:rPr>
              <a:t>behaviora</a:t>
            </a:r>
            <a:r>
              <a:rPr lang="en-US" sz="1600" dirty="0">
                <a:solidFill>
                  <a:schemeClr val="tx1"/>
                </a:solidFill>
              </a:rPr>
              <a:t>l </a:t>
            </a:r>
            <a:r>
              <a:rPr lang="da-DK" sz="1600" dirty="0">
                <a:solidFill>
                  <a:schemeClr val="tx1"/>
                </a:solidFill>
              </a:rPr>
              <a:t>factor</a:t>
            </a:r>
            <a:r>
              <a:rPr lang="en-US" sz="1600" dirty="0">
                <a:solidFill>
                  <a:schemeClr val="tx1"/>
                </a:solidFill>
              </a:rPr>
              <a:t>s</a:t>
            </a:r>
            <a:r>
              <a:rPr lang="da-DK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are</a:t>
            </a:r>
            <a:r>
              <a:rPr lang="da-DK" sz="1600" dirty="0">
                <a:solidFill>
                  <a:schemeClr val="tx1"/>
                </a:solidFill>
              </a:rPr>
              <a:t> more </a:t>
            </a:r>
            <a:r>
              <a:rPr lang="da-DK" sz="1600" dirty="0" err="1">
                <a:solidFill>
                  <a:schemeClr val="tx1"/>
                </a:solidFill>
              </a:rPr>
              <a:t>likely</a:t>
            </a:r>
            <a:r>
              <a:rPr lang="da-DK" sz="1600" dirty="0">
                <a:solidFill>
                  <a:schemeClr val="tx1"/>
                </a:solidFill>
              </a:rPr>
              <a:t> to </a:t>
            </a:r>
            <a:r>
              <a:rPr lang="da-DK" sz="1600" dirty="0" err="1">
                <a:solidFill>
                  <a:schemeClr val="tx1"/>
                </a:solidFill>
              </a:rPr>
              <a:t>contribu</a:t>
            </a:r>
            <a:r>
              <a:rPr lang="en-US" sz="1600" dirty="0" err="1">
                <a:solidFill>
                  <a:schemeClr val="tx1"/>
                </a:solidFill>
              </a:rPr>
              <a:t>te</a:t>
            </a:r>
            <a:r>
              <a:rPr lang="da-DK" sz="1600" dirty="0">
                <a:solidFill>
                  <a:schemeClr val="tx1"/>
                </a:solidFill>
              </a:rPr>
              <a:t> to </a:t>
            </a:r>
            <a:r>
              <a:rPr lang="da-DK" sz="1600" b="1" dirty="0">
                <a:solidFill>
                  <a:schemeClr val="tx1"/>
                </a:solidFill>
              </a:rPr>
              <a:t>arre</a:t>
            </a:r>
            <a:r>
              <a:rPr lang="en-US" sz="1600" b="1" dirty="0" err="1">
                <a:solidFill>
                  <a:schemeClr val="tx1"/>
                </a:solidFill>
              </a:rPr>
              <a:t>ars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Which factors are </a:t>
            </a:r>
            <a:r>
              <a:rPr lang="en-US" sz="1600" b="1" dirty="0">
                <a:solidFill>
                  <a:schemeClr val="tx1"/>
                </a:solidFill>
              </a:rPr>
              <a:t>actionable</a:t>
            </a:r>
            <a:r>
              <a:rPr lang="en-US" sz="1600" dirty="0">
                <a:solidFill>
                  <a:schemeClr val="tx1"/>
                </a:solidFill>
              </a:rPr>
              <a:t>, i.e., can the tax administration do something about?</a:t>
            </a:r>
          </a:p>
        </p:txBody>
      </p:sp>
    </p:spTree>
    <p:extLst>
      <p:ext uri="{BB962C8B-B14F-4D97-AF65-F5344CB8AC3E}">
        <p14:creationId xmlns:p14="http://schemas.microsoft.com/office/powerpoint/2010/main" val="58309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05A7EB86-6E22-4F4C-91BA-6014D31DDBD9}"/>
              </a:ext>
            </a:extLst>
          </p:cNvPr>
          <p:cNvSpPr/>
          <p:nvPr/>
        </p:nvSpPr>
        <p:spPr>
          <a:xfrm>
            <a:off x="518311" y="1755779"/>
            <a:ext cx="11322916" cy="4287304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C7A47F97-31B6-4F54-96E4-50B1DB89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1D14B3-CD6E-4B44-97E1-11BB9CF66793}"/>
              </a:ext>
            </a:extLst>
          </p:cNvPr>
          <p:cNvSpPr/>
          <p:nvPr/>
        </p:nvSpPr>
        <p:spPr>
          <a:xfrm>
            <a:off x="899457" y="3106571"/>
            <a:ext cx="2778870" cy="329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Identify taxpayers at risk of arrears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DB5A4C-C26B-4C43-A155-7443B2B39C1F}"/>
              </a:ext>
            </a:extLst>
          </p:cNvPr>
          <p:cNvSpPr/>
          <p:nvPr/>
        </p:nvSpPr>
        <p:spPr>
          <a:xfrm>
            <a:off x="899457" y="3526035"/>
            <a:ext cx="2778870" cy="329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Encourage taxpayers to pay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851A1-F00D-4C4E-A67C-22BDDEC29191}"/>
              </a:ext>
            </a:extLst>
          </p:cNvPr>
          <p:cNvSpPr/>
          <p:nvPr/>
        </p:nvSpPr>
        <p:spPr>
          <a:xfrm>
            <a:off x="787654" y="2607034"/>
            <a:ext cx="3021290" cy="32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Early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Service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Risk Management | Communications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5AB28D-1855-4DB1-B82A-F89EE7062A8D}"/>
              </a:ext>
            </a:extLst>
          </p:cNvPr>
          <p:cNvSpPr/>
          <p:nvPr/>
        </p:nvSpPr>
        <p:spPr>
          <a:xfrm>
            <a:off x="4183025" y="3578680"/>
            <a:ext cx="2778871" cy="329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Triage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F357BFA-30AD-4BC4-9C51-78D940CC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1" y="365584"/>
            <a:ext cx="11181677" cy="659836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STRATEGY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| Approach throughout the payment process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E1530D-A045-4AE9-97EE-E567CC565C39}"/>
              </a:ext>
            </a:extLst>
          </p:cNvPr>
          <p:cNvSpPr/>
          <p:nvPr/>
        </p:nvSpPr>
        <p:spPr>
          <a:xfrm>
            <a:off x="4092429" y="2607035"/>
            <a:ext cx="3021290" cy="32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Compliance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Communications | Payment |Settlement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20F4C8-6905-4C6F-8DBF-B8A8918EAAE1}"/>
              </a:ext>
            </a:extLst>
          </p:cNvPr>
          <p:cNvSpPr/>
          <p:nvPr/>
        </p:nvSpPr>
        <p:spPr>
          <a:xfrm>
            <a:off x="7492669" y="2607034"/>
            <a:ext cx="2435981" cy="32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Very Late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Enforcement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Enforcement | Collection | Investigation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36AB86-3B9F-47DC-A17A-0DB8567DF0BD}"/>
              </a:ext>
            </a:extLst>
          </p:cNvPr>
          <p:cNvSpPr/>
          <p:nvPr/>
        </p:nvSpPr>
        <p:spPr>
          <a:xfrm>
            <a:off x="4191380" y="4477891"/>
            <a:ext cx="2778870" cy="329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Increase withholding taxes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DDB8D8-B49D-436A-8585-7D4C3FAE2D76}"/>
              </a:ext>
            </a:extLst>
          </p:cNvPr>
          <p:cNvSpPr/>
          <p:nvPr/>
        </p:nvSpPr>
        <p:spPr>
          <a:xfrm>
            <a:off x="4191380" y="4943110"/>
            <a:ext cx="2778870" cy="329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Agree on an installment plan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244AD0-C846-4603-B8DB-92F4B6AEEFD4}"/>
              </a:ext>
            </a:extLst>
          </p:cNvPr>
          <p:cNvSpPr/>
          <p:nvPr/>
        </p:nvSpPr>
        <p:spPr>
          <a:xfrm>
            <a:off x="3553651" y="1501154"/>
            <a:ext cx="771820" cy="7718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Due Date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971F1A-DF85-4F52-9687-9C407A919712}"/>
              </a:ext>
            </a:extLst>
          </p:cNvPr>
          <p:cNvSpPr/>
          <p:nvPr/>
        </p:nvSpPr>
        <p:spPr>
          <a:xfrm>
            <a:off x="4191380" y="4028741"/>
            <a:ext cx="2778870" cy="329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Contact taxpayers directly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26783B-622D-4991-BDCC-5590E4780BC9}"/>
              </a:ext>
            </a:extLst>
          </p:cNvPr>
          <p:cNvSpPr/>
          <p:nvPr/>
        </p:nvSpPr>
        <p:spPr>
          <a:xfrm>
            <a:off x="6894755" y="1478069"/>
            <a:ext cx="771820" cy="7718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Due Date +12 months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14642-D2E8-4630-BA59-62A9B42B8595}"/>
              </a:ext>
            </a:extLst>
          </p:cNvPr>
          <p:cNvSpPr/>
          <p:nvPr/>
        </p:nvSpPr>
        <p:spPr>
          <a:xfrm>
            <a:off x="4183025" y="3106570"/>
            <a:ext cx="6186926" cy="3368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Enforcement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2F987A-6587-43F0-981B-2596EA8A067A}"/>
              </a:ext>
            </a:extLst>
          </p:cNvPr>
          <p:cNvSpPr/>
          <p:nvPr/>
        </p:nvSpPr>
        <p:spPr>
          <a:xfrm>
            <a:off x="7599435" y="3578680"/>
            <a:ext cx="2778870" cy="329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Write-off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E604D5-2869-4C42-BB5F-CEB3960EC88A}"/>
              </a:ext>
            </a:extLst>
          </p:cNvPr>
          <p:cNvSpPr/>
          <p:nvPr/>
        </p:nvSpPr>
        <p:spPr>
          <a:xfrm>
            <a:off x="917838" y="5416937"/>
            <a:ext cx="6052412" cy="329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Make it easy to pay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2AC6EC-D641-44EA-9254-9671181D501B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3939561" y="2272974"/>
            <a:ext cx="0" cy="377010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50452B-3AF4-47E4-8CCE-059721717324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7280665" y="2249889"/>
            <a:ext cx="0" cy="379319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1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7DD3-22A7-434A-87E1-08608646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11" y="365584"/>
            <a:ext cx="11603377" cy="65983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| Tax arrears can be predicted with some accuracy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324644-5249-4858-B077-280E2989C766}"/>
              </a:ext>
            </a:extLst>
          </p:cNvPr>
          <p:cNvSpPr txBox="1"/>
          <p:nvPr/>
        </p:nvSpPr>
        <p:spPr>
          <a:xfrm>
            <a:off x="520585" y="6094409"/>
            <a:ext cx="14765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Siimon</a:t>
            </a:r>
            <a:r>
              <a:rPr lang="en-US" sz="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en-US" sz="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Lukason</a:t>
            </a:r>
            <a:r>
              <a:rPr lang="en-US" sz="800" dirty="0"/>
              <a:t>, 2021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A000D8D-B98E-4DA3-9AEE-0BBCFFAC9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33361"/>
              </p:ext>
            </p:extLst>
          </p:nvPr>
        </p:nvGraphicFramePr>
        <p:xfrm>
          <a:off x="586921" y="1486878"/>
          <a:ext cx="7850866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021">
                  <a:extLst>
                    <a:ext uri="{9D8B030D-6E8A-4147-A177-3AD203B41FA5}">
                      <a16:colId xmlns:a16="http://schemas.microsoft.com/office/drawing/2014/main" val="2021083888"/>
                    </a:ext>
                  </a:extLst>
                </a:gridCol>
                <a:gridCol w="889907">
                  <a:extLst>
                    <a:ext uri="{9D8B030D-6E8A-4147-A177-3AD203B41FA5}">
                      <a16:colId xmlns:a16="http://schemas.microsoft.com/office/drawing/2014/main" val="4264304164"/>
                    </a:ext>
                  </a:extLst>
                </a:gridCol>
                <a:gridCol w="1722729">
                  <a:extLst>
                    <a:ext uri="{9D8B030D-6E8A-4147-A177-3AD203B41FA5}">
                      <a16:colId xmlns:a16="http://schemas.microsoft.com/office/drawing/2014/main" val="367907932"/>
                    </a:ext>
                  </a:extLst>
                </a:gridCol>
                <a:gridCol w="1506246">
                  <a:extLst>
                    <a:ext uri="{9D8B030D-6E8A-4147-A177-3AD203B41FA5}">
                      <a16:colId xmlns:a16="http://schemas.microsoft.com/office/drawing/2014/main" val="170149603"/>
                    </a:ext>
                  </a:extLst>
                </a:gridCol>
                <a:gridCol w="1302203">
                  <a:extLst>
                    <a:ext uri="{9D8B030D-6E8A-4147-A177-3AD203B41FA5}">
                      <a16:colId xmlns:a16="http://schemas.microsoft.com/office/drawing/2014/main" val="2493304855"/>
                    </a:ext>
                  </a:extLst>
                </a:gridCol>
                <a:gridCol w="703945">
                  <a:extLst>
                    <a:ext uri="{9D8B030D-6E8A-4147-A177-3AD203B41FA5}">
                      <a16:colId xmlns:a16="http://schemas.microsoft.com/office/drawing/2014/main" val="3815021924"/>
                    </a:ext>
                  </a:extLst>
                </a:gridCol>
                <a:gridCol w="973815">
                  <a:extLst>
                    <a:ext uri="{9D8B030D-6E8A-4147-A177-3AD203B41FA5}">
                      <a16:colId xmlns:a16="http://schemas.microsoft.com/office/drawing/2014/main" val="21457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Independent Variables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Dependent Variables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Method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Obs.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Paper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634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95.3%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Estonia (2011-2018)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 monthly amounts of tax arrears without aggregation and with aggregation of amounts in earlier months into period means, and counts of events and  statistical measures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Tax arrears next month &gt; EUR100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Hybrid based on the random forest method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2,978,408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Siimon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Lukason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(2021)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1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90.6%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China</a:t>
                      </a:r>
                    </a:p>
                    <a:p>
                      <a:r>
                        <a:rPr lang="en-US" sz="1000" dirty="0"/>
                        <a:t>(2015–2016)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17 balance sheet and income statement items, amount of tax arrears, industry, region, taxpayer status, type of registration and accounting system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Tax arrears next year (three classes: tax arrears above or below</a:t>
                      </a: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5000 RMB, or no tax arrears)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Ensemble model (KNN, MLP and four tree-based models)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120,000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Su</a:t>
                      </a:r>
                      <a:r>
                        <a:rPr lang="en-US" sz="1000" dirty="0"/>
                        <a:t> et al. (2018)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01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/>
                        <a:t>73.8%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Finland</a:t>
                      </a:r>
                    </a:p>
                    <a:p>
                      <a:r>
                        <a:rPr lang="en-US" sz="1000" dirty="0"/>
                        <a:t>(2012–2014)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Financial ratios, bankruptcy risk and payment default risk in industry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Tax arrears next year (binary)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Linear discriminant analysis (LR)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768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Höglund</a:t>
                      </a:r>
                      <a:r>
                        <a:rPr lang="en-US" sz="1000" dirty="0"/>
                        <a:t> (2017)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3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73.2%</a:t>
                      </a:r>
                      <a:endParaRPr lang="en-US" sz="17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Finland</a:t>
                      </a:r>
                    </a:p>
                    <a:p>
                      <a:r>
                        <a:rPr lang="en-US" sz="1000" dirty="0"/>
                        <a:t>(2012–2014)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Financial ratios, bankruptcy risk and payment default risk in industry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Tax arrears same year (binary), tax arrears next year (binary)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Logit, LR and 11 machine learning methods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768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Abedin et al. (2020)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557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72.4%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Portugal</a:t>
                      </a:r>
                    </a:p>
                    <a:p>
                      <a:r>
                        <a:rPr lang="en-US" sz="1000" dirty="0"/>
                        <a:t>(2007–2009)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Financial ratios, Taxation Effective Rate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Tax arrears next year (binary)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Discriminant analysis and logit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Batista et al. (2012)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82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61.6%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Finland</a:t>
                      </a:r>
                    </a:p>
                    <a:p>
                      <a:r>
                        <a:rPr lang="en-US" sz="1000" dirty="0"/>
                        <a:t>(2004)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Financial ratios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Tax arrears in employer contribution taxes next year (binary)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Logit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Marghescu</a:t>
                      </a:r>
                      <a:r>
                        <a:rPr lang="en-US" sz="1000" dirty="0"/>
                        <a:t> et al. (2010)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543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723D4D8-06C8-41B5-81C1-63B13DC8FB8B}"/>
              </a:ext>
            </a:extLst>
          </p:cNvPr>
          <p:cNvSpPr/>
          <p:nvPr/>
        </p:nvSpPr>
        <p:spPr>
          <a:xfrm>
            <a:off x="8688303" y="1460509"/>
            <a:ext cx="3200400" cy="4633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Estonia</a:t>
            </a:r>
          </a:p>
          <a:p>
            <a:endParaRPr lang="en-US" sz="600" b="1" dirty="0">
              <a:solidFill>
                <a:schemeClr val="tx1"/>
              </a:solidFill>
            </a:endParaRP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/>
                </a:solidFill>
              </a:rPr>
              <a:t>95.3% accuracy in predicting arrear next month.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/>
                </a:solidFill>
              </a:rPr>
              <a:t>False positives (19.8%/24.8%) and false negatives  (2.6%).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/>
                </a:solidFill>
              </a:rPr>
              <a:t>Companies with two or more arrears in the past 12 months had a 47.2% likelihood of an arrear the following month.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850" b="1" dirty="0">
                <a:solidFill>
                  <a:schemeClr val="tx1"/>
                </a:solidFill>
              </a:rPr>
              <a:t>The Model</a:t>
            </a:r>
          </a:p>
          <a:p>
            <a:pPr algn="just">
              <a:spcAft>
                <a:spcPts val="300"/>
              </a:spcAft>
            </a:pPr>
            <a:r>
              <a:rPr lang="en-US" sz="850" dirty="0">
                <a:solidFill>
                  <a:schemeClr val="tx1"/>
                </a:solidFill>
              </a:rPr>
              <a:t>Uses monthly data to predict tax arrears in the following month among 49,156 SMEs (VAT liable with a minimum of EUR 16,000 turnover).</a:t>
            </a:r>
          </a:p>
          <a:p>
            <a:pPr algn="just">
              <a:spcAft>
                <a:spcPts val="300"/>
              </a:spcAft>
            </a:pPr>
            <a:r>
              <a:rPr lang="en-US" sz="850" dirty="0">
                <a:solidFill>
                  <a:schemeClr val="tx1"/>
                </a:solidFill>
              </a:rPr>
              <a:t>Avoids lag inherent in prediction of arrears on an annual basis– around three quarters of European bankrupt firms witness financial problems portrayed through financial ratios only very shortly before bankruptcy.</a:t>
            </a:r>
          </a:p>
          <a:p>
            <a:pPr algn="just">
              <a:spcAft>
                <a:spcPts val="300"/>
              </a:spcAft>
            </a:pPr>
            <a:r>
              <a:rPr lang="en-US" sz="850" dirty="0">
                <a:solidFill>
                  <a:schemeClr val="tx1"/>
                </a:solidFill>
              </a:rPr>
              <a:t>Avoids using financial statement information, often not available for firms in financial distress – </a:t>
            </a:r>
            <a:r>
              <a:rPr lang="en-US" sz="850" dirty="0" err="1">
                <a:solidFill>
                  <a:schemeClr val="tx1"/>
                </a:solidFill>
              </a:rPr>
              <a:t>Höglund</a:t>
            </a:r>
            <a:r>
              <a:rPr lang="en-US" sz="850" dirty="0">
                <a:solidFill>
                  <a:schemeClr val="tx1"/>
                </a:solidFill>
              </a:rPr>
              <a:t> left 63% of the companies with tax arrears out from the model because financial reports were unavailable.</a:t>
            </a:r>
          </a:p>
          <a:p>
            <a:pPr algn="just">
              <a:spcAft>
                <a:spcPts val="300"/>
              </a:spcAft>
            </a:pPr>
            <a:r>
              <a:rPr lang="en-US" sz="850" dirty="0">
                <a:solidFill>
                  <a:schemeClr val="tx1"/>
                </a:solidFill>
              </a:rPr>
              <a:t>Reduces the high share of firms (92%) that did not have tax arrears, focusing only on those that had two arrears among any of the 12 proceeding months because zero-valued data is difficult task for machine learning models.</a:t>
            </a:r>
          </a:p>
          <a:p>
            <a:pPr algn="just">
              <a:spcAft>
                <a:spcPts val="300"/>
              </a:spcAft>
            </a:pPr>
            <a:r>
              <a:rPr lang="en-US" sz="850" dirty="0">
                <a:solidFill>
                  <a:schemeClr val="tx1"/>
                </a:solidFill>
              </a:rPr>
              <a:t>Insights from the literature: Tax arrears tend to persist. Ensemble models combining several methods often provide better results. Machine learning methods have higher accuracy in bankruptcy prediction than traditional statistical methods.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0BAF1-BDC5-4794-8026-1ADC45E502F4}"/>
              </a:ext>
            </a:extLst>
          </p:cNvPr>
          <p:cNvSpPr txBox="1"/>
          <p:nvPr/>
        </p:nvSpPr>
        <p:spPr>
          <a:xfrm>
            <a:off x="520585" y="1164039"/>
            <a:ext cx="609668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Corporate Tax Arrears Prediction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9307453-6E53-4F32-A481-FC943994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1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729C80B-5CD9-400D-9DFF-1A375CF0B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78" y="1084166"/>
            <a:ext cx="7647572" cy="46331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8D2854-A206-4667-8807-8CB983AE54B5}"/>
              </a:ext>
            </a:extLst>
          </p:cNvPr>
          <p:cNvSpPr txBox="1"/>
          <p:nvPr/>
        </p:nvSpPr>
        <p:spPr>
          <a:xfrm>
            <a:off x="523530" y="6241544"/>
            <a:ext cx="347918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Arial Nova Light" panose="020B0304020202020204" pitchFamily="34" charset="0"/>
                <a:cs typeface="Arial" panose="020B0604020202020204" pitchFamily="34" charset="0"/>
              </a:rPr>
              <a:t>Source: Vadim Soldatenkov, Federal Tax Service of Russia, 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5165CF-BBAB-484A-8383-FB2058DDEADD}"/>
              </a:ext>
            </a:extLst>
          </p:cNvPr>
          <p:cNvSpPr txBox="1">
            <a:spLocks/>
          </p:cNvSpPr>
          <p:nvPr/>
        </p:nvSpPr>
        <p:spPr>
          <a:xfrm>
            <a:off x="518312" y="365584"/>
            <a:ext cx="11445800" cy="659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| Assess Willingness and Ability to Pay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40E39-2D80-44D9-B831-6D6DAFFE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1AC62-53A3-7C4C-AF5B-4B8F1961DCC2}"/>
              </a:ext>
            </a:extLst>
          </p:cNvPr>
          <p:cNvSpPr/>
          <p:nvPr/>
        </p:nvSpPr>
        <p:spPr>
          <a:xfrm>
            <a:off x="8659338" y="1084166"/>
            <a:ext cx="3200400" cy="409676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Issues for Discussion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What do you think are the </a:t>
            </a:r>
            <a:r>
              <a:rPr lang="en-US" sz="1600" b="1" dirty="0">
                <a:solidFill>
                  <a:schemeClr val="tx1"/>
                </a:solidFill>
              </a:rPr>
              <a:t>percentages</a:t>
            </a:r>
            <a:r>
              <a:rPr lang="en-US" sz="1600" dirty="0">
                <a:solidFill>
                  <a:schemeClr val="tx1"/>
                </a:solidFill>
              </a:rPr>
              <a:t> in your country?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Would you consider adding other </a:t>
            </a:r>
            <a:r>
              <a:rPr lang="en-US" sz="1600" b="1" dirty="0">
                <a:solidFill>
                  <a:schemeClr val="tx1"/>
                </a:solidFill>
              </a:rPr>
              <a:t>segments</a:t>
            </a:r>
            <a:r>
              <a:rPr lang="en-US" sz="1600" dirty="0">
                <a:solidFill>
                  <a:schemeClr val="tx1"/>
                </a:solidFill>
              </a:rPr>
              <a:t> to the breakdown beyond the three listed here?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How would you </a:t>
            </a:r>
            <a:r>
              <a:rPr lang="en-US" sz="1600" b="1" dirty="0">
                <a:solidFill>
                  <a:schemeClr val="tx1"/>
                </a:solidFill>
              </a:rPr>
              <a:t>design</a:t>
            </a:r>
            <a:r>
              <a:rPr lang="en-US" sz="1600" dirty="0">
                <a:solidFill>
                  <a:schemeClr val="tx1"/>
                </a:solidFill>
              </a:rPr>
              <a:t> your IT system to capture this information?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2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D27A73-5738-4FAD-B51D-2B006C463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40" r="3600" b="4784"/>
          <a:stretch/>
        </p:blipFill>
        <p:spPr>
          <a:xfrm>
            <a:off x="434883" y="1584666"/>
            <a:ext cx="10414115" cy="33751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F6FAA6-035F-443E-9E53-E7D3633420E8}"/>
              </a:ext>
            </a:extLst>
          </p:cNvPr>
          <p:cNvSpPr txBox="1"/>
          <p:nvPr/>
        </p:nvSpPr>
        <p:spPr>
          <a:xfrm>
            <a:off x="1290973" y="4812961"/>
            <a:ext cx="16163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Arial Nova Light" panose="020B03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00" dirty="0">
                <a:latin typeface="Arial Nova Light" panose="020B03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</a:t>
            </a:r>
            <a:r>
              <a:rPr lang="en-US" sz="800" dirty="0">
                <a:latin typeface="Arial Nova Light" panose="020B0304020202020204" pitchFamily="34" charset="0"/>
                <a:cs typeface="Arial" panose="020B0604020202020204" pitchFamily="34" charset="0"/>
              </a:rPr>
              <a:t>, 2019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D4F50E4D-CD1A-4AE0-B7AF-460E902B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9C87DA6-7E57-4D76-9B55-4C4A93C5CBB9}"/>
              </a:ext>
            </a:extLst>
          </p:cNvPr>
          <p:cNvSpPr txBox="1">
            <a:spLocks/>
          </p:cNvSpPr>
          <p:nvPr/>
        </p:nvSpPr>
        <p:spPr>
          <a:xfrm>
            <a:off x="492012" y="367278"/>
            <a:ext cx="11181677" cy="659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| Rate of debt recovery declines over time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0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7DD3-22A7-434A-87E1-08608646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12" y="365584"/>
            <a:ext cx="10515600" cy="65983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| Sending reminders before the deadline can be effective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324644-5249-4858-B077-280E2989C766}"/>
              </a:ext>
            </a:extLst>
          </p:cNvPr>
          <p:cNvSpPr txBox="1"/>
          <p:nvPr/>
        </p:nvSpPr>
        <p:spPr>
          <a:xfrm>
            <a:off x="657179" y="4339032"/>
            <a:ext cx="14765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 Team</a:t>
            </a:r>
            <a:r>
              <a:rPr lang="en-US" sz="800" dirty="0"/>
              <a:t>,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D7AF9-BCF8-4A49-AC62-1016367C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030" y="1325268"/>
            <a:ext cx="4935805" cy="3331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D4A9B4-A7AE-4A66-82AF-0A06BADEB657}"/>
              </a:ext>
            </a:extLst>
          </p:cNvPr>
          <p:cNvSpPr/>
          <p:nvPr/>
        </p:nvSpPr>
        <p:spPr>
          <a:xfrm>
            <a:off x="492012" y="1091626"/>
            <a:ext cx="3003952" cy="4976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Guatemala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Guatemalan Tax Authority (SAT) sent SMS reminders to general taxpayers but had not evaluated the impact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Some 30% of general taxpayers have overdue VAT declarations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Various SMS were sent at before/after the declaration deadline to 107,756 general taxpayers (with recorded mobile phone numbers) including both small companies and individuals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Messages sent before the deadline improved declaration rates by about 1%-point.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E6170A-1EF8-4B6C-A8BF-8175B3C316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625"/>
          <a:stretch/>
        </p:blipFill>
        <p:spPr>
          <a:xfrm>
            <a:off x="6039983" y="4027111"/>
            <a:ext cx="2228852" cy="14916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2B19164-E8BD-40F2-83F0-F4595D11FB95}"/>
              </a:ext>
            </a:extLst>
          </p:cNvPr>
          <p:cNvSpPr/>
          <p:nvPr/>
        </p:nvSpPr>
        <p:spPr>
          <a:xfrm>
            <a:off x="8651564" y="1199348"/>
            <a:ext cx="3200400" cy="4868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Other Experiences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0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Madagascar. 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Text reminders earned Madagascar a 32,800% ROI in collecting unpaid taxes. 15,885 late-income-tax filers and randomly assigned some of them to receive a series of messages reminding them to file a tax declaration and emphasizing various reasons to pay taxes (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Bank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, 2019). </a:t>
            </a: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0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United Kingdom. 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HMRC sent taxpayers a link that took them directly to the tax form they needed to complete, as opposed to the web page containing the form, which increased response rates from 19% to 23% (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 Team</a:t>
            </a:r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, 2015)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Text Reminders and Tax Collection">
            <a:extLst>
              <a:ext uri="{FF2B5EF4-FFF2-40B4-BE49-F238E27FC236}">
                <a16:creationId xmlns:a16="http://schemas.microsoft.com/office/drawing/2014/main" id="{BEE332F7-BE2F-469A-927F-381DEE0C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70" y="2888260"/>
            <a:ext cx="2912276" cy="19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A1D0D03-1750-4C6E-A940-5DF877B4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4803" y="6309853"/>
            <a:ext cx="1332139" cy="365125"/>
          </a:xfrm>
        </p:spPr>
        <p:txBody>
          <a:bodyPr/>
          <a:lstStyle/>
          <a:p>
            <a:fld id="{AEBE337F-FD09-4992-AA0A-F07598820031}" type="slidenum">
              <a:rPr lang="en-US" sz="4400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44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34411-01D3-400E-92E6-B5755CF54436}"/>
              </a:ext>
            </a:extLst>
          </p:cNvPr>
          <p:cNvSpPr txBox="1"/>
          <p:nvPr/>
        </p:nvSpPr>
        <p:spPr>
          <a:xfrm>
            <a:off x="602478" y="5787511"/>
            <a:ext cx="772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Does the choice of communication channel (e.g., telephone, mail, e-mail, and text) matter? To what extent does it depend on the segment and tax type?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ABEDCED-42E4-4EF2-A002-A52FE8089886}"/>
              </a:ext>
            </a:extLst>
          </p:cNvPr>
          <p:cNvSpPr/>
          <p:nvPr/>
        </p:nvSpPr>
        <p:spPr>
          <a:xfrm>
            <a:off x="381496" y="5812625"/>
            <a:ext cx="170916" cy="497228"/>
          </a:xfrm>
          <a:prstGeom prst="rightArrow">
            <a:avLst>
              <a:gd name="adj1" fmla="val 50000"/>
              <a:gd name="adj2" fmla="val 1692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9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1896</Words>
  <Application>Microsoft Office PowerPoint</Application>
  <PresentationFormat>Widescreen</PresentationFormat>
  <Paragraphs>250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Arial Nova Light</vt:lpstr>
      <vt:lpstr>Calibri</vt:lpstr>
      <vt:lpstr>Calibri Light</vt:lpstr>
      <vt:lpstr>Wingdings</vt:lpstr>
      <vt:lpstr>Office Theme</vt:lpstr>
      <vt:lpstr>PowerPoint-præsentation</vt:lpstr>
      <vt:lpstr>Purpose of Lecture</vt:lpstr>
      <vt:lpstr>What is the goal of effective arrears management?</vt:lpstr>
      <vt:lpstr>PowerPoint-præsentation</vt:lpstr>
      <vt:lpstr>STRATEGY | Approach throughout the payment process</vt:lpstr>
      <vt:lpstr>EARLY | Tax arrears can be predicted with some accuracy</vt:lpstr>
      <vt:lpstr>PowerPoint-præsentation</vt:lpstr>
      <vt:lpstr>PowerPoint-præsentation</vt:lpstr>
      <vt:lpstr>EARLY | Sending reminders before the deadline can be effective</vt:lpstr>
      <vt:lpstr>EARLY | Behavioral messages matter in tax collection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Lecture</dc:title>
  <dc:creator>Anders Hjorth Agerskov</dc:creator>
  <cp:lastModifiedBy>Line Maabjerg Grønlund (MAAB) | VIA</cp:lastModifiedBy>
  <cp:revision>13</cp:revision>
  <dcterms:created xsi:type="dcterms:W3CDTF">2022-03-09T14:03:07Z</dcterms:created>
  <dcterms:modified xsi:type="dcterms:W3CDTF">2022-03-22T13:18:44Z</dcterms:modified>
</cp:coreProperties>
</file>