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4"/>
  </p:sldMasterIdLst>
  <p:notesMasterIdLst>
    <p:notesMasterId r:id="rId11"/>
  </p:notesMasterIdLst>
  <p:sldIdLst>
    <p:sldId id="256" r:id="rId5"/>
    <p:sldId id="257" r:id="rId6"/>
    <p:sldId id="261" r:id="rId7"/>
    <p:sldId id="258" r:id="rId8"/>
    <p:sldId id="259" r:id="rId9"/>
    <p:sldId id="260"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40" userDrawn="1">
          <p15:clr>
            <a:srgbClr val="A4A3A4"/>
          </p15:clr>
        </p15:guide>
        <p15:guide id="2" pos="342" userDrawn="1">
          <p15:clr>
            <a:srgbClr val="A4A3A4"/>
          </p15:clr>
        </p15:guide>
        <p15:guide id="3" pos="5509" userDrawn="1">
          <p15:clr>
            <a:srgbClr val="A4A3A4"/>
          </p15:clr>
        </p15:guide>
        <p15:guide id="4" pos="2744" userDrawn="1">
          <p15:clr>
            <a:srgbClr val="A4A3A4"/>
          </p15:clr>
        </p15:guide>
        <p15:guide id="5" pos="5304" userDrawn="1">
          <p15:clr>
            <a:srgbClr val="A4A3A4"/>
          </p15:clr>
        </p15:guide>
        <p15:guide id="6" pos="3120" userDrawn="1">
          <p15:clr>
            <a:srgbClr val="A4A3A4"/>
          </p15:clr>
        </p15:guide>
        <p15:guide id="7" orient="horz" pos="2280" userDrawn="1">
          <p15:clr>
            <a:srgbClr val="A4A3A4"/>
          </p15:clr>
        </p15:guide>
        <p15:guide id="8" orient="horz" pos="2064" userDrawn="1">
          <p15:clr>
            <a:srgbClr val="A4A3A4"/>
          </p15:clr>
        </p15:guide>
        <p15:guide id="9" orient="horz" pos="3432" userDrawn="1">
          <p15:clr>
            <a:srgbClr val="A4A3A4"/>
          </p15:clr>
        </p15:guide>
        <p15:guide id="10" orient="horz" pos="1968" userDrawn="1">
          <p15:clr>
            <a:srgbClr val="A4A3A4"/>
          </p15:clr>
        </p15:guide>
        <p15:guide id="11" orient="horz" pos="42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ers Hjorth Agerskov" initials="AHA" lastIdx="1" clrIdx="0">
    <p:extLst>
      <p:ext uri="{19B8F6BF-5375-455C-9EA6-DF929625EA0E}">
        <p15:presenceInfo xmlns:p15="http://schemas.microsoft.com/office/powerpoint/2012/main" userId="S::aagerskov@worldbank.org::a2a046a4-d597-4783-a97d-23d731ac49ca" providerId="AD"/>
      </p:ext>
    </p:extLst>
  </p:cmAuthor>
  <p:cmAuthor id="2" name="Tyson Fawcett" initials="TF" lastIdx="2" clrIdx="1">
    <p:extLst>
      <p:ext uri="{19B8F6BF-5375-455C-9EA6-DF929625EA0E}">
        <p15:presenceInfo xmlns:p15="http://schemas.microsoft.com/office/powerpoint/2012/main" userId="S::tyson.fawcett_ato.gov.au#ext#@worldbankgroup.onmicrosoft.com::65adbf4f-8f4d-4d1f-ad08-b91659e20b5f" providerId="AD"/>
      </p:ext>
    </p:extLst>
  </p:cmAuthor>
  <p:cmAuthor id="3" name="Sidong Kim" initials="SK" lastIdx="3" clrIdx="2">
    <p:extLst>
      <p:ext uri="{19B8F6BF-5375-455C-9EA6-DF929625EA0E}">
        <p15:presenceInfo xmlns:p15="http://schemas.microsoft.com/office/powerpoint/2012/main" userId="S::skim31@worldbank.org::e542d8ea-4e63-4e79-ac58-6789c897ff7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60AC"/>
    <a:srgbClr val="2C4E8C"/>
    <a:srgbClr val="3259A0"/>
    <a:srgbClr val="3965B5"/>
    <a:srgbClr val="000000"/>
    <a:srgbClr val="293B5F"/>
    <a:srgbClr val="FFC9C9"/>
    <a:srgbClr val="617FBB"/>
    <a:srgbClr val="0D121D"/>
    <a:srgbClr val="0F16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492C5C-9598-4F2C-9634-1D7A96676FBA}" v="7" dt="2021-10-26T10:51:39.4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46"/>
    <p:restoredTop sz="96224" autoAdjust="0"/>
  </p:normalViewPr>
  <p:slideViewPr>
    <p:cSldViewPr snapToGrid="0">
      <p:cViewPr varScale="1">
        <p:scale>
          <a:sx n="110" d="100"/>
          <a:sy n="110" d="100"/>
        </p:scale>
        <p:origin x="1902" y="108"/>
      </p:cViewPr>
      <p:guideLst>
        <p:guide orient="horz" pos="2640"/>
        <p:guide pos="342"/>
        <p:guide pos="5509"/>
        <p:guide pos="2744"/>
        <p:guide pos="5304"/>
        <p:guide pos="3120"/>
        <p:guide orient="horz" pos="2280"/>
        <p:guide orient="horz" pos="2064"/>
        <p:guide orient="horz" pos="3432"/>
        <p:guide orient="horz" pos="1968"/>
        <p:guide orient="horz" pos="42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 Hjorth Agerskov" userId="a2a046a4-d597-4783-a97d-23d731ac49ca" providerId="ADAL" clId="{E2492C5C-9598-4F2C-9634-1D7A96676FBA}"/>
    <pc:docChg chg="undo custSel modSld modMainMaster">
      <pc:chgData name="Anders Hjorth Agerskov" userId="a2a046a4-d597-4783-a97d-23d731ac49ca" providerId="ADAL" clId="{E2492C5C-9598-4F2C-9634-1D7A96676FBA}" dt="2021-10-26T11:08:15.139" v="268" actId="207"/>
      <pc:docMkLst>
        <pc:docMk/>
      </pc:docMkLst>
      <pc:sldChg chg="addSp modSp mod">
        <pc:chgData name="Anders Hjorth Agerskov" userId="a2a046a4-d597-4783-a97d-23d731ac49ca" providerId="ADAL" clId="{E2492C5C-9598-4F2C-9634-1D7A96676FBA}" dt="2021-10-26T10:59:52.029" v="153" actId="207"/>
        <pc:sldMkLst>
          <pc:docMk/>
          <pc:sldMk cId="2671106843" sldId="256"/>
        </pc:sldMkLst>
        <pc:spChg chg="add mod">
          <ac:chgData name="Anders Hjorth Agerskov" userId="a2a046a4-d597-4783-a97d-23d731ac49ca" providerId="ADAL" clId="{E2492C5C-9598-4F2C-9634-1D7A96676FBA}" dt="2021-10-26T10:59:52.029" v="153" actId="207"/>
          <ac:spMkLst>
            <pc:docMk/>
            <pc:sldMk cId="2671106843" sldId="256"/>
            <ac:spMk id="2" creationId="{A0CFB50E-1E1A-4F73-A4F6-1260ED7D9558}"/>
          </ac:spMkLst>
        </pc:spChg>
      </pc:sldChg>
      <pc:sldChg chg="modSp mod">
        <pc:chgData name="Anders Hjorth Agerskov" userId="a2a046a4-d597-4783-a97d-23d731ac49ca" providerId="ADAL" clId="{E2492C5C-9598-4F2C-9634-1D7A96676FBA}" dt="2021-10-26T11:07:34.707" v="242" actId="20577"/>
        <pc:sldMkLst>
          <pc:docMk/>
          <pc:sldMk cId="2465023889" sldId="258"/>
        </pc:sldMkLst>
        <pc:spChg chg="mod">
          <ac:chgData name="Anders Hjorth Agerskov" userId="a2a046a4-d597-4783-a97d-23d731ac49ca" providerId="ADAL" clId="{E2492C5C-9598-4F2C-9634-1D7A96676FBA}" dt="2021-10-26T11:04:43.637" v="161" actId="2085"/>
          <ac:spMkLst>
            <pc:docMk/>
            <pc:sldMk cId="2465023889" sldId="258"/>
            <ac:spMk id="5" creationId="{5DE471C2-60C8-6D4C-92CF-1C26CA128B4A}"/>
          </ac:spMkLst>
        </pc:spChg>
        <pc:spChg chg="mod">
          <ac:chgData name="Anders Hjorth Agerskov" userId="a2a046a4-d597-4783-a97d-23d731ac49ca" providerId="ADAL" clId="{E2492C5C-9598-4F2C-9634-1D7A96676FBA}" dt="2021-10-26T11:04:43.637" v="161" actId="2085"/>
          <ac:spMkLst>
            <pc:docMk/>
            <pc:sldMk cId="2465023889" sldId="258"/>
            <ac:spMk id="7" creationId="{86F20B96-5ABB-6647-BB89-F14F152BE69A}"/>
          </ac:spMkLst>
        </pc:spChg>
        <pc:graphicFrameChg chg="modGraphic">
          <ac:chgData name="Anders Hjorth Agerskov" userId="a2a046a4-d597-4783-a97d-23d731ac49ca" providerId="ADAL" clId="{E2492C5C-9598-4F2C-9634-1D7A96676FBA}" dt="2021-10-26T11:07:34.707" v="242" actId="20577"/>
          <ac:graphicFrameMkLst>
            <pc:docMk/>
            <pc:sldMk cId="2465023889" sldId="258"/>
            <ac:graphicFrameMk id="3" creationId="{A8A5CCB3-522C-4226-9CB3-6184CC27BE1D}"/>
          </ac:graphicFrameMkLst>
        </pc:graphicFrameChg>
      </pc:sldChg>
      <pc:sldChg chg="modSp mod">
        <pc:chgData name="Anders Hjorth Agerskov" userId="a2a046a4-d597-4783-a97d-23d731ac49ca" providerId="ADAL" clId="{E2492C5C-9598-4F2C-9634-1D7A96676FBA}" dt="2021-10-26T11:07:51.321" v="245" actId="207"/>
        <pc:sldMkLst>
          <pc:docMk/>
          <pc:sldMk cId="2999492908" sldId="259"/>
        </pc:sldMkLst>
        <pc:spChg chg="mod">
          <ac:chgData name="Anders Hjorth Agerskov" userId="a2a046a4-d597-4783-a97d-23d731ac49ca" providerId="ADAL" clId="{E2492C5C-9598-4F2C-9634-1D7A96676FBA}" dt="2021-10-26T11:04:47.483" v="162" actId="2085"/>
          <ac:spMkLst>
            <pc:docMk/>
            <pc:sldMk cId="2999492908" sldId="259"/>
            <ac:spMk id="7" creationId="{F220E3C4-C31E-3548-A207-A38B7208A874}"/>
          </ac:spMkLst>
        </pc:spChg>
        <pc:graphicFrameChg chg="modGraphic">
          <ac:chgData name="Anders Hjorth Agerskov" userId="a2a046a4-d597-4783-a97d-23d731ac49ca" providerId="ADAL" clId="{E2492C5C-9598-4F2C-9634-1D7A96676FBA}" dt="2021-10-26T11:07:51.321" v="245" actId="207"/>
          <ac:graphicFrameMkLst>
            <pc:docMk/>
            <pc:sldMk cId="2999492908" sldId="259"/>
            <ac:graphicFrameMk id="3" creationId="{A8A5CCB3-522C-4226-9CB3-6184CC27BE1D}"/>
          </ac:graphicFrameMkLst>
        </pc:graphicFrameChg>
      </pc:sldChg>
      <pc:sldChg chg="modSp mod">
        <pc:chgData name="Anders Hjorth Agerskov" userId="a2a046a4-d597-4783-a97d-23d731ac49ca" providerId="ADAL" clId="{E2492C5C-9598-4F2C-9634-1D7A96676FBA}" dt="2021-10-26T11:08:15.139" v="268" actId="207"/>
        <pc:sldMkLst>
          <pc:docMk/>
          <pc:sldMk cId="1264105510" sldId="260"/>
        </pc:sldMkLst>
        <pc:spChg chg="mod">
          <ac:chgData name="Anders Hjorth Agerskov" userId="a2a046a4-d597-4783-a97d-23d731ac49ca" providerId="ADAL" clId="{E2492C5C-9598-4F2C-9634-1D7A96676FBA}" dt="2021-10-26T11:04:51.670" v="163" actId="2085"/>
          <ac:spMkLst>
            <pc:docMk/>
            <pc:sldMk cId="1264105510" sldId="260"/>
            <ac:spMk id="5" creationId="{2D792CC8-B728-364F-B7A5-0C5FCEC44D1E}"/>
          </ac:spMkLst>
        </pc:spChg>
        <pc:spChg chg="mod">
          <ac:chgData name="Anders Hjorth Agerskov" userId="a2a046a4-d597-4783-a97d-23d731ac49ca" providerId="ADAL" clId="{E2492C5C-9598-4F2C-9634-1D7A96676FBA}" dt="2021-10-26T11:04:55.729" v="164" actId="207"/>
          <ac:spMkLst>
            <pc:docMk/>
            <pc:sldMk cId="1264105510" sldId="260"/>
            <ac:spMk id="7" creationId="{4616A27B-FB2C-304E-B700-A72987102582}"/>
          </ac:spMkLst>
        </pc:spChg>
        <pc:graphicFrameChg chg="modGraphic">
          <ac:chgData name="Anders Hjorth Agerskov" userId="a2a046a4-d597-4783-a97d-23d731ac49ca" providerId="ADAL" clId="{E2492C5C-9598-4F2C-9634-1D7A96676FBA}" dt="2021-10-26T11:08:15.139" v="268" actId="207"/>
          <ac:graphicFrameMkLst>
            <pc:docMk/>
            <pc:sldMk cId="1264105510" sldId="260"/>
            <ac:graphicFrameMk id="3" creationId="{A8A5CCB3-522C-4226-9CB3-6184CC27BE1D}"/>
          </ac:graphicFrameMkLst>
        </pc:graphicFrameChg>
      </pc:sldChg>
      <pc:sldChg chg="modSp mod">
        <pc:chgData name="Anders Hjorth Agerskov" userId="a2a046a4-d597-4783-a97d-23d731ac49ca" providerId="ADAL" clId="{E2492C5C-9598-4F2C-9634-1D7A96676FBA}" dt="2021-10-26T11:06:41.411" v="173" actId="207"/>
        <pc:sldMkLst>
          <pc:docMk/>
          <pc:sldMk cId="3375883741" sldId="261"/>
        </pc:sldMkLst>
        <pc:spChg chg="mod">
          <ac:chgData name="Anders Hjorth Agerskov" userId="a2a046a4-d597-4783-a97d-23d731ac49ca" providerId="ADAL" clId="{E2492C5C-9598-4F2C-9634-1D7A96676FBA}" dt="2021-10-26T11:04:00.570" v="159" actId="2085"/>
          <ac:spMkLst>
            <pc:docMk/>
            <pc:sldMk cId="3375883741" sldId="261"/>
            <ac:spMk id="2" creationId="{18976327-0C58-7345-8972-880BB8718B3E}"/>
          </ac:spMkLst>
        </pc:spChg>
        <pc:spChg chg="mod">
          <ac:chgData name="Anders Hjorth Agerskov" userId="a2a046a4-d597-4783-a97d-23d731ac49ca" providerId="ADAL" clId="{E2492C5C-9598-4F2C-9634-1D7A96676FBA}" dt="2021-10-26T11:04:00.570" v="159" actId="2085"/>
          <ac:spMkLst>
            <pc:docMk/>
            <pc:sldMk cId="3375883741" sldId="261"/>
            <ac:spMk id="7" creationId="{7C7A729E-B0C5-C445-9358-3B1822545D44}"/>
          </ac:spMkLst>
        </pc:spChg>
        <pc:spChg chg="mod">
          <ac:chgData name="Anders Hjorth Agerskov" userId="a2a046a4-d597-4783-a97d-23d731ac49ca" providerId="ADAL" clId="{E2492C5C-9598-4F2C-9634-1D7A96676FBA}" dt="2021-10-26T11:04:00.570" v="159" actId="2085"/>
          <ac:spMkLst>
            <pc:docMk/>
            <pc:sldMk cId="3375883741" sldId="261"/>
            <ac:spMk id="9" creationId="{A41D0BEB-BD47-8942-BE13-E6FD0AA81A55}"/>
          </ac:spMkLst>
        </pc:spChg>
        <pc:spChg chg="mod">
          <ac:chgData name="Anders Hjorth Agerskov" userId="a2a046a4-d597-4783-a97d-23d731ac49ca" providerId="ADAL" clId="{E2492C5C-9598-4F2C-9634-1D7A96676FBA}" dt="2021-10-26T11:04:00.570" v="159" actId="2085"/>
          <ac:spMkLst>
            <pc:docMk/>
            <pc:sldMk cId="3375883741" sldId="261"/>
            <ac:spMk id="10" creationId="{E929B015-00F0-B24A-AB82-4BDB59D53478}"/>
          </ac:spMkLst>
        </pc:spChg>
        <pc:graphicFrameChg chg="mod modGraphic">
          <ac:chgData name="Anders Hjorth Agerskov" userId="a2a046a4-d597-4783-a97d-23d731ac49ca" providerId="ADAL" clId="{E2492C5C-9598-4F2C-9634-1D7A96676FBA}" dt="2021-10-26T11:06:41.411" v="173" actId="207"/>
          <ac:graphicFrameMkLst>
            <pc:docMk/>
            <pc:sldMk cId="3375883741" sldId="261"/>
            <ac:graphicFrameMk id="3" creationId="{A8A5CCB3-522C-4226-9CB3-6184CC27BE1D}"/>
          </ac:graphicFrameMkLst>
        </pc:graphicFrameChg>
      </pc:sldChg>
      <pc:sldMasterChg chg="modSldLayout">
        <pc:chgData name="Anders Hjorth Agerskov" userId="a2a046a4-d597-4783-a97d-23d731ac49ca" providerId="ADAL" clId="{E2492C5C-9598-4F2C-9634-1D7A96676FBA}" dt="2021-10-26T10:44:37.215" v="2"/>
        <pc:sldMasterMkLst>
          <pc:docMk/>
          <pc:sldMasterMk cId="786844577" sldId="2147483660"/>
        </pc:sldMasterMkLst>
        <pc:sldLayoutChg chg="addSp delSp modSp">
          <pc:chgData name="Anders Hjorth Agerskov" userId="a2a046a4-d597-4783-a97d-23d731ac49ca" providerId="ADAL" clId="{E2492C5C-9598-4F2C-9634-1D7A96676FBA}" dt="2021-10-26T10:44:37.215" v="2"/>
          <pc:sldLayoutMkLst>
            <pc:docMk/>
            <pc:sldMasterMk cId="786844577" sldId="2147483660"/>
            <pc:sldLayoutMk cId="1614837539" sldId="2147483671"/>
          </pc:sldLayoutMkLst>
          <pc:spChg chg="del">
            <ac:chgData name="Anders Hjorth Agerskov" userId="a2a046a4-d597-4783-a97d-23d731ac49ca" providerId="ADAL" clId="{E2492C5C-9598-4F2C-9634-1D7A96676FBA}" dt="2021-10-26T10:44:36.540" v="1"/>
            <ac:spMkLst>
              <pc:docMk/>
              <pc:sldMasterMk cId="786844577" sldId="2147483660"/>
              <pc:sldLayoutMk cId="1614837539" sldId="2147483671"/>
              <ac:spMk id="4" creationId="{00000000-0000-0000-0000-000000000000}"/>
            </ac:spMkLst>
          </pc:spChg>
          <pc:spChg chg="del">
            <ac:chgData name="Anders Hjorth Agerskov" userId="a2a046a4-d597-4783-a97d-23d731ac49ca" providerId="ADAL" clId="{E2492C5C-9598-4F2C-9634-1D7A96676FBA}" dt="2021-10-26T10:44:36.540" v="1"/>
            <ac:spMkLst>
              <pc:docMk/>
              <pc:sldMasterMk cId="786844577" sldId="2147483660"/>
              <pc:sldLayoutMk cId="1614837539" sldId="2147483671"/>
              <ac:spMk id="5" creationId="{00000000-0000-0000-0000-000000000000}"/>
            </ac:spMkLst>
          </pc:spChg>
          <pc:spChg chg="del">
            <ac:chgData name="Anders Hjorth Agerskov" userId="a2a046a4-d597-4783-a97d-23d731ac49ca" providerId="ADAL" clId="{E2492C5C-9598-4F2C-9634-1D7A96676FBA}" dt="2021-10-26T10:44:36.540" v="1"/>
            <ac:spMkLst>
              <pc:docMk/>
              <pc:sldMasterMk cId="786844577" sldId="2147483660"/>
              <pc:sldLayoutMk cId="1614837539" sldId="2147483671"/>
              <ac:spMk id="6" creationId="{00000000-0000-0000-0000-000000000000}"/>
            </ac:spMkLst>
          </pc:spChg>
          <pc:spChg chg="add mod">
            <ac:chgData name="Anders Hjorth Agerskov" userId="a2a046a4-d597-4783-a97d-23d731ac49ca" providerId="ADAL" clId="{E2492C5C-9598-4F2C-9634-1D7A96676FBA}" dt="2021-10-26T10:44:37.215" v="2"/>
            <ac:spMkLst>
              <pc:docMk/>
              <pc:sldMasterMk cId="786844577" sldId="2147483660"/>
              <pc:sldLayoutMk cId="1614837539" sldId="2147483671"/>
              <ac:spMk id="7" creationId="{575ECE17-732A-4946-9A35-3585467AB35C}"/>
            </ac:spMkLst>
          </pc:spChg>
          <pc:spChg chg="add mod">
            <ac:chgData name="Anders Hjorth Agerskov" userId="a2a046a4-d597-4783-a97d-23d731ac49ca" providerId="ADAL" clId="{E2492C5C-9598-4F2C-9634-1D7A96676FBA}" dt="2021-10-26T10:44:37.215" v="2"/>
            <ac:spMkLst>
              <pc:docMk/>
              <pc:sldMasterMk cId="786844577" sldId="2147483660"/>
              <pc:sldLayoutMk cId="1614837539" sldId="2147483671"/>
              <ac:spMk id="8" creationId="{9FBD6E08-3D05-4FF9-85CC-EA5F133AA538}"/>
            </ac:spMkLst>
          </pc:spChg>
          <pc:spChg chg="add mod">
            <ac:chgData name="Anders Hjorth Agerskov" userId="a2a046a4-d597-4783-a97d-23d731ac49ca" providerId="ADAL" clId="{E2492C5C-9598-4F2C-9634-1D7A96676FBA}" dt="2021-10-26T10:44:37.215" v="2"/>
            <ac:spMkLst>
              <pc:docMk/>
              <pc:sldMasterMk cId="786844577" sldId="2147483660"/>
              <pc:sldLayoutMk cId="1614837539" sldId="2147483671"/>
              <ac:spMk id="9" creationId="{634664B6-9D40-41AD-94AB-8AAB6042B137}"/>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E036ABE-40CF-498E-804C-6FA2551B5E90}" type="datetimeFigureOut">
              <a:rPr lang="en-US" smtClean="0"/>
              <a:t>10/26/2021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27A943F-1A3C-4F79-97B4-75CD783A4705}" type="slidenum">
              <a:rPr lang="en-US" smtClean="0"/>
              <a:t>‹#›</a:t>
            </a:fld>
            <a:endParaRPr lang="en-US"/>
          </a:p>
        </p:txBody>
      </p:sp>
    </p:spTree>
    <p:extLst>
      <p:ext uri="{BB962C8B-B14F-4D97-AF65-F5344CB8AC3E}">
        <p14:creationId xmlns:p14="http://schemas.microsoft.com/office/powerpoint/2010/main" val="3514669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9E8B76D-3889-4748-9308-22EDE0A008A9}" type="datetime1">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7B2E2-DE2D-4A8D-B8D0-84D4F8657AC4}" type="slidenum">
              <a:rPr lang="en-US" smtClean="0"/>
              <a:t>‹#›</a:t>
            </a:fld>
            <a:endParaRPr lang="en-US"/>
          </a:p>
        </p:txBody>
      </p:sp>
    </p:spTree>
    <p:extLst>
      <p:ext uri="{BB962C8B-B14F-4D97-AF65-F5344CB8AC3E}">
        <p14:creationId xmlns:p14="http://schemas.microsoft.com/office/powerpoint/2010/main" val="466987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17E50A-35EE-4001-9599-0E109AC20493}" type="datetime1">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7B2E2-DE2D-4A8D-B8D0-84D4F8657AC4}" type="slidenum">
              <a:rPr lang="en-US" smtClean="0"/>
              <a:t>‹#›</a:t>
            </a:fld>
            <a:endParaRPr lang="en-US"/>
          </a:p>
        </p:txBody>
      </p:sp>
    </p:spTree>
    <p:extLst>
      <p:ext uri="{BB962C8B-B14F-4D97-AF65-F5344CB8AC3E}">
        <p14:creationId xmlns:p14="http://schemas.microsoft.com/office/powerpoint/2010/main" val="3738508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5ECE17-732A-4946-9A35-3585467AB35C}"/>
              </a:ext>
            </a:extLst>
          </p:cNvPr>
          <p:cNvSpPr>
            <a:spLocks noGrp="1"/>
          </p:cNvSpPr>
          <p:nvPr>
            <p:ph type="dt" sz="half" idx="10"/>
          </p:nvPr>
        </p:nvSpPr>
        <p:spPr/>
        <p:txBody>
          <a:bodyPr/>
          <a:lstStyle/>
          <a:p>
            <a:fld id="{5E1CF814-9153-40ED-8C18-3BC12CC1C09D}" type="datetime1">
              <a:rPr lang="en-US" smtClean="0"/>
              <a:t>10/26/2021</a:t>
            </a:fld>
            <a:endParaRPr lang="en-US"/>
          </a:p>
        </p:txBody>
      </p:sp>
      <p:sp>
        <p:nvSpPr>
          <p:cNvPr id="8" name="Footer Placeholder 7">
            <a:extLst>
              <a:ext uri="{FF2B5EF4-FFF2-40B4-BE49-F238E27FC236}">
                <a16:creationId xmlns:a16="http://schemas.microsoft.com/office/drawing/2014/main" id="{9FBD6E08-3D05-4FF9-85CC-EA5F133AA5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4664B6-9D40-41AD-94AB-8AAB6042B137}"/>
              </a:ext>
            </a:extLst>
          </p:cNvPr>
          <p:cNvSpPr>
            <a:spLocks noGrp="1"/>
          </p:cNvSpPr>
          <p:nvPr>
            <p:ph type="sldNum" sz="quarter" idx="12"/>
          </p:nvPr>
        </p:nvSpPr>
        <p:spPr/>
        <p:txBody>
          <a:bodyPr/>
          <a:lstStyle/>
          <a:p>
            <a:fld id="{2677B2E2-DE2D-4A8D-B8D0-84D4F8657AC4}" type="slidenum">
              <a:rPr lang="en-US" smtClean="0"/>
              <a:t>‹#›</a:t>
            </a:fld>
            <a:endParaRPr lang="en-US"/>
          </a:p>
        </p:txBody>
      </p:sp>
    </p:spTree>
    <p:extLst>
      <p:ext uri="{BB962C8B-B14F-4D97-AF65-F5344CB8AC3E}">
        <p14:creationId xmlns:p14="http://schemas.microsoft.com/office/powerpoint/2010/main" val="1614837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8C307-E7C5-4599-BD48-A742005004EF}" type="datetime1">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7B2E2-DE2D-4A8D-B8D0-84D4F8657AC4}" type="slidenum">
              <a:rPr lang="en-US" smtClean="0"/>
              <a:t>‹#›</a:t>
            </a:fld>
            <a:endParaRPr lang="en-US"/>
          </a:p>
        </p:txBody>
      </p:sp>
    </p:spTree>
    <p:extLst>
      <p:ext uri="{BB962C8B-B14F-4D97-AF65-F5344CB8AC3E}">
        <p14:creationId xmlns:p14="http://schemas.microsoft.com/office/powerpoint/2010/main" val="920983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34BC43-C9F9-479F-A700-BD4F2ADF9AC3}" type="datetime1">
              <a:rPr lang="en-US" smtClean="0"/>
              <a:t>10/26/2021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77B2E2-DE2D-4A8D-B8D0-84D4F8657AC4}" type="slidenum">
              <a:rPr lang="en-US" smtClean="0"/>
              <a:t>‹#›</a:t>
            </a:fld>
            <a:endParaRPr lang="en-US"/>
          </a:p>
        </p:txBody>
      </p:sp>
    </p:spTree>
    <p:extLst>
      <p:ext uri="{BB962C8B-B14F-4D97-AF65-F5344CB8AC3E}">
        <p14:creationId xmlns:p14="http://schemas.microsoft.com/office/powerpoint/2010/main" val="166491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656C7E-231F-4030-B03B-C3AC903076CB}" type="datetime1">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7B2E2-DE2D-4A8D-B8D0-84D4F8657AC4}" type="slidenum">
              <a:rPr lang="en-US" smtClean="0"/>
              <a:t>‹#›</a:t>
            </a:fld>
            <a:endParaRPr lang="en-US"/>
          </a:p>
        </p:txBody>
      </p:sp>
    </p:spTree>
    <p:extLst>
      <p:ext uri="{BB962C8B-B14F-4D97-AF65-F5344CB8AC3E}">
        <p14:creationId xmlns:p14="http://schemas.microsoft.com/office/powerpoint/2010/main" val="2420997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EDA6E80-CDB8-4B6B-97F7-D7C18BC1A4CA}" type="datetime1">
              <a:rPr lang="en-US" smtClean="0"/>
              <a:t>10/26/2021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77B2E2-DE2D-4A8D-B8D0-84D4F8657AC4}" type="slidenum">
              <a:rPr lang="en-US" smtClean="0"/>
              <a:t>‹#›</a:t>
            </a:fld>
            <a:endParaRPr lang="en-US"/>
          </a:p>
        </p:txBody>
      </p:sp>
    </p:spTree>
    <p:extLst>
      <p:ext uri="{BB962C8B-B14F-4D97-AF65-F5344CB8AC3E}">
        <p14:creationId xmlns:p14="http://schemas.microsoft.com/office/powerpoint/2010/main" val="91767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5207D3-0363-4DC6-B82C-B1757C0D2CC7}" type="datetime1">
              <a:rPr lang="en-US" smtClean="0"/>
              <a:t>10/26/2021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77B2E2-DE2D-4A8D-B8D0-84D4F8657AC4}" type="slidenum">
              <a:rPr lang="en-US" smtClean="0"/>
              <a:t>‹#›</a:t>
            </a:fld>
            <a:endParaRPr lang="en-US"/>
          </a:p>
        </p:txBody>
      </p:sp>
    </p:spTree>
    <p:extLst>
      <p:ext uri="{BB962C8B-B14F-4D97-AF65-F5344CB8AC3E}">
        <p14:creationId xmlns:p14="http://schemas.microsoft.com/office/powerpoint/2010/main" val="2605288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FB771-11DE-423A-AD5D-227A518C32E1}" type="datetime1">
              <a:rPr lang="en-US" smtClean="0"/>
              <a:t>10/26/2021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77B2E2-DE2D-4A8D-B8D0-84D4F8657AC4}" type="slidenum">
              <a:rPr lang="en-US" smtClean="0"/>
              <a:t>‹#›</a:t>
            </a:fld>
            <a:endParaRPr lang="en-US"/>
          </a:p>
        </p:txBody>
      </p:sp>
    </p:spTree>
    <p:extLst>
      <p:ext uri="{BB962C8B-B14F-4D97-AF65-F5344CB8AC3E}">
        <p14:creationId xmlns:p14="http://schemas.microsoft.com/office/powerpoint/2010/main" val="302996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82CAF27-E3A8-4929-B79B-AA2F67CFEA43}" type="datetime1">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7B2E2-DE2D-4A8D-B8D0-84D4F8657AC4}" type="slidenum">
              <a:rPr lang="en-US" smtClean="0"/>
              <a:t>‹#›</a:t>
            </a:fld>
            <a:endParaRPr lang="en-US"/>
          </a:p>
        </p:txBody>
      </p:sp>
    </p:spTree>
    <p:extLst>
      <p:ext uri="{BB962C8B-B14F-4D97-AF65-F5344CB8AC3E}">
        <p14:creationId xmlns:p14="http://schemas.microsoft.com/office/powerpoint/2010/main" val="3102028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E6F28-17E5-4CB9-9F79-0A4C0BEFC0F0}" type="datetime1">
              <a:rPr lang="en-US" smtClean="0"/>
              <a:t>10/26/2021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77B2E2-DE2D-4A8D-B8D0-84D4F8657AC4}" type="slidenum">
              <a:rPr lang="en-US" smtClean="0"/>
              <a:t>‹#›</a:t>
            </a:fld>
            <a:endParaRPr lang="en-US"/>
          </a:p>
        </p:txBody>
      </p:sp>
    </p:spTree>
    <p:extLst>
      <p:ext uri="{BB962C8B-B14F-4D97-AF65-F5344CB8AC3E}">
        <p14:creationId xmlns:p14="http://schemas.microsoft.com/office/powerpoint/2010/main" val="2826215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CF814-9153-40ED-8C18-3BC12CC1C09D}" type="datetime1">
              <a:rPr lang="en-US" smtClean="0"/>
              <a:t>10/26/2021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7B2E2-DE2D-4A8D-B8D0-84D4F8657AC4}" type="slidenum">
              <a:rPr lang="en-US" smtClean="0"/>
              <a:t>‹#›</a:t>
            </a:fld>
            <a:endParaRPr lang="en-US"/>
          </a:p>
        </p:txBody>
      </p:sp>
      <p:sp>
        <p:nvSpPr>
          <p:cNvPr id="7" name="MSIPCMContentMarking" descr="{&quot;HashCode&quot;:1990712160,&quot;Placement&quot;:&quot;Footer&quot;,&quot;Top&quot;:516.65155,&quot;Left&quot;:639.706238,&quot;SlideWidth&quot;:720,&quot;SlideHeight&quot;:540}">
            <a:extLst>
              <a:ext uri="{FF2B5EF4-FFF2-40B4-BE49-F238E27FC236}">
                <a16:creationId xmlns:a16="http://schemas.microsoft.com/office/drawing/2014/main" id="{675D216F-29F3-49EA-B0C1-57E04C9F964A}"/>
              </a:ext>
            </a:extLst>
          </p:cNvPr>
          <p:cNvSpPr txBox="1"/>
          <p:nvPr userDrawn="1"/>
        </p:nvSpPr>
        <p:spPr>
          <a:xfrm>
            <a:off x="8124269" y="6561475"/>
            <a:ext cx="1019731" cy="296525"/>
          </a:xfrm>
          <a:prstGeom prst="rect">
            <a:avLst/>
          </a:prstGeom>
          <a:noFill/>
        </p:spPr>
        <p:txBody>
          <a:bodyPr vert="horz" wrap="square" lIns="0" tIns="0" rIns="0" bIns="0" rtlCol="0" anchor="ctr" anchorCtr="1">
            <a:spAutoFit/>
          </a:bodyPr>
          <a:lstStyle/>
          <a:p>
            <a:pPr algn="r">
              <a:spcBef>
                <a:spcPts val="0"/>
              </a:spcBef>
              <a:spcAft>
                <a:spcPts val="0"/>
              </a:spcAft>
            </a:pPr>
            <a:r>
              <a:rPr lang="en-US" sz="1200">
                <a:solidFill>
                  <a:srgbClr val="000000"/>
                </a:solidFill>
                <a:latin typeface="Calibri" panose="020F0502020204030204" pitchFamily="34" charset="0"/>
              </a:rPr>
              <a:t>Official Use</a:t>
            </a:r>
          </a:p>
        </p:txBody>
      </p:sp>
    </p:spTree>
    <p:extLst>
      <p:ext uri="{BB962C8B-B14F-4D97-AF65-F5344CB8AC3E}">
        <p14:creationId xmlns:p14="http://schemas.microsoft.com/office/powerpoint/2010/main" val="7868445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Tax Compliance and Technology for MNEs in 2017">
            <a:extLst>
              <a:ext uri="{FF2B5EF4-FFF2-40B4-BE49-F238E27FC236}">
                <a16:creationId xmlns:a16="http://schemas.microsoft.com/office/drawing/2014/main" id="{997EBC90-DFBA-4A27-B42F-A09B2CFB0B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1404" r="2697" b="9085"/>
          <a:stretch/>
        </p:blipFill>
        <p:spPr bwMode="auto">
          <a:xfrm>
            <a:off x="0" y="-2196"/>
            <a:ext cx="9144004" cy="686019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BEA5E68-94CE-47E5-AEF6-AC9A26EDC5A1}"/>
              </a:ext>
            </a:extLst>
          </p:cNvPr>
          <p:cNvSpPr txBox="1"/>
          <p:nvPr/>
        </p:nvSpPr>
        <p:spPr>
          <a:xfrm>
            <a:off x="121125" y="1450433"/>
            <a:ext cx="1938351" cy="276999"/>
          </a:xfrm>
          <a:prstGeom prst="rect">
            <a:avLst/>
          </a:prstGeom>
          <a:noFill/>
        </p:spPr>
        <p:txBody>
          <a:bodyPr wrap="none" rtlCol="0">
            <a:spAutoFit/>
          </a:bodyPr>
          <a:lstStyle/>
          <a:p>
            <a:r>
              <a:rPr lang="en-US" sz="1200" b="1">
                <a:solidFill>
                  <a:schemeClr val="bg1">
                    <a:lumMod val="50000"/>
                  </a:schemeClr>
                </a:solidFill>
                <a:latin typeface="Arial Narrow" panose="020B0606020202030204" pitchFamily="34" charset="0"/>
              </a:rPr>
              <a:t>C O U R S E   O V E R V I E W</a:t>
            </a:r>
          </a:p>
        </p:txBody>
      </p:sp>
      <p:sp>
        <p:nvSpPr>
          <p:cNvPr id="14" name="TextBox 13">
            <a:extLst>
              <a:ext uri="{FF2B5EF4-FFF2-40B4-BE49-F238E27FC236}">
                <a16:creationId xmlns:a16="http://schemas.microsoft.com/office/drawing/2014/main" id="{39BCA3DA-FB88-48AB-BD5A-CE6DEB9066E5}"/>
              </a:ext>
            </a:extLst>
          </p:cNvPr>
          <p:cNvSpPr txBox="1"/>
          <p:nvPr/>
        </p:nvSpPr>
        <p:spPr>
          <a:xfrm>
            <a:off x="6331998" y="1933072"/>
            <a:ext cx="2427268" cy="377026"/>
          </a:xfrm>
          <a:prstGeom prst="rect">
            <a:avLst/>
          </a:prstGeom>
          <a:noFill/>
        </p:spPr>
        <p:txBody>
          <a:bodyPr wrap="none" rtlCol="0">
            <a:spAutoFit/>
          </a:bodyPr>
          <a:lstStyle/>
          <a:p>
            <a:r>
              <a:rPr lang="en-US" sz="1850" b="1">
                <a:solidFill>
                  <a:schemeClr val="bg1"/>
                </a:solidFill>
                <a:latin typeface="Arial Narrow" panose="020B0606020202030204" pitchFamily="34" charset="0"/>
              </a:rPr>
              <a:t>Prosperity Collaborative</a:t>
            </a:r>
          </a:p>
        </p:txBody>
      </p:sp>
      <p:sp>
        <p:nvSpPr>
          <p:cNvPr id="2" name="Rectangle 1">
            <a:extLst>
              <a:ext uri="{FF2B5EF4-FFF2-40B4-BE49-F238E27FC236}">
                <a16:creationId xmlns:a16="http://schemas.microsoft.com/office/drawing/2014/main" id="{A0CFB50E-1E1A-4F73-A4F6-1260ED7D9558}"/>
              </a:ext>
            </a:extLst>
          </p:cNvPr>
          <p:cNvSpPr/>
          <p:nvPr/>
        </p:nvSpPr>
        <p:spPr>
          <a:xfrm>
            <a:off x="0" y="5038725"/>
            <a:ext cx="9144000" cy="1219200"/>
          </a:xfrm>
          <a:prstGeom prst="rect">
            <a:avLst/>
          </a:prstGeom>
          <a:solidFill>
            <a:srgbClr val="000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 6|Acquiring Third Party Data</a:t>
            </a:r>
          </a:p>
          <a:p>
            <a:r>
              <a:rPr lang="en-US" sz="2400" dirty="0">
                <a:latin typeface="+mj-lt"/>
              </a:rPr>
              <a:t>  Anders Agerskov (World Bank) | 26 October 2021</a:t>
            </a:r>
          </a:p>
        </p:txBody>
      </p:sp>
    </p:spTree>
    <p:extLst>
      <p:ext uri="{BB962C8B-B14F-4D97-AF65-F5344CB8AC3E}">
        <p14:creationId xmlns:p14="http://schemas.microsoft.com/office/powerpoint/2010/main" val="2671106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88606F66-9904-4169-9100-BFA40934191D}"/>
              </a:ext>
            </a:extLst>
          </p:cNvPr>
          <p:cNvSpPr txBox="1">
            <a:spLocks/>
          </p:cNvSpPr>
          <p:nvPr/>
        </p:nvSpPr>
        <p:spPr>
          <a:xfrm>
            <a:off x="8572503" y="6368383"/>
            <a:ext cx="414088"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677B2E2-DE2D-4A8D-B8D0-84D4F8657AC4}" type="slidenum">
              <a:rPr lang="en-US" sz="800" smtClean="0">
                <a:solidFill>
                  <a:srgbClr val="293B5F"/>
                </a:solidFill>
                <a:latin typeface="Arial Nova Light" panose="020B0304020202020204" pitchFamily="34" charset="0"/>
              </a:rPr>
              <a:pPr/>
              <a:t>2</a:t>
            </a:fld>
            <a:endParaRPr lang="en-US" sz="800">
              <a:solidFill>
                <a:srgbClr val="293B5F"/>
              </a:solidFill>
              <a:latin typeface="Arial Nova Light" panose="020B0304020202020204" pitchFamily="34" charset="0"/>
            </a:endParaRPr>
          </a:p>
        </p:txBody>
      </p:sp>
      <p:sp>
        <p:nvSpPr>
          <p:cNvPr id="6" name="TextBox 5">
            <a:extLst>
              <a:ext uri="{FF2B5EF4-FFF2-40B4-BE49-F238E27FC236}">
                <a16:creationId xmlns:a16="http://schemas.microsoft.com/office/drawing/2014/main" id="{9204CC29-A6E4-44BB-8CB6-DDC2E0F3C814}"/>
              </a:ext>
            </a:extLst>
          </p:cNvPr>
          <p:cNvSpPr txBox="1"/>
          <p:nvPr/>
        </p:nvSpPr>
        <p:spPr>
          <a:xfrm>
            <a:off x="542926" y="195208"/>
            <a:ext cx="8443666" cy="3970318"/>
          </a:xfrm>
          <a:prstGeom prst="rect">
            <a:avLst/>
          </a:prstGeom>
          <a:noFill/>
        </p:spPr>
        <p:txBody>
          <a:bodyPr wrap="square" rtlCol="0">
            <a:spAutoFit/>
          </a:bodyPr>
          <a:lstStyle/>
          <a:p>
            <a:r>
              <a:rPr lang="en-US" sz="2800" b="1" dirty="0"/>
              <a:t>Case | Leveraging Third Party Data in Emerging Market</a:t>
            </a:r>
          </a:p>
          <a:p>
            <a:endParaRPr lang="en-US" sz="2800" b="1" dirty="0"/>
          </a:p>
          <a:p>
            <a:endParaRPr lang="en-US" sz="2800" b="1" dirty="0"/>
          </a:p>
          <a:p>
            <a:r>
              <a:rPr lang="en-US" sz="2000" b="1" dirty="0"/>
              <a:t>Objective</a:t>
            </a:r>
          </a:p>
          <a:p>
            <a:pPr marL="342900" indent="-342900">
              <a:buFont typeface="Wingdings" panose="05000000000000000000" pitchFamily="2" charset="2"/>
              <a:buChar char="§"/>
            </a:pPr>
            <a:r>
              <a:rPr lang="en-US" sz="2000" dirty="0"/>
              <a:t>Tax Administration requests support from the World Bank to increase the access to third party data</a:t>
            </a:r>
          </a:p>
          <a:p>
            <a:pPr marL="342900" indent="-342900">
              <a:buFont typeface="Wingdings" panose="05000000000000000000" pitchFamily="2" charset="2"/>
              <a:buChar char="§"/>
            </a:pPr>
            <a:endParaRPr lang="en-US" sz="2000" dirty="0"/>
          </a:p>
          <a:p>
            <a:r>
              <a:rPr lang="en-US" sz="2000" b="1" dirty="0"/>
              <a:t>Approach</a:t>
            </a:r>
          </a:p>
          <a:p>
            <a:pPr marL="342900" indent="-342900">
              <a:buFont typeface="Wingdings" panose="05000000000000000000" pitchFamily="2" charset="2"/>
              <a:buChar char="§"/>
            </a:pPr>
            <a:r>
              <a:rPr lang="en-US" sz="2000" dirty="0"/>
              <a:t>Understand what the government is really seeking, recognizing that what it asks for may not necessarily be what it needs</a:t>
            </a:r>
            <a:endParaRPr lang="en-US" sz="2800" dirty="0"/>
          </a:p>
          <a:p>
            <a:endParaRPr lang="en-US" sz="2800" dirty="0"/>
          </a:p>
        </p:txBody>
      </p:sp>
    </p:spTree>
    <p:extLst>
      <p:ext uri="{BB962C8B-B14F-4D97-AF65-F5344CB8AC3E}">
        <p14:creationId xmlns:p14="http://schemas.microsoft.com/office/powerpoint/2010/main" val="2257959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88606F66-9904-4169-9100-BFA40934191D}"/>
              </a:ext>
            </a:extLst>
          </p:cNvPr>
          <p:cNvSpPr txBox="1">
            <a:spLocks/>
          </p:cNvSpPr>
          <p:nvPr/>
        </p:nvSpPr>
        <p:spPr>
          <a:xfrm>
            <a:off x="8572503" y="6368383"/>
            <a:ext cx="414088"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677B2E2-DE2D-4A8D-B8D0-84D4F8657AC4}" type="slidenum">
              <a:rPr lang="en-US" sz="800" smtClean="0">
                <a:solidFill>
                  <a:srgbClr val="293B5F"/>
                </a:solidFill>
                <a:latin typeface="Arial Nova Light" panose="020B0304020202020204" pitchFamily="34" charset="0"/>
              </a:rPr>
              <a:pPr/>
              <a:t>3</a:t>
            </a:fld>
            <a:endParaRPr lang="en-US" sz="800">
              <a:solidFill>
                <a:srgbClr val="293B5F"/>
              </a:solidFill>
              <a:latin typeface="Arial Nova Light" panose="020B0304020202020204" pitchFamily="34" charset="0"/>
            </a:endParaRPr>
          </a:p>
        </p:txBody>
      </p:sp>
      <p:graphicFrame>
        <p:nvGraphicFramePr>
          <p:cNvPr id="3" name="Table 2">
            <a:extLst>
              <a:ext uri="{FF2B5EF4-FFF2-40B4-BE49-F238E27FC236}">
                <a16:creationId xmlns:a16="http://schemas.microsoft.com/office/drawing/2014/main" id="{A8A5CCB3-522C-4226-9CB3-6184CC27BE1D}"/>
              </a:ext>
            </a:extLst>
          </p:cNvPr>
          <p:cNvGraphicFramePr>
            <a:graphicFrameLocks noGrp="1"/>
          </p:cNvGraphicFramePr>
          <p:nvPr>
            <p:extLst>
              <p:ext uri="{D42A27DB-BD31-4B8C-83A1-F6EECF244321}">
                <p14:modId xmlns:p14="http://schemas.microsoft.com/office/powerpoint/2010/main" val="2592376710"/>
              </p:ext>
            </p:extLst>
          </p:nvPr>
        </p:nvGraphicFramePr>
        <p:xfrm>
          <a:off x="542925" y="2792724"/>
          <a:ext cx="8088765" cy="3870068"/>
        </p:xfrm>
        <a:graphic>
          <a:graphicData uri="http://schemas.openxmlformats.org/drawingml/2006/table">
            <a:tbl>
              <a:tblPr firstRow="1" firstCol="1" bandRow="1"/>
              <a:tblGrid>
                <a:gridCol w="5561767">
                  <a:extLst>
                    <a:ext uri="{9D8B030D-6E8A-4147-A177-3AD203B41FA5}">
                      <a16:colId xmlns:a16="http://schemas.microsoft.com/office/drawing/2014/main" val="4161184098"/>
                    </a:ext>
                  </a:extLst>
                </a:gridCol>
                <a:gridCol w="1253949">
                  <a:extLst>
                    <a:ext uri="{9D8B030D-6E8A-4147-A177-3AD203B41FA5}">
                      <a16:colId xmlns:a16="http://schemas.microsoft.com/office/drawing/2014/main" val="3892967881"/>
                    </a:ext>
                  </a:extLst>
                </a:gridCol>
                <a:gridCol w="1273049">
                  <a:extLst>
                    <a:ext uri="{9D8B030D-6E8A-4147-A177-3AD203B41FA5}">
                      <a16:colId xmlns:a16="http://schemas.microsoft.com/office/drawing/2014/main" val="332968137"/>
                    </a:ext>
                  </a:extLst>
                </a:gridCol>
              </a:tblGrid>
              <a:tr h="295208">
                <a:tc>
                  <a:txBody>
                    <a:bodyPr/>
                    <a:lstStyle/>
                    <a:p>
                      <a:pPr marL="0" marR="0">
                        <a:spcBef>
                          <a:spcPts val="0"/>
                        </a:spcBef>
                        <a:spcAft>
                          <a:spcPts val="0"/>
                        </a:spcAft>
                      </a:pPr>
                      <a:r>
                        <a:rPr lang="en-US" sz="11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Value Drivers</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tc>
                  <a:txBody>
                    <a:bodyPr/>
                    <a:lstStyle/>
                    <a:p>
                      <a:pPr marL="0" marR="0">
                        <a:spcBef>
                          <a:spcPts val="0"/>
                        </a:spcBef>
                        <a:spcAft>
                          <a:spcPts val="0"/>
                        </a:spcAft>
                        <a:tabLst>
                          <a:tab pos="1695450" algn="l"/>
                        </a:tabLst>
                      </a:pPr>
                      <a:r>
                        <a:rPr lang="en-US" sz="11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Baseline	</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tc>
                  <a:txBody>
                    <a:bodyPr/>
                    <a:lstStyle/>
                    <a:p>
                      <a:pPr marL="0" marR="0">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Desired State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extLst>
                  <a:ext uri="{0D108BD9-81ED-4DB2-BD59-A6C34878D82A}">
                    <a16:rowId xmlns:a16="http://schemas.microsoft.com/office/drawing/2014/main" val="707747675"/>
                  </a:ext>
                </a:extLst>
              </a:tr>
              <a:tr h="1449201">
                <a:tc>
                  <a:txBody>
                    <a:bodyPr/>
                    <a:lstStyle/>
                    <a:p>
                      <a:pPr marL="0" marR="0">
                        <a:spcBef>
                          <a:spcPts val="0"/>
                        </a:spcBef>
                        <a:spcAft>
                          <a:spcPts val="0"/>
                        </a:spcAft>
                      </a:pPr>
                      <a:r>
                        <a:rPr lang="en-US"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 Access to all relevant data sets</a:t>
                      </a: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third party datasets does [TAX ADM] have access to?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Which additional datasets are needed?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legal provisions govern [TAX ADM]’s access to third party data (i.e., laws, regulations, and </a:t>
                      </a:r>
                      <a:r>
                        <a:rPr lang="en-US"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MoUs</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provisions are included in the </a:t>
                      </a:r>
                      <a:r>
                        <a:rPr lang="en-US" sz="12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MoUs</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is the process for obtaining access to third-party data held by SOEs or private companies?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strong is the political support for expanded access to third-party data?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D9E2F3"/>
                    </a:solidFill>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extLst>
                  <a:ext uri="{0D108BD9-81ED-4DB2-BD59-A6C34878D82A}">
                    <a16:rowId xmlns:a16="http://schemas.microsoft.com/office/drawing/2014/main" val="920789510"/>
                  </a:ext>
                </a:extLst>
              </a:tr>
              <a:tr h="644089">
                <a:tc>
                  <a:txBody>
                    <a:bodyPr/>
                    <a:lstStyle/>
                    <a:p>
                      <a:pPr marL="0" marR="0">
                        <a:spcBef>
                          <a:spcPts val="0"/>
                        </a:spcBef>
                        <a:spcAft>
                          <a:spcPts val="0"/>
                        </a:spcAft>
                      </a:pPr>
                      <a:r>
                        <a:rPr lang="en-US"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2. Access is automatic</a:t>
                      </a: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regularly are third-party datasets accessed (on request, regularly, or automatic)?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are the data sets transferred to [TAX ADM]?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D9E2F3"/>
                    </a:solidFill>
                  </a:tcPr>
                </a:tc>
                <a:tc>
                  <a:txBody>
                    <a:bodyPr/>
                    <a:lstStyle/>
                    <a:p>
                      <a:pPr marL="0" marR="0">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tc>
                  <a:txBody>
                    <a:bodyPr/>
                    <a:lstStyle/>
                    <a:p>
                      <a:pPr marL="0" marR="0">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extLst>
                  <a:ext uri="{0D108BD9-81ED-4DB2-BD59-A6C34878D82A}">
                    <a16:rowId xmlns:a16="http://schemas.microsoft.com/office/drawing/2014/main" val="3000987195"/>
                  </a:ext>
                </a:extLst>
              </a:tr>
              <a:tr h="1157348">
                <a:tc>
                  <a:txBody>
                    <a:bodyPr/>
                    <a:lstStyle/>
                    <a:p>
                      <a:pPr marL="0" marR="0">
                        <a:spcBef>
                          <a:spcPts val="0"/>
                        </a:spcBef>
                        <a:spcAft>
                          <a:spcPts val="0"/>
                        </a:spcAft>
                      </a:pPr>
                      <a:r>
                        <a:rPr lang="en-US"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3. Access is secure and subsequent use is authorized</a:t>
                      </a: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protocol is used to encrypt the transferred data?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Has [TAX ADM] determined, whether there are any restrictions on the use of the third-party data? How has this been determined?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are legal, privacy and compliance issues assessed, particularly with respect to permitted use of data?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D9E2F3"/>
                    </a:solidFill>
                  </a:tcPr>
                </a:tc>
                <a:tc>
                  <a:txBody>
                    <a:bodyPr/>
                    <a:lstStyle/>
                    <a:p>
                      <a:pPr marL="0" marR="0">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extLst>
                  <a:ext uri="{0D108BD9-81ED-4DB2-BD59-A6C34878D82A}">
                    <a16:rowId xmlns:a16="http://schemas.microsoft.com/office/drawing/2014/main" val="507400511"/>
                  </a:ext>
                </a:extLst>
              </a:tr>
            </a:tbl>
          </a:graphicData>
        </a:graphic>
      </p:graphicFrame>
      <p:sp>
        <p:nvSpPr>
          <p:cNvPr id="6" name="TextBox 5">
            <a:extLst>
              <a:ext uri="{FF2B5EF4-FFF2-40B4-BE49-F238E27FC236}">
                <a16:creationId xmlns:a16="http://schemas.microsoft.com/office/drawing/2014/main" id="{9204CC29-A6E4-44BB-8CB6-DDC2E0F3C814}"/>
              </a:ext>
            </a:extLst>
          </p:cNvPr>
          <p:cNvSpPr txBox="1"/>
          <p:nvPr/>
        </p:nvSpPr>
        <p:spPr>
          <a:xfrm>
            <a:off x="542925" y="195208"/>
            <a:ext cx="6719299" cy="523220"/>
          </a:xfrm>
          <a:prstGeom prst="rect">
            <a:avLst/>
          </a:prstGeom>
          <a:noFill/>
        </p:spPr>
        <p:txBody>
          <a:bodyPr wrap="square" rtlCol="0">
            <a:spAutoFit/>
          </a:bodyPr>
          <a:lstStyle/>
          <a:p>
            <a:r>
              <a:rPr lang="en-US" sz="2800" b="1" dirty="0"/>
              <a:t>1|Access to Third Party Data</a:t>
            </a:r>
          </a:p>
        </p:txBody>
      </p:sp>
      <p:sp>
        <p:nvSpPr>
          <p:cNvPr id="2" name="Rectangle 1">
            <a:extLst>
              <a:ext uri="{FF2B5EF4-FFF2-40B4-BE49-F238E27FC236}">
                <a16:creationId xmlns:a16="http://schemas.microsoft.com/office/drawing/2014/main" id="{18976327-0C58-7345-8972-880BB8718B3E}"/>
              </a:ext>
            </a:extLst>
          </p:cNvPr>
          <p:cNvSpPr/>
          <p:nvPr/>
        </p:nvSpPr>
        <p:spPr>
          <a:xfrm>
            <a:off x="542926" y="830275"/>
            <a:ext cx="2006495" cy="19261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accent4">
                    <a:lumMod val="60000"/>
                    <a:lumOff val="40000"/>
                  </a:schemeClr>
                </a:solidFill>
              </a:rPr>
              <a:t>1. Client: We need help accessing to third party data, especially from utilities</a:t>
            </a:r>
          </a:p>
          <a:p>
            <a:endParaRPr lang="en-US" sz="1100" b="1" dirty="0"/>
          </a:p>
          <a:p>
            <a:r>
              <a:rPr lang="en-US" sz="1100" dirty="0"/>
              <a:t>WB: You have access to data from water and electricity companies, customs, banks, social security, the vehicle registry, etc. Where are you missing?</a:t>
            </a:r>
          </a:p>
        </p:txBody>
      </p:sp>
      <p:sp>
        <p:nvSpPr>
          <p:cNvPr id="7" name="Rectangle 6">
            <a:extLst>
              <a:ext uri="{FF2B5EF4-FFF2-40B4-BE49-F238E27FC236}">
                <a16:creationId xmlns:a16="http://schemas.microsoft.com/office/drawing/2014/main" id="{7C7A729E-B0C5-C445-9358-3B1822545D44}"/>
              </a:ext>
            </a:extLst>
          </p:cNvPr>
          <p:cNvSpPr/>
          <p:nvPr/>
        </p:nvSpPr>
        <p:spPr>
          <a:xfrm>
            <a:off x="4595351" y="830276"/>
            <a:ext cx="2006495" cy="1926180"/>
          </a:xfrm>
          <a:prstGeom prst="rect">
            <a:avLst/>
          </a:prstGeom>
          <a:solidFill>
            <a:srgbClr val="3259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accent4">
                    <a:lumMod val="60000"/>
                    <a:lumOff val="40000"/>
                  </a:schemeClr>
                </a:solidFill>
              </a:rPr>
              <a:t>3. Client: Can you help strengthen the legal framework for data sharing?</a:t>
            </a:r>
          </a:p>
          <a:p>
            <a:endParaRPr lang="en-US" sz="1100" b="1" dirty="0"/>
          </a:p>
          <a:p>
            <a:r>
              <a:rPr lang="en-US" sz="1100" dirty="0"/>
              <a:t>WB: The digital development agency is developing a data interoperability framework and you have </a:t>
            </a:r>
            <a:r>
              <a:rPr lang="en-US" sz="1100" dirty="0" err="1"/>
              <a:t>MoUs</a:t>
            </a:r>
            <a:r>
              <a:rPr lang="en-US" sz="1100" dirty="0"/>
              <a:t> w/agencies.</a:t>
            </a:r>
          </a:p>
          <a:p>
            <a:endParaRPr lang="en-US" sz="1100" b="1" dirty="0"/>
          </a:p>
          <a:p>
            <a:r>
              <a:rPr lang="en-US" sz="1100" dirty="0"/>
              <a:t>Client: We don’t want to build on that framework.</a:t>
            </a:r>
          </a:p>
          <a:p>
            <a:pPr algn="ctr"/>
            <a:endParaRPr lang="en-US" sz="1100" dirty="0"/>
          </a:p>
        </p:txBody>
      </p:sp>
      <p:sp>
        <p:nvSpPr>
          <p:cNvPr id="9" name="Rectangle 8">
            <a:extLst>
              <a:ext uri="{FF2B5EF4-FFF2-40B4-BE49-F238E27FC236}">
                <a16:creationId xmlns:a16="http://schemas.microsoft.com/office/drawing/2014/main" id="{A41D0BEB-BD47-8942-BE13-E6FD0AA81A55}"/>
              </a:ext>
            </a:extLst>
          </p:cNvPr>
          <p:cNvSpPr/>
          <p:nvPr/>
        </p:nvSpPr>
        <p:spPr>
          <a:xfrm>
            <a:off x="6625196" y="830275"/>
            <a:ext cx="2006495" cy="1926180"/>
          </a:xfrm>
          <a:prstGeom prst="rect">
            <a:avLst/>
          </a:prstGeom>
          <a:solidFill>
            <a:srgbClr val="2C4E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accent4">
                    <a:lumMod val="60000"/>
                    <a:lumOff val="40000"/>
                  </a:schemeClr>
                </a:solidFill>
              </a:rPr>
              <a:t>4. WB: How often does third party data get updated?</a:t>
            </a:r>
          </a:p>
          <a:p>
            <a:endParaRPr lang="en-US" sz="1100" b="1" dirty="0"/>
          </a:p>
          <a:p>
            <a:r>
              <a:rPr lang="en-US" sz="1100" b="1" dirty="0">
                <a:solidFill>
                  <a:schemeClr val="accent4">
                    <a:lumMod val="60000"/>
                    <a:lumOff val="40000"/>
                  </a:schemeClr>
                </a:solidFill>
              </a:rPr>
              <a:t>5. WB: What restrictions are associated with third data. Can some of the data only be used for certain purposes (e.g., data from the police)?</a:t>
            </a:r>
          </a:p>
          <a:p>
            <a:endParaRPr lang="en-US" sz="1100" b="1" dirty="0">
              <a:solidFill>
                <a:schemeClr val="accent4">
                  <a:lumMod val="60000"/>
                  <a:lumOff val="40000"/>
                </a:schemeClr>
              </a:solidFill>
            </a:endParaRPr>
          </a:p>
          <a:p>
            <a:r>
              <a:rPr lang="en-US" sz="1100" b="1" dirty="0">
                <a:solidFill>
                  <a:schemeClr val="bg1"/>
                </a:solidFill>
              </a:rPr>
              <a:t>Client: ?</a:t>
            </a:r>
            <a:endParaRPr lang="en-US" sz="1100" dirty="0">
              <a:solidFill>
                <a:schemeClr val="bg1"/>
              </a:solidFill>
            </a:endParaRPr>
          </a:p>
        </p:txBody>
      </p:sp>
      <p:sp>
        <p:nvSpPr>
          <p:cNvPr id="10" name="Rectangle 9">
            <a:extLst>
              <a:ext uri="{FF2B5EF4-FFF2-40B4-BE49-F238E27FC236}">
                <a16:creationId xmlns:a16="http://schemas.microsoft.com/office/drawing/2014/main" id="{E929B015-00F0-B24A-AB82-4BDB59D53478}"/>
              </a:ext>
            </a:extLst>
          </p:cNvPr>
          <p:cNvSpPr/>
          <p:nvPr/>
        </p:nvSpPr>
        <p:spPr>
          <a:xfrm>
            <a:off x="2565506" y="830275"/>
            <a:ext cx="2006495" cy="1926180"/>
          </a:xfrm>
          <a:prstGeom prst="rect">
            <a:avLst/>
          </a:prstGeom>
          <a:solidFill>
            <a:srgbClr val="396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accent4">
                    <a:lumMod val="60000"/>
                    <a:lumOff val="40000"/>
                  </a:schemeClr>
                </a:solidFill>
              </a:rPr>
              <a:t>2. WB: What about getting access to detailed data about in- and outbound financial transactions?</a:t>
            </a:r>
          </a:p>
          <a:p>
            <a:endParaRPr lang="en-US" sz="1100" dirty="0"/>
          </a:p>
          <a:p>
            <a:r>
              <a:rPr lang="en-US" sz="1100" dirty="0"/>
              <a:t>Client: That will be difficult politically…</a:t>
            </a:r>
          </a:p>
          <a:p>
            <a:pPr algn="ctr"/>
            <a:endParaRPr lang="en-US" sz="1100" dirty="0"/>
          </a:p>
        </p:txBody>
      </p:sp>
    </p:spTree>
    <p:extLst>
      <p:ext uri="{BB962C8B-B14F-4D97-AF65-F5344CB8AC3E}">
        <p14:creationId xmlns:p14="http://schemas.microsoft.com/office/powerpoint/2010/main" val="3375883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88606F66-9904-4169-9100-BFA40934191D}"/>
              </a:ext>
            </a:extLst>
          </p:cNvPr>
          <p:cNvSpPr txBox="1">
            <a:spLocks/>
          </p:cNvSpPr>
          <p:nvPr/>
        </p:nvSpPr>
        <p:spPr>
          <a:xfrm>
            <a:off x="8572503" y="6368383"/>
            <a:ext cx="414088"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677B2E2-DE2D-4A8D-B8D0-84D4F8657AC4}" type="slidenum">
              <a:rPr lang="en-US" sz="800" smtClean="0">
                <a:solidFill>
                  <a:srgbClr val="293B5F"/>
                </a:solidFill>
                <a:latin typeface="Arial Nova Light" panose="020B0304020202020204" pitchFamily="34" charset="0"/>
              </a:rPr>
              <a:pPr/>
              <a:t>4</a:t>
            </a:fld>
            <a:endParaRPr lang="en-US" sz="800">
              <a:solidFill>
                <a:srgbClr val="293B5F"/>
              </a:solidFill>
              <a:latin typeface="Arial Nova Light" panose="020B0304020202020204" pitchFamily="34" charset="0"/>
            </a:endParaRPr>
          </a:p>
        </p:txBody>
      </p:sp>
      <p:graphicFrame>
        <p:nvGraphicFramePr>
          <p:cNvPr id="3" name="Table 2">
            <a:extLst>
              <a:ext uri="{FF2B5EF4-FFF2-40B4-BE49-F238E27FC236}">
                <a16:creationId xmlns:a16="http://schemas.microsoft.com/office/drawing/2014/main" id="{A8A5CCB3-522C-4226-9CB3-6184CC27BE1D}"/>
              </a:ext>
            </a:extLst>
          </p:cNvPr>
          <p:cNvGraphicFramePr>
            <a:graphicFrameLocks noGrp="1"/>
          </p:cNvGraphicFramePr>
          <p:nvPr>
            <p:extLst>
              <p:ext uri="{D42A27DB-BD31-4B8C-83A1-F6EECF244321}">
                <p14:modId xmlns:p14="http://schemas.microsoft.com/office/powerpoint/2010/main" val="3006606210"/>
              </p:ext>
            </p:extLst>
          </p:nvPr>
        </p:nvGraphicFramePr>
        <p:xfrm>
          <a:off x="533400" y="1493966"/>
          <a:ext cx="7886700" cy="4907280"/>
        </p:xfrm>
        <a:graphic>
          <a:graphicData uri="http://schemas.openxmlformats.org/drawingml/2006/table">
            <a:tbl>
              <a:tblPr firstRow="1" firstCol="1" bandRow="1"/>
              <a:tblGrid>
                <a:gridCol w="5422829">
                  <a:extLst>
                    <a:ext uri="{9D8B030D-6E8A-4147-A177-3AD203B41FA5}">
                      <a16:colId xmlns:a16="http://schemas.microsoft.com/office/drawing/2014/main" val="4161184098"/>
                    </a:ext>
                  </a:extLst>
                </a:gridCol>
                <a:gridCol w="1222624">
                  <a:extLst>
                    <a:ext uri="{9D8B030D-6E8A-4147-A177-3AD203B41FA5}">
                      <a16:colId xmlns:a16="http://schemas.microsoft.com/office/drawing/2014/main" val="3892967881"/>
                    </a:ext>
                  </a:extLst>
                </a:gridCol>
                <a:gridCol w="1241247">
                  <a:extLst>
                    <a:ext uri="{9D8B030D-6E8A-4147-A177-3AD203B41FA5}">
                      <a16:colId xmlns:a16="http://schemas.microsoft.com/office/drawing/2014/main" val="332968137"/>
                    </a:ext>
                  </a:extLst>
                </a:gridCol>
              </a:tblGrid>
              <a:tr h="313456">
                <a:tc>
                  <a:txBody>
                    <a:bodyPr/>
                    <a:lstStyle/>
                    <a:p>
                      <a:pPr marL="0" marR="0">
                        <a:spcBef>
                          <a:spcPts val="0"/>
                        </a:spcBef>
                        <a:spcAft>
                          <a:spcPts val="0"/>
                        </a:spcAft>
                      </a:pPr>
                      <a:r>
                        <a:rPr lang="en-US" sz="11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Value Drivers</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tc>
                  <a:txBody>
                    <a:bodyPr/>
                    <a:lstStyle/>
                    <a:p>
                      <a:pPr marL="0" marR="0">
                        <a:spcBef>
                          <a:spcPts val="0"/>
                        </a:spcBef>
                        <a:spcAft>
                          <a:spcPts val="0"/>
                        </a:spcAft>
                        <a:tabLst>
                          <a:tab pos="1695450" algn="l"/>
                        </a:tabLst>
                      </a:pPr>
                      <a:r>
                        <a:rPr lang="en-US" sz="11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Baseline	</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tc>
                  <a:txBody>
                    <a:bodyPr/>
                    <a:lstStyle/>
                    <a:p>
                      <a:pPr marL="0" marR="0">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Desired State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extLst>
                  <a:ext uri="{0D108BD9-81ED-4DB2-BD59-A6C34878D82A}">
                    <a16:rowId xmlns:a16="http://schemas.microsoft.com/office/drawing/2014/main" val="707747675"/>
                  </a:ext>
                </a:extLst>
              </a:tr>
              <a:tr h="1189324">
                <a:tc>
                  <a:txBody>
                    <a:bodyPr/>
                    <a:lstStyle/>
                    <a:p>
                      <a:pPr marL="0" marR="0">
                        <a:spcBef>
                          <a:spcPts val="0"/>
                        </a:spcBef>
                        <a:spcAft>
                          <a:spcPts val="0"/>
                        </a:spcAft>
                      </a:pPr>
                      <a:r>
                        <a:rPr lang="en-US"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4. Scope and quality of the third party data is understood</a:t>
                      </a: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is information about the scope and completeness of records communicated to [TAX ADM], including which data sets may not be included in the transfer?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metadata accompanies the third-party data to help [TAX ADM] interpret the fields?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 third party data sets come with data dictionaries to help [TAX ADM] interpret the use of certain terms in the fields, e.g., the meaning of “vehicle”?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Is semantic analysis of the data sets undertaken?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information is provided by the third-party to help [TAX ADM] assess data quality, e.g., the third-party’s own assessment of the completeness and reliability of the files?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legal and operational risks of using third-party data is well-understood?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D9E2F3"/>
                    </a:solidFill>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extLst>
                  <a:ext uri="{0D108BD9-81ED-4DB2-BD59-A6C34878D82A}">
                    <a16:rowId xmlns:a16="http://schemas.microsoft.com/office/drawing/2014/main" val="920789510"/>
                  </a:ext>
                </a:extLst>
              </a:tr>
              <a:tr h="713594">
                <a:tc>
                  <a:txBody>
                    <a:bodyPr/>
                    <a:lstStyle/>
                    <a:p>
                      <a:pPr marL="0" marR="0">
                        <a:spcBef>
                          <a:spcPts val="0"/>
                        </a:spcBef>
                        <a:spcAft>
                          <a:spcPts val="0"/>
                        </a:spcAft>
                      </a:pPr>
                      <a:r>
                        <a:rPr lang="en-US"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5. Mechanisms exist for improving the data quality of third party data</a:t>
                      </a: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protocols are used for updating the received information based on [TAX ADM] information (to avoid that the third-party data owner keeps sending information [TAX ADM] knows is (possibly) erroneous?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Have [TAX ADM] and third-parties appointed focal points and established protocols to facilitate communication and cooperation? How well is this working?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D9E2F3"/>
                    </a:solidFill>
                  </a:tcPr>
                </a:tc>
                <a:tc>
                  <a:txBody>
                    <a:bodyPr/>
                    <a:lstStyle/>
                    <a:p>
                      <a:pPr marL="0" marR="0">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tc>
                  <a:txBody>
                    <a:bodyPr/>
                    <a:lstStyle/>
                    <a:p>
                      <a:pPr marL="0" marR="0">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extLst>
                  <a:ext uri="{0D108BD9-81ED-4DB2-BD59-A6C34878D82A}">
                    <a16:rowId xmlns:a16="http://schemas.microsoft.com/office/drawing/2014/main" val="3000987195"/>
                  </a:ext>
                </a:extLst>
              </a:tr>
              <a:tr h="903190">
                <a:tc>
                  <a:txBody>
                    <a:bodyPr/>
                    <a:lstStyle/>
                    <a:p>
                      <a:pPr marL="0" marR="0">
                        <a:spcBef>
                          <a:spcPts val="0"/>
                        </a:spcBef>
                        <a:spcAft>
                          <a:spcPts val="0"/>
                        </a:spcAft>
                      </a:pPr>
                      <a:r>
                        <a:rPr lang="en-US"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6. Capacity for leveraging third party data is adequate</a:t>
                      </a: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Has the responsibility for the above value drivers been assigned within [TAX ADM]?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Have performance standards for 1-5 been established?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Has a control framework been defined to reduce activity level risks?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are management and internal audit assessing this area?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Have adequate resources (human and monetary) been allocated to the task?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D9E2F3"/>
                    </a:solidFill>
                  </a:tcPr>
                </a:tc>
                <a:tc>
                  <a:txBody>
                    <a:bodyPr/>
                    <a:lstStyle/>
                    <a:p>
                      <a:pPr marL="0" marR="0">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extLst>
                  <a:ext uri="{0D108BD9-81ED-4DB2-BD59-A6C34878D82A}">
                    <a16:rowId xmlns:a16="http://schemas.microsoft.com/office/drawing/2014/main" val="507400511"/>
                  </a:ext>
                </a:extLst>
              </a:tr>
            </a:tbl>
          </a:graphicData>
        </a:graphic>
      </p:graphicFrame>
      <p:sp>
        <p:nvSpPr>
          <p:cNvPr id="6" name="TextBox 5">
            <a:extLst>
              <a:ext uri="{FF2B5EF4-FFF2-40B4-BE49-F238E27FC236}">
                <a16:creationId xmlns:a16="http://schemas.microsoft.com/office/drawing/2014/main" id="{9204CC29-A6E4-44BB-8CB6-DDC2E0F3C814}"/>
              </a:ext>
            </a:extLst>
          </p:cNvPr>
          <p:cNvSpPr txBox="1"/>
          <p:nvPr/>
        </p:nvSpPr>
        <p:spPr>
          <a:xfrm>
            <a:off x="542925" y="195208"/>
            <a:ext cx="6719299" cy="523220"/>
          </a:xfrm>
          <a:prstGeom prst="rect">
            <a:avLst/>
          </a:prstGeom>
          <a:noFill/>
        </p:spPr>
        <p:txBody>
          <a:bodyPr wrap="square" rtlCol="0">
            <a:spAutoFit/>
          </a:bodyPr>
          <a:lstStyle/>
          <a:p>
            <a:r>
              <a:rPr lang="en-US" sz="2800" b="1" dirty="0"/>
              <a:t>1|Access to Third Party Data</a:t>
            </a:r>
          </a:p>
        </p:txBody>
      </p:sp>
      <p:sp>
        <p:nvSpPr>
          <p:cNvPr id="5" name="Rectangle 4">
            <a:extLst>
              <a:ext uri="{FF2B5EF4-FFF2-40B4-BE49-F238E27FC236}">
                <a16:creationId xmlns:a16="http://schemas.microsoft.com/office/drawing/2014/main" id="{5DE471C2-60C8-6D4C-92CF-1C26CA128B4A}"/>
              </a:ext>
            </a:extLst>
          </p:cNvPr>
          <p:cNvSpPr/>
          <p:nvPr/>
        </p:nvSpPr>
        <p:spPr>
          <a:xfrm>
            <a:off x="6258976" y="1894570"/>
            <a:ext cx="2006495" cy="10000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accent4">
                    <a:lumMod val="60000"/>
                    <a:lumOff val="40000"/>
                  </a:schemeClr>
                </a:solidFill>
              </a:rPr>
              <a:t>6. WB: What do third party providers tell you about the databases, what the fields mean, what is in the fields, and the quality of the data?</a:t>
            </a:r>
          </a:p>
        </p:txBody>
      </p:sp>
      <p:sp>
        <p:nvSpPr>
          <p:cNvPr id="7" name="Rectangle 6">
            <a:extLst>
              <a:ext uri="{FF2B5EF4-FFF2-40B4-BE49-F238E27FC236}">
                <a16:creationId xmlns:a16="http://schemas.microsoft.com/office/drawing/2014/main" id="{86F20B96-5ABB-6647-BB89-F14F152BE69A}"/>
              </a:ext>
            </a:extLst>
          </p:cNvPr>
          <p:cNvSpPr/>
          <p:nvPr/>
        </p:nvSpPr>
        <p:spPr>
          <a:xfrm>
            <a:off x="6258975" y="3119489"/>
            <a:ext cx="2006495" cy="1000021"/>
          </a:xfrm>
          <a:prstGeom prst="rect">
            <a:avLst/>
          </a:prstGeom>
          <a:solidFill>
            <a:srgbClr val="366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accent4">
                    <a:lumMod val="60000"/>
                    <a:lumOff val="40000"/>
                  </a:schemeClr>
                </a:solidFill>
              </a:rPr>
              <a:t>7. WB: When you correct or normalize data, how do handle the next update by the provider when the data you receive is “dirty” again?</a:t>
            </a:r>
          </a:p>
        </p:txBody>
      </p:sp>
    </p:spTree>
    <p:extLst>
      <p:ext uri="{BB962C8B-B14F-4D97-AF65-F5344CB8AC3E}">
        <p14:creationId xmlns:p14="http://schemas.microsoft.com/office/powerpoint/2010/main" val="2465023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88606F66-9904-4169-9100-BFA40934191D}"/>
              </a:ext>
            </a:extLst>
          </p:cNvPr>
          <p:cNvSpPr txBox="1">
            <a:spLocks/>
          </p:cNvSpPr>
          <p:nvPr/>
        </p:nvSpPr>
        <p:spPr>
          <a:xfrm>
            <a:off x="8572503" y="6368383"/>
            <a:ext cx="414088"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677B2E2-DE2D-4A8D-B8D0-84D4F8657AC4}" type="slidenum">
              <a:rPr lang="en-US" sz="800" smtClean="0">
                <a:solidFill>
                  <a:srgbClr val="293B5F"/>
                </a:solidFill>
                <a:latin typeface="Arial Nova Light" panose="020B0304020202020204" pitchFamily="34" charset="0"/>
              </a:rPr>
              <a:pPr/>
              <a:t>5</a:t>
            </a:fld>
            <a:endParaRPr lang="en-US" sz="800">
              <a:solidFill>
                <a:srgbClr val="293B5F"/>
              </a:solidFill>
              <a:latin typeface="Arial Nova Light" panose="020B0304020202020204" pitchFamily="34" charset="0"/>
            </a:endParaRPr>
          </a:p>
        </p:txBody>
      </p:sp>
      <p:graphicFrame>
        <p:nvGraphicFramePr>
          <p:cNvPr id="3" name="Table 2">
            <a:extLst>
              <a:ext uri="{FF2B5EF4-FFF2-40B4-BE49-F238E27FC236}">
                <a16:creationId xmlns:a16="http://schemas.microsoft.com/office/drawing/2014/main" id="{A8A5CCB3-522C-4226-9CB3-6184CC27BE1D}"/>
              </a:ext>
            </a:extLst>
          </p:cNvPr>
          <p:cNvGraphicFramePr>
            <a:graphicFrameLocks noGrp="1"/>
          </p:cNvGraphicFramePr>
          <p:nvPr>
            <p:extLst>
              <p:ext uri="{D42A27DB-BD31-4B8C-83A1-F6EECF244321}">
                <p14:modId xmlns:p14="http://schemas.microsoft.com/office/powerpoint/2010/main" val="518722724"/>
              </p:ext>
            </p:extLst>
          </p:nvPr>
        </p:nvGraphicFramePr>
        <p:xfrm>
          <a:off x="533400" y="1493966"/>
          <a:ext cx="7886700" cy="2164080"/>
        </p:xfrm>
        <a:graphic>
          <a:graphicData uri="http://schemas.openxmlformats.org/drawingml/2006/table">
            <a:tbl>
              <a:tblPr firstRow="1" firstCol="1" bandRow="1"/>
              <a:tblGrid>
                <a:gridCol w="5422829">
                  <a:extLst>
                    <a:ext uri="{9D8B030D-6E8A-4147-A177-3AD203B41FA5}">
                      <a16:colId xmlns:a16="http://schemas.microsoft.com/office/drawing/2014/main" val="4161184098"/>
                    </a:ext>
                  </a:extLst>
                </a:gridCol>
                <a:gridCol w="1222624">
                  <a:extLst>
                    <a:ext uri="{9D8B030D-6E8A-4147-A177-3AD203B41FA5}">
                      <a16:colId xmlns:a16="http://schemas.microsoft.com/office/drawing/2014/main" val="3892967881"/>
                    </a:ext>
                  </a:extLst>
                </a:gridCol>
                <a:gridCol w="1241247">
                  <a:extLst>
                    <a:ext uri="{9D8B030D-6E8A-4147-A177-3AD203B41FA5}">
                      <a16:colId xmlns:a16="http://schemas.microsoft.com/office/drawing/2014/main" val="332968137"/>
                    </a:ext>
                  </a:extLst>
                </a:gridCol>
              </a:tblGrid>
              <a:tr h="176698">
                <a:tc>
                  <a:txBody>
                    <a:bodyPr/>
                    <a:lstStyle/>
                    <a:p>
                      <a:pPr marL="0" marR="0">
                        <a:spcBef>
                          <a:spcPts val="0"/>
                        </a:spcBef>
                        <a:spcAft>
                          <a:spcPts val="0"/>
                        </a:spcAft>
                      </a:pPr>
                      <a:r>
                        <a:rPr lang="en-US" sz="11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Value Drivers</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tc>
                  <a:txBody>
                    <a:bodyPr/>
                    <a:lstStyle/>
                    <a:p>
                      <a:pPr marL="0" marR="0">
                        <a:spcBef>
                          <a:spcPts val="0"/>
                        </a:spcBef>
                        <a:spcAft>
                          <a:spcPts val="0"/>
                        </a:spcAft>
                        <a:tabLst>
                          <a:tab pos="1695450" algn="l"/>
                        </a:tabLst>
                      </a:pPr>
                      <a:r>
                        <a:rPr lang="en-US" sz="11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Baseline	</a:t>
                      </a:r>
                      <a:endParaRPr lang="en-US"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tc>
                  <a:txBody>
                    <a:bodyPr/>
                    <a:lstStyle/>
                    <a:p>
                      <a:pPr marL="0" marR="0">
                        <a:spcBef>
                          <a:spcPts val="0"/>
                        </a:spcBef>
                        <a:spcAft>
                          <a:spcPts val="0"/>
                        </a:spcAft>
                      </a:pPr>
                      <a:r>
                        <a:rPr lang="en-US"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Desired State</a:t>
                      </a:r>
                      <a:endParaRPr lang="en-US"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extLst>
                  <a:ext uri="{0D108BD9-81ED-4DB2-BD59-A6C34878D82A}">
                    <a16:rowId xmlns:a16="http://schemas.microsoft.com/office/drawing/2014/main" val="707747675"/>
                  </a:ext>
                </a:extLst>
              </a:tr>
              <a:tr h="336815">
                <a:tc>
                  <a:txBody>
                    <a:bodyPr/>
                    <a:lstStyle/>
                    <a:p>
                      <a:pPr marL="0" marR="0">
                        <a:spcBef>
                          <a:spcPts val="0"/>
                        </a:spcBef>
                        <a:spcAft>
                          <a:spcPts val="0"/>
                        </a:spcAft>
                      </a:pPr>
                      <a:r>
                        <a:rPr lang="en-US"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1. Third-party data is cleaned and normalized</a:t>
                      </a: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do they address issues like data quality, normalization, etc.?</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D9E2F3"/>
                    </a:solidFill>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extLst>
                  <a:ext uri="{0D108BD9-81ED-4DB2-BD59-A6C34878D82A}">
                    <a16:rowId xmlns:a16="http://schemas.microsoft.com/office/drawing/2014/main" val="920789510"/>
                  </a:ext>
                </a:extLst>
              </a:tr>
              <a:tr h="202089">
                <a:tc>
                  <a:txBody>
                    <a:bodyPr/>
                    <a:lstStyle/>
                    <a:p>
                      <a:pPr marL="0" marR="0">
                        <a:spcBef>
                          <a:spcPts val="0"/>
                        </a:spcBef>
                        <a:spcAft>
                          <a:spcPts val="0"/>
                        </a:spcAft>
                      </a:pPr>
                      <a:r>
                        <a:rPr lang="en-US"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2. Third-party data is effectively matched</a:t>
                      </a: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Are tax identification numbers used in all third-party datasets to enable matching with [TAX ADM] records? (Which third party data sets do not include TINs?)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Automatic Exchange of Information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D9E2F3"/>
                    </a:solidFill>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tc>
                  <a:txBody>
                    <a:bodyPr/>
                    <a:lstStyle/>
                    <a:p>
                      <a:pPr marL="0" marR="0">
                        <a:spcBef>
                          <a:spcPts val="0"/>
                        </a:spcBef>
                        <a:spcAft>
                          <a:spcPts val="0"/>
                        </a:spcAft>
                      </a:pPr>
                      <a:r>
                        <a:rPr lang="en-US" sz="1200" b="1">
                          <a:effectLst/>
                          <a:latin typeface="Calibri" panose="020F0502020204030204" pitchFamily="34" charset="0"/>
                          <a:ea typeface="Calibri" panose="020F0502020204030204" pitchFamily="34" charset="0"/>
                          <a:cs typeface="Times New Roman" panose="02020603050405020304" pitchFamily="18" charset="0"/>
                        </a:rPr>
                        <a:t>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extLst>
                  <a:ext uri="{0D108BD9-81ED-4DB2-BD59-A6C34878D82A}">
                    <a16:rowId xmlns:a16="http://schemas.microsoft.com/office/drawing/2014/main" val="3000987195"/>
                  </a:ext>
                </a:extLst>
              </a:tr>
              <a:tr h="255783">
                <a:tc>
                  <a:txBody>
                    <a:bodyPr/>
                    <a:lstStyle/>
                    <a:p>
                      <a:pPr marL="0" marR="0">
                        <a:spcBef>
                          <a:spcPts val="0"/>
                        </a:spcBef>
                        <a:spcAft>
                          <a:spcPts val="0"/>
                        </a:spcAft>
                      </a:pPr>
                      <a:r>
                        <a:rPr lang="en-US"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3. Third-party data is integrated with existing data</a:t>
                      </a: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What protocols exist for integrating third-party datasets?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Are all third-party data integrated in the taxpayer file to enable a 360-degree view – or do they require access to separate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D9E2F3"/>
                    </a:solidFill>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extLst>
                  <a:ext uri="{0D108BD9-81ED-4DB2-BD59-A6C34878D82A}">
                    <a16:rowId xmlns:a16="http://schemas.microsoft.com/office/drawing/2014/main" val="507400511"/>
                  </a:ext>
                </a:extLst>
              </a:tr>
            </a:tbl>
          </a:graphicData>
        </a:graphic>
      </p:graphicFrame>
      <p:sp>
        <p:nvSpPr>
          <p:cNvPr id="6" name="TextBox 5">
            <a:extLst>
              <a:ext uri="{FF2B5EF4-FFF2-40B4-BE49-F238E27FC236}">
                <a16:creationId xmlns:a16="http://schemas.microsoft.com/office/drawing/2014/main" id="{9204CC29-A6E4-44BB-8CB6-DDC2E0F3C814}"/>
              </a:ext>
            </a:extLst>
          </p:cNvPr>
          <p:cNvSpPr txBox="1"/>
          <p:nvPr/>
        </p:nvSpPr>
        <p:spPr>
          <a:xfrm>
            <a:off x="542925" y="195208"/>
            <a:ext cx="6719299" cy="523220"/>
          </a:xfrm>
          <a:prstGeom prst="rect">
            <a:avLst/>
          </a:prstGeom>
          <a:noFill/>
        </p:spPr>
        <p:txBody>
          <a:bodyPr wrap="square" rtlCol="0">
            <a:spAutoFit/>
          </a:bodyPr>
          <a:lstStyle/>
          <a:p>
            <a:r>
              <a:rPr lang="en-US" sz="2800" b="1" dirty="0"/>
              <a:t>2|Ingestion of Third-Party Data</a:t>
            </a:r>
          </a:p>
        </p:txBody>
      </p:sp>
      <p:sp>
        <p:nvSpPr>
          <p:cNvPr id="7" name="Rectangle 6">
            <a:extLst>
              <a:ext uri="{FF2B5EF4-FFF2-40B4-BE49-F238E27FC236}">
                <a16:creationId xmlns:a16="http://schemas.microsoft.com/office/drawing/2014/main" id="{F220E3C4-C31E-3548-A207-A38B7208A874}"/>
              </a:ext>
            </a:extLst>
          </p:cNvPr>
          <p:cNvSpPr/>
          <p:nvPr/>
        </p:nvSpPr>
        <p:spPr>
          <a:xfrm>
            <a:off x="6258976" y="1894570"/>
            <a:ext cx="2006495" cy="7214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accent4">
                    <a:lumMod val="60000"/>
                    <a:lumOff val="40000"/>
                  </a:schemeClr>
                </a:solidFill>
              </a:rPr>
              <a:t>8. WB: What tools and processes do you use for data cleaning? Who does that?</a:t>
            </a:r>
          </a:p>
          <a:p>
            <a:endParaRPr lang="en-US" sz="1100" b="1" dirty="0">
              <a:solidFill>
                <a:schemeClr val="accent4">
                  <a:lumMod val="60000"/>
                  <a:lumOff val="40000"/>
                </a:schemeClr>
              </a:solidFill>
            </a:endParaRPr>
          </a:p>
        </p:txBody>
      </p:sp>
    </p:spTree>
    <p:extLst>
      <p:ext uri="{BB962C8B-B14F-4D97-AF65-F5344CB8AC3E}">
        <p14:creationId xmlns:p14="http://schemas.microsoft.com/office/powerpoint/2010/main" val="2999492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id="{88606F66-9904-4169-9100-BFA40934191D}"/>
              </a:ext>
            </a:extLst>
          </p:cNvPr>
          <p:cNvSpPr txBox="1">
            <a:spLocks/>
          </p:cNvSpPr>
          <p:nvPr/>
        </p:nvSpPr>
        <p:spPr>
          <a:xfrm>
            <a:off x="8572503" y="6368383"/>
            <a:ext cx="414088"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677B2E2-DE2D-4A8D-B8D0-84D4F8657AC4}" type="slidenum">
              <a:rPr lang="en-US" sz="800" smtClean="0">
                <a:solidFill>
                  <a:srgbClr val="293B5F"/>
                </a:solidFill>
                <a:latin typeface="Arial Nova Light" panose="020B0304020202020204" pitchFamily="34" charset="0"/>
              </a:rPr>
              <a:pPr/>
              <a:t>6</a:t>
            </a:fld>
            <a:endParaRPr lang="en-US" sz="800">
              <a:solidFill>
                <a:srgbClr val="293B5F"/>
              </a:solidFill>
              <a:latin typeface="Arial Nova Light" panose="020B0304020202020204" pitchFamily="34" charset="0"/>
            </a:endParaRPr>
          </a:p>
        </p:txBody>
      </p:sp>
      <p:graphicFrame>
        <p:nvGraphicFramePr>
          <p:cNvPr id="3" name="Table 2">
            <a:extLst>
              <a:ext uri="{FF2B5EF4-FFF2-40B4-BE49-F238E27FC236}">
                <a16:creationId xmlns:a16="http://schemas.microsoft.com/office/drawing/2014/main" id="{A8A5CCB3-522C-4226-9CB3-6184CC27BE1D}"/>
              </a:ext>
            </a:extLst>
          </p:cNvPr>
          <p:cNvGraphicFramePr>
            <a:graphicFrameLocks noGrp="1"/>
          </p:cNvGraphicFramePr>
          <p:nvPr>
            <p:extLst>
              <p:ext uri="{D42A27DB-BD31-4B8C-83A1-F6EECF244321}">
                <p14:modId xmlns:p14="http://schemas.microsoft.com/office/powerpoint/2010/main" val="1169081739"/>
              </p:ext>
            </p:extLst>
          </p:nvPr>
        </p:nvGraphicFramePr>
        <p:xfrm>
          <a:off x="533400" y="1064545"/>
          <a:ext cx="7886700" cy="2560320"/>
        </p:xfrm>
        <a:graphic>
          <a:graphicData uri="http://schemas.openxmlformats.org/drawingml/2006/table">
            <a:tbl>
              <a:tblPr firstRow="1" firstCol="1" bandRow="1"/>
              <a:tblGrid>
                <a:gridCol w="5422829">
                  <a:extLst>
                    <a:ext uri="{9D8B030D-6E8A-4147-A177-3AD203B41FA5}">
                      <a16:colId xmlns:a16="http://schemas.microsoft.com/office/drawing/2014/main" val="4161184098"/>
                    </a:ext>
                  </a:extLst>
                </a:gridCol>
                <a:gridCol w="1222624">
                  <a:extLst>
                    <a:ext uri="{9D8B030D-6E8A-4147-A177-3AD203B41FA5}">
                      <a16:colId xmlns:a16="http://schemas.microsoft.com/office/drawing/2014/main" val="3892967881"/>
                    </a:ext>
                  </a:extLst>
                </a:gridCol>
                <a:gridCol w="1241247">
                  <a:extLst>
                    <a:ext uri="{9D8B030D-6E8A-4147-A177-3AD203B41FA5}">
                      <a16:colId xmlns:a16="http://schemas.microsoft.com/office/drawing/2014/main" val="332968137"/>
                    </a:ext>
                  </a:extLst>
                </a:gridCol>
              </a:tblGrid>
              <a:tr h="176698">
                <a:tc>
                  <a:txBody>
                    <a:bodyPr/>
                    <a:lstStyle/>
                    <a:p>
                      <a:pPr marL="0" marR="0">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Value Drivers</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tc>
                  <a:txBody>
                    <a:bodyPr/>
                    <a:lstStyle/>
                    <a:p>
                      <a:pPr marL="0" marR="0">
                        <a:spcBef>
                          <a:spcPts val="0"/>
                        </a:spcBef>
                        <a:spcAft>
                          <a:spcPts val="0"/>
                        </a:spcAft>
                        <a:tabLst>
                          <a:tab pos="1695450" algn="l"/>
                        </a:tabLst>
                      </a:pPr>
                      <a:r>
                        <a:rPr lang="en-US" sz="1200" b="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Baseline	</a:t>
                      </a:r>
                      <a:endParaRPr lang="en-US" sz="12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tc>
                  <a:txBody>
                    <a:bodyPr/>
                    <a:lstStyle/>
                    <a:p>
                      <a:pPr marL="0" marR="0">
                        <a:spcBef>
                          <a:spcPts val="0"/>
                        </a:spcBef>
                        <a:spcAft>
                          <a:spcPts val="0"/>
                        </a:spcAft>
                      </a:pPr>
                      <a:r>
                        <a:rPr lang="en-US"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Desired State</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a:noFill/>
                    </a:lnT>
                    <a:lnB w="12700" cap="flat" cmpd="sng" algn="ctr">
                      <a:solidFill>
                        <a:srgbClr val="1F3864"/>
                      </a:solidFill>
                      <a:prstDash val="solid"/>
                      <a:round/>
                      <a:headEnd type="none" w="med" len="med"/>
                      <a:tailEnd type="none" w="med" len="med"/>
                    </a:lnB>
                    <a:solidFill>
                      <a:srgbClr val="222A35"/>
                    </a:solidFill>
                  </a:tcPr>
                </a:tc>
                <a:extLst>
                  <a:ext uri="{0D108BD9-81ED-4DB2-BD59-A6C34878D82A}">
                    <a16:rowId xmlns:a16="http://schemas.microsoft.com/office/drawing/2014/main" val="707747675"/>
                  </a:ext>
                </a:extLst>
              </a:tr>
              <a:tr h="336815">
                <a:tc>
                  <a:txBody>
                    <a:bodyPr/>
                    <a:lstStyle/>
                    <a:p>
                      <a:pPr marL="0" marR="0">
                        <a:spcBef>
                          <a:spcPts val="0"/>
                        </a:spcBef>
                        <a:spcAft>
                          <a:spcPts val="0"/>
                        </a:spcAft>
                      </a:pPr>
                      <a:r>
                        <a:rPr lang="en-US"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 Only relevant third party data is captured</a:t>
                      </a: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does the [TAX ADM] determine what third-party data should be captured?</a:t>
                      </a: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what extent are internal data users involved in decisions about third party data acquisition?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lgn="just">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Has an effort been made to analyze key decisions (e.g., when to open an audit) to determine, which data are most important? What use cases are driving the data acquisition? Is there a feedback loop from control outcomes (e.g., data most important for detection of non-compliance) to data capture?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D9E2F3"/>
                    </a:solidFill>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extLst>
                  <a:ext uri="{0D108BD9-81ED-4DB2-BD59-A6C34878D82A}">
                    <a16:rowId xmlns:a16="http://schemas.microsoft.com/office/drawing/2014/main" val="920789510"/>
                  </a:ext>
                </a:extLst>
              </a:tr>
              <a:tr h="202089">
                <a:tc>
                  <a:txBody>
                    <a:bodyPr/>
                    <a:lstStyle/>
                    <a:p>
                      <a:pPr marL="0" marR="0">
                        <a:spcBef>
                          <a:spcPts val="0"/>
                        </a:spcBef>
                        <a:spcAft>
                          <a:spcPts val="0"/>
                        </a:spcAft>
                      </a:pPr>
                      <a:r>
                        <a:rPr lang="en-US" sz="1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B. Data is integrated in standard business applications</a:t>
                      </a:r>
                      <a:endParaRPr lang="en-US" sz="12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Third party data forms part of a 360-degree taxpayer centric view of the tax file?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74625" marR="0" lvl="0" indent="-174625">
                        <a:spcBef>
                          <a:spcPts val="0"/>
                        </a:spcBef>
                        <a:spcAft>
                          <a:spcPts val="0"/>
                        </a:spcAft>
                        <a:buFont typeface="Wingdings" panose="05000000000000000000" pitchFamily="2" charset="2"/>
                        <a:buChar cha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Third party data where relevant is accessible in compliance, control, investigation, arbitration, and collection systems?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solidFill>
                      <a:srgbClr val="D9E2F3"/>
                    </a:solidFill>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tc>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5723" marR="65723" marT="0" marB="0">
                    <a:lnL>
                      <a:noFill/>
                    </a:lnL>
                    <a:lnR>
                      <a:noFill/>
                    </a:lnR>
                    <a:lnT w="12700" cap="flat" cmpd="sng" algn="ctr">
                      <a:solidFill>
                        <a:srgbClr val="1F3864"/>
                      </a:solidFill>
                      <a:prstDash val="solid"/>
                      <a:round/>
                      <a:headEnd type="none" w="med" len="med"/>
                      <a:tailEnd type="none" w="med" len="med"/>
                    </a:lnT>
                    <a:lnB w="12700" cap="flat" cmpd="sng" algn="ctr">
                      <a:solidFill>
                        <a:srgbClr val="1F3864"/>
                      </a:solidFill>
                      <a:prstDash val="solid"/>
                      <a:round/>
                      <a:headEnd type="none" w="med" len="med"/>
                      <a:tailEnd type="none" w="med" len="med"/>
                    </a:lnB>
                  </a:tcPr>
                </a:tc>
                <a:extLst>
                  <a:ext uri="{0D108BD9-81ED-4DB2-BD59-A6C34878D82A}">
                    <a16:rowId xmlns:a16="http://schemas.microsoft.com/office/drawing/2014/main" val="3000987195"/>
                  </a:ext>
                </a:extLst>
              </a:tr>
            </a:tbl>
          </a:graphicData>
        </a:graphic>
      </p:graphicFrame>
      <p:sp>
        <p:nvSpPr>
          <p:cNvPr id="6" name="TextBox 5">
            <a:extLst>
              <a:ext uri="{FF2B5EF4-FFF2-40B4-BE49-F238E27FC236}">
                <a16:creationId xmlns:a16="http://schemas.microsoft.com/office/drawing/2014/main" id="{9204CC29-A6E4-44BB-8CB6-DDC2E0F3C814}"/>
              </a:ext>
            </a:extLst>
          </p:cNvPr>
          <p:cNvSpPr txBox="1"/>
          <p:nvPr/>
        </p:nvSpPr>
        <p:spPr>
          <a:xfrm>
            <a:off x="542925" y="195208"/>
            <a:ext cx="8202613" cy="523220"/>
          </a:xfrm>
          <a:prstGeom prst="rect">
            <a:avLst/>
          </a:prstGeom>
          <a:noFill/>
        </p:spPr>
        <p:txBody>
          <a:bodyPr wrap="square" rtlCol="0">
            <a:spAutoFit/>
          </a:bodyPr>
          <a:lstStyle/>
          <a:p>
            <a:r>
              <a:rPr lang="en-US" sz="2800" b="1" dirty="0"/>
              <a:t>3|Integration, Access, and Use of Third-Party Data</a:t>
            </a:r>
          </a:p>
        </p:txBody>
      </p:sp>
      <p:sp>
        <p:nvSpPr>
          <p:cNvPr id="5" name="Rectangle 4">
            <a:extLst>
              <a:ext uri="{FF2B5EF4-FFF2-40B4-BE49-F238E27FC236}">
                <a16:creationId xmlns:a16="http://schemas.microsoft.com/office/drawing/2014/main" id="{2D792CC8-B728-364F-B7A5-0C5FCEC44D1E}"/>
              </a:ext>
            </a:extLst>
          </p:cNvPr>
          <p:cNvSpPr/>
          <p:nvPr/>
        </p:nvSpPr>
        <p:spPr>
          <a:xfrm>
            <a:off x="6222642" y="1498915"/>
            <a:ext cx="2006495" cy="8970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accent4">
                    <a:lumMod val="60000"/>
                    <a:lumOff val="40000"/>
                  </a:schemeClr>
                </a:solidFill>
              </a:rPr>
              <a:t>9. WB: What process do you have in place to ensure that you acquire the right third party data?</a:t>
            </a:r>
            <a:endParaRPr lang="en-US" sz="1100" dirty="0">
              <a:solidFill>
                <a:schemeClr val="accent4">
                  <a:lumMod val="60000"/>
                  <a:lumOff val="40000"/>
                </a:schemeClr>
              </a:solidFill>
            </a:endParaRPr>
          </a:p>
        </p:txBody>
      </p:sp>
      <p:sp>
        <p:nvSpPr>
          <p:cNvPr id="7" name="Rectangle 6">
            <a:extLst>
              <a:ext uri="{FF2B5EF4-FFF2-40B4-BE49-F238E27FC236}">
                <a16:creationId xmlns:a16="http://schemas.microsoft.com/office/drawing/2014/main" id="{4616A27B-FB2C-304E-B700-A72987102582}"/>
              </a:ext>
            </a:extLst>
          </p:cNvPr>
          <p:cNvSpPr/>
          <p:nvPr/>
        </p:nvSpPr>
        <p:spPr>
          <a:xfrm>
            <a:off x="6222642" y="2515167"/>
            <a:ext cx="2006495" cy="1036355"/>
          </a:xfrm>
          <a:prstGeom prst="rect">
            <a:avLst/>
          </a:prstGeom>
          <a:solidFill>
            <a:srgbClr val="3660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b="1" dirty="0">
                <a:solidFill>
                  <a:schemeClr val="accent4">
                    <a:lumMod val="60000"/>
                    <a:lumOff val="40000"/>
                  </a:schemeClr>
                </a:solidFill>
              </a:rPr>
              <a:t>10. WB: Is the third party data integrated in your own systems or is it only available on stand alone systems?</a:t>
            </a:r>
          </a:p>
        </p:txBody>
      </p:sp>
    </p:spTree>
    <p:extLst>
      <p:ext uri="{BB962C8B-B14F-4D97-AF65-F5344CB8AC3E}">
        <p14:creationId xmlns:p14="http://schemas.microsoft.com/office/powerpoint/2010/main" val="12641055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4A3277B7707A48B0E1B9AC835E8163" ma:contentTypeVersion="13" ma:contentTypeDescription="Create a new document." ma:contentTypeScope="" ma:versionID="c5d3e7d629387eabd41610ee1897c507">
  <xsd:schema xmlns:xsd="http://www.w3.org/2001/XMLSchema" xmlns:xs="http://www.w3.org/2001/XMLSchema" xmlns:p="http://schemas.microsoft.com/office/2006/metadata/properties" xmlns:ns3="aa3449fd-d373-417f-9c8d-cf261ce8b785" xmlns:ns4="eda4fd43-f936-4ced-9b4a-46c1ef7d5473" targetNamespace="http://schemas.microsoft.com/office/2006/metadata/properties" ma:root="true" ma:fieldsID="5684f27baa96ddafcfed5891b99ce54b" ns3:_="" ns4:_="">
    <xsd:import namespace="aa3449fd-d373-417f-9c8d-cf261ce8b785"/>
    <xsd:import namespace="eda4fd43-f936-4ced-9b4a-46c1ef7d547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3449fd-d373-417f-9c8d-cf261ce8b78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a4fd43-f936-4ced-9b4a-46c1ef7d5473"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305466-A74C-4626-AC91-3D4AF1151B6E}">
  <ds:schemaRefs>
    <ds:schemaRef ds:uri="aa3449fd-d373-417f-9c8d-cf261ce8b785"/>
    <ds:schemaRef ds:uri="eda4fd43-f936-4ced-9b4a-46c1ef7d547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D3E4497-6C4A-49EA-9D0F-00B07C0C0AA9}">
  <ds:schemaRefs>
    <ds:schemaRef ds:uri="http://schemas.microsoft.com/sharepoint/v3/contenttype/forms"/>
  </ds:schemaRefs>
</ds:datastoreItem>
</file>

<file path=customXml/itemProps3.xml><?xml version="1.0" encoding="utf-8"?>
<ds:datastoreItem xmlns:ds="http://schemas.openxmlformats.org/officeDocument/2006/customXml" ds:itemID="{F2B06CC3-7859-43CA-8857-749EB0896197}">
  <ds:schemaRefs>
    <ds:schemaRef ds:uri="aa3449fd-d373-417f-9c8d-cf261ce8b785"/>
    <ds:schemaRef ds:uri="eda4fd43-f936-4ced-9b4a-46c1ef7d547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77</TotalTime>
  <Words>1190</Words>
  <Application>Microsoft Office PowerPoint</Application>
  <PresentationFormat>On-screen Show (4:3)</PresentationFormat>
  <Paragraphs>121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Narrow</vt:lpstr>
      <vt:lpstr>Arial Nova Light</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 Hjorth Agerskov</dc:creator>
  <cp:lastModifiedBy>Anders Hjorth Agerskov</cp:lastModifiedBy>
  <cp:revision>5</cp:revision>
  <cp:lastPrinted>2021-06-23T14:41:31Z</cp:lastPrinted>
  <dcterms:created xsi:type="dcterms:W3CDTF">2020-04-28T14:19:16Z</dcterms:created>
  <dcterms:modified xsi:type="dcterms:W3CDTF">2021-10-26T11:08:20Z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0x010100884A3277B7707A48B0E1B9AC835E8163</vt:lpwstr>
  </property>
  <property fmtid="{D5CDD505-2E9C-101B-9397-08002B2CF9AE}" pid="3" name="MSIP_Label_48e3fdf0-05a2-4411-bba7-a0945bfb4a0a_Enabled">
    <vt:lpwstr>true</vt:lpwstr>
  </property>
  <property fmtid="{D5CDD505-2E9C-101B-9397-08002B2CF9AE}" pid="4" name="MSIP_Label_48e3fdf0-05a2-4411-bba7-a0945bfb4a0a_SetDate">
    <vt:lpwstr>2021-10-26T10:41:50Z</vt:lpwstr>
  </property>
  <property fmtid="{D5CDD505-2E9C-101B-9397-08002B2CF9AE}" pid="5" name="MSIP_Label_48e3fdf0-05a2-4411-bba7-a0945bfb4a0a_Method">
    <vt:lpwstr>Privileged</vt:lpwstr>
  </property>
  <property fmtid="{D5CDD505-2E9C-101B-9397-08002B2CF9AE}" pid="6" name="MSIP_Label_48e3fdf0-05a2-4411-bba7-a0945bfb4a0a_Name">
    <vt:lpwstr>Label Only - Official Use</vt:lpwstr>
  </property>
  <property fmtid="{D5CDD505-2E9C-101B-9397-08002B2CF9AE}" pid="7" name="MSIP_Label_48e3fdf0-05a2-4411-bba7-a0945bfb4a0a_SiteId">
    <vt:lpwstr>31a2fec0-266b-4c67-b56e-2796d8f59c36</vt:lpwstr>
  </property>
  <property fmtid="{D5CDD505-2E9C-101B-9397-08002B2CF9AE}" pid="8" name="MSIP_Label_48e3fdf0-05a2-4411-bba7-a0945bfb4a0a_ActionId">
    <vt:lpwstr>7e83a190-39a6-4403-b3ce-ee36a3a96061</vt:lpwstr>
  </property>
  <property fmtid="{D5CDD505-2E9C-101B-9397-08002B2CF9AE}" pid="9" name="MSIP_Label_48e3fdf0-05a2-4411-bba7-a0945bfb4a0a_ContentBits">
    <vt:lpwstr>2</vt:lpwstr>
  </property>
</Properties>
</file>