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6" r:id="rId1"/>
    <p:sldMasterId id="2147483740" r:id="rId2"/>
    <p:sldMasterId id="2147483728" r:id="rId3"/>
  </p:sldMasterIdLst>
  <p:notesMasterIdLst>
    <p:notesMasterId r:id="rId40"/>
  </p:notesMasterIdLst>
  <p:sldIdLst>
    <p:sldId id="375" r:id="rId4"/>
    <p:sldId id="408" r:id="rId5"/>
    <p:sldId id="341" r:id="rId6"/>
    <p:sldId id="376" r:id="rId7"/>
    <p:sldId id="379" r:id="rId8"/>
    <p:sldId id="382" r:id="rId9"/>
    <p:sldId id="383" r:id="rId10"/>
    <p:sldId id="384" r:id="rId11"/>
    <p:sldId id="385" r:id="rId12"/>
    <p:sldId id="386" r:id="rId13"/>
    <p:sldId id="387" r:id="rId14"/>
    <p:sldId id="388" r:id="rId15"/>
    <p:sldId id="389" r:id="rId16"/>
    <p:sldId id="390" r:id="rId17"/>
    <p:sldId id="391" r:id="rId18"/>
    <p:sldId id="377" r:id="rId19"/>
    <p:sldId id="380" r:id="rId20"/>
    <p:sldId id="392" r:id="rId21"/>
    <p:sldId id="393" r:id="rId22"/>
    <p:sldId id="394" r:id="rId23"/>
    <p:sldId id="409" r:id="rId24"/>
    <p:sldId id="396" r:id="rId25"/>
    <p:sldId id="397" r:id="rId26"/>
    <p:sldId id="378" r:id="rId27"/>
    <p:sldId id="381" r:id="rId28"/>
    <p:sldId id="398" r:id="rId29"/>
    <p:sldId id="399" r:id="rId30"/>
    <p:sldId id="400" r:id="rId31"/>
    <p:sldId id="401" r:id="rId32"/>
    <p:sldId id="402" r:id="rId33"/>
    <p:sldId id="403" r:id="rId34"/>
    <p:sldId id="404" r:id="rId35"/>
    <p:sldId id="405" r:id="rId36"/>
    <p:sldId id="406" r:id="rId37"/>
    <p:sldId id="407" r:id="rId38"/>
    <p:sldId id="410" r:id="rId39"/>
  </p:sldIdLst>
  <p:sldSz cx="9155113" cy="5149850"/>
  <p:notesSz cx="514985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65" userDrawn="1">
          <p15:clr>
            <a:srgbClr val="A4A3A4"/>
          </p15:clr>
        </p15:guide>
        <p15:guide id="2" pos="5307" userDrawn="1">
          <p15:clr>
            <a:srgbClr val="A4A3A4"/>
          </p15:clr>
        </p15:guide>
        <p15:guide id="3"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3CEED"/>
    <a:srgbClr val="C2DAFD"/>
    <a:srgbClr val="B2EE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8" autoAdjust="0"/>
    <p:restoredTop sz="85852" autoAdjust="0"/>
  </p:normalViewPr>
  <p:slideViewPr>
    <p:cSldViewPr snapToGrid="0">
      <p:cViewPr varScale="1">
        <p:scale>
          <a:sx n="76" d="100"/>
          <a:sy n="76" d="100"/>
        </p:scale>
        <p:origin x="1044" y="44"/>
      </p:cViewPr>
      <p:guideLst>
        <p:guide orient="horz" pos="565"/>
        <p:guide pos="5307"/>
        <p:guide pos="4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32025"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2917825" y="0"/>
            <a:ext cx="2230438" cy="458788"/>
          </a:xfrm>
          <a:prstGeom prst="rect">
            <a:avLst/>
          </a:prstGeom>
        </p:spPr>
        <p:txBody>
          <a:bodyPr vert="horz" lIns="91440" tIns="45720" rIns="91440" bIns="45720" rtlCol="0"/>
          <a:lstStyle>
            <a:lvl1pPr algn="r">
              <a:defRPr sz="1200"/>
            </a:lvl1pPr>
          </a:lstStyle>
          <a:p>
            <a:fld id="{AD748BDE-8A99-47A2-B1F3-33CBB0B482FA}" type="datetimeFigureOut">
              <a:rPr lang="en-AU" smtClean="0"/>
              <a:t>14/10/2021</a:t>
            </a:fld>
            <a:endParaRPr lang="en-AU"/>
          </a:p>
        </p:txBody>
      </p:sp>
      <p:sp>
        <p:nvSpPr>
          <p:cNvPr id="4" name="Slide Image Placeholder 3"/>
          <p:cNvSpPr>
            <a:spLocks noGrp="1" noRot="1" noChangeAspect="1"/>
          </p:cNvSpPr>
          <p:nvPr>
            <p:ph type="sldImg" idx="2"/>
          </p:nvPr>
        </p:nvSpPr>
        <p:spPr>
          <a:xfrm>
            <a:off x="-166688" y="1143000"/>
            <a:ext cx="5483226"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514350" y="4400550"/>
            <a:ext cx="412115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232025"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2917825" y="8685213"/>
            <a:ext cx="2230438" cy="458787"/>
          </a:xfrm>
          <a:prstGeom prst="rect">
            <a:avLst/>
          </a:prstGeom>
        </p:spPr>
        <p:txBody>
          <a:bodyPr vert="horz" lIns="91440" tIns="45720" rIns="91440" bIns="45720" rtlCol="0" anchor="b"/>
          <a:lstStyle>
            <a:lvl1pPr algn="r">
              <a:defRPr sz="1200"/>
            </a:lvl1pPr>
          </a:lstStyle>
          <a:p>
            <a:fld id="{7DD07880-E1A6-4192-88BB-9C5A3E93F869}" type="slidenum">
              <a:rPr lang="en-AU" smtClean="0"/>
              <a:t>‹#›</a:t>
            </a:fld>
            <a:endParaRPr lang="en-AU"/>
          </a:p>
        </p:txBody>
      </p:sp>
    </p:spTree>
    <p:extLst>
      <p:ext uri="{BB962C8B-B14F-4D97-AF65-F5344CB8AC3E}">
        <p14:creationId xmlns:p14="http://schemas.microsoft.com/office/powerpoint/2010/main" val="355596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fld id="{7DD07880-E1A6-4192-88BB-9C5A3E93F869}" type="slidenum">
              <a:rPr lang="en-AU" smtClean="0"/>
              <a:t>3</a:t>
            </a:fld>
            <a:endParaRPr lang="en-AU"/>
          </a:p>
        </p:txBody>
      </p:sp>
    </p:spTree>
    <p:extLst>
      <p:ext uri="{BB962C8B-B14F-4D97-AF65-F5344CB8AC3E}">
        <p14:creationId xmlns:p14="http://schemas.microsoft.com/office/powerpoint/2010/main" val="86404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Would people want their medical data to not be right</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Data at the door v’s data in the door </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Achieving and destruction when no longer reliant</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Data quality is continuous</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Data tools must have </a:t>
            </a:r>
            <a:r>
              <a:rPr lang="en-AU" sz="1200" dirty="0" err="1">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inteopribility</a:t>
            </a: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5</a:t>
            </a:fld>
            <a:endParaRPr lang="en-AU"/>
          </a:p>
        </p:txBody>
      </p:sp>
    </p:spTree>
    <p:extLst>
      <p:ext uri="{BB962C8B-B14F-4D97-AF65-F5344CB8AC3E}">
        <p14:creationId xmlns:p14="http://schemas.microsoft.com/office/powerpoint/2010/main" val="148279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34</a:t>
            </a:fld>
            <a:endParaRPr lang="en-AU"/>
          </a:p>
        </p:txBody>
      </p:sp>
    </p:spTree>
    <p:extLst>
      <p:ext uri="{BB962C8B-B14F-4D97-AF65-F5344CB8AC3E}">
        <p14:creationId xmlns:p14="http://schemas.microsoft.com/office/powerpoint/2010/main" val="204050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image &amp;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504F95-CFEE-4979-AB8D-D5D0E5CE85E1}"/>
              </a:ext>
            </a:extLst>
          </p:cNvPr>
          <p:cNvSpPr/>
          <p:nvPr userDrawn="1"/>
        </p:nvSpPr>
        <p:spPr>
          <a:xfrm>
            <a:off x="1723458" y="144000"/>
            <a:ext cx="7431653" cy="495108"/>
          </a:xfrm>
          <a:prstGeom prst="rect">
            <a:avLst/>
          </a:prstGeom>
          <a:solidFill>
            <a:srgbClr val="C2DAFD"/>
          </a:solidFill>
        </p:spPr>
        <p:txBody>
          <a:bodyPr wrap="square" lIns="180000" tIns="108000" rIns="180000" bIns="108000" anchor="ctr">
            <a:spAutoFit/>
          </a:bodyPr>
          <a:lstStyle/>
          <a:p>
            <a:pPr lvl="0"/>
            <a:r>
              <a:rPr lang="en-AU" sz="1800" dirty="0">
                <a:latin typeface="Arial Nova Light" panose="020B0304020202020204" pitchFamily="34" charset="0"/>
                <a:ea typeface="Segoe UI Emoji" panose="020B0502040204020203" pitchFamily="34" charset="0"/>
              </a:rPr>
              <a:t>Procedures, processes and practices in data quality</a:t>
            </a:r>
          </a:p>
        </p:txBody>
      </p:sp>
      <p:sp>
        <p:nvSpPr>
          <p:cNvPr id="10" name="Rectangle 9">
            <a:extLst>
              <a:ext uri="{FF2B5EF4-FFF2-40B4-BE49-F238E27FC236}">
                <a16:creationId xmlns:a16="http://schemas.microsoft.com/office/drawing/2014/main" id="{CECF9735-CA50-463E-A1ED-17FC9886D1D5}"/>
              </a:ext>
            </a:extLst>
          </p:cNvPr>
          <p:cNvSpPr/>
          <p:nvPr userDrawn="1"/>
        </p:nvSpPr>
        <p:spPr>
          <a:xfrm>
            <a:off x="0" y="144000"/>
            <a:ext cx="1723458" cy="495108"/>
          </a:xfrm>
          <a:prstGeom prst="rect">
            <a:avLst/>
          </a:prstGeom>
          <a:solidFill>
            <a:schemeClr val="accent3"/>
          </a:solidFill>
        </p:spPr>
        <p:txBody>
          <a:bodyPr wrap="none" lIns="360000" tIns="108000" rIns="360000" bIns="108000" anchor="ctr">
            <a:noAutofit/>
          </a:bodyPr>
          <a:lstStyle/>
          <a:p>
            <a:pPr algn="l"/>
            <a:r>
              <a:rPr lang="en-AU" sz="1800" b="1" dirty="0">
                <a:solidFill>
                  <a:schemeClr val="bg1"/>
                </a:solidFill>
                <a:latin typeface="Arial Nova" panose="020B0504020202020204" pitchFamily="34" charset="0"/>
                <a:ea typeface="Segoe UI Emoji" panose="020B0502040204020203" pitchFamily="34" charset="0"/>
              </a:rPr>
              <a:t>Module 2</a:t>
            </a:r>
            <a:endParaRPr lang="en-AU" sz="1800" dirty="0">
              <a:solidFill>
                <a:schemeClr val="bg1"/>
              </a:solidFill>
              <a:latin typeface="Arial Nova" panose="020B0504020202020204" pitchFamily="34" charset="0"/>
              <a:ea typeface="Segoe UI Emoji" panose="020B0502040204020203" pitchFamily="34" charset="0"/>
            </a:endParaRPr>
          </a:p>
        </p:txBody>
      </p:sp>
    </p:spTree>
    <p:extLst>
      <p:ext uri="{BB962C8B-B14F-4D97-AF65-F5344CB8AC3E}">
        <p14:creationId xmlns:p14="http://schemas.microsoft.com/office/powerpoint/2010/main" val="329543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4E2C03-D518-48F5-8104-F1A0F8618F65}"/>
              </a:ext>
            </a:extLst>
          </p:cNvPr>
          <p:cNvSpPr/>
          <p:nvPr userDrawn="1"/>
        </p:nvSpPr>
        <p:spPr>
          <a:xfrm>
            <a:off x="1723459" y="144000"/>
            <a:ext cx="7431654" cy="495108"/>
          </a:xfrm>
          <a:prstGeom prst="rect">
            <a:avLst/>
          </a:prstGeom>
          <a:solidFill>
            <a:srgbClr val="C3CEED"/>
          </a:solidFill>
        </p:spPr>
        <p:txBody>
          <a:bodyPr wrap="square" lIns="180000" tIns="108000" rIns="180000" bIns="108000" anchor="ctr">
            <a:spAutoFit/>
          </a:bodyPr>
          <a:lstStyle/>
          <a:p>
            <a:pPr lvl="0"/>
            <a:r>
              <a:rPr lang="en-AU" sz="1800" dirty="0">
                <a:latin typeface="Arial Nova Light" panose="020B0304020202020204" pitchFamily="34" charset="0"/>
                <a:ea typeface="Segoe UI Emoji" panose="020B0502040204020203" pitchFamily="34" charset="0"/>
              </a:rPr>
              <a:t>Benefits, assessments and challenges</a:t>
            </a:r>
          </a:p>
        </p:txBody>
      </p:sp>
      <p:sp>
        <p:nvSpPr>
          <p:cNvPr id="10" name="Rectangle 9">
            <a:extLst>
              <a:ext uri="{FF2B5EF4-FFF2-40B4-BE49-F238E27FC236}">
                <a16:creationId xmlns:a16="http://schemas.microsoft.com/office/drawing/2014/main" id="{26C921A5-B341-4EF5-8132-93EB3A348674}"/>
              </a:ext>
            </a:extLst>
          </p:cNvPr>
          <p:cNvSpPr/>
          <p:nvPr userDrawn="1"/>
        </p:nvSpPr>
        <p:spPr>
          <a:xfrm>
            <a:off x="0" y="144000"/>
            <a:ext cx="1723458" cy="495108"/>
          </a:xfrm>
          <a:prstGeom prst="rect">
            <a:avLst/>
          </a:prstGeom>
          <a:solidFill>
            <a:schemeClr val="accent1"/>
          </a:solidFill>
        </p:spPr>
        <p:txBody>
          <a:bodyPr wrap="none" lIns="360000" tIns="108000" rIns="360000" bIns="108000" anchor="ctr">
            <a:noAutofit/>
          </a:bodyPr>
          <a:lstStyle/>
          <a:p>
            <a:pPr algn="l"/>
            <a:r>
              <a:rPr lang="en-AU" sz="1800" b="1" dirty="0">
                <a:solidFill>
                  <a:schemeClr val="bg1"/>
                </a:solidFill>
                <a:latin typeface="Arial Nova" panose="020B0504020202020204" pitchFamily="34" charset="0"/>
                <a:ea typeface="Segoe UI Emoji" panose="020B0502040204020203" pitchFamily="34" charset="0"/>
              </a:rPr>
              <a:t>Module 3</a:t>
            </a:r>
            <a:endParaRPr lang="en-AU" sz="1800" dirty="0">
              <a:solidFill>
                <a:schemeClr val="bg1"/>
              </a:solidFill>
              <a:latin typeface="Arial Nova" panose="020B0504020202020204" pitchFamily="34" charset="0"/>
              <a:ea typeface="Segoe UI Emoji" panose="020B0502040204020203" pitchFamily="34" charset="0"/>
            </a:endParaRPr>
          </a:p>
        </p:txBody>
      </p:sp>
    </p:spTree>
    <p:extLst>
      <p:ext uri="{BB962C8B-B14F-4D97-AF65-F5344CB8AC3E}">
        <p14:creationId xmlns:p14="http://schemas.microsoft.com/office/powerpoint/2010/main" val="97149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4784" y="1681169"/>
            <a:ext cx="7705553" cy="2935287"/>
          </a:xfrm>
          <a:prstGeom prst="rect">
            <a:avLst/>
          </a:prstGeom>
        </p:spPr>
        <p:txBody>
          <a:bodyPr rtlCol="0">
            <a:normAutofit/>
          </a:bodyPr>
          <a:lstStyle>
            <a:lvl1pPr marL="0" marR="0" indent="0"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None/>
              <a:tabLst>
                <a:tab pos="1080055" algn="l"/>
              </a:tabLst>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a:lvl2pPr>
            <a:lvl3pPr marL="986732" marR="0" indent="-243304" algn="l" defTabSz="343328" rtl="0" eaLnBrk="0" fontAlgn="base" latinLnBrk="0" hangingPunct="0">
              <a:lnSpc>
                <a:spcPct val="100000"/>
              </a:lnSpc>
              <a:spcBef>
                <a:spcPts val="339"/>
              </a:spcBef>
              <a:spcAft>
                <a:spcPct val="0"/>
              </a:spcAft>
              <a:buClr>
                <a:srgbClr val="385CC4"/>
              </a:buClr>
              <a:buSzTx/>
              <a:buFont typeface="Courier New" panose="02070309020205020404" pitchFamily="49" charset="0"/>
              <a:buChar char="o"/>
              <a:tabLst/>
              <a:defRPr/>
            </a:lvl3pPr>
          </a:lstStyle>
          <a:p>
            <a:pPr marL="243304" marR="0" lvl="0" indent="-243304"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Char char="•"/>
              <a:tabLst>
                <a:tab pos="1080055" algn="l"/>
              </a:tabLst>
              <a:defRPr/>
            </a:pPr>
            <a:r>
              <a:rPr kumimoji="0" lang="en-US" altLang="en-US" sz="976"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Chart</a:t>
            </a:r>
            <a:endParaRPr kumimoji="0" lang="en-US" altLang="en-US" sz="976"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6" name="Title 1">
            <a:extLst>
              <a:ext uri="{FF2B5EF4-FFF2-40B4-BE49-F238E27FC236}">
                <a16:creationId xmlns:a16="http://schemas.microsoft.com/office/drawing/2014/main" id="{708195A3-177B-49B7-BA8D-E792E273C7BA}"/>
              </a:ext>
            </a:extLst>
          </p:cNvPr>
          <p:cNvSpPr>
            <a:spLocks noGrp="1"/>
          </p:cNvSpPr>
          <p:nvPr>
            <p:ph type="title" hasCustomPrompt="1"/>
          </p:nvPr>
        </p:nvSpPr>
        <p:spPr>
          <a:xfrm>
            <a:off x="723193" y="898525"/>
            <a:ext cx="7702374" cy="782638"/>
          </a:xfrm>
          <a:prstGeom prst="rect">
            <a:avLst/>
          </a:prstGeom>
        </p:spPr>
        <p:txBody>
          <a:bodyPr/>
          <a:lstStyle>
            <a:lvl1pPr>
              <a:defRPr>
                <a:solidFill>
                  <a:srgbClr val="385CC4"/>
                </a:solidFill>
              </a:defRPr>
            </a:lvl1pPr>
          </a:lstStyle>
          <a:p>
            <a:r>
              <a:rPr lang="en-AU" dirty="0"/>
              <a:t>Click to edit heading</a:t>
            </a:r>
            <a:endParaRPr lang="en-US" dirty="0"/>
          </a:p>
        </p:txBody>
      </p:sp>
      <p:sp>
        <p:nvSpPr>
          <p:cNvPr id="8" name="Slide Number Placeholder 5">
            <a:extLst>
              <a:ext uri="{FF2B5EF4-FFF2-40B4-BE49-F238E27FC236}">
                <a16:creationId xmlns:a16="http://schemas.microsoft.com/office/drawing/2014/main" id="{DAEF4915-B2D2-4F13-9474-DED397CE6C09}"/>
              </a:ext>
            </a:extLst>
          </p:cNvPr>
          <p:cNvSpPr>
            <a:spLocks noGrp="1"/>
          </p:cNvSpPr>
          <p:nvPr>
            <p:ph type="sldNum" sz="quarter" idx="16"/>
          </p:nvPr>
        </p:nvSpPr>
        <p:spPr>
          <a:xfrm>
            <a:off x="7858140" y="4773613"/>
            <a:ext cx="567426" cy="273050"/>
          </a:xfrm>
          <a:prstGeom prst="rect">
            <a:avLst/>
          </a:prstGeom>
        </p:spPr>
        <p:txBody>
          <a:bodyPr/>
          <a:lstStyle>
            <a:lvl1pPr>
              <a:defRPr sz="676"/>
            </a:lvl1pPr>
          </a:lstStyle>
          <a:p>
            <a:fld id="{054C390E-84E0-AB4E-8805-87A77C80246E}" type="slidenum">
              <a:rPr lang="en-US" altLang="en-US" smtClean="0"/>
              <a:pPr/>
              <a:t>‹#›</a:t>
            </a:fld>
            <a:endParaRPr lang="en-US" altLang="en-US" dirty="0"/>
          </a:p>
        </p:txBody>
      </p:sp>
      <p:sp>
        <p:nvSpPr>
          <p:cNvPr id="10" name="Footer Placeholder 2">
            <a:extLst>
              <a:ext uri="{FF2B5EF4-FFF2-40B4-BE49-F238E27FC236}">
                <a16:creationId xmlns:a16="http://schemas.microsoft.com/office/drawing/2014/main" id="{49C4384B-D504-4AF5-96EA-F97BD25616B6}"/>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17444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E4823-BF40-D246-9371-072F045555CF}"/>
              </a:ext>
              <a:ext uri="{C183D7F6-B498-43B3-948B-1728B52AA6E4}">
                <adec:decorative xmlns:adec="http://schemas.microsoft.com/office/drawing/2017/decorative" val="1"/>
              </a:ext>
            </a:extLst>
          </p:cNvPr>
          <p:cNvSpPr/>
          <p:nvPr/>
        </p:nvSpPr>
        <p:spPr>
          <a:xfrm flipV="1">
            <a:off x="1" y="-2"/>
            <a:ext cx="9155112" cy="5149849"/>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8">
            <a:extLst>
              <a:ext uri="{FF2B5EF4-FFF2-40B4-BE49-F238E27FC236}">
                <a16:creationId xmlns:a16="http://schemas.microsoft.com/office/drawing/2014/main" id="{0A4F41B8-AAC5-AA43-8D92-DAB5220A5D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395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554B042-621D-40A7-913C-43E49430F86B}"/>
              </a:ext>
            </a:extLst>
          </p:cNvPr>
          <p:cNvSpPr/>
          <p:nvPr userDrawn="1"/>
        </p:nvSpPr>
        <p:spPr>
          <a:xfrm>
            <a:off x="5555866" y="2738980"/>
            <a:ext cx="3599247" cy="1487991"/>
          </a:xfrm>
          <a:prstGeom prst="rect">
            <a:avLst/>
          </a:prstGeom>
        </p:spPr>
        <p:txBody>
          <a:bodyPr wrap="none" lIns="540000" tIns="432000" rIns="540000" bIns="432000" anchor="t">
            <a:spAutoFit/>
          </a:bodyPr>
          <a:lstStyle/>
          <a:p>
            <a:pPr algn="r" defTabSz="914400" fontAlgn="auto">
              <a:spcBef>
                <a:spcPts val="0"/>
              </a:spcBef>
              <a:spcAft>
                <a:spcPts val="1800"/>
              </a:spcAft>
            </a:pPr>
            <a:r>
              <a:rPr lang="en-AU" sz="4000" b="1" kern="0" dirty="0">
                <a:solidFill>
                  <a:schemeClr val="bg1"/>
                </a:solidFill>
                <a:latin typeface="Arial Nova" panose="020B0504020202020204" pitchFamily="34" charset="0"/>
              </a:rPr>
              <a:t>Thank you</a:t>
            </a:r>
          </a:p>
        </p:txBody>
      </p:sp>
    </p:spTree>
    <p:extLst>
      <p:ext uri="{BB962C8B-B14F-4D97-AF65-F5344CB8AC3E}">
        <p14:creationId xmlns:p14="http://schemas.microsoft.com/office/powerpoint/2010/main" val="103023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67A0-8F6F-4A7C-8EAE-59B3341ED491}"/>
              </a:ext>
            </a:extLst>
          </p:cNvPr>
          <p:cNvSpPr>
            <a:spLocks noGrp="1"/>
          </p:cNvSpPr>
          <p:nvPr>
            <p:ph type="ctrTitle"/>
          </p:nvPr>
        </p:nvSpPr>
        <p:spPr>
          <a:xfrm>
            <a:off x="1144588" y="842963"/>
            <a:ext cx="6865937" cy="1792287"/>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A9CCE85-D96C-431E-A19C-A0DEBDFA5830}"/>
              </a:ext>
            </a:extLst>
          </p:cNvPr>
          <p:cNvSpPr>
            <a:spLocks noGrp="1"/>
          </p:cNvSpPr>
          <p:nvPr>
            <p:ph type="subTitle" idx="1"/>
          </p:nvPr>
        </p:nvSpPr>
        <p:spPr>
          <a:xfrm>
            <a:off x="1144588" y="2705100"/>
            <a:ext cx="6865937"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FBE5D18-AB8A-4C58-9AFD-E14CF4689ACA}"/>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5" name="Footer Placeholder 4">
            <a:extLst>
              <a:ext uri="{FF2B5EF4-FFF2-40B4-BE49-F238E27FC236}">
                <a16:creationId xmlns:a16="http://schemas.microsoft.com/office/drawing/2014/main" id="{8C9B7B89-FE74-445E-9E9B-A2299FA9F697}"/>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72C9311-F54C-4302-99A4-67AB07E3E458}"/>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59002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8140-B85C-44F4-87EE-3CDDF27A82EB}"/>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80DBA1-E199-4ECA-A3C1-B263E4BBF89B}"/>
              </a:ext>
            </a:extLst>
          </p:cNvPr>
          <p:cNvSpPr>
            <a:spLocks noGrp="1"/>
          </p:cNvSpPr>
          <p:nvPr>
            <p:ph idx="1"/>
          </p:nvPr>
        </p:nvSpPr>
        <p:spPr>
          <a:xfrm>
            <a:off x="628650" y="1371600"/>
            <a:ext cx="7897813"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9E276C-D326-4592-9E7A-A36A73B013C6}"/>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5" name="Footer Placeholder 4">
            <a:extLst>
              <a:ext uri="{FF2B5EF4-FFF2-40B4-BE49-F238E27FC236}">
                <a16:creationId xmlns:a16="http://schemas.microsoft.com/office/drawing/2014/main" id="{1B35059A-5EBD-4D66-9BEC-B34C51EFB685}"/>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52939EF-98F2-45AF-A044-90F40F494E24}"/>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21573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9BC4-1AA8-46D2-AAFE-078392045889}"/>
              </a:ext>
            </a:extLst>
          </p:cNvPr>
          <p:cNvSpPr>
            <a:spLocks noGrp="1"/>
          </p:cNvSpPr>
          <p:nvPr>
            <p:ph type="title"/>
          </p:nvPr>
        </p:nvSpPr>
        <p:spPr>
          <a:xfrm>
            <a:off x="623888" y="1284288"/>
            <a:ext cx="7897812" cy="2141537"/>
          </a:xfrm>
          <a:prstGeom prst="rect">
            <a:avLst/>
          </a:prstGeo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A6C43A-B2FE-4A19-A829-D4EB9920EEEC}"/>
              </a:ext>
            </a:extLst>
          </p:cNvPr>
          <p:cNvSpPr>
            <a:spLocks noGrp="1"/>
          </p:cNvSpPr>
          <p:nvPr>
            <p:ph type="body" idx="1"/>
          </p:nvPr>
        </p:nvSpPr>
        <p:spPr>
          <a:xfrm>
            <a:off x="623888" y="3446463"/>
            <a:ext cx="7897812" cy="11271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F7420-7DCB-4904-B7B0-1796DD45097D}"/>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5" name="Footer Placeholder 4">
            <a:extLst>
              <a:ext uri="{FF2B5EF4-FFF2-40B4-BE49-F238E27FC236}">
                <a16:creationId xmlns:a16="http://schemas.microsoft.com/office/drawing/2014/main" id="{11BA8862-7E73-4A5A-90F2-5CDC27E1A275}"/>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A9899A1-806E-4942-A49D-2DDBEA48116C}"/>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1059303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88A3-8E6C-4EE9-9DE2-E1E00A5ECE7A}"/>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3E6445-3174-46AE-AA1C-E1E70F44857D}"/>
              </a:ext>
            </a:extLst>
          </p:cNvPr>
          <p:cNvSpPr>
            <a:spLocks noGrp="1"/>
          </p:cNvSpPr>
          <p:nvPr>
            <p:ph sz="half" idx="1"/>
          </p:nvPr>
        </p:nvSpPr>
        <p:spPr>
          <a:xfrm>
            <a:off x="628650" y="1371600"/>
            <a:ext cx="3871913"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5EB268-B0E9-47F1-AE22-91981BB5FAE8}"/>
              </a:ext>
            </a:extLst>
          </p:cNvPr>
          <p:cNvSpPr>
            <a:spLocks noGrp="1"/>
          </p:cNvSpPr>
          <p:nvPr>
            <p:ph sz="half" idx="2"/>
          </p:nvPr>
        </p:nvSpPr>
        <p:spPr>
          <a:xfrm>
            <a:off x="4652963" y="1371600"/>
            <a:ext cx="38735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BE3A3D3-9379-4481-A2D2-CF217BA4E174}"/>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6" name="Footer Placeholder 5">
            <a:extLst>
              <a:ext uri="{FF2B5EF4-FFF2-40B4-BE49-F238E27FC236}">
                <a16:creationId xmlns:a16="http://schemas.microsoft.com/office/drawing/2014/main" id="{37A7EB17-69B6-4136-9B8B-0A95D24798CD}"/>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792122D4-F1E1-4717-9C8B-576C5FDAE14C}"/>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247864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D2BA-752D-42E0-96CB-E4240C007872}"/>
              </a:ext>
            </a:extLst>
          </p:cNvPr>
          <p:cNvSpPr>
            <a:spLocks noGrp="1"/>
          </p:cNvSpPr>
          <p:nvPr>
            <p:ph type="title"/>
          </p:nvPr>
        </p:nvSpPr>
        <p:spPr>
          <a:xfrm>
            <a:off x="630238" y="274638"/>
            <a:ext cx="7896225" cy="995362"/>
          </a:xfrm>
          <a:prstGeom prst="rect">
            <a:avLst/>
          </a:prstGeo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AFAEE82-C2C1-4599-80A4-E67B10B90930}"/>
              </a:ext>
            </a:extLst>
          </p:cNvPr>
          <p:cNvSpPr>
            <a:spLocks noGrp="1"/>
          </p:cNvSpPr>
          <p:nvPr>
            <p:ph type="body" idx="1"/>
          </p:nvPr>
        </p:nvSpPr>
        <p:spPr>
          <a:xfrm>
            <a:off x="630238" y="1262063"/>
            <a:ext cx="3873500"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BE898-1E7B-40FA-BA5B-D89FA7146A40}"/>
              </a:ext>
            </a:extLst>
          </p:cNvPr>
          <p:cNvSpPr>
            <a:spLocks noGrp="1"/>
          </p:cNvSpPr>
          <p:nvPr>
            <p:ph sz="half" idx="2"/>
          </p:nvPr>
        </p:nvSpPr>
        <p:spPr>
          <a:xfrm>
            <a:off x="630238" y="1881188"/>
            <a:ext cx="3873500" cy="2767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A7B3AA7-42A8-486C-AC50-0DCF1F1D5E13}"/>
              </a:ext>
            </a:extLst>
          </p:cNvPr>
          <p:cNvSpPr>
            <a:spLocks noGrp="1"/>
          </p:cNvSpPr>
          <p:nvPr>
            <p:ph type="body" sz="quarter" idx="3"/>
          </p:nvPr>
        </p:nvSpPr>
        <p:spPr>
          <a:xfrm>
            <a:off x="4635500" y="1262063"/>
            <a:ext cx="3890963"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0256F-93FA-4924-8568-C23B0FECF1C8}"/>
              </a:ext>
            </a:extLst>
          </p:cNvPr>
          <p:cNvSpPr>
            <a:spLocks noGrp="1"/>
          </p:cNvSpPr>
          <p:nvPr>
            <p:ph sz="quarter" idx="4"/>
          </p:nvPr>
        </p:nvSpPr>
        <p:spPr>
          <a:xfrm>
            <a:off x="4635500" y="1881188"/>
            <a:ext cx="3890963" cy="2767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A1518B0-B08C-48A6-ADC6-66D7838849CB}"/>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8" name="Footer Placeholder 7">
            <a:extLst>
              <a:ext uri="{FF2B5EF4-FFF2-40B4-BE49-F238E27FC236}">
                <a16:creationId xmlns:a16="http://schemas.microsoft.com/office/drawing/2014/main" id="{19369B07-0401-48B9-85FD-917CBFD36CC1}"/>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B63E3001-65E9-465E-9072-7EDC579DE26A}"/>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1060886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0A0A-52E1-4A6A-B1BE-59E2965A08E0}"/>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432100-9126-442E-98A1-677D0B7A0B40}"/>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4" name="Footer Placeholder 3">
            <a:extLst>
              <a:ext uri="{FF2B5EF4-FFF2-40B4-BE49-F238E27FC236}">
                <a16:creationId xmlns:a16="http://schemas.microsoft.com/office/drawing/2014/main" id="{ECD3E7DF-81A9-4C4F-BBBF-0BCB30837F4B}"/>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4D664B92-CC35-4995-B8B3-E9DB0C592DD7}"/>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93282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A596ED-5E1E-9844-BD9D-DEE3AE6E6FBE}"/>
              </a:ext>
            </a:extLst>
          </p:cNvPr>
          <p:cNvSpPr/>
          <p:nvPr/>
        </p:nvSpPr>
        <p:spPr>
          <a:xfrm>
            <a:off x="0" y="6"/>
            <a:ext cx="915511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descr="Australian Government - Australian Taxation Office">
            <a:extLst>
              <a:ext uri="{FF2B5EF4-FFF2-40B4-BE49-F238E27FC236}">
                <a16:creationId xmlns:a16="http://schemas.microsoft.com/office/drawing/2014/main" id="{21C7DEA1-6416-5A4F-AFC2-0CF2072FE4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0303" y="339731"/>
            <a:ext cx="191685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A7862D2F-D8A2-864E-9F08-B0BFBC2504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4925"/>
            <a:ext cx="915511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23191" y="896938"/>
            <a:ext cx="7702376" cy="488950"/>
          </a:xfrm>
          <a:prstGeom prst="rect">
            <a:avLst/>
          </a:prstGeom>
        </p:spPr>
        <p:txBody>
          <a:bodyPr>
            <a:noAutofit/>
          </a:bodyPr>
          <a:lstStyle>
            <a:lvl1pPr algn="l">
              <a:defRPr sz="2403" b="0" cap="none"/>
            </a:lvl1pPr>
          </a:lstStyle>
          <a:p>
            <a:r>
              <a:rPr lang="en-AU" dirty="0"/>
              <a:t>Click to edit title</a:t>
            </a:r>
            <a:endParaRPr lang="en-US" dirty="0"/>
          </a:p>
        </p:txBody>
      </p:sp>
      <p:sp>
        <p:nvSpPr>
          <p:cNvPr id="3" name="Text Placeholder 2"/>
          <p:cNvSpPr>
            <a:spLocks noGrp="1"/>
          </p:cNvSpPr>
          <p:nvPr>
            <p:ph type="body" idx="1" hasCustomPrompt="1"/>
          </p:nvPr>
        </p:nvSpPr>
        <p:spPr>
          <a:xfrm>
            <a:off x="723191" y="1430338"/>
            <a:ext cx="7702376" cy="457201"/>
          </a:xfrm>
          <a:prstGeom prst="rect">
            <a:avLst/>
          </a:prstGeom>
        </p:spPr>
        <p:txBody>
          <a:bodyPr/>
          <a:lstStyle>
            <a:lvl1pPr marL="0" indent="0">
              <a:buNone/>
              <a:defRPr sz="1503">
                <a:solidFill>
                  <a:srgbClr val="707070"/>
                </a:solidFill>
              </a:defRPr>
            </a:lvl1pPr>
            <a:lvl2pPr marL="343328" indent="0">
              <a:buNone/>
              <a:defRPr sz="1352">
                <a:solidFill>
                  <a:schemeClr val="tx1">
                    <a:tint val="75000"/>
                  </a:schemeClr>
                </a:solidFill>
              </a:defRPr>
            </a:lvl2pPr>
            <a:lvl3pPr marL="686657" indent="0">
              <a:buNone/>
              <a:defRPr sz="1201">
                <a:solidFill>
                  <a:schemeClr val="tx1">
                    <a:tint val="75000"/>
                  </a:schemeClr>
                </a:solidFill>
              </a:defRPr>
            </a:lvl3pPr>
            <a:lvl4pPr marL="1029986" indent="0">
              <a:buNone/>
              <a:defRPr sz="1051">
                <a:solidFill>
                  <a:schemeClr val="tx1">
                    <a:tint val="75000"/>
                  </a:schemeClr>
                </a:solidFill>
              </a:defRPr>
            </a:lvl4pPr>
            <a:lvl5pPr marL="1373315" indent="0">
              <a:buNone/>
              <a:defRPr sz="1051">
                <a:solidFill>
                  <a:schemeClr val="tx1">
                    <a:tint val="75000"/>
                  </a:schemeClr>
                </a:solidFill>
              </a:defRPr>
            </a:lvl5pPr>
            <a:lvl6pPr marL="1716643" indent="0">
              <a:buNone/>
              <a:defRPr sz="1051">
                <a:solidFill>
                  <a:schemeClr val="tx1">
                    <a:tint val="75000"/>
                  </a:schemeClr>
                </a:solidFill>
              </a:defRPr>
            </a:lvl6pPr>
            <a:lvl7pPr marL="2059972" indent="0">
              <a:buNone/>
              <a:defRPr sz="1051">
                <a:solidFill>
                  <a:schemeClr val="tx1">
                    <a:tint val="75000"/>
                  </a:schemeClr>
                </a:solidFill>
              </a:defRPr>
            </a:lvl7pPr>
            <a:lvl8pPr marL="2403300" indent="0">
              <a:buNone/>
              <a:defRPr sz="1051">
                <a:solidFill>
                  <a:schemeClr val="tx1">
                    <a:tint val="75000"/>
                  </a:schemeClr>
                </a:solidFill>
              </a:defRPr>
            </a:lvl8pPr>
            <a:lvl9pPr marL="2746629" indent="0">
              <a:buNone/>
              <a:defRPr sz="1051">
                <a:solidFill>
                  <a:schemeClr val="tx1">
                    <a:tint val="75000"/>
                  </a:schemeClr>
                </a:solidFill>
              </a:defRPr>
            </a:lvl9pPr>
          </a:lstStyle>
          <a:p>
            <a:pPr lvl="0"/>
            <a:r>
              <a:rPr lang="en-AU" dirty="0"/>
              <a:t>Click to edit text</a:t>
            </a:r>
          </a:p>
        </p:txBody>
      </p:sp>
      <p:sp>
        <p:nvSpPr>
          <p:cNvPr id="14" name="Content Placeholder 13"/>
          <p:cNvSpPr>
            <a:spLocks noGrp="1"/>
          </p:cNvSpPr>
          <p:nvPr>
            <p:ph sz="quarter" idx="13" hasCustomPrompt="1"/>
          </p:nvPr>
        </p:nvSpPr>
        <p:spPr>
          <a:xfrm>
            <a:off x="723190" y="2054225"/>
            <a:ext cx="7702376" cy="304800"/>
          </a:xfrm>
          <a:prstGeom prst="rect">
            <a:avLst/>
          </a:prstGeom>
        </p:spPr>
        <p:txBody>
          <a:bodyPr anchor="ctr">
            <a:normAutofit/>
          </a:bodyPr>
          <a:lstStyle>
            <a:lvl1pPr>
              <a:buNone/>
              <a:defRPr sz="976" baseline="0">
                <a:solidFill>
                  <a:srgbClr val="385CC4"/>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id="{2AF83354-2D6B-1E4E-B949-07F7AC1DE1BC}"/>
              </a:ext>
            </a:extLst>
          </p:cNvPr>
          <p:cNvSpPr>
            <a:spLocks noGrp="1"/>
          </p:cNvSpPr>
          <p:nvPr>
            <p:ph type="sldNum" sz="quarter" idx="15"/>
          </p:nvPr>
        </p:nvSpPr>
        <p:spPr>
          <a:xfrm>
            <a:off x="7858140" y="4773613"/>
            <a:ext cx="567426" cy="273050"/>
          </a:xfrm>
          <a:prstGeom prst="rect">
            <a:avLst/>
          </a:prstGeom>
        </p:spPr>
        <p:txBody>
          <a:bodyPr/>
          <a:lstStyle>
            <a:lvl1pPr>
              <a:defRPr sz="676"/>
            </a:lvl1pPr>
          </a:lstStyle>
          <a:p>
            <a:fld id="{424F840A-3907-FA4C-9198-660BDB0F2FA7}" type="slidenum">
              <a:rPr lang="en-US" altLang="en-US" smtClean="0"/>
              <a:pPr/>
              <a:t>‹#›</a:t>
            </a:fld>
            <a:endParaRPr lang="en-US" altLang="en-US" dirty="0"/>
          </a:p>
        </p:txBody>
      </p:sp>
      <p:sp>
        <p:nvSpPr>
          <p:cNvPr id="10" name="Footer Placeholder 5">
            <a:extLst>
              <a:ext uri="{FF2B5EF4-FFF2-40B4-BE49-F238E27FC236}">
                <a16:creationId xmlns:a16="http://schemas.microsoft.com/office/drawing/2014/main" id="{1E6FD787-9239-438C-BB11-442AF6F924B8}"/>
              </a:ext>
            </a:extLst>
          </p:cNvPr>
          <p:cNvSpPr>
            <a:spLocks noGrp="1"/>
          </p:cNvSpPr>
          <p:nvPr>
            <p:ph type="ftr" sz="quarter" idx="16"/>
          </p:nvPr>
        </p:nvSpPr>
        <p:spPr>
          <a:xfrm>
            <a:off x="720876" y="4773600"/>
            <a:ext cx="3089851" cy="273050"/>
          </a:xfrm>
          <a:prstGeom prst="rect">
            <a:avLst/>
          </a:prstGeom>
        </p:spPr>
        <p:txBody>
          <a:bodyPr/>
          <a:lstStyle/>
          <a:p>
            <a:endParaRPr lang="en-US" dirty="0"/>
          </a:p>
        </p:txBody>
      </p:sp>
    </p:spTree>
    <p:extLst>
      <p:ext uri="{BB962C8B-B14F-4D97-AF65-F5344CB8AC3E}">
        <p14:creationId xmlns:p14="http://schemas.microsoft.com/office/powerpoint/2010/main" val="41133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382BA-A6F4-4FC9-BD1C-FF3B3971E268}"/>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3" name="Footer Placeholder 2">
            <a:extLst>
              <a:ext uri="{FF2B5EF4-FFF2-40B4-BE49-F238E27FC236}">
                <a16:creationId xmlns:a16="http://schemas.microsoft.com/office/drawing/2014/main" id="{3790607B-0A3A-4023-BB5E-A3B328D8010E}"/>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96558BB7-37EA-45AA-B8E6-25831237BABD}"/>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255664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18F1-C87F-4665-9467-01768FA32B52}"/>
              </a:ext>
            </a:extLst>
          </p:cNvPr>
          <p:cNvSpPr>
            <a:spLocks noGrp="1"/>
          </p:cNvSpPr>
          <p:nvPr>
            <p:ph type="title"/>
          </p:nvPr>
        </p:nvSpPr>
        <p:spPr>
          <a:xfrm>
            <a:off x="630238" y="342900"/>
            <a:ext cx="2952750" cy="1201738"/>
          </a:xfrm>
          <a:prstGeom prst="rect">
            <a:avLst/>
          </a:prstGeo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C42153-848F-4F44-90BE-05E70012077B}"/>
              </a:ext>
            </a:extLst>
          </p:cNvPr>
          <p:cNvSpPr>
            <a:spLocks noGrp="1"/>
          </p:cNvSpPr>
          <p:nvPr>
            <p:ph idx="1"/>
          </p:nvPr>
        </p:nvSpPr>
        <p:spPr>
          <a:xfrm>
            <a:off x="3892550" y="741363"/>
            <a:ext cx="4633913" cy="36591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6E893C0-831E-48BC-800A-EBF587CFE8CE}"/>
              </a:ext>
            </a:extLst>
          </p:cNvPr>
          <p:cNvSpPr>
            <a:spLocks noGrp="1"/>
          </p:cNvSpPr>
          <p:nvPr>
            <p:ph type="body" sz="half" idx="2"/>
          </p:nvPr>
        </p:nvSpPr>
        <p:spPr>
          <a:xfrm>
            <a:off x="630238" y="1544638"/>
            <a:ext cx="2952750" cy="286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4F9C8-D563-40B4-9C0E-F657B1273311}"/>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6" name="Footer Placeholder 5">
            <a:extLst>
              <a:ext uri="{FF2B5EF4-FFF2-40B4-BE49-F238E27FC236}">
                <a16:creationId xmlns:a16="http://schemas.microsoft.com/office/drawing/2014/main" id="{998B0321-8DEA-4013-8ADD-3D27B6BE465D}"/>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04C9C35C-4EDF-413B-AB3B-52AC1241B1FA}"/>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3784298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EEC-8A60-4C22-A27E-034912489B10}"/>
              </a:ext>
            </a:extLst>
          </p:cNvPr>
          <p:cNvSpPr>
            <a:spLocks noGrp="1"/>
          </p:cNvSpPr>
          <p:nvPr>
            <p:ph type="title"/>
          </p:nvPr>
        </p:nvSpPr>
        <p:spPr>
          <a:xfrm>
            <a:off x="630238" y="342900"/>
            <a:ext cx="2952750" cy="1201738"/>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A3FE319-32BB-47F6-9C6C-5B08CE70981D}"/>
              </a:ext>
            </a:extLst>
          </p:cNvPr>
          <p:cNvSpPr>
            <a:spLocks noGrp="1"/>
          </p:cNvSpPr>
          <p:nvPr>
            <p:ph type="pic" idx="1"/>
          </p:nvPr>
        </p:nvSpPr>
        <p:spPr>
          <a:xfrm>
            <a:off x="3892550" y="741363"/>
            <a:ext cx="4633913"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DAF4960-09FD-411D-BB60-F625134D9293}"/>
              </a:ext>
            </a:extLst>
          </p:cNvPr>
          <p:cNvSpPr>
            <a:spLocks noGrp="1"/>
          </p:cNvSpPr>
          <p:nvPr>
            <p:ph type="body" sz="half" idx="2"/>
          </p:nvPr>
        </p:nvSpPr>
        <p:spPr>
          <a:xfrm>
            <a:off x="630238" y="1544638"/>
            <a:ext cx="2952750" cy="286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C0B5C-6A8C-4658-85AC-9F6BEBCB1FB9}"/>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6" name="Footer Placeholder 5">
            <a:extLst>
              <a:ext uri="{FF2B5EF4-FFF2-40B4-BE49-F238E27FC236}">
                <a16:creationId xmlns:a16="http://schemas.microsoft.com/office/drawing/2014/main" id="{767D6FB4-6BA2-4779-983E-B695660EBDBD}"/>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5C0587C-A4EF-4AF7-964E-199212DBC616}"/>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3325647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655A-0E34-4C6B-910F-43CFE792C9EA}"/>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DBA0B1-03F0-4034-8805-631BE92882C4}"/>
              </a:ext>
            </a:extLst>
          </p:cNvPr>
          <p:cNvSpPr>
            <a:spLocks noGrp="1"/>
          </p:cNvSpPr>
          <p:nvPr>
            <p:ph type="body" orient="vert" idx="1"/>
          </p:nvPr>
        </p:nvSpPr>
        <p:spPr>
          <a:xfrm>
            <a:off x="628650" y="1371600"/>
            <a:ext cx="7897813" cy="326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454C6E-F242-4590-8559-1219816F7F16}"/>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5" name="Footer Placeholder 4">
            <a:extLst>
              <a:ext uri="{FF2B5EF4-FFF2-40B4-BE49-F238E27FC236}">
                <a16:creationId xmlns:a16="http://schemas.microsoft.com/office/drawing/2014/main" id="{C776ACD6-8A65-4FEB-A97D-6003DA9887E8}"/>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26D9CBA1-B945-4C4F-9142-FBF19C314ED7}"/>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1078402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47996-F7C6-49D7-9340-E5D21BB65811}"/>
              </a:ext>
            </a:extLst>
          </p:cNvPr>
          <p:cNvSpPr>
            <a:spLocks noGrp="1"/>
          </p:cNvSpPr>
          <p:nvPr>
            <p:ph type="title" orient="vert"/>
          </p:nvPr>
        </p:nvSpPr>
        <p:spPr>
          <a:xfrm>
            <a:off x="6553200" y="274638"/>
            <a:ext cx="1973263" cy="4364037"/>
          </a:xfrm>
          <a:prstGeom prst="rect">
            <a:avLst/>
          </a:prstGeo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B746D4-436C-4F35-A6DB-B18F63C405BE}"/>
              </a:ext>
            </a:extLst>
          </p:cNvPr>
          <p:cNvSpPr>
            <a:spLocks noGrp="1"/>
          </p:cNvSpPr>
          <p:nvPr>
            <p:ph type="body" orient="vert" idx="1"/>
          </p:nvPr>
        </p:nvSpPr>
        <p:spPr>
          <a:xfrm>
            <a:off x="628650" y="274638"/>
            <a:ext cx="5772150" cy="43640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72850D-603B-40F5-8CCD-136FF268E296}"/>
              </a:ext>
            </a:extLst>
          </p:cNvPr>
          <p:cNvSpPr>
            <a:spLocks noGrp="1"/>
          </p:cNvSpPr>
          <p:nvPr>
            <p:ph type="dt" sz="half" idx="10"/>
          </p:nvPr>
        </p:nvSpPr>
        <p:spPr>
          <a:xfrm>
            <a:off x="628650" y="4773613"/>
            <a:ext cx="2060575" cy="273050"/>
          </a:xfrm>
          <a:prstGeom prst="rect">
            <a:avLst/>
          </a:prstGeom>
        </p:spPr>
        <p:txBody>
          <a:bodyPr/>
          <a:lstStyle/>
          <a:p>
            <a:fld id="{D246C0E7-C88D-4326-A903-3CE4423628EF}" type="datetimeFigureOut">
              <a:rPr lang="en-AU" smtClean="0"/>
              <a:t>14/10/2021</a:t>
            </a:fld>
            <a:endParaRPr lang="en-AU"/>
          </a:p>
        </p:txBody>
      </p:sp>
      <p:sp>
        <p:nvSpPr>
          <p:cNvPr id="5" name="Footer Placeholder 4">
            <a:extLst>
              <a:ext uri="{FF2B5EF4-FFF2-40B4-BE49-F238E27FC236}">
                <a16:creationId xmlns:a16="http://schemas.microsoft.com/office/drawing/2014/main" id="{979634B7-164E-41A3-8F7B-2B3493291DC9}"/>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223DA08-7CA9-43A8-A1A6-3F116D4DE8F6}"/>
              </a:ext>
            </a:extLst>
          </p:cNvPr>
          <p:cNvSpPr>
            <a:spLocks noGrp="1"/>
          </p:cNvSpPr>
          <p:nvPr>
            <p:ph type="sldNum" sz="quarter" idx="12"/>
          </p:nvPr>
        </p:nvSpPr>
        <p:spPr>
          <a:xfrm>
            <a:off x="6465888" y="4773613"/>
            <a:ext cx="2060575" cy="273050"/>
          </a:xfrm>
          <a:prstGeom prst="rect">
            <a:avLst/>
          </a:prstGeom>
        </p:spPr>
        <p:txBody>
          <a:bodyPr/>
          <a:lstStyle/>
          <a:p>
            <a:fld id="{F5BFF38E-5347-4693-A44A-2400C52FC87A}" type="slidenum">
              <a:rPr lang="en-AU" smtClean="0"/>
              <a:t>‹#›</a:t>
            </a:fld>
            <a:endParaRPr lang="en-AU"/>
          </a:p>
        </p:txBody>
      </p:sp>
    </p:spTree>
    <p:extLst>
      <p:ext uri="{BB962C8B-B14F-4D97-AF65-F5344CB8AC3E}">
        <p14:creationId xmlns:p14="http://schemas.microsoft.com/office/powerpoint/2010/main" val="369735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74C-E539-42B6-8AEB-DC27B7604B93}"/>
              </a:ext>
            </a:extLst>
          </p:cNvPr>
          <p:cNvSpPr>
            <a:spLocks noGrp="1"/>
          </p:cNvSpPr>
          <p:nvPr>
            <p:ph type="ctrTitle"/>
          </p:nvPr>
        </p:nvSpPr>
        <p:spPr>
          <a:xfrm>
            <a:off x="1144588" y="842963"/>
            <a:ext cx="6865937" cy="1792287"/>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3D22C78-A59F-4BDF-A062-EF1FAAB9E812}"/>
              </a:ext>
            </a:extLst>
          </p:cNvPr>
          <p:cNvSpPr>
            <a:spLocks noGrp="1"/>
          </p:cNvSpPr>
          <p:nvPr>
            <p:ph type="subTitle" idx="1"/>
          </p:nvPr>
        </p:nvSpPr>
        <p:spPr>
          <a:xfrm>
            <a:off x="1144588" y="2705100"/>
            <a:ext cx="6865937"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63F30A-D4EC-473A-BA3F-C67EF7725BD8}"/>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5" name="Footer Placeholder 4">
            <a:extLst>
              <a:ext uri="{FF2B5EF4-FFF2-40B4-BE49-F238E27FC236}">
                <a16:creationId xmlns:a16="http://schemas.microsoft.com/office/drawing/2014/main" id="{AE9105A8-12C7-4FE8-BA1E-DEC31C57BCC2}"/>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7177C34-644F-4671-97E1-74945C88BC73}"/>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596683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5D45-F7E1-4013-A3D3-73EFDFD267F7}"/>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8E17D8-A743-4214-B867-5EA1C88C5FDE}"/>
              </a:ext>
            </a:extLst>
          </p:cNvPr>
          <p:cNvSpPr>
            <a:spLocks noGrp="1"/>
          </p:cNvSpPr>
          <p:nvPr>
            <p:ph idx="1"/>
          </p:nvPr>
        </p:nvSpPr>
        <p:spPr>
          <a:xfrm>
            <a:off x="628650" y="1371600"/>
            <a:ext cx="7897813"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78772-DBA7-430E-B281-09FACF32E1F1}"/>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5" name="Footer Placeholder 4">
            <a:extLst>
              <a:ext uri="{FF2B5EF4-FFF2-40B4-BE49-F238E27FC236}">
                <a16:creationId xmlns:a16="http://schemas.microsoft.com/office/drawing/2014/main" id="{5B9A3AC5-5C14-412B-BA17-0F10712BB568}"/>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2FF997E-D690-44DB-8A98-5C64111738BA}"/>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1552461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6AD2-4169-4FC7-B070-72FCAF9E8464}"/>
              </a:ext>
            </a:extLst>
          </p:cNvPr>
          <p:cNvSpPr>
            <a:spLocks noGrp="1"/>
          </p:cNvSpPr>
          <p:nvPr>
            <p:ph type="title"/>
          </p:nvPr>
        </p:nvSpPr>
        <p:spPr>
          <a:xfrm>
            <a:off x="623888" y="1284288"/>
            <a:ext cx="7897812" cy="2141537"/>
          </a:xfrm>
          <a:prstGeom prst="rect">
            <a:avLst/>
          </a:prstGeo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D8ADE6B-E694-4E84-AC26-DD615884569A}"/>
              </a:ext>
            </a:extLst>
          </p:cNvPr>
          <p:cNvSpPr>
            <a:spLocks noGrp="1"/>
          </p:cNvSpPr>
          <p:nvPr>
            <p:ph type="body" idx="1"/>
          </p:nvPr>
        </p:nvSpPr>
        <p:spPr>
          <a:xfrm>
            <a:off x="623888" y="3446463"/>
            <a:ext cx="7897812" cy="11271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6C234E-4668-4732-AB46-D73B2CFE26DB}"/>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5" name="Footer Placeholder 4">
            <a:extLst>
              <a:ext uri="{FF2B5EF4-FFF2-40B4-BE49-F238E27FC236}">
                <a16:creationId xmlns:a16="http://schemas.microsoft.com/office/drawing/2014/main" id="{61872973-CA2C-45C6-BBDA-697CCBDECE1C}"/>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FDC51D2-54B4-4C30-8FF3-AAA03A35069D}"/>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641741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C30B-299B-465E-B504-9D7F152CC1F9}"/>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E98461C-905C-4DAB-893B-EA9CB12D6182}"/>
              </a:ext>
            </a:extLst>
          </p:cNvPr>
          <p:cNvSpPr>
            <a:spLocks noGrp="1"/>
          </p:cNvSpPr>
          <p:nvPr>
            <p:ph sz="half" idx="1"/>
          </p:nvPr>
        </p:nvSpPr>
        <p:spPr>
          <a:xfrm>
            <a:off x="628650" y="1371600"/>
            <a:ext cx="3871913"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7D0740E-AEA6-41FC-AD6A-3AC7D091F6B7}"/>
              </a:ext>
            </a:extLst>
          </p:cNvPr>
          <p:cNvSpPr>
            <a:spLocks noGrp="1"/>
          </p:cNvSpPr>
          <p:nvPr>
            <p:ph sz="half" idx="2"/>
          </p:nvPr>
        </p:nvSpPr>
        <p:spPr>
          <a:xfrm>
            <a:off x="4652963" y="1371600"/>
            <a:ext cx="38735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929B0CF-4DA2-4DB1-B48A-C9209137C7DD}"/>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6" name="Footer Placeholder 5">
            <a:extLst>
              <a:ext uri="{FF2B5EF4-FFF2-40B4-BE49-F238E27FC236}">
                <a16:creationId xmlns:a16="http://schemas.microsoft.com/office/drawing/2014/main" id="{6F2C647D-F07A-4D10-80A6-009BEA8CC20E}"/>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E8BD581-3262-462C-AE9A-AE49DAEF8BF3}"/>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258937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7C2E-983F-44D3-8240-460679FA175C}"/>
              </a:ext>
            </a:extLst>
          </p:cNvPr>
          <p:cNvSpPr>
            <a:spLocks noGrp="1"/>
          </p:cNvSpPr>
          <p:nvPr>
            <p:ph type="title"/>
          </p:nvPr>
        </p:nvSpPr>
        <p:spPr>
          <a:xfrm>
            <a:off x="630238" y="274638"/>
            <a:ext cx="7896225" cy="995362"/>
          </a:xfrm>
          <a:prstGeom prst="rect">
            <a:avLst/>
          </a:prstGeo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273F6A2-4CCC-4A37-BFC3-0BB84215BBBC}"/>
              </a:ext>
            </a:extLst>
          </p:cNvPr>
          <p:cNvSpPr>
            <a:spLocks noGrp="1"/>
          </p:cNvSpPr>
          <p:nvPr>
            <p:ph type="body" idx="1"/>
          </p:nvPr>
        </p:nvSpPr>
        <p:spPr>
          <a:xfrm>
            <a:off x="630238" y="1262063"/>
            <a:ext cx="3873500"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3A64A-40F1-47EF-84AE-238FE5524736}"/>
              </a:ext>
            </a:extLst>
          </p:cNvPr>
          <p:cNvSpPr>
            <a:spLocks noGrp="1"/>
          </p:cNvSpPr>
          <p:nvPr>
            <p:ph sz="half" idx="2"/>
          </p:nvPr>
        </p:nvSpPr>
        <p:spPr>
          <a:xfrm>
            <a:off x="630238" y="1881188"/>
            <a:ext cx="3873500" cy="2767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EBF653A-89C9-42E1-81AC-E650D63FC0DD}"/>
              </a:ext>
            </a:extLst>
          </p:cNvPr>
          <p:cNvSpPr>
            <a:spLocks noGrp="1"/>
          </p:cNvSpPr>
          <p:nvPr>
            <p:ph type="body" sz="quarter" idx="3"/>
          </p:nvPr>
        </p:nvSpPr>
        <p:spPr>
          <a:xfrm>
            <a:off x="4635500" y="1262063"/>
            <a:ext cx="3890963"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4EF51-3BDD-4D7D-AE22-450EF1EBD35B}"/>
              </a:ext>
            </a:extLst>
          </p:cNvPr>
          <p:cNvSpPr>
            <a:spLocks noGrp="1"/>
          </p:cNvSpPr>
          <p:nvPr>
            <p:ph sz="quarter" idx="4"/>
          </p:nvPr>
        </p:nvSpPr>
        <p:spPr>
          <a:xfrm>
            <a:off x="4635500" y="1881188"/>
            <a:ext cx="3890963" cy="2767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6A5B9D-BC10-4762-AF9B-8C247D27C94A}"/>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8" name="Footer Placeholder 7">
            <a:extLst>
              <a:ext uri="{FF2B5EF4-FFF2-40B4-BE49-F238E27FC236}">
                <a16:creationId xmlns:a16="http://schemas.microsoft.com/office/drawing/2014/main" id="{8723A110-8FBC-479A-9DD3-9548CD392E31}"/>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08E86FB1-05BA-430F-9E00-0B2D6A362815}"/>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163007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3193" y="1689101"/>
            <a:ext cx="7702374" cy="2911475"/>
          </a:xfrm>
          <a:prstGeom prst="rect">
            <a:avLst/>
          </a:prstGeom>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5" name="Slide Number Placeholder 5">
            <a:extLst>
              <a:ext uri="{FF2B5EF4-FFF2-40B4-BE49-F238E27FC236}">
                <a16:creationId xmlns:a16="http://schemas.microsoft.com/office/drawing/2014/main" id="{583D12DF-D79F-1D49-9EF2-6D032AA87EDB}"/>
              </a:ext>
            </a:extLst>
          </p:cNvPr>
          <p:cNvSpPr>
            <a:spLocks noGrp="1"/>
          </p:cNvSpPr>
          <p:nvPr>
            <p:ph type="sldNum" sz="quarter" idx="11"/>
          </p:nvPr>
        </p:nvSpPr>
        <p:spPr>
          <a:xfrm>
            <a:off x="7858140" y="4773613"/>
            <a:ext cx="567426" cy="273050"/>
          </a:xfrm>
          <a:prstGeom prst="rect">
            <a:avLst/>
          </a:prstGeom>
        </p:spPr>
        <p:txBody>
          <a:bodyPr/>
          <a:lstStyle>
            <a:lvl1pPr>
              <a:defRPr sz="676"/>
            </a:lvl1pPr>
          </a:lstStyle>
          <a:p>
            <a:fld id="{75027981-8991-894F-AA38-4332D62C8072}" type="slidenum">
              <a:rPr lang="en-US" altLang="en-US" smtClean="0"/>
              <a:pPr/>
              <a:t>‹#›</a:t>
            </a:fld>
            <a:endParaRPr lang="en-US" altLang="en-US" dirty="0"/>
          </a:p>
        </p:txBody>
      </p:sp>
      <p:sp>
        <p:nvSpPr>
          <p:cNvPr id="9" name="Title Placeholder 1">
            <a:extLst>
              <a:ext uri="{FF2B5EF4-FFF2-40B4-BE49-F238E27FC236}">
                <a16:creationId xmlns:a16="http://schemas.microsoft.com/office/drawing/2014/main" id="{189DC5BB-5D5B-674F-BB10-D2DFC565E1EB}"/>
              </a:ext>
            </a:extLst>
          </p:cNvPr>
          <p:cNvSpPr>
            <a:spLocks noGrp="1"/>
          </p:cNvSpPr>
          <p:nvPr>
            <p:ph type="title"/>
          </p:nvPr>
        </p:nvSpPr>
        <p:spPr bwMode="auto">
          <a:xfrm>
            <a:off x="723193" y="898525"/>
            <a:ext cx="770237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403"/>
            </a:lvl1pPr>
          </a:lstStyle>
          <a:p>
            <a:pPr lvl="0"/>
            <a:r>
              <a:rPr lang="en-US" altLang="en-US"/>
              <a:t>Click to edit Master title style</a:t>
            </a:r>
            <a:endParaRPr lang="en-US" altLang="en-US" dirty="0"/>
          </a:p>
        </p:txBody>
      </p:sp>
      <p:sp>
        <p:nvSpPr>
          <p:cNvPr id="8" name="Footer Placeholder 5">
            <a:extLst>
              <a:ext uri="{FF2B5EF4-FFF2-40B4-BE49-F238E27FC236}">
                <a16:creationId xmlns:a16="http://schemas.microsoft.com/office/drawing/2014/main" id="{2E49E2F5-1737-4E8D-A292-1271B224C878}"/>
              </a:ext>
            </a:extLst>
          </p:cNvPr>
          <p:cNvSpPr>
            <a:spLocks noGrp="1"/>
          </p:cNvSpPr>
          <p:nvPr>
            <p:ph type="ftr" sz="quarter" idx="16"/>
          </p:nvPr>
        </p:nvSpPr>
        <p:spPr>
          <a:xfrm>
            <a:off x="720876" y="4773600"/>
            <a:ext cx="3089851" cy="273050"/>
          </a:xfrm>
          <a:prstGeom prst="rect">
            <a:avLst/>
          </a:prstGeom>
        </p:spPr>
        <p:txBody>
          <a:bodyPr/>
          <a:lstStyle/>
          <a:p>
            <a:endParaRPr lang="en-US" dirty="0"/>
          </a:p>
        </p:txBody>
      </p:sp>
    </p:spTree>
    <p:extLst>
      <p:ext uri="{BB962C8B-B14F-4D97-AF65-F5344CB8AC3E}">
        <p14:creationId xmlns:p14="http://schemas.microsoft.com/office/powerpoint/2010/main" val="2545083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DF0C-782D-462C-9AB6-4C4719E40987}"/>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79EEEC-48CF-4E22-A7DA-FC6061359307}"/>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4" name="Footer Placeholder 3">
            <a:extLst>
              <a:ext uri="{FF2B5EF4-FFF2-40B4-BE49-F238E27FC236}">
                <a16:creationId xmlns:a16="http://schemas.microsoft.com/office/drawing/2014/main" id="{3C261331-04A9-40BF-8522-A2F4369DCB0A}"/>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F083CE79-00EC-402D-9493-D64C82ADB769}"/>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1722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2CE86-830E-4D63-9714-37610BEEBA32}"/>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3" name="Footer Placeholder 2">
            <a:extLst>
              <a:ext uri="{FF2B5EF4-FFF2-40B4-BE49-F238E27FC236}">
                <a16:creationId xmlns:a16="http://schemas.microsoft.com/office/drawing/2014/main" id="{6B570CDD-236C-422B-8952-7442AB839D11}"/>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25225CED-991D-4BB5-8662-7515FFD4F5D3}"/>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2618513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17BB-8F70-49C1-9820-062D49054A8B}"/>
              </a:ext>
            </a:extLst>
          </p:cNvPr>
          <p:cNvSpPr>
            <a:spLocks noGrp="1"/>
          </p:cNvSpPr>
          <p:nvPr>
            <p:ph type="title"/>
          </p:nvPr>
        </p:nvSpPr>
        <p:spPr>
          <a:xfrm>
            <a:off x="630238" y="342900"/>
            <a:ext cx="2952750" cy="1201738"/>
          </a:xfrm>
          <a:prstGeom prst="rect">
            <a:avLst/>
          </a:prstGeo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DF3D05F-B3D6-4D19-A213-2C163BF79629}"/>
              </a:ext>
            </a:extLst>
          </p:cNvPr>
          <p:cNvSpPr>
            <a:spLocks noGrp="1"/>
          </p:cNvSpPr>
          <p:nvPr>
            <p:ph idx="1"/>
          </p:nvPr>
        </p:nvSpPr>
        <p:spPr>
          <a:xfrm>
            <a:off x="3892550" y="741363"/>
            <a:ext cx="4633913" cy="36591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820E27C-DD1C-4F6D-A7BD-4162180C090F}"/>
              </a:ext>
            </a:extLst>
          </p:cNvPr>
          <p:cNvSpPr>
            <a:spLocks noGrp="1"/>
          </p:cNvSpPr>
          <p:nvPr>
            <p:ph type="body" sz="half" idx="2"/>
          </p:nvPr>
        </p:nvSpPr>
        <p:spPr>
          <a:xfrm>
            <a:off x="630238" y="1544638"/>
            <a:ext cx="2952750" cy="286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BB9AD-5DA8-45C7-80DF-B7FA93411240}"/>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6" name="Footer Placeholder 5">
            <a:extLst>
              <a:ext uri="{FF2B5EF4-FFF2-40B4-BE49-F238E27FC236}">
                <a16:creationId xmlns:a16="http://schemas.microsoft.com/office/drawing/2014/main" id="{9C62FDBC-E9FB-4B9F-A34F-6A759251F3C2}"/>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43A1A05-0DAD-4681-88EE-C515EDF71CAC}"/>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3898585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349F-58C0-4526-92D4-9F08D2BA1B7D}"/>
              </a:ext>
            </a:extLst>
          </p:cNvPr>
          <p:cNvSpPr>
            <a:spLocks noGrp="1"/>
          </p:cNvSpPr>
          <p:nvPr>
            <p:ph type="title"/>
          </p:nvPr>
        </p:nvSpPr>
        <p:spPr>
          <a:xfrm>
            <a:off x="630238" y="342900"/>
            <a:ext cx="2952750" cy="1201738"/>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FBF8112-6209-4687-A9B2-2CC4CB4DB86B}"/>
              </a:ext>
            </a:extLst>
          </p:cNvPr>
          <p:cNvSpPr>
            <a:spLocks noGrp="1"/>
          </p:cNvSpPr>
          <p:nvPr>
            <p:ph type="pic" idx="1"/>
          </p:nvPr>
        </p:nvSpPr>
        <p:spPr>
          <a:xfrm>
            <a:off x="3892550" y="741363"/>
            <a:ext cx="4633913"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F94DC6A-5592-4BB5-BE21-B97B570429FF}"/>
              </a:ext>
            </a:extLst>
          </p:cNvPr>
          <p:cNvSpPr>
            <a:spLocks noGrp="1"/>
          </p:cNvSpPr>
          <p:nvPr>
            <p:ph type="body" sz="half" idx="2"/>
          </p:nvPr>
        </p:nvSpPr>
        <p:spPr>
          <a:xfrm>
            <a:off x="630238" y="1544638"/>
            <a:ext cx="2952750" cy="286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581D8-56F1-4252-ACD7-E8ECD311BFB0}"/>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6" name="Footer Placeholder 5">
            <a:extLst>
              <a:ext uri="{FF2B5EF4-FFF2-40B4-BE49-F238E27FC236}">
                <a16:creationId xmlns:a16="http://schemas.microsoft.com/office/drawing/2014/main" id="{1D26EE58-E28E-46D9-BB6F-6F8EBF2C54B9}"/>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E96520A-4DE3-4A79-B6AB-64A70DFC26D8}"/>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1513592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571F-9277-472F-8198-3E82F8BD25B2}"/>
              </a:ext>
            </a:extLst>
          </p:cNvPr>
          <p:cNvSpPr>
            <a:spLocks noGrp="1"/>
          </p:cNvSpPr>
          <p:nvPr>
            <p:ph type="title"/>
          </p:nvPr>
        </p:nvSpPr>
        <p:spPr>
          <a:xfrm>
            <a:off x="628650" y="274638"/>
            <a:ext cx="7897813" cy="995362"/>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F6F0986-58CE-4722-AB2C-170164C2926C}"/>
              </a:ext>
            </a:extLst>
          </p:cNvPr>
          <p:cNvSpPr>
            <a:spLocks noGrp="1"/>
          </p:cNvSpPr>
          <p:nvPr>
            <p:ph type="body" orient="vert" idx="1"/>
          </p:nvPr>
        </p:nvSpPr>
        <p:spPr>
          <a:xfrm>
            <a:off x="628650" y="1371600"/>
            <a:ext cx="7897813" cy="326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D4F5E5-8808-4D83-A650-8788BA557305}"/>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5" name="Footer Placeholder 4">
            <a:extLst>
              <a:ext uri="{FF2B5EF4-FFF2-40B4-BE49-F238E27FC236}">
                <a16:creationId xmlns:a16="http://schemas.microsoft.com/office/drawing/2014/main" id="{2DCFB101-9D6A-4336-8506-E0D801A1F75B}"/>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19270B0-C741-41C1-ABC7-025FC5F7441E}"/>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1528148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22DBA-2D08-46D4-9E58-F7351854BBA3}"/>
              </a:ext>
            </a:extLst>
          </p:cNvPr>
          <p:cNvSpPr>
            <a:spLocks noGrp="1"/>
          </p:cNvSpPr>
          <p:nvPr>
            <p:ph type="title" orient="vert"/>
          </p:nvPr>
        </p:nvSpPr>
        <p:spPr>
          <a:xfrm>
            <a:off x="6553200" y="274638"/>
            <a:ext cx="1973263" cy="4364037"/>
          </a:xfrm>
          <a:prstGeom prst="rect">
            <a:avLst/>
          </a:prstGeo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9CC6B32-3561-4ACB-B28B-01E8FC0D0CBE}"/>
              </a:ext>
            </a:extLst>
          </p:cNvPr>
          <p:cNvSpPr>
            <a:spLocks noGrp="1"/>
          </p:cNvSpPr>
          <p:nvPr>
            <p:ph type="body" orient="vert" idx="1"/>
          </p:nvPr>
        </p:nvSpPr>
        <p:spPr>
          <a:xfrm>
            <a:off x="628650" y="274638"/>
            <a:ext cx="5772150" cy="43640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25EBFF-328D-4888-9491-ACDADDB8FD92}"/>
              </a:ext>
            </a:extLst>
          </p:cNvPr>
          <p:cNvSpPr>
            <a:spLocks noGrp="1"/>
          </p:cNvSpPr>
          <p:nvPr>
            <p:ph type="dt" sz="half" idx="10"/>
          </p:nvPr>
        </p:nvSpPr>
        <p:spPr>
          <a:xfrm>
            <a:off x="628650" y="4773613"/>
            <a:ext cx="2060575" cy="273050"/>
          </a:xfrm>
          <a:prstGeom prst="rect">
            <a:avLst/>
          </a:prstGeom>
        </p:spPr>
        <p:txBody>
          <a:bodyPr/>
          <a:lstStyle/>
          <a:p>
            <a:fld id="{F375D817-26B6-48D1-B105-B2361CC946A9}" type="datetimeFigureOut">
              <a:rPr lang="en-AU" smtClean="0"/>
              <a:t>14/10/2021</a:t>
            </a:fld>
            <a:endParaRPr lang="en-AU"/>
          </a:p>
        </p:txBody>
      </p:sp>
      <p:sp>
        <p:nvSpPr>
          <p:cNvPr id="5" name="Footer Placeholder 4">
            <a:extLst>
              <a:ext uri="{FF2B5EF4-FFF2-40B4-BE49-F238E27FC236}">
                <a16:creationId xmlns:a16="http://schemas.microsoft.com/office/drawing/2014/main" id="{814CE82F-5EBC-40A1-A909-CC0197C9796F}"/>
              </a:ext>
            </a:extLst>
          </p:cNvPr>
          <p:cNvSpPr>
            <a:spLocks noGrp="1"/>
          </p:cNvSpPr>
          <p:nvPr>
            <p:ph type="ftr" sz="quarter" idx="11"/>
          </p:nvPr>
        </p:nvSpPr>
        <p:spPr>
          <a:xfrm>
            <a:off x="3032125" y="4773613"/>
            <a:ext cx="3090863" cy="27305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5C01E82C-9F42-4058-8B7C-810602D54C6C}"/>
              </a:ext>
            </a:extLst>
          </p:cNvPr>
          <p:cNvSpPr>
            <a:spLocks noGrp="1"/>
          </p:cNvSpPr>
          <p:nvPr>
            <p:ph type="sldNum" sz="quarter" idx="12"/>
          </p:nvPr>
        </p:nvSpPr>
        <p:spPr>
          <a:xfrm>
            <a:off x="6465888" y="4773613"/>
            <a:ext cx="2060575" cy="273050"/>
          </a:xfrm>
          <a:prstGeom prst="rect">
            <a:avLst/>
          </a:prstGeom>
        </p:spPr>
        <p:txBody>
          <a:bodyPr/>
          <a:lstStyle/>
          <a:p>
            <a:fld id="{41DB842B-AAE7-4122-8B0B-08DF04ABC5DD}" type="slidenum">
              <a:rPr lang="en-AU" smtClean="0"/>
              <a:t>‹#›</a:t>
            </a:fld>
            <a:endParaRPr lang="en-AU"/>
          </a:p>
        </p:txBody>
      </p:sp>
    </p:spTree>
    <p:extLst>
      <p:ext uri="{BB962C8B-B14F-4D97-AF65-F5344CB8AC3E}">
        <p14:creationId xmlns:p14="http://schemas.microsoft.com/office/powerpoint/2010/main" val="409070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 nav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1C1AC-A229-B345-8F07-8A0560E5F72D}"/>
              </a:ext>
              <a:ext uri="{C183D7F6-B498-43B3-948B-1728B52AA6E4}">
                <adec:decorative xmlns:adec="http://schemas.microsoft.com/office/drawing/2017/decorative" val="1"/>
              </a:ext>
            </a:extLst>
          </p:cNvPr>
          <p:cNvSpPr/>
          <p:nvPr/>
        </p:nvSpPr>
        <p:spPr>
          <a:xfrm>
            <a:off x="0" y="154236"/>
            <a:ext cx="9155113" cy="49956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3F185305-68A7-4345-AD1F-39F7BA091311}"/>
              </a:ext>
            </a:extLst>
          </p:cNvPr>
          <p:cNvSpPr>
            <a:spLocks noGrp="1"/>
          </p:cNvSpPr>
          <p:nvPr>
            <p:ph type="sldNum" sz="quarter" idx="11"/>
          </p:nvPr>
        </p:nvSpPr>
        <p:spPr>
          <a:xfrm>
            <a:off x="7858140" y="4773613"/>
            <a:ext cx="567426" cy="273050"/>
          </a:xfrm>
          <a:prstGeom prst="rect">
            <a:avLst/>
          </a:prstGeom>
        </p:spPr>
        <p:txBody>
          <a:bodyPr/>
          <a:lstStyle>
            <a:lvl1pPr>
              <a:defRPr sz="676">
                <a:solidFill>
                  <a:srgbClr val="FFFFFF"/>
                </a:solidFill>
              </a:defRPr>
            </a:lvl1pPr>
          </a:lstStyle>
          <a:p>
            <a:fld id="{10FCB9AB-69E1-9E48-A5B1-96EC320F500A}" type="slidenum">
              <a:rPr lang="en-US" altLang="en-US" smtClean="0"/>
              <a:pPr/>
              <a:t>‹#›</a:t>
            </a:fld>
            <a:endParaRPr lang="en-US" altLang="en-US" dirty="0"/>
          </a:p>
        </p:txBody>
      </p:sp>
      <p:sp>
        <p:nvSpPr>
          <p:cNvPr id="7" name="Footer Placeholder 6">
            <a:extLst>
              <a:ext uri="{FF2B5EF4-FFF2-40B4-BE49-F238E27FC236}">
                <a16:creationId xmlns:a16="http://schemas.microsoft.com/office/drawing/2014/main" id="{688E33F1-9614-0C42-80D6-B297172F8757}"/>
              </a:ext>
            </a:extLst>
          </p:cNvPr>
          <p:cNvSpPr>
            <a:spLocks noGrp="1"/>
          </p:cNvSpPr>
          <p:nvPr>
            <p:ph type="ftr" sz="quarter" idx="12"/>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sp>
        <p:nvSpPr>
          <p:cNvPr id="9" name="Title 1"/>
          <p:cNvSpPr>
            <a:spLocks noGrp="1"/>
          </p:cNvSpPr>
          <p:nvPr>
            <p:ph type="title" hasCustomPrompt="1"/>
          </p:nvPr>
        </p:nvSpPr>
        <p:spPr>
          <a:xfrm>
            <a:off x="723193" y="898525"/>
            <a:ext cx="7702374" cy="782638"/>
          </a:xfrm>
          <a:prstGeom prst="rect">
            <a:avLst/>
          </a:prstGeo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id="{7A83466A-3736-47FE-AD54-948BA62B6088}"/>
              </a:ext>
            </a:extLst>
          </p:cNvPr>
          <p:cNvSpPr>
            <a:spLocks noGrp="1"/>
          </p:cNvSpPr>
          <p:nvPr>
            <p:ph idx="1" hasCustomPrompt="1"/>
          </p:nvPr>
        </p:nvSpPr>
        <p:spPr>
          <a:xfrm>
            <a:off x="723193" y="1689101"/>
            <a:ext cx="7702374" cy="2911475"/>
          </a:xfrm>
          <a:prstGeom prst="rect">
            <a:avLst/>
          </a:prstGeom>
        </p:spPr>
        <p:txBody>
          <a:bodyPr/>
          <a:lstStyle>
            <a:lvl1pPr marL="243304" indent="-243304">
              <a:spcBef>
                <a:spcPts val="339"/>
              </a:spcBef>
              <a:tabLst>
                <a:tab pos="1080055" algn="l"/>
              </a:tabLst>
              <a:defRPr sz="1352">
                <a:solidFill>
                  <a:schemeClr val="bg1"/>
                </a:solidFill>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solidFill>
                  <a:schemeClr val="bg1"/>
                </a:solidFill>
              </a:defRPr>
            </a:lvl2pPr>
            <a:lvl3pPr marL="986732" indent="-243304">
              <a:spcBef>
                <a:spcPts val="339"/>
              </a:spcBef>
              <a:buClr>
                <a:srgbClr val="385CC4"/>
              </a:buClr>
              <a:buFont typeface="Courier New" panose="02070309020205020404" pitchFamily="49" charset="0"/>
              <a:buChar char="o"/>
              <a:defRPr sz="1352">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Tree>
    <p:extLst>
      <p:ext uri="{BB962C8B-B14F-4D97-AF65-F5344CB8AC3E}">
        <p14:creationId xmlns:p14="http://schemas.microsoft.com/office/powerpoint/2010/main" val="220050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3_Blue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AB97D4-388B-1342-A16E-718453EE0F47}"/>
              </a:ext>
              <a:ext uri="{C183D7F6-B498-43B3-948B-1728B52AA6E4}">
                <adec:decorative xmlns:adec="http://schemas.microsoft.com/office/drawing/2017/decorative" val="1"/>
              </a:ext>
            </a:extLst>
          </p:cNvPr>
          <p:cNvSpPr/>
          <p:nvPr/>
        </p:nvSpPr>
        <p:spPr>
          <a:xfrm flipV="1">
            <a:off x="0" y="146050"/>
            <a:ext cx="9155113" cy="5003800"/>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a:extLst>
              <a:ext uri="{FF2B5EF4-FFF2-40B4-BE49-F238E27FC236}">
                <a16:creationId xmlns:a16="http://schemas.microsoft.com/office/drawing/2014/main" id="{A5C3F23F-2837-954D-9737-972D0AA88011}"/>
              </a:ext>
            </a:extLst>
          </p:cNvPr>
          <p:cNvSpPr>
            <a:spLocks noGrp="1"/>
          </p:cNvSpPr>
          <p:nvPr>
            <p:ph type="sldNum" sz="quarter" idx="11"/>
          </p:nvPr>
        </p:nvSpPr>
        <p:spPr>
          <a:xfrm>
            <a:off x="7858140" y="4773613"/>
            <a:ext cx="567426" cy="273050"/>
          </a:xfrm>
          <a:prstGeom prst="rect">
            <a:avLst/>
          </a:prstGeom>
        </p:spPr>
        <p:txBody>
          <a:bodyPr/>
          <a:lstStyle>
            <a:lvl1pPr>
              <a:defRPr sz="676">
                <a:solidFill>
                  <a:srgbClr val="FFFFFF"/>
                </a:solidFill>
              </a:defRPr>
            </a:lvl1pPr>
          </a:lstStyle>
          <a:p>
            <a:fld id="{8EE3427D-EA6F-1140-8438-FE7E4F182547}" type="slidenum">
              <a:rPr lang="en-US" altLang="en-US" smtClean="0"/>
              <a:pPr/>
              <a:t>‹#›</a:t>
            </a:fld>
            <a:endParaRPr lang="en-US" altLang="en-US" dirty="0"/>
          </a:p>
        </p:txBody>
      </p:sp>
      <p:sp>
        <p:nvSpPr>
          <p:cNvPr id="7" name="Footer Placeholder 6">
            <a:extLst>
              <a:ext uri="{FF2B5EF4-FFF2-40B4-BE49-F238E27FC236}">
                <a16:creationId xmlns:a16="http://schemas.microsoft.com/office/drawing/2014/main" id="{8936299C-B4C6-884F-B56D-33ABBD6DC1E6}"/>
              </a:ext>
            </a:extLst>
          </p:cNvPr>
          <p:cNvSpPr>
            <a:spLocks noGrp="1"/>
          </p:cNvSpPr>
          <p:nvPr>
            <p:ph type="ftr" sz="quarter" idx="12"/>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sp>
        <p:nvSpPr>
          <p:cNvPr id="10" name="Title 1"/>
          <p:cNvSpPr>
            <a:spLocks noGrp="1"/>
          </p:cNvSpPr>
          <p:nvPr>
            <p:ph type="title" hasCustomPrompt="1"/>
          </p:nvPr>
        </p:nvSpPr>
        <p:spPr>
          <a:xfrm>
            <a:off x="723193" y="898525"/>
            <a:ext cx="7702374" cy="782638"/>
          </a:xfrm>
          <a:prstGeom prst="rect">
            <a:avLst/>
          </a:prstGeom>
        </p:spPr>
        <p:txBody>
          <a:bodyPr/>
          <a:lstStyle>
            <a:lvl1pPr>
              <a:defRPr>
                <a:solidFill>
                  <a:schemeClr val="bg1"/>
                </a:solidFill>
              </a:defRPr>
            </a:lvl1pPr>
          </a:lstStyle>
          <a:p>
            <a:r>
              <a:rPr lang="en-AU" dirty="0"/>
              <a:t>Click to edit heading</a:t>
            </a:r>
            <a:endParaRPr lang="en-US" dirty="0"/>
          </a:p>
        </p:txBody>
      </p:sp>
      <p:sp>
        <p:nvSpPr>
          <p:cNvPr id="12" name="Content Placeholder 2">
            <a:extLst>
              <a:ext uri="{FF2B5EF4-FFF2-40B4-BE49-F238E27FC236}">
                <a16:creationId xmlns:a16="http://schemas.microsoft.com/office/drawing/2014/main" id="{48E7957E-B472-4297-BFE0-D95331CD8279}"/>
              </a:ext>
            </a:extLst>
          </p:cNvPr>
          <p:cNvSpPr>
            <a:spLocks noGrp="1"/>
          </p:cNvSpPr>
          <p:nvPr>
            <p:ph idx="1" hasCustomPrompt="1"/>
          </p:nvPr>
        </p:nvSpPr>
        <p:spPr>
          <a:xfrm>
            <a:off x="723193" y="1689101"/>
            <a:ext cx="7702374" cy="2911475"/>
          </a:xfrm>
          <a:prstGeom prst="rect">
            <a:avLst/>
          </a:prstGeom>
        </p:spPr>
        <p:txBody>
          <a:bodyPr/>
          <a:lstStyle>
            <a:lvl1pPr marL="243304" indent="-243304">
              <a:spcBef>
                <a:spcPts val="339"/>
              </a:spcBef>
              <a:buClr>
                <a:schemeClr val="bg1"/>
              </a:buClr>
              <a:tabLst>
                <a:tab pos="1080055" algn="l"/>
              </a:tabLst>
              <a:defRPr sz="1352">
                <a:solidFill>
                  <a:schemeClr val="bg1"/>
                </a:solidFill>
              </a:defRPr>
            </a:lvl1pPr>
            <a:lvl2pPr marL="540675" marR="0" indent="-202753" algn="l" defTabSz="343328" rtl="0" eaLnBrk="0" fontAlgn="base" latinLnBrk="0" hangingPunct="0">
              <a:lnSpc>
                <a:spcPct val="100000"/>
              </a:lnSpc>
              <a:spcBef>
                <a:spcPts val="339"/>
              </a:spcBef>
              <a:spcAft>
                <a:spcPct val="0"/>
              </a:spcAft>
              <a:buClr>
                <a:schemeClr val="bg1"/>
              </a:buClr>
              <a:buSzTx/>
              <a:buFont typeface="Arial" panose="020B0604020202020204" pitchFamily="34" charset="0"/>
              <a:buChar char="̶"/>
              <a:tabLst/>
              <a:defRPr sz="1352">
                <a:solidFill>
                  <a:schemeClr val="bg1"/>
                </a:solidFill>
              </a:defRPr>
            </a:lvl2pPr>
            <a:lvl3pPr marL="986732" indent="-243304">
              <a:spcBef>
                <a:spcPts val="339"/>
              </a:spcBef>
              <a:buClr>
                <a:schemeClr val="bg1"/>
              </a:buClr>
              <a:buFont typeface="Courier New" panose="02070309020205020404" pitchFamily="49" charset="0"/>
              <a:buChar char="o"/>
              <a:defRPr sz="1352">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Tree>
    <p:extLst>
      <p:ext uri="{BB962C8B-B14F-4D97-AF65-F5344CB8AC3E}">
        <p14:creationId xmlns:p14="http://schemas.microsoft.com/office/powerpoint/2010/main" val="24964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193" y="898525"/>
            <a:ext cx="7702374" cy="782638"/>
          </a:xfrm>
          <a:prstGeom prst="rect">
            <a:avLst/>
          </a:prstGeom>
        </p:spPr>
        <p:txBody>
          <a:bodyPr/>
          <a:lstStyle>
            <a:lvl1pPr>
              <a:defRPr>
                <a:solidFill>
                  <a:srgbClr val="385CC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id="{6A0C2923-A3C5-5A40-96EA-E7B8C2917657}"/>
              </a:ext>
            </a:extLst>
          </p:cNvPr>
          <p:cNvSpPr>
            <a:spLocks noGrp="1"/>
          </p:cNvSpPr>
          <p:nvPr>
            <p:ph type="sldNum" sz="quarter" idx="11"/>
          </p:nvPr>
        </p:nvSpPr>
        <p:spPr>
          <a:xfrm>
            <a:off x="7858140" y="4773613"/>
            <a:ext cx="567426" cy="273050"/>
          </a:xfrm>
          <a:prstGeom prst="rect">
            <a:avLst/>
          </a:prstGeom>
        </p:spPr>
        <p:txBody>
          <a:bodyPr/>
          <a:lstStyle>
            <a:lvl1pPr>
              <a:defRPr sz="676"/>
            </a:lvl1pPr>
          </a:lstStyle>
          <a:p>
            <a:fld id="{530AF9E2-68E0-A94D-97CB-B8A2AC2C0148}" type="slidenum">
              <a:rPr lang="en-US" altLang="en-US" smtClean="0"/>
              <a:pPr/>
              <a:t>‹#›</a:t>
            </a:fld>
            <a:endParaRPr lang="en-US" altLang="en-US" dirty="0"/>
          </a:p>
        </p:txBody>
      </p:sp>
      <p:sp>
        <p:nvSpPr>
          <p:cNvPr id="9" name="Content Placeholder 2">
            <a:extLst>
              <a:ext uri="{FF2B5EF4-FFF2-40B4-BE49-F238E27FC236}">
                <a16:creationId xmlns:a16="http://schemas.microsoft.com/office/drawing/2014/main" id="{A4F5709F-A058-463E-985A-09C0EEC9EC80}"/>
              </a:ext>
            </a:extLst>
          </p:cNvPr>
          <p:cNvSpPr>
            <a:spLocks noGrp="1"/>
          </p:cNvSpPr>
          <p:nvPr>
            <p:ph idx="13" hasCustomPrompt="1"/>
          </p:nvPr>
        </p:nvSpPr>
        <p:spPr>
          <a:xfrm>
            <a:off x="734321" y="1681163"/>
            <a:ext cx="3738337" cy="2919412"/>
          </a:xfrm>
          <a:prstGeom prst="rect">
            <a:avLst/>
          </a:prstGeom>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1" name="Content Placeholder 2">
            <a:extLst>
              <a:ext uri="{FF2B5EF4-FFF2-40B4-BE49-F238E27FC236}">
                <a16:creationId xmlns:a16="http://schemas.microsoft.com/office/drawing/2014/main" id="{48CC0C49-EF23-4439-AA2F-6753B3F15C03}"/>
              </a:ext>
            </a:extLst>
          </p:cNvPr>
          <p:cNvSpPr>
            <a:spLocks noGrp="1"/>
          </p:cNvSpPr>
          <p:nvPr>
            <p:ph idx="14" hasCustomPrompt="1"/>
          </p:nvPr>
        </p:nvSpPr>
        <p:spPr>
          <a:xfrm>
            <a:off x="4652314" y="1681163"/>
            <a:ext cx="3773253" cy="2919412"/>
          </a:xfrm>
          <a:prstGeom prst="rect">
            <a:avLst/>
          </a:prstGeom>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3" name="Footer Placeholder 5">
            <a:extLst>
              <a:ext uri="{FF2B5EF4-FFF2-40B4-BE49-F238E27FC236}">
                <a16:creationId xmlns:a16="http://schemas.microsoft.com/office/drawing/2014/main" id="{7EDDC90F-C740-4A66-83A7-9A3F9C95112F}"/>
              </a:ext>
            </a:extLst>
          </p:cNvPr>
          <p:cNvSpPr>
            <a:spLocks noGrp="1"/>
          </p:cNvSpPr>
          <p:nvPr>
            <p:ph type="ftr" sz="quarter" idx="12"/>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255575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mp; images_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193" y="898525"/>
            <a:ext cx="7702374" cy="782638"/>
          </a:xfrm>
          <a:prstGeom prst="rect">
            <a:avLst/>
          </a:prstGeom>
        </p:spPr>
        <p:txBody>
          <a:bodyPr/>
          <a:lstStyle>
            <a:lvl1pPr>
              <a:defRPr/>
            </a:lvl1pPr>
          </a:lstStyle>
          <a:p>
            <a:r>
              <a:rPr lang="en-AU" dirty="0"/>
              <a:t>Click to edit heading</a:t>
            </a:r>
            <a:endParaRPr lang="en-US" dirty="0"/>
          </a:p>
        </p:txBody>
      </p:sp>
      <p:sp>
        <p:nvSpPr>
          <p:cNvPr id="3" name="Content Placeholder 2"/>
          <p:cNvSpPr>
            <a:spLocks noGrp="1"/>
          </p:cNvSpPr>
          <p:nvPr>
            <p:ph sz="half" idx="1" hasCustomPrompt="1"/>
          </p:nvPr>
        </p:nvSpPr>
        <p:spPr>
          <a:xfrm>
            <a:off x="723191" y="2809881"/>
            <a:ext cx="1841922" cy="1819275"/>
          </a:xfrm>
          <a:prstGeom prst="rect">
            <a:avLst/>
          </a:prstGeom>
        </p:spPr>
        <p:txBody>
          <a:bodyPr>
            <a:normAutofit/>
          </a:bodyPr>
          <a:lstStyle>
            <a:lvl1pPr algn="ctr">
              <a:buNone/>
              <a:defRPr sz="976"/>
            </a:lvl1pPr>
            <a:lvl2pPr>
              <a:buFont typeface="Arial"/>
              <a:buChar cha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4" name="Content Placeholder 3"/>
          <p:cNvSpPr>
            <a:spLocks noGrp="1"/>
          </p:cNvSpPr>
          <p:nvPr>
            <p:ph sz="half" idx="2" hasCustomPrompt="1"/>
          </p:nvPr>
        </p:nvSpPr>
        <p:spPr>
          <a:xfrm>
            <a:off x="2676676" y="2809881"/>
            <a:ext cx="1841922" cy="1819275"/>
          </a:xfrm>
          <a:prstGeom prst="rect">
            <a:avLst/>
          </a:prstGeo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8" name="Content Placeholder 3"/>
          <p:cNvSpPr>
            <a:spLocks noGrp="1"/>
          </p:cNvSpPr>
          <p:nvPr>
            <p:ph sz="half" idx="13" hasCustomPrompt="1"/>
          </p:nvPr>
        </p:nvSpPr>
        <p:spPr>
          <a:xfrm>
            <a:off x="4630160" y="2809881"/>
            <a:ext cx="1841922" cy="1819275"/>
          </a:xfrm>
          <a:prstGeom prst="rect">
            <a:avLst/>
          </a:prstGeo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9" name="Content Placeholder 3"/>
          <p:cNvSpPr>
            <a:spLocks noGrp="1"/>
          </p:cNvSpPr>
          <p:nvPr>
            <p:ph sz="half" idx="14" hasCustomPrompt="1"/>
          </p:nvPr>
        </p:nvSpPr>
        <p:spPr>
          <a:xfrm>
            <a:off x="6583643" y="2809881"/>
            <a:ext cx="1841922" cy="1819275"/>
          </a:xfrm>
          <a:prstGeom prst="rect">
            <a:avLst/>
          </a:prstGeo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11" name="Picture Placeholder 10"/>
          <p:cNvSpPr>
            <a:spLocks noGrp="1"/>
          </p:cNvSpPr>
          <p:nvPr>
            <p:ph type="pic" sz="quarter" idx="15"/>
          </p:nvPr>
        </p:nvSpPr>
        <p:spPr>
          <a:xfrm>
            <a:off x="723194" y="1689100"/>
            <a:ext cx="1841836" cy="1060450"/>
          </a:xfrm>
          <a:prstGeom prst="rect">
            <a:avLst/>
          </a:prstGeo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5" name="Picture Placeholder 10"/>
          <p:cNvSpPr>
            <a:spLocks noGrp="1"/>
          </p:cNvSpPr>
          <p:nvPr>
            <p:ph type="pic" sz="quarter" idx="19"/>
          </p:nvPr>
        </p:nvSpPr>
        <p:spPr>
          <a:xfrm>
            <a:off x="2676763" y="1689100"/>
            <a:ext cx="1841836" cy="1060450"/>
          </a:xfrm>
          <a:prstGeom prst="rect">
            <a:avLst/>
          </a:prstGeo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6" name="Picture Placeholder 10"/>
          <p:cNvSpPr>
            <a:spLocks noGrp="1"/>
          </p:cNvSpPr>
          <p:nvPr>
            <p:ph type="pic" sz="quarter" idx="20"/>
          </p:nvPr>
        </p:nvSpPr>
        <p:spPr>
          <a:xfrm>
            <a:off x="4630248" y="1689100"/>
            <a:ext cx="1841836" cy="1060450"/>
          </a:xfrm>
          <a:prstGeom prst="rect">
            <a:avLst/>
          </a:prstGeo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7" name="Picture Placeholder 10"/>
          <p:cNvSpPr>
            <a:spLocks noGrp="1"/>
          </p:cNvSpPr>
          <p:nvPr>
            <p:ph type="pic" sz="quarter" idx="21"/>
          </p:nvPr>
        </p:nvSpPr>
        <p:spPr>
          <a:xfrm>
            <a:off x="6583730" y="1689100"/>
            <a:ext cx="1841836" cy="1060450"/>
          </a:xfrm>
          <a:prstGeom prst="rect">
            <a:avLst/>
          </a:prstGeo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3" name="Slide Number Placeholder 5">
            <a:extLst>
              <a:ext uri="{FF2B5EF4-FFF2-40B4-BE49-F238E27FC236}">
                <a16:creationId xmlns:a16="http://schemas.microsoft.com/office/drawing/2014/main" id="{B26495ED-3A96-9F41-ABC4-5C0BAD30F770}"/>
              </a:ext>
            </a:extLst>
          </p:cNvPr>
          <p:cNvSpPr>
            <a:spLocks noGrp="1"/>
          </p:cNvSpPr>
          <p:nvPr>
            <p:ph type="sldNum" sz="quarter" idx="23"/>
          </p:nvPr>
        </p:nvSpPr>
        <p:spPr>
          <a:xfrm>
            <a:off x="7858140" y="4773613"/>
            <a:ext cx="567426" cy="273050"/>
          </a:xfrm>
          <a:prstGeom prst="rect">
            <a:avLst/>
          </a:prstGeom>
        </p:spPr>
        <p:txBody>
          <a:bodyPr/>
          <a:lstStyle>
            <a:lvl1pPr>
              <a:defRPr sz="676"/>
            </a:lvl1pPr>
          </a:lstStyle>
          <a:p>
            <a:fld id="{45AAC001-8ED1-C641-9B1C-502E8BFFAA3C}" type="slidenum">
              <a:rPr lang="en-US" altLang="en-US" smtClean="0"/>
              <a:pPr/>
              <a:t>‹#›</a:t>
            </a:fld>
            <a:endParaRPr lang="en-US" altLang="en-US" dirty="0"/>
          </a:p>
        </p:txBody>
      </p:sp>
      <p:sp>
        <p:nvSpPr>
          <p:cNvPr id="14" name="Footer Placeholder 5">
            <a:extLst>
              <a:ext uri="{FF2B5EF4-FFF2-40B4-BE49-F238E27FC236}">
                <a16:creationId xmlns:a16="http://schemas.microsoft.com/office/drawing/2014/main" id="{5C0A8ED3-A17A-4AAF-A6B6-0E97300893AE}"/>
              </a:ext>
            </a:extLst>
          </p:cNvPr>
          <p:cNvSpPr>
            <a:spLocks noGrp="1"/>
          </p:cNvSpPr>
          <p:nvPr>
            <p:ph type="ftr" sz="quarter" idx="12"/>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12034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image (right) &amp;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191" y="898525"/>
            <a:ext cx="3987878" cy="782638"/>
          </a:xfrm>
          <a:prstGeom prst="rect">
            <a:avLst/>
          </a:prstGeom>
        </p:spPr>
        <p:txBody>
          <a:bodyPr/>
          <a:lstStyle>
            <a:lvl1pPr>
              <a:defRPr>
                <a:solidFill>
                  <a:srgbClr val="385CC4"/>
                </a:solidFill>
              </a:defRPr>
            </a:lvl1pPr>
          </a:lstStyle>
          <a:p>
            <a:r>
              <a:rPr lang="en-AU" dirty="0"/>
              <a:t>Click to edit heading</a:t>
            </a:r>
            <a:endParaRPr lang="en-US" dirty="0"/>
          </a:p>
        </p:txBody>
      </p:sp>
      <p:sp>
        <p:nvSpPr>
          <p:cNvPr id="11" name="Content Placeholder 10"/>
          <p:cNvSpPr>
            <a:spLocks noGrp="1"/>
          </p:cNvSpPr>
          <p:nvPr>
            <p:ph sz="quarter" idx="13" hasCustomPrompt="1"/>
          </p:nvPr>
        </p:nvSpPr>
        <p:spPr>
          <a:xfrm>
            <a:off x="723195" y="1682750"/>
            <a:ext cx="3981519" cy="2876550"/>
          </a:xfrm>
          <a:prstGeom prst="rect">
            <a:avLst/>
          </a:prstGeom>
        </p:spPr>
        <p:txBody>
          <a:bodyPr/>
          <a:lstStyle>
            <a:lvl1pPr>
              <a:buNone/>
              <a:defRPr baseline="0"/>
            </a:lvl1pPr>
          </a:lstStyle>
          <a:p>
            <a:pPr lvl="0"/>
            <a:r>
              <a:rPr lang="en-AU" dirty="0"/>
              <a:t>Click to edit text</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4"/>
          </p:nvPr>
        </p:nvSpPr>
        <p:spPr>
          <a:xfrm>
            <a:off x="4876370" y="171450"/>
            <a:ext cx="4278743" cy="4978400"/>
          </a:xfrm>
          <a:prstGeom prst="rect">
            <a:avLst/>
          </a:prstGeom>
          <a:solidFill>
            <a:schemeClr val="bg1">
              <a:lumMod val="95000"/>
            </a:schemeClr>
          </a:solidFill>
        </p:spPr>
        <p:txBody>
          <a:bodyPr rtlCol="0" anchor="ctr">
            <a:normAutofit/>
          </a:bodyPr>
          <a:lstStyle>
            <a:lvl1pPr algn="ctr">
              <a:buNone/>
              <a:defRPr sz="751" baseline="0">
                <a:solidFill>
                  <a:schemeClr val="bg1">
                    <a:lumMod val="65000"/>
                  </a:schemeClr>
                </a:solidFill>
              </a:defRPr>
            </a:lvl1pPr>
          </a:lstStyle>
          <a:p>
            <a:pPr lvl="0"/>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0D389F11-4BFD-FD40-B2B9-7854786E858D}"/>
              </a:ext>
            </a:extLst>
          </p:cNvPr>
          <p:cNvSpPr>
            <a:spLocks noGrp="1"/>
          </p:cNvSpPr>
          <p:nvPr>
            <p:ph type="sldNum" sz="quarter" idx="16"/>
          </p:nvPr>
        </p:nvSpPr>
        <p:spPr>
          <a:xfrm>
            <a:off x="7858140" y="4773613"/>
            <a:ext cx="567426" cy="273050"/>
          </a:xfrm>
          <a:prstGeom prst="rect">
            <a:avLst/>
          </a:prstGeom>
        </p:spPr>
        <p:txBody>
          <a:bodyPr/>
          <a:lstStyle>
            <a:lvl1pPr>
              <a:defRPr sz="676"/>
            </a:lvl1pPr>
          </a:lstStyle>
          <a:p>
            <a:fld id="{054C390E-84E0-AB4E-8805-87A77C80246E}" type="slidenum">
              <a:rPr lang="en-US" altLang="en-US" smtClean="0"/>
              <a:pPr/>
              <a:t>‹#›</a:t>
            </a:fld>
            <a:endParaRPr lang="en-US" altLang="en-US" dirty="0"/>
          </a:p>
        </p:txBody>
      </p:sp>
      <p:sp>
        <p:nvSpPr>
          <p:cNvPr id="7" name="Footer Placeholder 2">
            <a:extLst>
              <a:ext uri="{FF2B5EF4-FFF2-40B4-BE49-F238E27FC236}">
                <a16:creationId xmlns:a16="http://schemas.microsoft.com/office/drawing/2014/main" id="{1E496BCE-0FBB-4A23-B10D-35A481D35C56}"/>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59225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age image (left) &amp; tex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A2CC9F-B3CC-47E4-AD26-E9F9601C4A05}"/>
              </a:ext>
            </a:extLst>
          </p:cNvPr>
          <p:cNvSpPr/>
          <p:nvPr userDrawn="1"/>
        </p:nvSpPr>
        <p:spPr>
          <a:xfrm>
            <a:off x="0" y="144000"/>
            <a:ext cx="1723458" cy="495108"/>
          </a:xfrm>
          <a:prstGeom prst="rect">
            <a:avLst/>
          </a:prstGeom>
          <a:solidFill>
            <a:schemeClr val="accent2"/>
          </a:solidFill>
        </p:spPr>
        <p:txBody>
          <a:bodyPr wrap="none" lIns="360000" tIns="108000" rIns="360000" bIns="108000" anchor="ctr">
            <a:spAutoFit/>
          </a:bodyPr>
          <a:lstStyle/>
          <a:p>
            <a:pPr algn="l"/>
            <a:r>
              <a:rPr lang="en-AU" sz="1800" b="1" dirty="0">
                <a:solidFill>
                  <a:schemeClr val="bg1"/>
                </a:solidFill>
                <a:latin typeface="Arial Nova" panose="020B0504020202020204" pitchFamily="34" charset="0"/>
                <a:ea typeface="Segoe UI Emoji" panose="020B0502040204020203" pitchFamily="34" charset="0"/>
              </a:rPr>
              <a:t>Module 1</a:t>
            </a:r>
            <a:endParaRPr lang="en-AU" sz="1800" dirty="0">
              <a:solidFill>
                <a:schemeClr val="bg1"/>
              </a:solidFill>
              <a:latin typeface="Arial Nova" panose="020B0504020202020204" pitchFamily="34" charset="0"/>
              <a:ea typeface="Segoe UI Emoji" panose="020B0502040204020203" pitchFamily="34" charset="0"/>
            </a:endParaRPr>
          </a:p>
        </p:txBody>
      </p:sp>
      <p:sp>
        <p:nvSpPr>
          <p:cNvPr id="8" name="Rectangle 7">
            <a:extLst>
              <a:ext uri="{FF2B5EF4-FFF2-40B4-BE49-F238E27FC236}">
                <a16:creationId xmlns:a16="http://schemas.microsoft.com/office/drawing/2014/main" id="{F1497054-151E-499F-9E70-38DA9465DEC9}"/>
              </a:ext>
            </a:extLst>
          </p:cNvPr>
          <p:cNvSpPr/>
          <p:nvPr userDrawn="1"/>
        </p:nvSpPr>
        <p:spPr>
          <a:xfrm>
            <a:off x="1723458" y="144000"/>
            <a:ext cx="7431654" cy="495108"/>
          </a:xfrm>
          <a:prstGeom prst="rect">
            <a:avLst/>
          </a:prstGeom>
          <a:solidFill>
            <a:srgbClr val="B2EEF1"/>
          </a:solidFill>
        </p:spPr>
        <p:txBody>
          <a:bodyPr wrap="square" lIns="180000" tIns="108000" rIns="180000" bIns="108000" anchor="ctr">
            <a:spAutoFit/>
          </a:bodyPr>
          <a:lstStyle/>
          <a:p>
            <a:r>
              <a:rPr lang="en-AU" sz="1800" dirty="0">
                <a:latin typeface="Arial Nova Light" panose="020B0304020202020204" pitchFamily="34" charset="0"/>
                <a:ea typeface="Segoe UI Emoji" panose="020B0502040204020203" pitchFamily="34" charset="0"/>
              </a:rPr>
              <a:t>Introduction to data quality</a:t>
            </a:r>
          </a:p>
        </p:txBody>
      </p:sp>
    </p:spTree>
    <p:extLst>
      <p:ext uri="{BB962C8B-B14F-4D97-AF65-F5344CB8AC3E}">
        <p14:creationId xmlns:p14="http://schemas.microsoft.com/office/powerpoint/2010/main" val="380960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0" name="Picture 7">
            <a:extLst>
              <a:ext uri="{FF2B5EF4-FFF2-40B4-BE49-F238E27FC236}">
                <a16:creationId xmlns:a16="http://schemas.microsoft.com/office/drawing/2014/main" id="{216FB30F-B2F5-2949-90AA-8149481CEC74}"/>
              </a:ext>
              <a:ext uri="{C183D7F6-B498-43B3-948B-1728B52AA6E4}">
                <adec:decorative xmlns:adec="http://schemas.microsoft.com/office/drawing/2017/decorative" val="1"/>
              </a:ext>
            </a:extLst>
          </p:cNvPr>
          <p:cNvPicPr preferRelativeResize="0">
            <a:picLocks noChangeAspect="1"/>
          </p:cNvPicPr>
          <p:nvPr/>
        </p:nvPicPr>
        <p:blipFill rotWithShape="1">
          <a:blip r:embed="rId15">
            <a:extLst>
              <a:ext uri="{28A0092B-C50C-407E-A947-70E740481C1C}">
                <a14:useLocalDpi xmlns:a14="http://schemas.microsoft.com/office/drawing/2010/main" val="0"/>
              </a:ext>
            </a:extLst>
          </a:blip>
          <a:srcRect l="394" t="1" r="121" b="12780"/>
          <a:stretch/>
        </p:blipFill>
        <p:spPr bwMode="auto">
          <a:xfrm>
            <a:off x="-1" y="-745"/>
            <a:ext cx="9155113" cy="14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FDAE9CB-0FC2-4E07-BF5A-D55D148D82BD}"/>
              </a:ext>
            </a:extLst>
          </p:cNvPr>
          <p:cNvSpPr/>
          <p:nvPr userDrawn="1"/>
        </p:nvSpPr>
        <p:spPr>
          <a:xfrm>
            <a:off x="7732378" y="4647835"/>
            <a:ext cx="1422735" cy="5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40000" tIns="180000" rIns="180000" bIns="180000" numCol="1" anchor="t" anchorCtr="0" compatLnSpc="1">
            <a:prstTxWarp prst="textNoShape">
              <a:avLst/>
            </a:prstTxWarp>
            <a:spAutoFit/>
          </a:bodyPr>
          <a:lstStyle/>
          <a:p>
            <a:pPr algn="r" defTabSz="343328">
              <a:spcBef>
                <a:spcPts val="0"/>
              </a:spcBef>
              <a:spcAft>
                <a:spcPts val="600"/>
              </a:spcAft>
              <a:buClr>
                <a:srgbClr val="385CC4"/>
              </a:buClr>
              <a:buSzPct val="110000"/>
            </a:pPr>
            <a:r>
              <a:rPr lang="en-US" sz="900" kern="1200" dirty="0">
                <a:solidFill>
                  <a:schemeClr val="bg1">
                    <a:lumMod val="65000"/>
                  </a:schemeClr>
                </a:solidFill>
                <a:latin typeface="Arial Nova Light" panose="020B0304020202020204" pitchFamily="34" charset="0"/>
                <a:ea typeface="ＭＳ Ｐゴシック" pitchFamily="-89" charset="-128"/>
                <a:cs typeface="Arial"/>
              </a:rPr>
              <a:t>Slide </a:t>
            </a:r>
            <a:fld id="{424F840A-3907-FA4C-9198-660BDB0F2FA7}" type="slidenum">
              <a:rPr lang="en-US" altLang="en-US" sz="900" kern="1200" smtClean="0">
                <a:solidFill>
                  <a:schemeClr val="bg1">
                    <a:lumMod val="65000"/>
                  </a:schemeClr>
                </a:solidFill>
                <a:latin typeface="Arial Nova Light" panose="020B0304020202020204" pitchFamily="34" charset="0"/>
                <a:ea typeface="ＭＳ Ｐゴシック" pitchFamily="-89" charset="-128"/>
                <a:cs typeface="Arial"/>
              </a:rPr>
              <a:pPr/>
              <a:t>‹#›</a:t>
            </a:fld>
            <a:r>
              <a:rPr lang="en-US" altLang="en-US" sz="900" kern="1200" dirty="0">
                <a:solidFill>
                  <a:schemeClr val="bg1">
                    <a:lumMod val="65000"/>
                  </a:schemeClr>
                </a:solidFill>
                <a:latin typeface="Arial Nova Light" panose="020B0304020202020204" pitchFamily="34" charset="0"/>
                <a:ea typeface="ＭＳ Ｐゴシック" pitchFamily="-89" charset="-128"/>
                <a:cs typeface="Arial"/>
              </a:rPr>
              <a:t> </a:t>
            </a:r>
            <a:r>
              <a:rPr lang="en-US" sz="900" kern="1200" dirty="0">
                <a:solidFill>
                  <a:schemeClr val="bg1">
                    <a:lumMod val="65000"/>
                  </a:schemeClr>
                </a:solidFill>
                <a:latin typeface="Arial Nova Light" panose="020B0304020202020204" pitchFamily="34" charset="0"/>
                <a:ea typeface="ＭＳ Ｐゴシック" pitchFamily="-89" charset="-128"/>
                <a:cs typeface="Arial"/>
              </a:rPr>
              <a:t>of 34</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15" r:id="rId3"/>
    <p:sldLayoutId id="2147483723" r:id="rId4"/>
    <p:sldLayoutId id="2147483724" r:id="rId5"/>
    <p:sldLayoutId id="2147483716" r:id="rId6"/>
    <p:sldLayoutId id="2147483717" r:id="rId7"/>
    <p:sldLayoutId id="2147483718" r:id="rId8"/>
    <p:sldLayoutId id="2147483725" r:id="rId9"/>
    <p:sldLayoutId id="2147483726" r:id="rId10"/>
    <p:sldLayoutId id="2147483719" r:id="rId11"/>
    <p:sldLayoutId id="2147483720" r:id="rId12"/>
    <p:sldLayoutId id="2147483727" r:id="rId13"/>
  </p:sldLayoutIdLst>
  <p:hf hdr="0" ftr="0" dt="0"/>
  <p:txStyles>
    <p:titleStyle>
      <a:lvl1pPr algn="l" defTabSz="343328" rtl="0" eaLnBrk="1" fontAlgn="base" hangingPunct="1">
        <a:lnSpc>
          <a:spcPts val="2253"/>
        </a:lnSpc>
        <a:spcBef>
          <a:spcPct val="0"/>
        </a:spcBef>
        <a:spcAft>
          <a:spcPct val="0"/>
        </a:spcAft>
        <a:defRPr sz="2403" kern="1200">
          <a:solidFill>
            <a:srgbClr val="385CC4"/>
          </a:solidFill>
          <a:latin typeface="Arial"/>
          <a:ea typeface="ＭＳ Ｐゴシック" pitchFamily="-89" charset="-128"/>
          <a:cs typeface="Arial"/>
        </a:defRPr>
      </a:lvl1pPr>
      <a:lvl2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2pPr>
      <a:lvl3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3pPr>
      <a:lvl4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4pPr>
      <a:lvl5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5pPr>
      <a:lvl6pPr marL="343328"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6pPr>
      <a:lvl7pPr marL="686657"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7pPr>
      <a:lvl8pPr marL="1029986"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8pPr>
      <a:lvl9pPr marL="1373315"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9pPr>
    </p:titleStyle>
    <p:bodyStyle>
      <a:lvl1pPr marL="257497" indent="-257497" algn="l" defTabSz="343328" rtl="0" eaLnBrk="1" fontAlgn="base" hangingPunct="1">
        <a:spcBef>
          <a:spcPct val="20000"/>
        </a:spcBef>
        <a:spcAft>
          <a:spcPct val="0"/>
        </a:spcAft>
        <a:buClr>
          <a:srgbClr val="385CC4"/>
        </a:buClr>
        <a:buSzPct val="110000"/>
        <a:buFont typeface="Arial" panose="020B0604020202020204" pitchFamily="34" charset="0"/>
        <a:buChar char="•"/>
        <a:defRPr sz="1352" kern="1200">
          <a:solidFill>
            <a:schemeClr val="tx1"/>
          </a:solidFill>
          <a:latin typeface="Arial"/>
          <a:ea typeface="ＭＳ Ｐゴシック" pitchFamily="-89" charset="-128"/>
          <a:cs typeface="Arial"/>
        </a:defRPr>
      </a:lvl1pPr>
      <a:lvl2pPr marL="557909" indent="-214581"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2pPr>
      <a:lvl3pPr marL="858322"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3pPr>
      <a:lvl4pPr marL="1201651"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4pPr>
      <a:lvl5pPr marL="1544980"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5pPr>
      <a:lvl6pPr marL="1888308" indent="-171665" algn="l" defTabSz="343328" rtl="0" eaLnBrk="1" latinLnBrk="0" hangingPunct="1">
        <a:spcBef>
          <a:spcPct val="20000"/>
        </a:spcBef>
        <a:buFont typeface="Arial"/>
        <a:buChar char="•"/>
        <a:defRPr sz="1503" kern="1200">
          <a:solidFill>
            <a:schemeClr val="tx1"/>
          </a:solidFill>
          <a:latin typeface="+mn-lt"/>
          <a:ea typeface="+mn-ea"/>
          <a:cs typeface="+mn-cs"/>
        </a:defRPr>
      </a:lvl6pPr>
      <a:lvl7pPr marL="2231637" indent="-171665" algn="l" defTabSz="343328" rtl="0" eaLnBrk="1" latinLnBrk="0" hangingPunct="1">
        <a:spcBef>
          <a:spcPct val="20000"/>
        </a:spcBef>
        <a:buFont typeface="Arial"/>
        <a:buChar char="•"/>
        <a:defRPr sz="1503" kern="1200">
          <a:solidFill>
            <a:schemeClr val="tx1"/>
          </a:solidFill>
          <a:latin typeface="+mn-lt"/>
          <a:ea typeface="+mn-ea"/>
          <a:cs typeface="+mn-cs"/>
        </a:defRPr>
      </a:lvl7pPr>
      <a:lvl8pPr marL="2574965" indent="-171665" algn="l" defTabSz="343328" rtl="0" eaLnBrk="1" latinLnBrk="0" hangingPunct="1">
        <a:spcBef>
          <a:spcPct val="20000"/>
        </a:spcBef>
        <a:buFont typeface="Arial"/>
        <a:buChar char="•"/>
        <a:defRPr sz="1503" kern="1200">
          <a:solidFill>
            <a:schemeClr val="tx1"/>
          </a:solidFill>
          <a:latin typeface="+mn-lt"/>
          <a:ea typeface="+mn-ea"/>
          <a:cs typeface="+mn-cs"/>
        </a:defRPr>
      </a:lvl8pPr>
      <a:lvl9pPr marL="2918294" indent="-171665" algn="l" defTabSz="343328" rtl="0" eaLnBrk="1" latinLnBrk="0" hangingPunct="1">
        <a:spcBef>
          <a:spcPct val="20000"/>
        </a:spcBef>
        <a:buFont typeface="Arial"/>
        <a:buChar char="•"/>
        <a:defRPr sz="1503" kern="1200">
          <a:solidFill>
            <a:schemeClr val="tx1"/>
          </a:solidFill>
          <a:latin typeface="+mn-lt"/>
          <a:ea typeface="+mn-ea"/>
          <a:cs typeface="+mn-cs"/>
        </a:defRPr>
      </a:lvl9pPr>
    </p:bodyStyle>
    <p:otherStyle>
      <a:defPPr>
        <a:defRPr lang="en-US"/>
      </a:defPPr>
      <a:lvl1pPr marL="0" algn="l" defTabSz="343328" rtl="0" eaLnBrk="1" latinLnBrk="0" hangingPunct="1">
        <a:defRPr sz="1352" kern="1200">
          <a:solidFill>
            <a:schemeClr val="tx1"/>
          </a:solidFill>
          <a:latin typeface="+mn-lt"/>
          <a:ea typeface="+mn-ea"/>
          <a:cs typeface="+mn-cs"/>
        </a:defRPr>
      </a:lvl1pPr>
      <a:lvl2pPr marL="343328" algn="l" defTabSz="343328" rtl="0" eaLnBrk="1" latinLnBrk="0" hangingPunct="1">
        <a:defRPr sz="1352" kern="1200">
          <a:solidFill>
            <a:schemeClr val="tx1"/>
          </a:solidFill>
          <a:latin typeface="+mn-lt"/>
          <a:ea typeface="+mn-ea"/>
          <a:cs typeface="+mn-cs"/>
        </a:defRPr>
      </a:lvl2pPr>
      <a:lvl3pPr marL="686657" algn="l" defTabSz="343328" rtl="0" eaLnBrk="1" latinLnBrk="0" hangingPunct="1">
        <a:defRPr sz="1352" kern="1200">
          <a:solidFill>
            <a:schemeClr val="tx1"/>
          </a:solidFill>
          <a:latin typeface="+mn-lt"/>
          <a:ea typeface="+mn-ea"/>
          <a:cs typeface="+mn-cs"/>
        </a:defRPr>
      </a:lvl3pPr>
      <a:lvl4pPr marL="1029986" algn="l" defTabSz="343328" rtl="0" eaLnBrk="1" latinLnBrk="0" hangingPunct="1">
        <a:defRPr sz="1352" kern="1200">
          <a:solidFill>
            <a:schemeClr val="tx1"/>
          </a:solidFill>
          <a:latin typeface="+mn-lt"/>
          <a:ea typeface="+mn-ea"/>
          <a:cs typeface="+mn-cs"/>
        </a:defRPr>
      </a:lvl4pPr>
      <a:lvl5pPr marL="1373315" algn="l" defTabSz="343328" rtl="0" eaLnBrk="1" latinLnBrk="0" hangingPunct="1">
        <a:defRPr sz="1352" kern="1200">
          <a:solidFill>
            <a:schemeClr val="tx1"/>
          </a:solidFill>
          <a:latin typeface="+mn-lt"/>
          <a:ea typeface="+mn-ea"/>
          <a:cs typeface="+mn-cs"/>
        </a:defRPr>
      </a:lvl5pPr>
      <a:lvl6pPr marL="1716643" algn="l" defTabSz="343328" rtl="0" eaLnBrk="1" latinLnBrk="0" hangingPunct="1">
        <a:defRPr sz="1352" kern="1200">
          <a:solidFill>
            <a:schemeClr val="tx1"/>
          </a:solidFill>
          <a:latin typeface="+mn-lt"/>
          <a:ea typeface="+mn-ea"/>
          <a:cs typeface="+mn-cs"/>
        </a:defRPr>
      </a:lvl6pPr>
      <a:lvl7pPr marL="2059972" algn="l" defTabSz="343328" rtl="0" eaLnBrk="1" latinLnBrk="0" hangingPunct="1">
        <a:defRPr sz="1352" kern="1200">
          <a:solidFill>
            <a:schemeClr val="tx1"/>
          </a:solidFill>
          <a:latin typeface="+mn-lt"/>
          <a:ea typeface="+mn-ea"/>
          <a:cs typeface="+mn-cs"/>
        </a:defRPr>
      </a:lvl7pPr>
      <a:lvl8pPr marL="2403300" algn="l" defTabSz="343328" rtl="0" eaLnBrk="1" latinLnBrk="0" hangingPunct="1">
        <a:defRPr sz="1352" kern="1200">
          <a:solidFill>
            <a:schemeClr val="tx1"/>
          </a:solidFill>
          <a:latin typeface="+mn-lt"/>
          <a:ea typeface="+mn-ea"/>
          <a:cs typeface="+mn-cs"/>
        </a:defRPr>
      </a:lvl8pPr>
      <a:lvl9pPr marL="2746629" algn="l" defTabSz="343328" rtl="0" eaLnBrk="1" latinLnBrk="0" hangingPunct="1">
        <a:defRPr sz="13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2358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A5108B-1292-4A81-9868-DFB5EF1D7537}"/>
              </a:ext>
              <a:ext uri="{C183D7F6-B498-43B3-948B-1728B52AA6E4}">
                <adec:decorative xmlns:adec="http://schemas.microsoft.com/office/drawing/2017/decorative" val="1"/>
              </a:ext>
            </a:extLst>
          </p:cNvPr>
          <p:cNvSpPr/>
          <p:nvPr userDrawn="1"/>
        </p:nvSpPr>
        <p:spPr>
          <a:xfrm flipV="1">
            <a:off x="0" y="0"/>
            <a:ext cx="9155113" cy="5149850"/>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9">
            <a:extLst>
              <a:ext uri="{FF2B5EF4-FFF2-40B4-BE49-F238E27FC236}">
                <a16:creationId xmlns:a16="http://schemas.microsoft.com/office/drawing/2014/main" id="{E92F4AEF-A3FF-4540-B869-68FD42F70C1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31214" y="0"/>
            <a:ext cx="3623899"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ustralian Government - Australian Taxation Office">
            <a:extLst>
              <a:ext uri="{FF2B5EF4-FFF2-40B4-BE49-F238E27FC236}">
                <a16:creationId xmlns:a16="http://schemas.microsoft.com/office/drawing/2014/main" id="{F6987D5E-BC33-45DA-93B7-814B974D644F}"/>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0000" y="540000"/>
            <a:ext cx="1915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F785E11-E191-4807-9C8E-FF832C7EF8F0}"/>
              </a:ext>
            </a:extLst>
          </p:cNvPr>
          <p:cNvSpPr/>
          <p:nvPr userDrawn="1"/>
        </p:nvSpPr>
        <p:spPr>
          <a:xfrm>
            <a:off x="7216578" y="3923469"/>
            <a:ext cx="1938535" cy="12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40000" tIns="432000" rIns="540000" bIns="432000" numCol="1" anchor="t" anchorCtr="0" compatLnSpc="1">
            <a:prstTxWarp prst="textNoShape">
              <a:avLst/>
            </a:prstTxWarp>
            <a:spAutoFit/>
          </a:bodyPr>
          <a:lstStyle/>
          <a:p>
            <a:pPr algn="r" defTabSz="343328">
              <a:spcBef>
                <a:spcPts val="0"/>
              </a:spcBef>
              <a:spcAft>
                <a:spcPts val="600"/>
              </a:spcAft>
              <a:buClr>
                <a:srgbClr val="385CC4"/>
              </a:buClr>
              <a:buSzPct val="110000"/>
            </a:pPr>
            <a:r>
              <a:rPr lang="en-US" sz="900" dirty="0">
                <a:solidFill>
                  <a:schemeClr val="bg1">
                    <a:lumMod val="75000"/>
                  </a:schemeClr>
                </a:solidFill>
                <a:latin typeface="Arial Nova Light" panose="020B0304020202020204" pitchFamily="34" charset="0"/>
                <a:ea typeface="ＭＳ Ｐゴシック" pitchFamily="-89" charset="-128"/>
                <a:cs typeface="Arial"/>
              </a:rPr>
              <a:t>October 2021</a:t>
            </a:r>
          </a:p>
          <a:p>
            <a:pPr algn="r" defTabSz="343328">
              <a:spcBef>
                <a:spcPts val="0"/>
              </a:spcBef>
              <a:spcAft>
                <a:spcPts val="600"/>
              </a:spcAft>
              <a:buClr>
                <a:srgbClr val="385CC4"/>
              </a:buClr>
              <a:buSzPct val="110000"/>
            </a:pPr>
            <a:r>
              <a:rPr lang="en-US" sz="900" dirty="0">
                <a:solidFill>
                  <a:schemeClr val="bg1">
                    <a:lumMod val="75000"/>
                  </a:schemeClr>
                </a:solidFill>
                <a:latin typeface="Arial Nova Light" panose="020B0304020202020204" pitchFamily="34" charset="0"/>
                <a:ea typeface="ＭＳ Ｐゴシック" pitchFamily="-89" charset="-128"/>
                <a:cs typeface="Arial"/>
              </a:rPr>
              <a:t>[SEC=OFFICIAL]</a:t>
            </a:r>
          </a:p>
        </p:txBody>
      </p:sp>
    </p:spTree>
    <p:extLst>
      <p:ext uri="{BB962C8B-B14F-4D97-AF65-F5344CB8AC3E}">
        <p14:creationId xmlns:p14="http://schemas.microsoft.com/office/powerpoint/2010/main" val="9842587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cid:image001.jpg@01D7798D.D85C0D60"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161C7D97-4EEC-4802-BE76-0BFF7132A54E}"/>
              </a:ext>
            </a:extLst>
          </p:cNvPr>
          <p:cNvSpPr txBox="1">
            <a:spLocks/>
          </p:cNvSpPr>
          <p:nvPr/>
        </p:nvSpPr>
        <p:spPr bwMode="auto">
          <a:xfrm>
            <a:off x="0" y="3569526"/>
            <a:ext cx="2873086" cy="158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40000" tIns="432000" rIns="540000" bIns="432000" numCol="1" anchor="t" anchorCtr="0" compatLnSpc="1">
            <a:prstTxWarp prst="textNoShape">
              <a:avLst/>
            </a:prstTxWarp>
            <a:spAutoFit/>
          </a:bodyPr>
          <a:lstStyle>
            <a:lvl1pPr marL="257497" indent="-257497" algn="l" defTabSz="343328" rtl="0" eaLnBrk="1" fontAlgn="base" hangingPunct="1">
              <a:spcBef>
                <a:spcPct val="20000"/>
              </a:spcBef>
              <a:spcAft>
                <a:spcPct val="0"/>
              </a:spcAft>
              <a:buClr>
                <a:srgbClr val="385CC4"/>
              </a:buClr>
              <a:buSzPct val="110000"/>
              <a:buFont typeface="Arial" panose="020B0604020202020204" pitchFamily="34" charset="0"/>
              <a:buChar char="•"/>
              <a:defRPr sz="1352" kern="1200">
                <a:solidFill>
                  <a:schemeClr val="tx1"/>
                </a:solidFill>
                <a:latin typeface="Arial"/>
                <a:ea typeface="ＭＳ Ｐゴシック" pitchFamily="-89" charset="-128"/>
                <a:cs typeface="Arial"/>
              </a:defRPr>
            </a:lvl1pPr>
            <a:lvl2pPr marL="557909" indent="-214581"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2pPr>
            <a:lvl3pPr marL="858322"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3pPr>
            <a:lvl4pPr marL="1201651"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4pPr>
            <a:lvl5pPr marL="1544980"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5pPr>
            <a:lvl6pPr marL="1888308" indent="-171665" algn="l" defTabSz="343328" rtl="0" eaLnBrk="1" latinLnBrk="0" hangingPunct="1">
              <a:spcBef>
                <a:spcPct val="20000"/>
              </a:spcBef>
              <a:buFont typeface="Arial"/>
              <a:buChar char="•"/>
              <a:defRPr sz="1503" kern="1200">
                <a:solidFill>
                  <a:schemeClr val="tx1"/>
                </a:solidFill>
                <a:latin typeface="+mn-lt"/>
                <a:ea typeface="+mn-ea"/>
                <a:cs typeface="+mn-cs"/>
              </a:defRPr>
            </a:lvl6pPr>
            <a:lvl7pPr marL="2231637" indent="-171665" algn="l" defTabSz="343328" rtl="0" eaLnBrk="1" latinLnBrk="0" hangingPunct="1">
              <a:spcBef>
                <a:spcPct val="20000"/>
              </a:spcBef>
              <a:buFont typeface="Arial"/>
              <a:buChar char="•"/>
              <a:defRPr sz="1503" kern="1200">
                <a:solidFill>
                  <a:schemeClr val="tx1"/>
                </a:solidFill>
                <a:latin typeface="+mn-lt"/>
                <a:ea typeface="+mn-ea"/>
                <a:cs typeface="+mn-cs"/>
              </a:defRPr>
            </a:lvl7pPr>
            <a:lvl8pPr marL="2574965" indent="-171665" algn="l" defTabSz="343328" rtl="0" eaLnBrk="1" latinLnBrk="0" hangingPunct="1">
              <a:spcBef>
                <a:spcPct val="20000"/>
              </a:spcBef>
              <a:buFont typeface="Arial"/>
              <a:buChar char="•"/>
              <a:defRPr sz="1503" kern="1200">
                <a:solidFill>
                  <a:schemeClr val="tx1"/>
                </a:solidFill>
                <a:latin typeface="+mn-lt"/>
                <a:ea typeface="+mn-ea"/>
                <a:cs typeface="+mn-cs"/>
              </a:defRPr>
            </a:lvl8pPr>
            <a:lvl9pPr marL="2918294" indent="-171665" algn="l" defTabSz="343328" rtl="0" eaLnBrk="1" latinLnBrk="0" hangingPunct="1">
              <a:spcBef>
                <a:spcPct val="20000"/>
              </a:spcBef>
              <a:buFont typeface="Arial"/>
              <a:buChar char="•"/>
              <a:defRPr sz="1503" kern="1200">
                <a:solidFill>
                  <a:schemeClr val="tx1"/>
                </a:solidFill>
                <a:latin typeface="+mn-lt"/>
                <a:ea typeface="+mn-ea"/>
                <a:cs typeface="+mn-cs"/>
              </a:defRPr>
            </a:lvl9pPr>
          </a:lstStyle>
          <a:p>
            <a:pPr marL="0" marR="0" lvl="0" indent="0" defTabSz="343328" rtl="0" eaLnBrk="1" fontAlgn="base" latinLnBrk="0" hangingPunct="1">
              <a:lnSpc>
                <a:spcPct val="100000"/>
              </a:lnSpc>
              <a:spcBef>
                <a:spcPts val="0"/>
              </a:spcBef>
              <a:spcAft>
                <a:spcPts val="600"/>
              </a:spcAft>
              <a:buClr>
                <a:srgbClr val="385CC4"/>
              </a:buClr>
              <a:buSzPct val="110000"/>
              <a:buNone/>
              <a:tabLst/>
              <a:defRPr/>
            </a:pPr>
            <a:r>
              <a:rPr kumimoji="0" lang="en-AU" sz="900" b="0" i="0" u="none" strike="noStrike" kern="1200" cap="none" spc="0" normalizeH="0" baseline="0" noProof="0" dirty="0">
                <a:ln>
                  <a:noFill/>
                </a:ln>
                <a:solidFill>
                  <a:schemeClr val="bg1"/>
                </a:solidFill>
                <a:effectLst/>
                <a:uLnTx/>
                <a:uFillTx/>
                <a:latin typeface="Arial Nova" panose="020B0504020202020204" pitchFamily="34" charset="0"/>
              </a:rPr>
              <a:t>Presenter:</a:t>
            </a:r>
          </a:p>
          <a:p>
            <a:pPr marL="0" marR="0" lvl="0" indent="0" defTabSz="343328" rtl="0" eaLnBrk="1" fontAlgn="base" latinLnBrk="0" hangingPunct="1">
              <a:lnSpc>
                <a:spcPct val="100000"/>
              </a:lnSpc>
              <a:spcBef>
                <a:spcPts val="0"/>
              </a:spcBef>
              <a:spcAft>
                <a:spcPts val="300"/>
              </a:spcAft>
              <a:buClr>
                <a:srgbClr val="385CC4"/>
              </a:buClr>
              <a:buSzPct val="110000"/>
              <a:buNone/>
              <a:tabLst/>
              <a:defRPr/>
            </a:pPr>
            <a:r>
              <a:rPr kumimoji="0" lang="en-AU" sz="900" b="0" i="0" u="none" strike="noStrike" kern="1200" cap="none" spc="0" normalizeH="0" baseline="0" noProof="0" dirty="0">
                <a:ln>
                  <a:noFill/>
                </a:ln>
                <a:solidFill>
                  <a:schemeClr val="bg1"/>
                </a:solidFill>
                <a:effectLst/>
                <a:uLnTx/>
                <a:uFillTx/>
                <a:latin typeface="Arial Nova Light" panose="020B0304020202020204" pitchFamily="34" charset="0"/>
              </a:rPr>
              <a:t>Tyson Fawcett</a:t>
            </a:r>
          </a:p>
          <a:p>
            <a:pPr marL="0" marR="0" lvl="0" indent="0" defTabSz="343328" rtl="0" eaLnBrk="1" fontAlgn="base" latinLnBrk="0" hangingPunct="1">
              <a:lnSpc>
                <a:spcPct val="100000"/>
              </a:lnSpc>
              <a:spcBef>
                <a:spcPts val="0"/>
              </a:spcBef>
              <a:spcAft>
                <a:spcPts val="300"/>
              </a:spcAft>
              <a:buClr>
                <a:srgbClr val="385CC4"/>
              </a:buClr>
              <a:buSzPct val="110000"/>
              <a:buNone/>
              <a:tabLst/>
              <a:defRPr/>
            </a:pPr>
            <a:r>
              <a:rPr kumimoji="0" lang="en-AU" sz="900" b="0" i="0" u="none" strike="noStrike" kern="1200" cap="none" spc="0" normalizeH="0" baseline="0" noProof="0" dirty="0">
                <a:ln>
                  <a:noFill/>
                </a:ln>
                <a:solidFill>
                  <a:schemeClr val="bg1"/>
                </a:solidFill>
                <a:effectLst/>
                <a:uLnTx/>
                <a:uFillTx/>
                <a:latin typeface="Arial Nova Light" panose="020B0304020202020204" pitchFamily="34" charset="0"/>
              </a:rPr>
              <a:t>Senior Director – Data Management</a:t>
            </a:r>
          </a:p>
          <a:p>
            <a:pPr marL="0" marR="0" lvl="0" indent="0" defTabSz="343328" rtl="0" eaLnBrk="1" fontAlgn="base" latinLnBrk="0" hangingPunct="1">
              <a:lnSpc>
                <a:spcPct val="100000"/>
              </a:lnSpc>
              <a:spcBef>
                <a:spcPts val="0"/>
              </a:spcBef>
              <a:spcAft>
                <a:spcPts val="300"/>
              </a:spcAft>
              <a:buClr>
                <a:srgbClr val="385CC4"/>
              </a:buClr>
              <a:buSzPct val="110000"/>
              <a:buNone/>
              <a:tabLst/>
              <a:defRPr/>
            </a:pPr>
            <a:r>
              <a:rPr kumimoji="0" lang="en-AU" sz="900" b="0" i="0" u="none" strike="noStrike" kern="1200" cap="none" spc="0" normalizeH="0" baseline="0" noProof="0" dirty="0">
                <a:ln>
                  <a:noFill/>
                </a:ln>
                <a:solidFill>
                  <a:schemeClr val="bg1"/>
                </a:solidFill>
                <a:effectLst/>
                <a:uLnTx/>
                <a:uFillTx/>
                <a:latin typeface="Arial Nova Light" panose="020B0304020202020204" pitchFamily="34" charset="0"/>
              </a:rPr>
              <a:t>Australian Taxation Office</a:t>
            </a:r>
          </a:p>
        </p:txBody>
      </p:sp>
      <p:sp>
        <p:nvSpPr>
          <p:cNvPr id="13" name="Rectangle 12">
            <a:extLst>
              <a:ext uri="{FF2B5EF4-FFF2-40B4-BE49-F238E27FC236}">
                <a16:creationId xmlns:a16="http://schemas.microsoft.com/office/drawing/2014/main" id="{BAB1EDF3-575B-4E59-BF81-A9F1DBC7DA1F}"/>
              </a:ext>
            </a:extLst>
          </p:cNvPr>
          <p:cNvSpPr/>
          <p:nvPr/>
        </p:nvSpPr>
        <p:spPr>
          <a:xfrm>
            <a:off x="1" y="1424842"/>
            <a:ext cx="7203688" cy="2534431"/>
          </a:xfrm>
          <a:prstGeom prst="rect">
            <a:avLst/>
          </a:prstGeom>
        </p:spPr>
        <p:txBody>
          <a:bodyPr wrap="square" lIns="540000" tIns="432000" rIns="540000" bIns="432000" anchor="t">
            <a:spAutoFit/>
          </a:bodyPr>
          <a:lstStyle/>
          <a:p>
            <a:pPr lvl="0" defTabSz="343328">
              <a:spcBef>
                <a:spcPct val="20000"/>
              </a:spcBef>
              <a:buClr>
                <a:srgbClr val="385CC4"/>
              </a:buClr>
              <a:buSzPct val="110000"/>
            </a:pPr>
            <a:r>
              <a:rPr lang="en-AU" sz="2000" dirty="0">
                <a:solidFill>
                  <a:srgbClr val="FFFFFF"/>
                </a:solidFill>
                <a:latin typeface="Arial"/>
                <a:ea typeface="ＭＳ Ｐゴシック" pitchFamily="-89" charset="-128"/>
                <a:cs typeface="Arial"/>
              </a:rPr>
              <a:t>Executive Programme in Tax and Digital Transformation</a:t>
            </a:r>
          </a:p>
          <a:p>
            <a:pPr lvl="0" defTabSz="343328">
              <a:spcBef>
                <a:spcPct val="20000"/>
              </a:spcBef>
              <a:buClr>
                <a:srgbClr val="385CC4"/>
              </a:buClr>
              <a:buSzPct val="110000"/>
            </a:pPr>
            <a:r>
              <a:rPr lang="en-AU" sz="1200" dirty="0">
                <a:solidFill>
                  <a:srgbClr val="FFFFFF"/>
                </a:solidFill>
                <a:latin typeface="Arial"/>
                <a:ea typeface="ＭＳ Ｐゴシック" pitchFamily="-89" charset="-128"/>
                <a:cs typeface="Arial"/>
              </a:rPr>
              <a:t>Asian Development Bank, World Bank Group and VIA University College</a:t>
            </a:r>
          </a:p>
          <a:p>
            <a:pPr lvl="0" defTabSz="343328">
              <a:spcBef>
                <a:spcPct val="20000"/>
              </a:spcBef>
              <a:buClr>
                <a:srgbClr val="385CC4"/>
              </a:buClr>
              <a:buSzPct val="110000"/>
            </a:pPr>
            <a:endParaRPr lang="en-AU" sz="2800" b="1" kern="0" dirty="0">
              <a:solidFill>
                <a:schemeClr val="bg1"/>
              </a:solidFill>
              <a:latin typeface="Arial Nova" panose="020B0504020202020204" pitchFamily="34" charset="0"/>
            </a:endParaRPr>
          </a:p>
          <a:p>
            <a:pPr defTabSz="914400" fontAlgn="auto">
              <a:spcBef>
                <a:spcPts val="0"/>
              </a:spcBef>
              <a:spcAft>
                <a:spcPts val="1800"/>
              </a:spcAft>
            </a:pPr>
            <a:r>
              <a:rPr lang="en-AU" sz="2000" b="1" dirty="0">
                <a:solidFill>
                  <a:srgbClr val="FFFFFF"/>
                </a:solidFill>
                <a:latin typeface="Arial"/>
                <a:ea typeface="ＭＳ Ｐゴシック" pitchFamily="-89" charset="-128"/>
                <a:cs typeface="Arial"/>
              </a:rPr>
              <a:t>Data quality</a:t>
            </a:r>
          </a:p>
        </p:txBody>
      </p:sp>
    </p:spTree>
    <p:extLst>
      <p:ext uri="{BB962C8B-B14F-4D97-AF65-F5344CB8AC3E}">
        <p14:creationId xmlns:p14="http://schemas.microsoft.com/office/powerpoint/2010/main" val="297430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3D7D24-5CD4-47B8-B1A1-B05609F1F830}"/>
              </a:ext>
            </a:extLst>
          </p:cNvPr>
          <p:cNvSpPr txBox="1"/>
          <p:nvPr/>
        </p:nvSpPr>
        <p:spPr>
          <a:xfrm>
            <a:off x="290998" y="842075"/>
            <a:ext cx="3202830"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in business</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Any use of data should support the strategy of an organisation. There should be governance in place to ensure that senior management control and monitor the activity.</a:t>
            </a:r>
          </a:p>
          <a:p>
            <a:pPr>
              <a:lnSpc>
                <a:spcPct val="150000"/>
              </a:lnSpc>
              <a:spcBef>
                <a:spcPts val="300"/>
              </a:spcBef>
              <a:spcAft>
                <a:spcPts val="300"/>
              </a:spcAft>
            </a:pPr>
            <a:endParaRPr lang="en-AU" sz="1600" dirty="0">
              <a:solidFill>
                <a:schemeClr val="accent6"/>
              </a:solidFill>
              <a:latin typeface="Segoe UI Emoji" panose="020B0502040204020203" pitchFamily="34" charset="0"/>
              <a:ea typeface="Segoe UI Emoji" panose="020B0502040204020203" pitchFamily="34" charset="0"/>
            </a:endParaRPr>
          </a:p>
          <a:p>
            <a:pPr>
              <a:lnSpc>
                <a:spcPct val="150000"/>
              </a:lnSpc>
              <a:spcBef>
                <a:spcPts val="300"/>
              </a:spcBef>
              <a:spcAft>
                <a:spcPts val="300"/>
              </a:spcAft>
            </a:pPr>
            <a:endParaRPr lang="en-AU" sz="1200" dirty="0">
              <a:latin typeface="Segoe UI Emoji" panose="020B0502040204020203" pitchFamily="34" charset="0"/>
              <a:ea typeface="Segoe UI Emoji" panose="020B0502040204020203" pitchFamily="34" charset="0"/>
            </a:endParaRPr>
          </a:p>
        </p:txBody>
      </p:sp>
      <p:pic>
        <p:nvPicPr>
          <p:cNvPr id="3" name="Picture 2">
            <a:extLst>
              <a:ext uri="{FF2B5EF4-FFF2-40B4-BE49-F238E27FC236}">
                <a16:creationId xmlns:a16="http://schemas.microsoft.com/office/drawing/2014/main" id="{60BC8305-F47A-41A9-926D-248D0CF2C933}"/>
              </a:ext>
            </a:extLst>
          </p:cNvPr>
          <p:cNvPicPr/>
          <p:nvPr/>
        </p:nvPicPr>
        <p:blipFill rotWithShape="1">
          <a:blip r:embed="rId2">
            <a:extLst>
              <a:ext uri="{28A0092B-C50C-407E-A947-70E740481C1C}">
                <a14:useLocalDpi xmlns:a14="http://schemas.microsoft.com/office/drawing/2010/main" val="0"/>
              </a:ext>
            </a:extLst>
          </a:blip>
          <a:srcRect l="-1719" t="14881" r="-1065" b="13988"/>
          <a:stretch/>
        </p:blipFill>
        <p:spPr bwMode="auto">
          <a:xfrm>
            <a:off x="3613636" y="805825"/>
            <a:ext cx="4749728" cy="1867412"/>
          </a:xfrm>
          <a:prstGeom prst="rect">
            <a:avLst/>
          </a:prstGeom>
          <a:noFill/>
          <a:ln>
            <a:noFill/>
          </a:ln>
          <a:extLst>
            <a:ext uri="{53640926-AAD7-44D8-BBD7-CCE9431645EC}">
              <a14:shadowObscured xmlns:a14="http://schemas.microsoft.com/office/drawing/2010/main"/>
            </a:ext>
          </a:extLst>
        </p:spPr>
      </p:pic>
      <p:graphicFrame>
        <p:nvGraphicFramePr>
          <p:cNvPr id="4" name="Table 3">
            <a:extLst>
              <a:ext uri="{FF2B5EF4-FFF2-40B4-BE49-F238E27FC236}">
                <a16:creationId xmlns:a16="http://schemas.microsoft.com/office/drawing/2014/main" id="{068A4050-B89D-47A8-92ED-A392BCD6C752}"/>
              </a:ext>
            </a:extLst>
          </p:cNvPr>
          <p:cNvGraphicFramePr>
            <a:graphicFrameLocks noGrp="1"/>
          </p:cNvGraphicFramePr>
          <p:nvPr>
            <p:extLst>
              <p:ext uri="{D42A27DB-BD31-4B8C-83A1-F6EECF244321}">
                <p14:modId xmlns:p14="http://schemas.microsoft.com/office/powerpoint/2010/main" val="716335213"/>
              </p:ext>
            </p:extLst>
          </p:nvPr>
        </p:nvGraphicFramePr>
        <p:xfrm>
          <a:off x="461090" y="3116280"/>
          <a:ext cx="8022083" cy="1728000"/>
        </p:xfrm>
        <a:graphic>
          <a:graphicData uri="http://schemas.openxmlformats.org/drawingml/2006/table">
            <a:tbl>
              <a:tblPr firstRow="1" firstCol="1" bandRow="1">
                <a:tableStyleId>{BC89EF96-8CEA-46FF-86C4-4CE0E7609802}</a:tableStyleId>
              </a:tblPr>
              <a:tblGrid>
                <a:gridCol w="1375394">
                  <a:extLst>
                    <a:ext uri="{9D8B030D-6E8A-4147-A177-3AD203B41FA5}">
                      <a16:colId xmlns:a16="http://schemas.microsoft.com/office/drawing/2014/main" val="2505165178"/>
                    </a:ext>
                  </a:extLst>
                </a:gridCol>
                <a:gridCol w="6646689">
                  <a:extLst>
                    <a:ext uri="{9D8B030D-6E8A-4147-A177-3AD203B41FA5}">
                      <a16:colId xmlns:a16="http://schemas.microsoft.com/office/drawing/2014/main" val="2399091015"/>
                    </a:ext>
                  </a:extLst>
                </a:gridCol>
              </a:tblGrid>
              <a:tr h="288000">
                <a:tc>
                  <a:txBody>
                    <a:bodyPr/>
                    <a:lstStyle/>
                    <a:p>
                      <a:pPr marL="228600">
                        <a:lnSpc>
                          <a:spcPts val="1200"/>
                        </a:lnSpc>
                        <a:spcBef>
                          <a:spcPts val="460"/>
                        </a:spcBef>
                        <a:spcAft>
                          <a:spcPts val="0"/>
                        </a:spcAft>
                      </a:pPr>
                      <a:r>
                        <a:rPr lang="en-AU" sz="1100" dirty="0">
                          <a:effectLst/>
                          <a:latin typeface="Segoe Condensed" panose="020B0606040200020203" pitchFamily="34" charset="0"/>
                        </a:rPr>
                        <a:t>People/Culture</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b="0" dirty="0">
                          <a:effectLst/>
                          <a:latin typeface="Segoe Condensed" panose="020B0606040200020203" pitchFamily="34" charset="0"/>
                        </a:rPr>
                        <a:t>Does my organisation have a strategy that makes reference to digitalisation and the use of data to drive insight to customers?</a:t>
                      </a:r>
                    </a:p>
                  </a:txBody>
                  <a:tcPr marL="26510" marR="26510" marT="0" marB="0" anchor="ctr"/>
                </a:tc>
                <a:extLst>
                  <a:ext uri="{0D108BD9-81ED-4DB2-BD59-A6C34878D82A}">
                    <a16:rowId xmlns:a16="http://schemas.microsoft.com/office/drawing/2014/main" val="222346225"/>
                  </a:ext>
                </a:extLst>
              </a:tr>
              <a:tr h="288000">
                <a:tc>
                  <a:txBody>
                    <a:bodyPr/>
                    <a:lstStyle/>
                    <a:p>
                      <a:pPr marL="228600">
                        <a:lnSpc>
                          <a:spcPts val="1200"/>
                        </a:lnSpc>
                        <a:spcBef>
                          <a:spcPts val="460"/>
                        </a:spcBef>
                        <a:spcAft>
                          <a:spcPts val="0"/>
                        </a:spcAft>
                      </a:pPr>
                      <a:r>
                        <a:rPr lang="en-AU" sz="1100">
                          <a:effectLst/>
                          <a:latin typeface="Segoe Condensed" panose="020B0606040200020203" pitchFamily="34" charset="0"/>
                        </a:rPr>
                        <a:t>Process</a:t>
                      </a:r>
                      <a:endParaRPr lang="en-AU" sz="1100" b="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b="0" dirty="0">
                          <a:effectLst/>
                          <a:latin typeface="Segoe Condensed" panose="020B0606040200020203" pitchFamily="34" charset="0"/>
                        </a:rPr>
                        <a:t>Who are the dedicated enabling areas in an organisation designed to bring this to life?</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extLst>
                  <a:ext uri="{0D108BD9-81ED-4DB2-BD59-A6C34878D82A}">
                    <a16:rowId xmlns:a16="http://schemas.microsoft.com/office/drawing/2014/main" val="3034983975"/>
                  </a:ext>
                </a:extLst>
              </a:tr>
              <a:tr h="288000">
                <a:tc>
                  <a:txBody>
                    <a:bodyPr/>
                    <a:lstStyle/>
                    <a:p>
                      <a:pPr marL="228600">
                        <a:lnSpc>
                          <a:spcPts val="1200"/>
                        </a:lnSpc>
                        <a:spcBef>
                          <a:spcPts val="460"/>
                        </a:spcBef>
                        <a:spcAft>
                          <a:spcPts val="0"/>
                        </a:spcAft>
                      </a:pPr>
                      <a:r>
                        <a:rPr lang="en-AU" sz="1100">
                          <a:effectLst/>
                          <a:latin typeface="Segoe Condensed" panose="020B0606040200020203" pitchFamily="34" charset="0"/>
                        </a:rPr>
                        <a:t>Procedures</a:t>
                      </a:r>
                      <a:endParaRPr lang="en-AU" sz="1100" b="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dirty="0">
                          <a:effectLst/>
                          <a:latin typeface="Segoe Condensed" panose="020B0606040200020203" pitchFamily="34" charset="0"/>
                        </a:rPr>
                        <a:t>Does procedures and practices support the optimised approach to digital and the use of data in the organisation</a:t>
                      </a:r>
                    </a:p>
                  </a:txBody>
                  <a:tcPr marL="26510" marR="26510" marT="0" marB="0" anchor="ctr"/>
                </a:tc>
                <a:extLst>
                  <a:ext uri="{0D108BD9-81ED-4DB2-BD59-A6C34878D82A}">
                    <a16:rowId xmlns:a16="http://schemas.microsoft.com/office/drawing/2014/main" val="1007703694"/>
                  </a:ext>
                </a:extLst>
              </a:tr>
              <a:tr h="288000">
                <a:tc>
                  <a:txBody>
                    <a:bodyPr/>
                    <a:lstStyle/>
                    <a:p>
                      <a:pPr marL="228600">
                        <a:lnSpc>
                          <a:spcPts val="1200"/>
                        </a:lnSpc>
                        <a:spcBef>
                          <a:spcPts val="460"/>
                        </a:spcBef>
                        <a:spcAft>
                          <a:spcPts val="0"/>
                        </a:spcAft>
                      </a:pPr>
                      <a:r>
                        <a:rPr lang="en-AU" sz="1100">
                          <a:effectLst/>
                          <a:latin typeface="Segoe Condensed" panose="020B0606040200020203" pitchFamily="34" charset="0"/>
                        </a:rPr>
                        <a:t>Data</a:t>
                      </a:r>
                      <a:endParaRPr lang="en-AU" sz="1100" b="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dirty="0">
                          <a:effectLst/>
                          <a:latin typeface="Segoe Condensed" panose="020B0606040200020203" pitchFamily="34" charset="0"/>
                        </a:rPr>
                        <a:t>Is data considered an asset, and an understanding that extends to its treatment as an asset</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extLst>
                  <a:ext uri="{0D108BD9-81ED-4DB2-BD59-A6C34878D82A}">
                    <a16:rowId xmlns:a16="http://schemas.microsoft.com/office/drawing/2014/main" val="1652683005"/>
                  </a:ext>
                </a:extLst>
              </a:tr>
              <a:tr h="288000">
                <a:tc>
                  <a:txBody>
                    <a:bodyPr/>
                    <a:lstStyle/>
                    <a:p>
                      <a:pPr marL="228600">
                        <a:lnSpc>
                          <a:spcPts val="1200"/>
                        </a:lnSpc>
                        <a:spcBef>
                          <a:spcPts val="460"/>
                        </a:spcBef>
                        <a:spcAft>
                          <a:spcPts val="0"/>
                        </a:spcAft>
                      </a:pPr>
                      <a:r>
                        <a:rPr lang="en-AU" sz="1100">
                          <a:effectLst/>
                          <a:latin typeface="Segoe Condensed" panose="020B0606040200020203" pitchFamily="34" charset="0"/>
                        </a:rPr>
                        <a:t>Technology</a:t>
                      </a:r>
                      <a:endParaRPr lang="en-AU" sz="1100" b="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dirty="0">
                          <a:effectLst/>
                          <a:latin typeface="Segoe Condensed" panose="020B0606040200020203" pitchFamily="34" charset="0"/>
                        </a:rPr>
                        <a:t>Is the technology architecture modern and smart to pivot to support the organisations approach to data</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extLst>
                  <a:ext uri="{0D108BD9-81ED-4DB2-BD59-A6C34878D82A}">
                    <a16:rowId xmlns:a16="http://schemas.microsoft.com/office/drawing/2014/main" val="2779666919"/>
                  </a:ext>
                </a:extLst>
              </a:tr>
              <a:tr h="288000">
                <a:tc>
                  <a:txBody>
                    <a:bodyPr/>
                    <a:lstStyle/>
                    <a:p>
                      <a:pPr marL="228600">
                        <a:lnSpc>
                          <a:spcPts val="1200"/>
                        </a:lnSpc>
                        <a:spcBef>
                          <a:spcPts val="460"/>
                        </a:spcBef>
                        <a:spcAft>
                          <a:spcPts val="0"/>
                        </a:spcAft>
                      </a:pPr>
                      <a:r>
                        <a:rPr lang="en-AU" sz="1100" dirty="0">
                          <a:effectLst/>
                          <a:latin typeface="Segoe Condensed" panose="020B0606040200020203" pitchFamily="34" charset="0"/>
                        </a:rPr>
                        <a:t>Law/Administration</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tc>
                  <a:txBody>
                    <a:bodyPr/>
                    <a:lstStyle/>
                    <a:p>
                      <a:pPr marL="342900" lvl="0" indent="-342900">
                        <a:lnSpc>
                          <a:spcPts val="1200"/>
                        </a:lnSpc>
                        <a:spcBef>
                          <a:spcPts val="460"/>
                        </a:spcBef>
                        <a:spcAft>
                          <a:spcPts val="0"/>
                        </a:spcAft>
                        <a:buFont typeface="Wingdings" panose="05000000000000000000" pitchFamily="2" charset="2"/>
                        <a:buChar char=""/>
                      </a:pPr>
                      <a:r>
                        <a:rPr lang="en-AU" sz="1100" dirty="0">
                          <a:effectLst/>
                          <a:latin typeface="Segoe Condensed" panose="020B0606040200020203" pitchFamily="34" charset="0"/>
                        </a:rPr>
                        <a:t>Do laws and administrative practices exist for the collection and use of data to assist citizens to meet obligations</a:t>
                      </a:r>
                      <a:endParaRPr lang="en-AU" sz="1100" b="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26510" marR="26510" marT="0" marB="0" anchor="ctr"/>
                </a:tc>
                <a:extLst>
                  <a:ext uri="{0D108BD9-81ED-4DB2-BD59-A6C34878D82A}">
                    <a16:rowId xmlns:a16="http://schemas.microsoft.com/office/drawing/2014/main" val="1617169163"/>
                  </a:ext>
                </a:extLst>
              </a:tr>
            </a:tbl>
          </a:graphicData>
        </a:graphic>
      </p:graphicFrame>
      <p:sp>
        <p:nvSpPr>
          <p:cNvPr id="5" name="Rectangle 4">
            <a:extLst>
              <a:ext uri="{FF2B5EF4-FFF2-40B4-BE49-F238E27FC236}">
                <a16:creationId xmlns:a16="http://schemas.microsoft.com/office/drawing/2014/main" id="{6F798FEF-0784-4C52-8F61-4085A4C0AA69}"/>
              </a:ext>
            </a:extLst>
          </p:cNvPr>
          <p:cNvSpPr/>
          <p:nvPr/>
        </p:nvSpPr>
        <p:spPr>
          <a:xfrm>
            <a:off x="206916" y="2697550"/>
            <a:ext cx="3656129" cy="338554"/>
          </a:xfrm>
          <a:prstGeom prst="rect">
            <a:avLst/>
          </a:prstGeom>
        </p:spPr>
        <p:txBody>
          <a:bodyPr wrap="none">
            <a:spAutoFit/>
          </a:bodyPr>
          <a:lstStyle/>
          <a:p>
            <a:r>
              <a:rPr lang="en-AU" sz="1600" dirty="0">
                <a:solidFill>
                  <a:schemeClr val="accent6"/>
                </a:solidFill>
                <a:latin typeface="Segoe UI Emoji" panose="020B0502040204020203" pitchFamily="34" charset="0"/>
                <a:ea typeface="Segoe UI Emoji" panose="020B0502040204020203" pitchFamily="34" charset="0"/>
                <a:cs typeface="Times New Roman" panose="02020603050405020304" pitchFamily="18" charset="0"/>
              </a:rPr>
              <a:t>The top level questions of importance </a:t>
            </a:r>
            <a:endParaRPr lang="en-AU" sz="1600" dirty="0">
              <a:solidFill>
                <a:schemeClr val="accent6"/>
              </a:solidFill>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70962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1A506-319B-4055-B0DA-8BD45B5C793D}"/>
              </a:ext>
            </a:extLst>
          </p:cNvPr>
          <p:cNvSpPr txBox="1"/>
          <p:nvPr/>
        </p:nvSpPr>
        <p:spPr>
          <a:xfrm>
            <a:off x="290998" y="842075"/>
            <a:ext cx="5244868"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What is data quality management?</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ISO 8000-2 defines data quality management as:</a:t>
            </a:r>
          </a:p>
          <a:p>
            <a:pPr lvl="1">
              <a:lnSpc>
                <a:spcPct val="150000"/>
              </a:lnSpc>
              <a:spcBef>
                <a:spcPts val="300"/>
              </a:spcBef>
              <a:spcAft>
                <a:spcPts val="300"/>
              </a:spcAft>
            </a:pPr>
            <a:r>
              <a:rPr lang="en-AU" sz="1200" i="1" dirty="0">
                <a:latin typeface="Segoe UI Emoji" panose="020B0502040204020203" pitchFamily="34" charset="0"/>
                <a:ea typeface="Segoe UI Emoji" panose="020B0502040204020203" pitchFamily="34" charset="0"/>
              </a:rPr>
              <a:t>Coordinated activities to direct and control an organisation with regard to data quality.</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Its greater than managing just quality processes – its:</a:t>
            </a:r>
          </a:p>
          <a:p>
            <a:pPr marL="171450" lvl="0" indent="-171450">
              <a:lnSpc>
                <a:spcPct val="150000"/>
              </a:lnSpc>
              <a:spcBef>
                <a:spcPts val="300"/>
              </a:spcBef>
              <a:spcAft>
                <a:spcPts val="300"/>
              </a:spcAft>
              <a:buFont typeface="Wingdings" panose="05000000000000000000" pitchFamily="2" charset="2"/>
              <a:buChar char="q"/>
            </a:pPr>
            <a:r>
              <a:rPr lang="en-AU" sz="1200" dirty="0">
                <a:solidFill>
                  <a:srgbClr val="000000"/>
                </a:solidFill>
                <a:latin typeface="Segoe UI Emoji" panose="020B0502040204020203" pitchFamily="34" charset="0"/>
                <a:ea typeface="Segoe UI Emoji" panose="020B0502040204020203" pitchFamily="34" charset="0"/>
              </a:rPr>
              <a:t>consideration of why data quality is poor and identifying root cause issues</a:t>
            </a:r>
          </a:p>
          <a:p>
            <a:pPr marL="171450" lvl="0" indent="-171450">
              <a:lnSpc>
                <a:spcPct val="150000"/>
              </a:lnSpc>
              <a:spcBef>
                <a:spcPts val="300"/>
              </a:spcBef>
              <a:spcAft>
                <a:spcPts val="300"/>
              </a:spcAft>
              <a:buFont typeface="Wingdings" panose="05000000000000000000" pitchFamily="2" charset="2"/>
              <a:buChar char="q"/>
            </a:pPr>
            <a:r>
              <a:rPr lang="en-AU" sz="1200" dirty="0">
                <a:solidFill>
                  <a:srgbClr val="000000"/>
                </a:solidFill>
                <a:latin typeface="Segoe UI Emoji" panose="020B0502040204020203" pitchFamily="34" charset="0"/>
                <a:ea typeface="Segoe UI Emoji" panose="020B0502040204020203" pitchFamily="34" charset="0"/>
              </a:rPr>
              <a:t>trying to achieve the state of optimised data rather than an ideal state of data perfection</a:t>
            </a:r>
          </a:p>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ownership</a:t>
            </a:r>
          </a:p>
          <a:p>
            <a:pPr>
              <a:lnSpc>
                <a:spcPct val="150000"/>
              </a:lnSpc>
              <a:spcBef>
                <a:spcPts val="300"/>
              </a:spcBef>
              <a:spcAft>
                <a:spcPts val="300"/>
              </a:spcAft>
            </a:pPr>
            <a:r>
              <a:rPr lang="en-AU" sz="1200" dirty="0">
                <a:solidFill>
                  <a:srgbClr val="000000"/>
                </a:solidFill>
                <a:latin typeface="Segoe UI Emoji" panose="020B0502040204020203" pitchFamily="34" charset="0"/>
                <a:ea typeface="Segoe UI Emoji" panose="020B0502040204020203" pitchFamily="34" charset="0"/>
              </a:rPr>
              <a:t>Effective data owners are those that determine the appropriateness of their data for the purpose.</a:t>
            </a:r>
          </a:p>
          <a:p>
            <a:pPr lvl="0">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lvl="1">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marL="628650" lvl="1" indent="-171450">
              <a:lnSpc>
                <a:spcPct val="150000"/>
              </a:lnSpc>
              <a:spcBef>
                <a:spcPts val="300"/>
              </a:spcBef>
              <a:spcAft>
                <a:spcPts val="300"/>
              </a:spcAft>
              <a:buFont typeface="Courier New" panose="02070309020205020404" pitchFamily="49" charset="0"/>
              <a:buChar char="o"/>
            </a:pPr>
            <a:endParaRPr lang="en-AU" sz="1200" dirty="0">
              <a:latin typeface="Segoe UI Emoji" panose="020B0502040204020203" pitchFamily="34" charset="0"/>
              <a:ea typeface="Segoe UI Emoji" panose="020B0502040204020203" pitchFamily="34" charset="0"/>
            </a:endParaRPr>
          </a:p>
        </p:txBody>
      </p:sp>
      <p:sp>
        <p:nvSpPr>
          <p:cNvPr id="5" name="Rectangle 4">
            <a:extLst>
              <a:ext uri="{FF2B5EF4-FFF2-40B4-BE49-F238E27FC236}">
                <a16:creationId xmlns:a16="http://schemas.microsoft.com/office/drawing/2014/main" id="{255E8B84-5658-4849-9FED-8452288E9C57}"/>
              </a:ext>
            </a:extLst>
          </p:cNvPr>
          <p:cNvSpPr/>
          <p:nvPr/>
        </p:nvSpPr>
        <p:spPr>
          <a:xfrm>
            <a:off x="5791199" y="2760100"/>
            <a:ext cx="3003913" cy="2029750"/>
          </a:xfrm>
          <a:prstGeom prst="rect">
            <a:avLst/>
          </a:prstGeom>
          <a:solidFill>
            <a:srgbClr val="F2F2F2"/>
          </a:solidFill>
        </p:spPr>
        <p:txBody>
          <a:bodyPr wrap="square" lIns="180000" tIns="144000" rIns="180000" bIns="144000">
            <a:spAutoFit/>
          </a:bodyPr>
          <a:lstStyle/>
          <a:p>
            <a:pPr>
              <a:spcBef>
                <a:spcPts val="0"/>
              </a:spcBef>
              <a:spcAft>
                <a:spcPts val="600"/>
              </a:spcAft>
            </a:pPr>
            <a:r>
              <a:rPr lang="en-AU" sz="1100" dirty="0">
                <a:latin typeface="Segoe UI Emoji" panose="020B0502040204020203" pitchFamily="34" charset="0"/>
                <a:ea typeface="Segoe UI Emoji" panose="020B0502040204020203" pitchFamily="34" charset="0"/>
              </a:rPr>
              <a:t>Five key principles when considering your approach to data quality management:</a:t>
            </a:r>
          </a:p>
          <a:p>
            <a:pPr marL="228600" lvl="0" indent="-228600">
              <a:spcBef>
                <a:spcPts val="0"/>
              </a:spcBef>
              <a:spcAft>
                <a:spcPts val="600"/>
              </a:spcAft>
              <a:buFont typeface="+mj-lt"/>
              <a:buAutoNum type="arabicPeriod"/>
            </a:pPr>
            <a:r>
              <a:rPr lang="en-AU" sz="1100" b="1" dirty="0">
                <a:latin typeface="Segoe UI Emoji" panose="020B0502040204020203" pitchFamily="34" charset="0"/>
                <a:ea typeface="Segoe UI Emoji" panose="020B0502040204020203" pitchFamily="34" charset="0"/>
              </a:rPr>
              <a:t>Process Centric Approach</a:t>
            </a:r>
            <a:r>
              <a:rPr lang="en-AU" sz="1100" dirty="0">
                <a:latin typeface="Segoe UI Emoji" panose="020B0502040204020203" pitchFamily="34" charset="0"/>
                <a:ea typeface="Segoe UI Emoji" panose="020B0502040204020203" pitchFamily="34" charset="0"/>
              </a:rPr>
              <a:t> </a:t>
            </a:r>
          </a:p>
          <a:p>
            <a:pPr marL="228600" lvl="0" indent="-228600">
              <a:spcBef>
                <a:spcPts val="0"/>
              </a:spcBef>
              <a:spcAft>
                <a:spcPts val="600"/>
              </a:spcAft>
              <a:buFont typeface="+mj-lt"/>
              <a:buAutoNum type="arabicPeriod"/>
            </a:pPr>
            <a:r>
              <a:rPr lang="en-AU" sz="1100" b="1" dirty="0">
                <a:latin typeface="Segoe UI Emoji" panose="020B0502040204020203" pitchFamily="34" charset="0"/>
                <a:ea typeface="Segoe UI Emoji" panose="020B0502040204020203" pitchFamily="34" charset="0"/>
              </a:rPr>
              <a:t>Aim for a marathon to data quality maturity</a:t>
            </a:r>
            <a:r>
              <a:rPr lang="en-AU" sz="1100" dirty="0">
                <a:latin typeface="Segoe UI Emoji" panose="020B0502040204020203" pitchFamily="34" charset="0"/>
                <a:ea typeface="Segoe UI Emoji" panose="020B0502040204020203" pitchFamily="34" charset="0"/>
              </a:rPr>
              <a:t> </a:t>
            </a:r>
          </a:p>
          <a:p>
            <a:pPr marL="228600" lvl="0" indent="-228600">
              <a:spcBef>
                <a:spcPts val="0"/>
              </a:spcBef>
              <a:spcAft>
                <a:spcPts val="600"/>
              </a:spcAft>
              <a:buFont typeface="+mj-lt"/>
              <a:buAutoNum type="arabicPeriod"/>
            </a:pPr>
            <a:r>
              <a:rPr lang="en-AU" sz="1100" b="1" dirty="0">
                <a:latin typeface="Segoe UI Emoji" panose="020B0502040204020203" pitchFamily="34" charset="0"/>
                <a:ea typeface="Segoe UI Emoji" panose="020B0502040204020203" pitchFamily="34" charset="0"/>
              </a:rPr>
              <a:t>Data specifications</a:t>
            </a:r>
            <a:r>
              <a:rPr lang="en-AU" sz="1100" dirty="0">
                <a:latin typeface="Segoe UI Emoji" panose="020B0502040204020203" pitchFamily="34" charset="0"/>
                <a:ea typeface="Segoe UI Emoji" panose="020B0502040204020203" pitchFamily="34" charset="0"/>
              </a:rPr>
              <a:t> </a:t>
            </a:r>
          </a:p>
          <a:p>
            <a:pPr marL="228600" lvl="0" indent="-228600">
              <a:spcBef>
                <a:spcPts val="0"/>
              </a:spcBef>
              <a:spcAft>
                <a:spcPts val="600"/>
              </a:spcAft>
              <a:buFont typeface="+mj-lt"/>
              <a:buAutoNum type="arabicPeriod"/>
            </a:pPr>
            <a:r>
              <a:rPr lang="en-AU" sz="1100" b="1" dirty="0">
                <a:latin typeface="Segoe UI Emoji" panose="020B0502040204020203" pitchFamily="34" charset="0"/>
                <a:ea typeface="Segoe UI Emoji" panose="020B0502040204020203" pitchFamily="34" charset="0"/>
              </a:rPr>
              <a:t>Roles and responsibilities</a:t>
            </a:r>
            <a:endParaRPr lang="en-AU" sz="1100" dirty="0">
              <a:latin typeface="Segoe UI Emoji" panose="020B0502040204020203" pitchFamily="34" charset="0"/>
              <a:ea typeface="Segoe UI Emoji" panose="020B0502040204020203" pitchFamily="34" charset="0"/>
            </a:endParaRPr>
          </a:p>
          <a:p>
            <a:pPr marL="228600" lvl="0" indent="-228600">
              <a:spcBef>
                <a:spcPts val="0"/>
              </a:spcBef>
              <a:spcAft>
                <a:spcPts val="600"/>
              </a:spcAft>
              <a:buFont typeface="+mj-lt"/>
              <a:buAutoNum type="arabicPeriod"/>
            </a:pPr>
            <a:r>
              <a:rPr lang="en-AU" sz="1100" b="1" dirty="0">
                <a:latin typeface="Segoe UI Emoji" panose="020B0502040204020203" pitchFamily="34" charset="0"/>
                <a:ea typeface="Segoe UI Emoji" panose="020B0502040204020203" pitchFamily="34" charset="0"/>
              </a:rPr>
              <a:t>Data quality as a lead</a:t>
            </a:r>
            <a:endParaRPr lang="en-AU" sz="1100" dirty="0">
              <a:latin typeface="Segoe UI Emoji" panose="020B0502040204020203" pitchFamily="34" charset="0"/>
              <a:ea typeface="Segoe UI Emoji" panose="020B0502040204020203" pitchFamily="34" charset="0"/>
            </a:endParaRPr>
          </a:p>
        </p:txBody>
      </p:sp>
      <p:grpSp>
        <p:nvGrpSpPr>
          <p:cNvPr id="6" name="Group 5">
            <a:extLst>
              <a:ext uri="{FF2B5EF4-FFF2-40B4-BE49-F238E27FC236}">
                <a16:creationId xmlns:a16="http://schemas.microsoft.com/office/drawing/2014/main" id="{C6E20C1D-B515-4440-B1C3-B4FD4FF4A083}"/>
              </a:ext>
            </a:extLst>
          </p:cNvPr>
          <p:cNvGrpSpPr/>
          <p:nvPr/>
        </p:nvGrpSpPr>
        <p:grpSpPr>
          <a:xfrm>
            <a:off x="6312565" y="731320"/>
            <a:ext cx="1961179" cy="1930291"/>
            <a:chOff x="1643445" y="2574925"/>
            <a:chExt cx="2126755" cy="2194106"/>
          </a:xfrm>
        </p:grpSpPr>
        <p:pic>
          <p:nvPicPr>
            <p:cNvPr id="7" name="Picture 6">
              <a:extLst>
                <a:ext uri="{FF2B5EF4-FFF2-40B4-BE49-F238E27FC236}">
                  <a16:creationId xmlns:a16="http://schemas.microsoft.com/office/drawing/2014/main" id="{7458AC56-1A56-46C7-9B21-E552B55D84AB}"/>
                </a:ext>
              </a:extLst>
            </p:cNvPr>
            <p:cNvPicPr>
              <a:picLocks noChangeAspect="1"/>
            </p:cNvPicPr>
            <p:nvPr/>
          </p:nvPicPr>
          <p:blipFill rotWithShape="1">
            <a:blip r:embed="rId2"/>
            <a:srcRect l="10172" r="24341"/>
            <a:stretch/>
          </p:blipFill>
          <p:spPr>
            <a:xfrm>
              <a:off x="1643445" y="2574925"/>
              <a:ext cx="2126755" cy="2194106"/>
            </a:xfrm>
            <a:prstGeom prst="rect">
              <a:avLst/>
            </a:prstGeom>
          </p:spPr>
        </p:pic>
        <p:sp>
          <p:nvSpPr>
            <p:cNvPr id="8" name="Oval 7">
              <a:extLst>
                <a:ext uri="{FF2B5EF4-FFF2-40B4-BE49-F238E27FC236}">
                  <a16:creationId xmlns:a16="http://schemas.microsoft.com/office/drawing/2014/main" id="{E03E8551-9BAE-4AEB-A0D5-D54980098589}"/>
                </a:ext>
              </a:extLst>
            </p:cNvPr>
            <p:cNvSpPr/>
            <p:nvPr/>
          </p:nvSpPr>
          <p:spPr>
            <a:xfrm>
              <a:off x="1824700" y="3108108"/>
              <a:ext cx="570058" cy="26716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AU" sz="1800">
                <a:solidFill>
                  <a:prstClr val="white"/>
                </a:solidFill>
                <a:latin typeface="Calibri" panose="020F0502020204030204"/>
              </a:endParaRPr>
            </a:p>
          </p:txBody>
        </p:sp>
      </p:grpSp>
    </p:spTree>
    <p:extLst>
      <p:ext uri="{BB962C8B-B14F-4D97-AF65-F5344CB8AC3E}">
        <p14:creationId xmlns:p14="http://schemas.microsoft.com/office/powerpoint/2010/main" val="292140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6D749-EF70-4DDC-B3E9-E0E96C761905}"/>
              </a:ext>
            </a:extLst>
          </p:cNvPr>
          <p:cNvSpPr txBox="1"/>
          <p:nvPr/>
        </p:nvSpPr>
        <p:spPr>
          <a:xfrm>
            <a:off x="290998" y="842075"/>
            <a:ext cx="4898987"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management features and benefits</a:t>
            </a:r>
          </a:p>
          <a:p>
            <a:pPr lvl="0">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lvl="1">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marL="628650" lvl="1" indent="-171450">
              <a:lnSpc>
                <a:spcPct val="150000"/>
              </a:lnSpc>
              <a:spcBef>
                <a:spcPts val="300"/>
              </a:spcBef>
              <a:spcAft>
                <a:spcPts val="300"/>
              </a:spcAft>
              <a:buFont typeface="Courier New" panose="02070309020205020404" pitchFamily="49" charset="0"/>
              <a:buChar char="o"/>
            </a:pPr>
            <a:endParaRPr lang="en-AU" sz="1200" dirty="0">
              <a:latin typeface="Segoe UI Emoji" panose="020B0502040204020203" pitchFamily="34" charset="0"/>
              <a:ea typeface="Segoe UI Emoji" panose="020B0502040204020203" pitchFamily="34" charset="0"/>
            </a:endParaRPr>
          </a:p>
        </p:txBody>
      </p:sp>
      <p:graphicFrame>
        <p:nvGraphicFramePr>
          <p:cNvPr id="3" name="Table 2">
            <a:extLst>
              <a:ext uri="{FF2B5EF4-FFF2-40B4-BE49-F238E27FC236}">
                <a16:creationId xmlns:a16="http://schemas.microsoft.com/office/drawing/2014/main" id="{08ED8914-5EA2-4305-91FF-28C8137B8A83}"/>
              </a:ext>
            </a:extLst>
          </p:cNvPr>
          <p:cNvGraphicFramePr>
            <a:graphicFrameLocks noGrp="1"/>
          </p:cNvGraphicFramePr>
          <p:nvPr>
            <p:extLst>
              <p:ext uri="{D42A27DB-BD31-4B8C-83A1-F6EECF244321}">
                <p14:modId xmlns:p14="http://schemas.microsoft.com/office/powerpoint/2010/main" val="3646415600"/>
              </p:ext>
            </p:extLst>
          </p:nvPr>
        </p:nvGraphicFramePr>
        <p:xfrm>
          <a:off x="290998" y="1362013"/>
          <a:ext cx="8134567" cy="3514021"/>
        </p:xfrm>
        <a:graphic>
          <a:graphicData uri="http://schemas.openxmlformats.org/drawingml/2006/table">
            <a:tbl>
              <a:tblPr firstRow="1" firstCol="1" bandRow="1"/>
              <a:tblGrid>
                <a:gridCol w="4680572">
                  <a:extLst>
                    <a:ext uri="{9D8B030D-6E8A-4147-A177-3AD203B41FA5}">
                      <a16:colId xmlns:a16="http://schemas.microsoft.com/office/drawing/2014/main" val="3706037841"/>
                    </a:ext>
                  </a:extLst>
                </a:gridCol>
                <a:gridCol w="3453995">
                  <a:extLst>
                    <a:ext uri="{9D8B030D-6E8A-4147-A177-3AD203B41FA5}">
                      <a16:colId xmlns:a16="http://schemas.microsoft.com/office/drawing/2014/main" val="64699512"/>
                    </a:ext>
                  </a:extLst>
                </a:gridCol>
              </a:tblGrid>
              <a:tr h="207601">
                <a:tc>
                  <a:txBody>
                    <a:bodyPr/>
                    <a:lstStyle/>
                    <a:p>
                      <a:pPr>
                        <a:lnSpc>
                          <a:spcPct val="150000"/>
                        </a:lnSpc>
                        <a:spcBef>
                          <a:spcPts val="700"/>
                        </a:spcBef>
                        <a:spcAft>
                          <a:spcPts val="0"/>
                        </a:spcAft>
                      </a:pPr>
                      <a:r>
                        <a:rPr lang="en-AU" sz="1050" b="0"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Features</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50000"/>
                        </a:lnSpc>
                        <a:spcBef>
                          <a:spcPts val="700"/>
                        </a:spcBef>
                        <a:spcAft>
                          <a:spcPts val="0"/>
                        </a:spcAft>
                      </a:pPr>
                      <a:r>
                        <a:rPr lang="en-AU" sz="1050" b="0"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Benefits</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25571094"/>
                  </a:ext>
                </a:extLst>
              </a:tr>
              <a:tr h="458917">
                <a:tc>
                  <a:txBody>
                    <a:bodyPr/>
                    <a:lstStyle/>
                    <a:p>
                      <a:pPr>
                        <a:lnSpc>
                          <a:spcPct val="150000"/>
                        </a:lnSpc>
                        <a:spcBef>
                          <a:spcPts val="700"/>
                        </a:spcBef>
                        <a:spcAft>
                          <a:spcPts val="0"/>
                        </a:spcAft>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organization is aware of the importance of data quality and it is built into all business processes, planning documents and resource decisions. </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Quality management decisions are visible and transparent.</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65717246"/>
                  </a:ext>
                </a:extLst>
              </a:tr>
              <a:tr h="458917">
                <a:tc>
                  <a:txBody>
                    <a:bodyPr/>
                    <a:lstStyle/>
                    <a:p>
                      <a:pPr>
                        <a:lnSpc>
                          <a:spcPct val="150000"/>
                        </a:lnSpc>
                        <a:spcBef>
                          <a:spcPts val="700"/>
                        </a:spcBef>
                        <a:spcAft>
                          <a:spcPts val="0"/>
                        </a:spcAft>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and supporting processes and procedures are implemented, communicated and followed by all staff.</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Consistent data quality management with evidenced based and defendable outcomes.</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85567650"/>
                  </a:ext>
                </a:extLst>
              </a:tr>
              <a:tr h="458917">
                <a:tc>
                  <a:txBody>
                    <a:bodyPr/>
                    <a:lstStyle/>
                    <a:p>
                      <a:pPr>
                        <a:lnSpc>
                          <a:spcPct val="150000"/>
                        </a:lnSpc>
                        <a:spcBef>
                          <a:spcPts val="700"/>
                        </a:spcBef>
                        <a:spcAft>
                          <a:spcPts val="0"/>
                        </a:spcAft>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is a core component of the data lifecycle and is measured and monitored for all key data assets.</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used is always fit for purpose.</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91034668"/>
                  </a:ext>
                </a:extLst>
              </a:tr>
              <a:tr h="458917">
                <a:tc>
                  <a:txBody>
                    <a:bodyPr/>
                    <a:lstStyle/>
                    <a:p>
                      <a:pPr>
                        <a:lnSpc>
                          <a:spcPct val="150000"/>
                        </a:lnSpc>
                        <a:spcBef>
                          <a:spcPts val="700"/>
                        </a:spcBef>
                        <a:spcAft>
                          <a:spcPts val="0"/>
                        </a:spcAft>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Metadata includes data quality which provides transparency and end-user access to data quality metrics.</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quality of data is transparent and metrics reusable.</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605197730"/>
                  </a:ext>
                </a:extLst>
              </a:tr>
              <a:tr h="458917">
                <a:tc>
                  <a:txBody>
                    <a:bodyPr/>
                    <a:lstStyle/>
                    <a:p>
                      <a:pPr>
                        <a:lnSpc>
                          <a:spcPct val="150000"/>
                        </a:lnSpc>
                        <a:spcBef>
                          <a:spcPts val="700"/>
                        </a:spcBef>
                        <a:spcAft>
                          <a:spcPts val="0"/>
                        </a:spcAft>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monitoring and error correction is automated whenever possible.</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management is natural, quick, easy and cheap.</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31951502"/>
                  </a:ext>
                </a:extLst>
              </a:tr>
              <a:tr h="458917">
                <a:tc>
                  <a:txBody>
                    <a:bodyPr/>
                    <a:lstStyle/>
                    <a:p>
                      <a:pPr>
                        <a:lnSpc>
                          <a:spcPct val="150000"/>
                        </a:lnSpc>
                        <a:spcBef>
                          <a:spcPts val="700"/>
                        </a:spcBef>
                        <a:spcAft>
                          <a:spcPts val="0"/>
                        </a:spcAft>
                      </a:pPr>
                      <a:r>
                        <a:rPr lang="en-AU" sz="1050" b="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is enforced and tested to ensure requirements are met.</a:t>
                      </a:r>
                    </a:p>
                  </a:txBody>
                  <a:tcPr marL="54685" marR="54685" marT="43039" marB="43039">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171450" indent="-171450">
                        <a:lnSpc>
                          <a:spcPct val="150000"/>
                        </a:lnSpc>
                        <a:spcBef>
                          <a:spcPts val="700"/>
                        </a:spcBef>
                        <a:spcAft>
                          <a:spcPts val="0"/>
                        </a:spcAft>
                        <a:buFont typeface="Wingdings" panose="05000000000000000000" pitchFamily="2" charset="2"/>
                        <a:buChar char="ü"/>
                      </a:pPr>
                      <a:r>
                        <a:rPr lang="en-AU" sz="1050" b="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Confidence and trust are established when data quality is assured. </a:t>
                      </a:r>
                    </a:p>
                  </a:txBody>
                  <a:tcPr marL="54685" marR="54685" marT="43039" marB="43039">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87861367"/>
                  </a:ext>
                </a:extLst>
              </a:tr>
            </a:tbl>
          </a:graphicData>
        </a:graphic>
      </p:graphicFrame>
    </p:spTree>
    <p:extLst>
      <p:ext uri="{BB962C8B-B14F-4D97-AF65-F5344CB8AC3E}">
        <p14:creationId xmlns:p14="http://schemas.microsoft.com/office/powerpoint/2010/main" val="100992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BB544-8FB6-4E63-BF24-5DD369EF3043}"/>
              </a:ext>
            </a:extLst>
          </p:cNvPr>
          <p:cNvSpPr txBox="1"/>
          <p:nvPr/>
        </p:nvSpPr>
        <p:spPr>
          <a:xfrm>
            <a:off x="290998" y="842075"/>
            <a:ext cx="7884814"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in the data lifecycle</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The benefits of good data quality management will be delivered in distinct phases throughout the data lifecycle</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It is important to identify </a:t>
            </a:r>
            <a:r>
              <a:rPr lang="en-AU" sz="1200" b="1" dirty="0">
                <a:latin typeface="Segoe UI Emoji" panose="020B0502040204020203" pitchFamily="34" charset="0"/>
                <a:ea typeface="Segoe UI Emoji" panose="020B0502040204020203" pitchFamily="34" charset="0"/>
              </a:rPr>
              <a:t>when</a:t>
            </a:r>
            <a:r>
              <a:rPr lang="en-AU" sz="1200" dirty="0">
                <a:latin typeface="Segoe UI Emoji" panose="020B0502040204020203" pitchFamily="34" charset="0"/>
                <a:ea typeface="Segoe UI Emoji" panose="020B0502040204020203" pitchFamily="34" charset="0"/>
              </a:rPr>
              <a:t> the data quality process begins in the data lifecycle</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Consider unique characteristics and/or end to end data flows that vary </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Ensure business needs are met when selecting when to begin the data quality process.</a:t>
            </a:r>
          </a:p>
          <a:p>
            <a:pPr lvl="0">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lvl="1">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marL="628650" lvl="1" indent="-171450">
              <a:lnSpc>
                <a:spcPct val="150000"/>
              </a:lnSpc>
              <a:spcBef>
                <a:spcPts val="300"/>
              </a:spcBef>
              <a:spcAft>
                <a:spcPts val="300"/>
              </a:spcAft>
              <a:buFont typeface="Courier New" panose="02070309020205020404" pitchFamily="49" charset="0"/>
              <a:buChar char="o"/>
            </a:pPr>
            <a:endParaRPr lang="en-AU" sz="1200" dirty="0">
              <a:latin typeface="Segoe UI Emoji" panose="020B0502040204020203" pitchFamily="34" charset="0"/>
              <a:ea typeface="Segoe UI Emoji" panose="020B0502040204020203" pitchFamily="34" charset="0"/>
            </a:endParaRPr>
          </a:p>
        </p:txBody>
      </p:sp>
      <p:pic>
        <p:nvPicPr>
          <p:cNvPr id="3" name="Picture 2">
            <a:extLst>
              <a:ext uri="{FF2B5EF4-FFF2-40B4-BE49-F238E27FC236}">
                <a16:creationId xmlns:a16="http://schemas.microsoft.com/office/drawing/2014/main" id="{6B5A54FE-9545-4BA7-A3C9-30852A06EFDA}"/>
              </a:ext>
            </a:extLst>
          </p:cNvPr>
          <p:cNvPicPr/>
          <p:nvPr/>
        </p:nvPicPr>
        <p:blipFill rotWithShape="1">
          <a:blip r:embed="rId2"/>
          <a:srcRect l="33015" t="60075" r="25760" b="14915"/>
          <a:stretch/>
        </p:blipFill>
        <p:spPr bwMode="auto">
          <a:xfrm>
            <a:off x="1525898" y="2824163"/>
            <a:ext cx="5712460" cy="1949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530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80D87D-008C-43A0-A041-1CE9E8343BF9}"/>
              </a:ext>
            </a:extLst>
          </p:cNvPr>
          <p:cNvSpPr txBox="1"/>
          <p:nvPr/>
        </p:nvSpPr>
        <p:spPr>
          <a:xfrm>
            <a:off x="290998" y="842075"/>
            <a:ext cx="4369418"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capability levels</a:t>
            </a:r>
          </a:p>
          <a:p>
            <a:pPr marL="171450" indent="-171450">
              <a:lnSpc>
                <a:spcPct val="150000"/>
              </a:lnSpc>
              <a:spcBef>
                <a:spcPts val="300"/>
              </a:spcBef>
              <a:spcAft>
                <a:spcPts val="300"/>
              </a:spcAft>
              <a:buFont typeface="Arial" panose="020B0604020202020204" pitchFamily="34" charset="0"/>
              <a:buChar char="•"/>
            </a:pPr>
            <a:r>
              <a:rPr lang="en-AU" sz="1400" dirty="0">
                <a:latin typeface="Segoe UI Emoji" panose="020B0502040204020203" pitchFamily="34" charset="0"/>
                <a:ea typeface="Segoe UI Emoji" panose="020B0502040204020203" pitchFamily="34" charset="0"/>
              </a:rPr>
              <a:t>Organisations require a comprehensive data quality capability. </a:t>
            </a:r>
          </a:p>
          <a:p>
            <a:pPr marL="171450" indent="-171450">
              <a:lnSpc>
                <a:spcPct val="150000"/>
              </a:lnSpc>
              <a:spcBef>
                <a:spcPts val="300"/>
              </a:spcBef>
              <a:spcAft>
                <a:spcPts val="300"/>
              </a:spcAft>
              <a:buFont typeface="Arial" panose="020B0604020202020204" pitchFamily="34" charset="0"/>
              <a:buChar char="•"/>
            </a:pPr>
            <a:r>
              <a:rPr lang="en-AU" sz="1400" dirty="0">
                <a:latin typeface="Segoe UI Emoji" panose="020B0502040204020203" pitchFamily="34" charset="0"/>
                <a:ea typeface="Segoe UI Emoji" panose="020B0502040204020203" pitchFamily="34" charset="0"/>
              </a:rPr>
              <a:t>People often refer to a five-level progressive model for data quality management. </a:t>
            </a:r>
          </a:p>
          <a:p>
            <a:pPr marL="171450" indent="-171450">
              <a:lnSpc>
                <a:spcPct val="150000"/>
              </a:lnSpc>
              <a:spcBef>
                <a:spcPts val="300"/>
              </a:spcBef>
              <a:spcAft>
                <a:spcPts val="300"/>
              </a:spcAft>
              <a:buFont typeface="Arial" panose="020B0604020202020204" pitchFamily="34" charset="0"/>
              <a:buChar char="•"/>
            </a:pPr>
            <a:r>
              <a:rPr lang="en-AU" sz="1400" dirty="0">
                <a:latin typeface="Segoe UI Emoji" panose="020B0502040204020203" pitchFamily="34" charset="0"/>
                <a:ea typeface="Segoe UI Emoji" panose="020B0502040204020203" pitchFamily="34" charset="0"/>
              </a:rPr>
              <a:t>It is when all five levels are implemented that one can then say they have a framework that meets data quality management as specified by ISO 8000-61</a:t>
            </a:r>
          </a:p>
          <a:p>
            <a:pPr lvl="0">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lvl="1">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endParaRPr>
          </a:p>
          <a:p>
            <a:pPr marL="628650" lvl="1" indent="-171450">
              <a:lnSpc>
                <a:spcPct val="150000"/>
              </a:lnSpc>
              <a:spcBef>
                <a:spcPts val="300"/>
              </a:spcBef>
              <a:spcAft>
                <a:spcPts val="300"/>
              </a:spcAft>
              <a:buFont typeface="Courier New" panose="02070309020205020404" pitchFamily="49" charset="0"/>
              <a:buChar char="o"/>
            </a:pPr>
            <a:endParaRPr lang="en-AU" sz="1200" dirty="0">
              <a:latin typeface="Segoe UI Emoji" panose="020B0502040204020203" pitchFamily="34" charset="0"/>
              <a:ea typeface="Segoe UI Emoji" panose="020B0502040204020203" pitchFamily="34" charset="0"/>
            </a:endParaRPr>
          </a:p>
        </p:txBody>
      </p:sp>
      <p:pic>
        <p:nvPicPr>
          <p:cNvPr id="3" name="Picture 2">
            <a:extLst>
              <a:ext uri="{FF2B5EF4-FFF2-40B4-BE49-F238E27FC236}">
                <a16:creationId xmlns:a16="http://schemas.microsoft.com/office/drawing/2014/main" id="{00ADC163-B5DA-4D6C-85CD-37E39668DF05}"/>
              </a:ext>
            </a:extLst>
          </p:cNvPr>
          <p:cNvPicPr/>
          <p:nvPr/>
        </p:nvPicPr>
        <p:blipFill>
          <a:blip r:embed="rId2"/>
          <a:stretch>
            <a:fillRect/>
          </a:stretch>
        </p:blipFill>
        <p:spPr>
          <a:xfrm>
            <a:off x="4660416" y="985461"/>
            <a:ext cx="4041775" cy="3295650"/>
          </a:xfrm>
          <a:prstGeom prst="rect">
            <a:avLst/>
          </a:prstGeom>
        </p:spPr>
      </p:pic>
    </p:spTree>
    <p:extLst>
      <p:ext uri="{BB962C8B-B14F-4D97-AF65-F5344CB8AC3E}">
        <p14:creationId xmlns:p14="http://schemas.microsoft.com/office/powerpoint/2010/main" val="419580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903914-9E2E-450B-89E5-C7A4D8A36913}"/>
              </a:ext>
            </a:extLst>
          </p:cNvPr>
          <p:cNvSpPr/>
          <p:nvPr/>
        </p:nvSpPr>
        <p:spPr>
          <a:xfrm>
            <a:off x="1" y="1867920"/>
            <a:ext cx="9155112" cy="2551395"/>
          </a:xfrm>
          <a:prstGeom prst="rect">
            <a:avLst/>
          </a:prstGeom>
          <a:noFill/>
        </p:spPr>
        <p:txBody>
          <a:bodyPr wrap="square" lIns="360000" tIns="288000" rIns="360000" bIns="288000">
            <a:spAutoFit/>
          </a:bodyPr>
          <a:lstStyle/>
          <a:p>
            <a:pPr>
              <a:spcAft>
                <a:spcPts val="2400"/>
              </a:spcAft>
            </a:pPr>
            <a:r>
              <a:rPr lang="en-AU" sz="2400" b="1" dirty="0">
                <a:solidFill>
                  <a:schemeClr val="accent2"/>
                </a:solidFill>
                <a:latin typeface="Arial Nova" panose="020B0504020202020204" pitchFamily="34" charset="0"/>
                <a:ea typeface="Segoe UI Emoji" panose="020B0502040204020203" pitchFamily="34" charset="0"/>
              </a:rPr>
              <a:t>Module 1: </a:t>
            </a:r>
            <a:r>
              <a:rPr lang="en-AU" sz="2400" dirty="0">
                <a:solidFill>
                  <a:schemeClr val="tx1">
                    <a:lumMod val="85000"/>
                    <a:lumOff val="15000"/>
                  </a:schemeClr>
                </a:solidFill>
                <a:latin typeface="Arial Nova" panose="020B0504020202020204" pitchFamily="34" charset="0"/>
                <a:ea typeface="Segoe UI Emoji" panose="020B0502040204020203" pitchFamily="34" charset="0"/>
              </a:rPr>
              <a:t>Activity 1.1</a:t>
            </a:r>
          </a:p>
          <a:p>
            <a:pPr marL="342900" lvl="0" indent="-342900">
              <a:spcAft>
                <a:spcPts val="1200"/>
              </a:spcAft>
              <a:buFont typeface="+mj-lt"/>
              <a:buAutoNum type="arabicPeriod"/>
            </a:pPr>
            <a:r>
              <a:rPr lang="en-AU" altLang="en-US" dirty="0">
                <a:solidFill>
                  <a:prstClr val="black">
                    <a:lumMod val="85000"/>
                    <a:lumOff val="15000"/>
                  </a:prstClr>
                </a:solidFill>
                <a:latin typeface="Arial Nova Light" panose="020B0304020202020204" pitchFamily="34" charset="0"/>
                <a:ea typeface="Segoe UI Emoji" panose="020B0502040204020203" pitchFamily="34" charset="0"/>
              </a:rPr>
              <a:t>Explain the importance of data quality</a:t>
            </a:r>
          </a:p>
          <a:p>
            <a:pPr marL="342900" lvl="0" indent="-342900">
              <a:spcAft>
                <a:spcPts val="1200"/>
              </a:spcAft>
              <a:buFont typeface="+mj-lt"/>
              <a:buAutoNum type="arabicPeriod"/>
            </a:pPr>
            <a:r>
              <a:rPr lang="en-AU" altLang="en-US" dirty="0">
                <a:solidFill>
                  <a:prstClr val="black">
                    <a:lumMod val="85000"/>
                    <a:lumOff val="15000"/>
                  </a:prstClr>
                </a:solidFill>
                <a:latin typeface="Arial Nova Light" panose="020B0304020202020204" pitchFamily="34" charset="0"/>
                <a:ea typeface="Segoe UI Emoji" panose="020B0502040204020203" pitchFamily="34" charset="0"/>
              </a:rPr>
              <a:t>Identify 4 features and benefits of data quality management</a:t>
            </a:r>
          </a:p>
          <a:p>
            <a:pPr marL="342900" lvl="0" indent="-342900">
              <a:spcAft>
                <a:spcPts val="1200"/>
              </a:spcAft>
              <a:buFont typeface="+mj-lt"/>
              <a:buAutoNum type="arabicPeriod"/>
            </a:pPr>
            <a:r>
              <a:rPr lang="en-AU" altLang="en-US" dirty="0">
                <a:solidFill>
                  <a:prstClr val="black">
                    <a:lumMod val="85000"/>
                    <a:lumOff val="15000"/>
                  </a:prstClr>
                </a:solidFill>
                <a:latin typeface="Arial Nova Light" panose="020B0304020202020204" pitchFamily="34" charset="0"/>
                <a:ea typeface="Segoe UI Emoji" panose="020B0502040204020203" pitchFamily="34" charset="0"/>
              </a:rPr>
              <a:t>At what stage in the data life cycle should we consider data quality?</a:t>
            </a:r>
            <a:endParaRPr lang="en-AU" sz="2400" b="1" dirty="0">
              <a:solidFill>
                <a:schemeClr val="tx1">
                  <a:lumMod val="85000"/>
                  <a:lumOff val="15000"/>
                </a:schemeClr>
              </a:solidFill>
              <a:latin typeface="Arial Nova" panose="020B0504020202020204" pitchFamily="34" charset="0"/>
              <a:ea typeface="Segoe UI Emoji" panose="020B0502040204020203" pitchFamily="34" charset="0"/>
            </a:endParaRPr>
          </a:p>
        </p:txBody>
      </p:sp>
      <p:pic>
        <p:nvPicPr>
          <p:cNvPr id="8" name="image3.png">
            <a:extLst>
              <a:ext uri="{FF2B5EF4-FFF2-40B4-BE49-F238E27FC236}">
                <a16:creationId xmlns:a16="http://schemas.microsoft.com/office/drawing/2014/main" id="{A15E96ED-A5A2-4C4A-AA80-7160FDCD1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34" y="1213942"/>
            <a:ext cx="638027" cy="65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4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E30E7-111F-4F76-BF2C-2CD5D5BB1378}"/>
              </a:ext>
            </a:extLst>
          </p:cNvPr>
          <p:cNvSpPr txBox="1"/>
          <p:nvPr/>
        </p:nvSpPr>
        <p:spPr>
          <a:xfrm>
            <a:off x="-1" y="1616819"/>
            <a:ext cx="9155113" cy="2470210"/>
          </a:xfrm>
          <a:prstGeom prst="rect">
            <a:avLst/>
          </a:prstGeom>
        </p:spPr>
        <p:txBody>
          <a:bodyPr wrap="square" lIns="540000" tIns="360000" rIns="540000" bIns="288000">
            <a:spAutoFit/>
          </a:bodyPr>
          <a:lstStyle>
            <a:defPPr>
              <a:defRPr lang="en-US"/>
            </a:defPPr>
            <a:lvl1pPr>
              <a:defRPr sz="2400" b="1">
                <a:latin typeface="Arial Nova" panose="020B0504020202020204" pitchFamily="34" charset="0"/>
                <a:ea typeface="Segoe UI Emoji" panose="020B0502040204020203" pitchFamily="34" charset="0"/>
              </a:defRPr>
            </a:lvl1p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Arial Nova Light" panose="020B0304020202020204" pitchFamily="34" charset="0"/>
                <a:ea typeface="Segoe UI Emoji" panose="020B0502040204020203" pitchFamily="34" charset="0"/>
                <a:cs typeface="+mn-cs"/>
              </a:rPr>
              <a:t>Module 2</a:t>
            </a:r>
          </a:p>
          <a:p>
            <a:pPr lvl="0">
              <a:spcAft>
                <a:spcPts val="1200"/>
              </a:spcAft>
            </a:pPr>
            <a:r>
              <a:rPr lang="en-AU" sz="3600" dirty="0">
                <a:solidFill>
                  <a:prstClr val="white"/>
                </a:solidFill>
              </a:rPr>
              <a:t>Procedures, process and practices</a:t>
            </a:r>
            <a:br>
              <a:rPr lang="en-AU" sz="3600" dirty="0">
                <a:solidFill>
                  <a:prstClr val="white"/>
                </a:solidFill>
              </a:rPr>
            </a:br>
            <a:r>
              <a:rPr lang="en-AU" sz="3600" dirty="0">
                <a:solidFill>
                  <a:prstClr val="white"/>
                </a:solidFill>
              </a:rPr>
              <a:t>in data quality</a:t>
            </a:r>
          </a:p>
        </p:txBody>
      </p:sp>
    </p:spTree>
    <p:extLst>
      <p:ext uri="{BB962C8B-B14F-4D97-AF65-F5344CB8AC3E}">
        <p14:creationId xmlns:p14="http://schemas.microsoft.com/office/powerpoint/2010/main" val="407869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351500-E372-41CF-8E21-B864B02B79E7}"/>
              </a:ext>
            </a:extLst>
          </p:cNvPr>
          <p:cNvSpPr txBox="1"/>
          <p:nvPr/>
        </p:nvSpPr>
        <p:spPr>
          <a:xfrm>
            <a:off x="290998" y="842075"/>
            <a:ext cx="3594639"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framework</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A consistent end to end data quality management solution</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Practical components make it operational and effective.</a:t>
            </a:r>
          </a:p>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Benefits of a data quality framework:</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Consistent end to end data quality management</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Ensures data is only used when it is fit for purpose</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Foundation to mature the data quality capability and organisations culture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Roles and responsibilities are clearly defined</a:t>
            </a:r>
          </a:p>
          <a:p>
            <a:pPr>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7CFB590-0A0E-46AA-BE22-D303A34D1CAE}"/>
              </a:ext>
            </a:extLst>
          </p:cNvPr>
          <p:cNvPicPr/>
          <p:nvPr/>
        </p:nvPicPr>
        <p:blipFill rotWithShape="1">
          <a:blip r:embed="rId2"/>
          <a:srcRect l="3087" t="11956" r="39801" b="19443"/>
          <a:stretch/>
        </p:blipFill>
        <p:spPr bwMode="auto">
          <a:xfrm>
            <a:off x="3885637" y="1310859"/>
            <a:ext cx="5029200" cy="3397885"/>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EDF851C1-60C1-4C6D-8F1C-3B0DE01DD410}"/>
              </a:ext>
            </a:extLst>
          </p:cNvPr>
          <p:cNvSpPr/>
          <p:nvPr/>
        </p:nvSpPr>
        <p:spPr>
          <a:xfrm>
            <a:off x="5552146" y="1013342"/>
            <a:ext cx="1388522" cy="297517"/>
          </a:xfrm>
          <a:prstGeom prst="rect">
            <a:avLst/>
          </a:prstGeom>
        </p:spPr>
        <p:txBody>
          <a:bodyPr wrap="none">
            <a:spAutoFit/>
          </a:bodyPr>
          <a:lstStyle/>
          <a:p>
            <a:pPr>
              <a:lnSpc>
                <a:spcPts val="1500"/>
              </a:lnSpc>
              <a:spcBef>
                <a:spcPts val="2000"/>
              </a:spcBef>
              <a:spcAft>
                <a:spcPts val="0"/>
              </a:spcAft>
            </a:pPr>
            <a:r>
              <a:rPr lang="en-AU" b="1"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ISO 8000-61 </a:t>
            </a:r>
            <a:endParaRPr lang="en-AU"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88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F5FE4-EFB3-4687-9D96-BBB118F00F89}"/>
              </a:ext>
            </a:extLst>
          </p:cNvPr>
          <p:cNvSpPr txBox="1"/>
          <p:nvPr/>
        </p:nvSpPr>
        <p:spPr>
          <a:xfrm>
            <a:off x="290998" y="696025"/>
            <a:ext cx="8722372"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dimensions </a:t>
            </a:r>
            <a:r>
              <a:rPr lang="en-AU" sz="1200" dirty="0">
                <a:latin typeface="Segoe UI Emoji" panose="020B0502040204020203" pitchFamily="34" charset="0"/>
                <a:ea typeface="Segoe UI Emoji" panose="020B0502040204020203" pitchFamily="34" charset="0"/>
              </a:rPr>
              <a:t>- measurable features or characteristics of data used to determine data quality.</a:t>
            </a:r>
          </a:p>
          <a:p>
            <a:pPr>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36FC0B6-B3BC-4473-99AD-95630743D476}"/>
              </a:ext>
            </a:extLst>
          </p:cNvPr>
          <p:cNvGraphicFramePr>
            <a:graphicFrameLocks noGrp="1"/>
          </p:cNvGraphicFramePr>
          <p:nvPr>
            <p:extLst>
              <p:ext uri="{D42A27DB-BD31-4B8C-83A1-F6EECF244321}">
                <p14:modId xmlns:p14="http://schemas.microsoft.com/office/powerpoint/2010/main" val="1581895347"/>
              </p:ext>
            </p:extLst>
          </p:nvPr>
        </p:nvGraphicFramePr>
        <p:xfrm>
          <a:off x="336550" y="1261850"/>
          <a:ext cx="8527565" cy="3619320"/>
        </p:xfrm>
        <a:graphic>
          <a:graphicData uri="http://schemas.openxmlformats.org/drawingml/2006/table">
            <a:tbl>
              <a:tblPr firstRow="1" bandRow="1"/>
              <a:tblGrid>
                <a:gridCol w="1401203">
                  <a:extLst>
                    <a:ext uri="{9D8B030D-6E8A-4147-A177-3AD203B41FA5}">
                      <a16:colId xmlns:a16="http://schemas.microsoft.com/office/drawing/2014/main" val="3852090489"/>
                    </a:ext>
                  </a:extLst>
                </a:gridCol>
                <a:gridCol w="7126362">
                  <a:extLst>
                    <a:ext uri="{9D8B030D-6E8A-4147-A177-3AD203B41FA5}">
                      <a16:colId xmlns:a16="http://schemas.microsoft.com/office/drawing/2014/main" val="2101257854"/>
                    </a:ext>
                  </a:extLst>
                </a:gridCol>
              </a:tblGrid>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1. Accuracy</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the data correctly represents the ‘real-life’ entities they model</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4043035"/>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2. Completeness</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all required data attributes are present and all expected records are present</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657868"/>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3. Consistency </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data values are consistently represented within a data set, between data sets and consistently associated across data sets.</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4047701"/>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4. Timeliness </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the data is the most up to date version of the information</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82661"/>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5. Uniqueness</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no entity or record exists more than once within the dataset, where a key value relates to each unique entity, and only that specific entity, within the dataset</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8396454"/>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6. Validity</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data values are consistent with a defined domain of values e.g. data type, format, precision of expected values, or a specific length of time between data generation</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255557"/>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7. Integrity</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all references in one table match the values in another table</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828160"/>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8. Reasonableness</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there is a likely value based on history or other environmental data</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9957567"/>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9. Currency </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the data is current with the real world given likely time related changes</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707088"/>
                  </a:ext>
                </a:extLst>
              </a:tr>
              <a:tr h="0">
                <a:tc>
                  <a:txBody>
                    <a:bodyPr/>
                    <a:lstStyle/>
                    <a:p>
                      <a:pPr>
                        <a:lnSpc>
                          <a:spcPct val="100000"/>
                        </a:lnSpc>
                        <a:spcBef>
                          <a:spcPts val="600"/>
                        </a:spcBef>
                        <a:spcAft>
                          <a:spcPts val="0"/>
                        </a:spcAft>
                      </a:pPr>
                      <a:r>
                        <a:rPr lang="en-AU" sz="1100" b="1" dirty="0">
                          <a:solidFill>
                            <a:schemeClr val="tx1"/>
                          </a:solidFill>
                          <a:effectLst/>
                          <a:latin typeface="Arial Nova" panose="020B0504020202020204" pitchFamily="34" charset="0"/>
                          <a:ea typeface="Arial" panose="020B0604020202020204" pitchFamily="34" charset="0"/>
                          <a:cs typeface="Arial" panose="020B0604020202020204" pitchFamily="34" charset="0"/>
                        </a:rPr>
                        <a:t>10. Precision</a:t>
                      </a:r>
                      <a:endParaRPr lang="en-AU" sz="1100" b="1"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0" marR="0" marT="72000" marB="72000" anchor="ctr">
                    <a:lnL>
                      <a:noFill/>
                    </a:lnL>
                    <a:lnR>
                      <a:noFill/>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0"/>
                        </a:spcAft>
                      </a:pPr>
                      <a:r>
                        <a:rPr lang="en-AU" sz="1100" dirty="0">
                          <a:solidFill>
                            <a:schemeClr val="tx1"/>
                          </a:solidFill>
                          <a:effectLst/>
                          <a:latin typeface="Arial Nova" panose="020B0504020202020204" pitchFamily="34" charset="0"/>
                          <a:ea typeface="Arial" panose="020B0604020202020204" pitchFamily="34" charset="0"/>
                          <a:cs typeface="Arial" panose="020B0604020202020204" pitchFamily="34" charset="0"/>
                        </a:rPr>
                        <a:t>the degree to which the level of detail in the data element is relevant to the purpose</a:t>
                      </a:r>
                      <a:endParaRPr lang="en-AU" sz="1100" dirty="0">
                        <a:solidFill>
                          <a:schemeClr val="tx1"/>
                        </a:solidFill>
                        <a:effectLst/>
                        <a:latin typeface="Arial Nova" panose="020B0504020202020204" pitchFamily="34" charset="0"/>
                        <a:ea typeface="Arial" panose="020B0604020202020204" pitchFamily="34" charset="0"/>
                        <a:cs typeface="Times New Roman" panose="02020603050405020304" pitchFamily="18" charset="0"/>
                      </a:endParaRPr>
                    </a:p>
                  </a:txBody>
                  <a:tcPr marL="180000" marR="0" marT="72000" marB="72000" anchor="ctr">
                    <a:lnL>
                      <a:noFill/>
                    </a:lnL>
                    <a:lnR>
                      <a:noFill/>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7810905"/>
                  </a:ext>
                </a:extLst>
              </a:tr>
            </a:tbl>
          </a:graphicData>
        </a:graphic>
      </p:graphicFrame>
    </p:spTree>
    <p:extLst>
      <p:ext uri="{BB962C8B-B14F-4D97-AF65-F5344CB8AC3E}">
        <p14:creationId xmlns:p14="http://schemas.microsoft.com/office/powerpoint/2010/main" val="130077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A09D6-B477-44BF-9B50-76D03203F899}"/>
              </a:ext>
            </a:extLst>
          </p:cNvPr>
          <p:cNvSpPr txBox="1"/>
          <p:nvPr/>
        </p:nvSpPr>
        <p:spPr>
          <a:xfrm>
            <a:off x="290998" y="842075"/>
            <a:ext cx="4286558"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Dimension indicators and business rules</a:t>
            </a:r>
            <a:r>
              <a:rPr lang="en-AU" sz="1600" dirty="0">
                <a:latin typeface="Segoe UI Emoji" panose="020B0502040204020203" pitchFamily="34" charset="0"/>
                <a:ea typeface="Segoe UI Emoji" panose="020B0502040204020203" pitchFamily="34" charset="0"/>
              </a:rPr>
              <a:t> </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Each dimension requires indicators and business rules to measure the quality of data.</a:t>
            </a:r>
          </a:p>
          <a:p>
            <a:pPr marL="171450" indent="-171450">
              <a:lnSpc>
                <a:spcPct val="150000"/>
              </a:lnSpc>
              <a:spcBef>
                <a:spcPts val="300"/>
              </a:spcBef>
              <a:spcAft>
                <a:spcPts val="300"/>
              </a:spcAft>
              <a:buFont typeface="Wingdings" panose="05000000000000000000" pitchFamily="2" charset="2"/>
              <a:buChar char="q"/>
            </a:pPr>
            <a:r>
              <a:rPr lang="en-AU" sz="1200" b="1" dirty="0">
                <a:latin typeface="Segoe UI Emoji" panose="020B0502040204020203" pitchFamily="34" charset="0"/>
                <a:ea typeface="Segoe UI Emoji" panose="020B0502040204020203" pitchFamily="34" charset="0"/>
              </a:rPr>
              <a:t>Indicators </a:t>
            </a:r>
            <a:r>
              <a:rPr lang="en-AU" sz="1200" dirty="0">
                <a:latin typeface="Segoe UI Emoji" panose="020B0502040204020203" pitchFamily="34" charset="0"/>
                <a:ea typeface="Segoe UI Emoji" panose="020B0502040204020203" pitchFamily="34" charset="0"/>
              </a:rPr>
              <a:t>describe the relevance of the data quality dimension to the purpose. </a:t>
            </a:r>
          </a:p>
          <a:p>
            <a:pPr marL="171450" indent="-171450">
              <a:lnSpc>
                <a:spcPct val="150000"/>
              </a:lnSpc>
              <a:spcBef>
                <a:spcPts val="300"/>
              </a:spcBef>
              <a:spcAft>
                <a:spcPts val="300"/>
              </a:spcAft>
              <a:buFont typeface="Wingdings" panose="05000000000000000000" pitchFamily="2" charset="2"/>
              <a:buChar char="q"/>
            </a:pPr>
            <a:r>
              <a:rPr lang="en-AU" sz="1200" b="1" dirty="0">
                <a:latin typeface="Segoe UI Emoji" panose="020B0502040204020203" pitchFamily="34" charset="0"/>
                <a:ea typeface="Segoe UI Emoji" panose="020B0502040204020203" pitchFamily="34" charset="0"/>
              </a:rPr>
              <a:t>Business rules</a:t>
            </a:r>
            <a:r>
              <a:rPr lang="en-AU" sz="1200" dirty="0">
                <a:latin typeface="Segoe UI Emoji" panose="020B0502040204020203" pitchFamily="34" charset="0"/>
                <a:ea typeface="Segoe UI Emoji" panose="020B0502040204020203" pitchFamily="34" charset="0"/>
              </a:rPr>
              <a:t> define the data quality measurement metrics used to support each indicator. They describe the calculations required to determine the dimension score.</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Note that there may be more than one indictor or business rule for each dimension in order to calculate data quality score and grade.</a:t>
            </a:r>
          </a:p>
          <a:p>
            <a:pPr>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CA1637A-52E4-401B-BC2D-F7F0DAA20E80}"/>
              </a:ext>
            </a:extLst>
          </p:cNvPr>
          <p:cNvSpPr/>
          <p:nvPr/>
        </p:nvSpPr>
        <p:spPr>
          <a:xfrm>
            <a:off x="4868554" y="1367612"/>
            <a:ext cx="3926560" cy="3422238"/>
          </a:xfrm>
          <a:prstGeom prst="rect">
            <a:avLst/>
          </a:prstGeom>
          <a:solidFill>
            <a:schemeClr val="bg1">
              <a:lumMod val="95000"/>
            </a:schemeClr>
          </a:solidFill>
          <a:ln w="0">
            <a:solidFill>
              <a:schemeClr val="bg1">
                <a:lumMod val="85000"/>
              </a:schemeClr>
            </a:solidFill>
          </a:ln>
          <a:effectLst>
            <a:outerShdw blurRad="50800" dist="38100" dir="8100000" algn="tr" rotWithShape="0">
              <a:prstClr val="black">
                <a:alpha val="40000"/>
              </a:prstClr>
            </a:outerShdw>
          </a:effectLst>
        </p:spPr>
        <p:txBody>
          <a:bodyPr wrap="square" lIns="216000" tIns="180000" rIns="216000" bIns="180000" rtlCol="0" anchor="t" anchorCtr="0">
            <a:spAutoFit/>
          </a:bodyPr>
          <a:lstStyle/>
          <a:p>
            <a:pPr marL="0" marR="0" lvl="0" indent="0" defTabSz="1219048" rtl="0" eaLnBrk="1" fontAlgn="auto" latinLnBrk="0" hangingPunct="1">
              <a:lnSpc>
                <a:spcPct val="150000"/>
              </a:lnSpc>
              <a:spcBef>
                <a:spcPts val="300"/>
              </a:spcBef>
              <a:spcAft>
                <a:spcPts val="300"/>
              </a:spcAft>
              <a:buClrTx/>
              <a:buSzTx/>
              <a:buFontTx/>
              <a:buNone/>
              <a:tabLst/>
              <a:defRPr/>
            </a:pPr>
            <a:r>
              <a:rPr kumimoji="0" lang="en-AU" sz="1400" b="0" i="0" u="none" strike="noStrike" kern="1200" cap="none" spc="0" normalizeH="0" baseline="0" noProof="0" dirty="0">
                <a:ln>
                  <a:noFill/>
                </a:ln>
                <a:solidFill>
                  <a:schemeClr val="accent6"/>
                </a:solidFill>
                <a:effectLst/>
                <a:uLnTx/>
                <a:uFillTx/>
                <a:latin typeface="Segoe UI Emoji" panose="020B0502040204020203" pitchFamily="34" charset="0"/>
                <a:ea typeface="Segoe UI Emoji" panose="020B0502040204020203" pitchFamily="34" charset="0"/>
                <a:cs typeface="Graphik" charset="0"/>
              </a:rPr>
              <a:t>For example 	</a:t>
            </a:r>
          </a:p>
          <a:p>
            <a:pPr marL="0" marR="0" lvl="0" indent="0" defTabSz="1219048" rtl="0" eaLnBrk="1" fontAlgn="auto" latinLnBrk="0" hangingPunct="1">
              <a:lnSpc>
                <a:spcPct val="150000"/>
              </a:lnSpc>
              <a:spcBef>
                <a:spcPts val="300"/>
              </a:spcBef>
              <a:spcAft>
                <a:spcPts val="300"/>
              </a:spcAft>
              <a:buClrTx/>
              <a:buSzTx/>
              <a:buFontTx/>
              <a:buNone/>
              <a:tabLst/>
              <a:defRPr/>
            </a:pPr>
            <a:r>
              <a:rPr lang="en-AU" sz="1400" dirty="0">
                <a:latin typeface="Segoe UI Emoji" panose="020B0502040204020203" pitchFamily="34" charset="0"/>
                <a:ea typeface="Segoe UI Emoji" panose="020B0502040204020203" pitchFamily="34" charset="0"/>
                <a:cs typeface="Graphik" charset="0"/>
              </a:rPr>
              <a:t>Completeness - </a:t>
            </a:r>
            <a:r>
              <a:rPr lang="en-AU" sz="1200" dirty="0">
                <a:latin typeface="Segoe UI Emoji" panose="020B0502040204020203" pitchFamily="34" charset="0"/>
                <a:ea typeface="Segoe UI Emoji" panose="020B0502040204020203" pitchFamily="34" charset="0"/>
              </a:rPr>
              <a:t>the degree to which all required data attributes are present and all expected records are present</a:t>
            </a:r>
          </a:p>
          <a:p>
            <a:pPr lvl="1">
              <a:lnSpc>
                <a:spcPct val="150000"/>
              </a:lnSpc>
              <a:spcBef>
                <a:spcPts val="300"/>
              </a:spcBef>
              <a:spcAft>
                <a:spcPts val="300"/>
              </a:spcAft>
            </a:pPr>
            <a:r>
              <a:rPr lang="en-AU" sz="1200" b="1" dirty="0">
                <a:latin typeface="Segoe UI Emoji" panose="020B0502040204020203" pitchFamily="34" charset="0"/>
                <a:ea typeface="Segoe UI Emoji" panose="020B0502040204020203" pitchFamily="34" charset="0"/>
              </a:rPr>
              <a:t>Indicator</a:t>
            </a:r>
            <a:r>
              <a:rPr lang="en-AU" sz="1200" dirty="0">
                <a:latin typeface="Segoe UI Emoji" panose="020B0502040204020203" pitchFamily="34" charset="0"/>
                <a:ea typeface="Segoe UI Emoji" panose="020B0502040204020203" pitchFamily="34" charset="0"/>
              </a:rPr>
              <a:t> = I require name address and data of birth in order to identity match the data</a:t>
            </a:r>
          </a:p>
          <a:p>
            <a:pPr lvl="1">
              <a:lnSpc>
                <a:spcPct val="150000"/>
              </a:lnSpc>
              <a:spcBef>
                <a:spcPts val="300"/>
              </a:spcBef>
              <a:spcAft>
                <a:spcPts val="300"/>
              </a:spcAft>
            </a:pPr>
            <a:r>
              <a:rPr lang="en-AU" sz="1200" b="1" dirty="0">
                <a:latin typeface="Segoe UI Emoji" panose="020B0502040204020203" pitchFamily="34" charset="0"/>
                <a:ea typeface="Segoe UI Emoji" panose="020B0502040204020203" pitchFamily="34" charset="0"/>
              </a:rPr>
              <a:t>Business rule </a:t>
            </a:r>
            <a:r>
              <a:rPr lang="en-AU" sz="1200" dirty="0">
                <a:latin typeface="Segoe UI Emoji" panose="020B0502040204020203" pitchFamily="34" charset="0"/>
                <a:ea typeface="Segoe UI Emoji" panose="020B0502040204020203" pitchFamily="34" charset="0"/>
              </a:rPr>
              <a:t>= count the records that contain the attributes </a:t>
            </a:r>
            <a:r>
              <a:rPr lang="en-AU" sz="1200" dirty="0" err="1">
                <a:latin typeface="Segoe UI Emoji" panose="020B0502040204020203" pitchFamily="34" charset="0"/>
                <a:ea typeface="Segoe UI Emoji" panose="020B0502040204020203" pitchFamily="34" charset="0"/>
              </a:rPr>
              <a:t>first_name</a:t>
            </a:r>
            <a:r>
              <a:rPr lang="en-AU" sz="1200" dirty="0">
                <a:latin typeface="Segoe UI Emoji" panose="020B0502040204020203" pitchFamily="34" charset="0"/>
                <a:ea typeface="Segoe UI Emoji" panose="020B0502040204020203" pitchFamily="34" charset="0"/>
              </a:rPr>
              <a:t>, surname, address and DOB and express as the percentage of all records in the data asset.</a:t>
            </a:r>
            <a:endParaRPr kumimoji="0" lang="en-AU" sz="1200" b="0" i="0" u="none" strike="noStrike" kern="12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Graphik" charset="0"/>
            </a:endParaRPr>
          </a:p>
        </p:txBody>
      </p:sp>
    </p:spTree>
    <p:extLst>
      <p:ext uri="{BB962C8B-B14F-4D97-AF65-F5344CB8AC3E}">
        <p14:creationId xmlns:p14="http://schemas.microsoft.com/office/powerpoint/2010/main" val="12044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5C8D-4C09-4010-9286-193AEFC5955A}"/>
              </a:ext>
            </a:extLst>
          </p:cNvPr>
          <p:cNvSpPr>
            <a:spLocks noGrp="1"/>
          </p:cNvSpPr>
          <p:nvPr>
            <p:ph type="title"/>
          </p:nvPr>
        </p:nvSpPr>
        <p:spPr>
          <a:xfrm>
            <a:off x="101578" y="3401379"/>
            <a:ext cx="4449493" cy="782638"/>
          </a:xfrm>
        </p:spPr>
        <p:txBody>
          <a:bodyPr/>
          <a:lstStyle/>
          <a:p>
            <a:r>
              <a:rPr lang="en-AU" sz="2000" dirty="0"/>
              <a:t>Acknowledgements</a:t>
            </a:r>
          </a:p>
        </p:txBody>
      </p:sp>
      <p:sp>
        <p:nvSpPr>
          <p:cNvPr id="3" name="Content Placeholder 2">
            <a:extLst>
              <a:ext uri="{FF2B5EF4-FFF2-40B4-BE49-F238E27FC236}">
                <a16:creationId xmlns:a16="http://schemas.microsoft.com/office/drawing/2014/main" id="{F31B46A1-9B2C-43B1-9D98-6CAF86049E17}"/>
              </a:ext>
            </a:extLst>
          </p:cNvPr>
          <p:cNvSpPr>
            <a:spLocks noGrp="1"/>
          </p:cNvSpPr>
          <p:nvPr>
            <p:ph sz="quarter" idx="13"/>
          </p:nvPr>
        </p:nvSpPr>
        <p:spPr>
          <a:xfrm>
            <a:off x="0" y="3783126"/>
            <a:ext cx="4652651" cy="2876550"/>
          </a:xfrm>
        </p:spPr>
        <p:txBody>
          <a:bodyPr/>
          <a:lstStyle/>
          <a:p>
            <a:pPr marL="285750" indent="-285750">
              <a:buFontTx/>
              <a:buChar char="-"/>
            </a:pPr>
            <a:r>
              <a:rPr lang="en-AU" sz="1000" dirty="0">
                <a:latin typeface="+mj-lt"/>
              </a:rPr>
              <a:t>Australian Taxation Office - </a:t>
            </a:r>
            <a:r>
              <a:rPr lang="sv-SE" sz="1000" dirty="0">
                <a:latin typeface="+mj-lt"/>
              </a:rPr>
              <a:t>Kyongho Min </a:t>
            </a:r>
            <a:r>
              <a:rPr lang="en-AU" sz="1000" dirty="0">
                <a:latin typeface="+mj-lt"/>
              </a:rPr>
              <a:t>and Kelly Nicholson</a:t>
            </a:r>
          </a:p>
          <a:p>
            <a:pPr marL="285750" indent="-285750">
              <a:buFontTx/>
              <a:buChar char="-"/>
            </a:pPr>
            <a:r>
              <a:rPr lang="en-AU" sz="1000" dirty="0">
                <a:latin typeface="+mj-lt"/>
              </a:rPr>
              <a:t>World Bank – Various</a:t>
            </a:r>
          </a:p>
          <a:p>
            <a:pPr marL="285750" indent="-285750">
              <a:buFontTx/>
              <a:buChar char="-"/>
            </a:pPr>
            <a:r>
              <a:rPr lang="en-AU" sz="1000" dirty="0">
                <a:latin typeface="+mj-lt"/>
              </a:rPr>
              <a:t>University of Technology – Dr Asif Gill </a:t>
            </a:r>
          </a:p>
          <a:p>
            <a:pPr marL="285750" indent="-285750">
              <a:buFontTx/>
              <a:buChar char="-"/>
            </a:pPr>
            <a:r>
              <a:rPr lang="en-AU" sz="1000" dirty="0">
                <a:latin typeface="+mj-lt"/>
              </a:rPr>
              <a:t>New Zealand Inland Revenue Department – Doug Lambert</a:t>
            </a:r>
          </a:p>
          <a:p>
            <a:pPr marL="285750" indent="-285750">
              <a:buFontTx/>
              <a:buChar char="-"/>
            </a:pPr>
            <a:r>
              <a:rPr lang="en-AU" sz="1000" dirty="0">
                <a:latin typeface="+mj-lt"/>
              </a:rPr>
              <a:t>DAMA – Andrew Andrews</a:t>
            </a:r>
          </a:p>
          <a:p>
            <a:pPr marL="285750" indent="-285750">
              <a:buFontTx/>
              <a:buChar char="-"/>
            </a:pPr>
            <a:r>
              <a:rPr lang="en-AU" sz="1000" dirty="0">
                <a:latin typeface="+mj-lt"/>
              </a:rPr>
              <a:t>Alison Holt – acclaimed international expert in governance of data</a:t>
            </a:r>
          </a:p>
          <a:p>
            <a:pPr marL="285750" indent="-285750">
              <a:buFontTx/>
              <a:buChar char="-"/>
            </a:pPr>
            <a:r>
              <a:rPr lang="en-AU" sz="1000" dirty="0">
                <a:latin typeface="+mj-lt"/>
              </a:rPr>
              <a:t>SAS - </a:t>
            </a:r>
            <a:r>
              <a:rPr lang="fr-FR" sz="1000" dirty="0">
                <a:effectLst/>
                <a:latin typeface="+mj-lt"/>
                <a:ea typeface="Calibri" panose="020F0502020204030204" pitchFamily="34" charset="0"/>
              </a:rPr>
              <a:t>John Stultz, Alexandre Negadi and Jeffrey Cooper </a:t>
            </a:r>
            <a:endParaRPr lang="en-AU" sz="1000" dirty="0">
              <a:latin typeface="+mj-lt"/>
            </a:endParaRPr>
          </a:p>
          <a:p>
            <a:pPr marL="285750" indent="-285750">
              <a:buFontTx/>
              <a:buChar char="-"/>
            </a:pPr>
            <a:endParaRPr lang="en-AU" dirty="0"/>
          </a:p>
        </p:txBody>
      </p:sp>
      <p:sp>
        <p:nvSpPr>
          <p:cNvPr id="5" name="Slide Number Placeholder 4">
            <a:extLst>
              <a:ext uri="{FF2B5EF4-FFF2-40B4-BE49-F238E27FC236}">
                <a16:creationId xmlns:a16="http://schemas.microsoft.com/office/drawing/2014/main" id="{B64090AE-344C-4829-ACCA-AC7811F362B1}"/>
              </a:ext>
            </a:extLst>
          </p:cNvPr>
          <p:cNvSpPr>
            <a:spLocks noGrp="1"/>
          </p:cNvSpPr>
          <p:nvPr>
            <p:ph type="sldNum" sz="quarter" idx="16"/>
          </p:nvPr>
        </p:nvSpPr>
        <p:spPr/>
        <p:txBody>
          <a:bodyPr/>
          <a:lstStyle/>
          <a:p>
            <a:fld id="{054C390E-84E0-AB4E-8805-87A77C80246E}" type="slidenum">
              <a:rPr lang="en-US" altLang="en-US" smtClean="0"/>
              <a:pPr/>
              <a:t>2</a:t>
            </a:fld>
            <a:endParaRPr lang="en-US" altLang="en-US" dirty="0"/>
          </a:p>
        </p:txBody>
      </p:sp>
      <p:pic>
        <p:nvPicPr>
          <p:cNvPr id="7" name="Picture 6">
            <a:extLst>
              <a:ext uri="{FF2B5EF4-FFF2-40B4-BE49-F238E27FC236}">
                <a16:creationId xmlns:a16="http://schemas.microsoft.com/office/drawing/2014/main" id="{1C258AE1-3BDC-4078-AF13-1E8117896CE8}"/>
              </a:ext>
            </a:extLst>
          </p:cNvPr>
          <p:cNvPicPr>
            <a:picLocks noChangeAspect="1"/>
          </p:cNvPicPr>
          <p:nvPr/>
        </p:nvPicPr>
        <p:blipFill rotWithShape="1">
          <a:blip r:embed="rId2"/>
          <a:srcRect l="11821" t="10815" r="13042" b="5844"/>
          <a:stretch/>
        </p:blipFill>
        <p:spPr>
          <a:xfrm>
            <a:off x="0" y="148760"/>
            <a:ext cx="3744818" cy="2336420"/>
          </a:xfrm>
          <a:prstGeom prst="rect">
            <a:avLst/>
          </a:prstGeom>
        </p:spPr>
      </p:pic>
      <p:pic>
        <p:nvPicPr>
          <p:cNvPr id="9" name="Picture 8">
            <a:extLst>
              <a:ext uri="{FF2B5EF4-FFF2-40B4-BE49-F238E27FC236}">
                <a16:creationId xmlns:a16="http://schemas.microsoft.com/office/drawing/2014/main" id="{08FB4780-9F85-432E-8F4B-9E866455940F}"/>
              </a:ext>
            </a:extLst>
          </p:cNvPr>
          <p:cNvPicPr>
            <a:picLocks noChangeAspect="1"/>
          </p:cNvPicPr>
          <p:nvPr/>
        </p:nvPicPr>
        <p:blipFill rotWithShape="1">
          <a:blip r:embed="rId3"/>
          <a:srcRect l="40226" t="15004" r="22113" b="15004"/>
          <a:stretch/>
        </p:blipFill>
        <p:spPr>
          <a:xfrm>
            <a:off x="3645852" y="148760"/>
            <a:ext cx="2936074" cy="3069424"/>
          </a:xfrm>
          <a:prstGeom prst="rect">
            <a:avLst/>
          </a:prstGeom>
        </p:spPr>
      </p:pic>
      <p:pic>
        <p:nvPicPr>
          <p:cNvPr id="13" name="Picture 12">
            <a:extLst>
              <a:ext uri="{FF2B5EF4-FFF2-40B4-BE49-F238E27FC236}">
                <a16:creationId xmlns:a16="http://schemas.microsoft.com/office/drawing/2014/main" id="{C5C24E90-212C-4630-BDF5-2E57C84930BB}"/>
              </a:ext>
            </a:extLst>
          </p:cNvPr>
          <p:cNvPicPr>
            <a:picLocks noChangeAspect="1"/>
          </p:cNvPicPr>
          <p:nvPr/>
        </p:nvPicPr>
        <p:blipFill rotWithShape="1">
          <a:blip r:embed="rId4"/>
          <a:srcRect l="21167" t="9284" r="22480" b="15003"/>
          <a:stretch/>
        </p:blipFill>
        <p:spPr>
          <a:xfrm>
            <a:off x="5840682" y="2645033"/>
            <a:ext cx="3314432" cy="2504818"/>
          </a:xfrm>
          <a:prstGeom prst="rect">
            <a:avLst/>
          </a:prstGeom>
        </p:spPr>
      </p:pic>
    </p:spTree>
    <p:extLst>
      <p:ext uri="{BB962C8B-B14F-4D97-AF65-F5344CB8AC3E}">
        <p14:creationId xmlns:p14="http://schemas.microsoft.com/office/powerpoint/2010/main" val="110538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38806E-3717-4AD8-9EC2-F177CB771896}"/>
              </a:ext>
            </a:extLst>
          </p:cNvPr>
          <p:cNvSpPr txBox="1"/>
          <p:nvPr/>
        </p:nvSpPr>
        <p:spPr>
          <a:xfrm>
            <a:off x="290998" y="842075"/>
            <a:ext cx="4286558"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weightings, grades &amp; standards</a:t>
            </a:r>
            <a:r>
              <a:rPr lang="en-AU" sz="1600" dirty="0">
                <a:latin typeface="Segoe UI Emoji" panose="020B0502040204020203" pitchFamily="34" charset="0"/>
                <a:ea typeface="Segoe UI Emoji" panose="020B0502040204020203" pitchFamily="34" charset="0"/>
              </a:rPr>
              <a:t> </a:t>
            </a:r>
          </a:p>
          <a:p>
            <a:pPr>
              <a:lnSpc>
                <a:spcPct val="150000"/>
              </a:lnSpc>
              <a:spcBef>
                <a:spcPts val="30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AA307B1-F57B-4BC5-B3D7-26BD4F3713A9}"/>
              </a:ext>
            </a:extLst>
          </p:cNvPr>
          <p:cNvGraphicFramePr>
            <a:graphicFrameLocks noGrp="1"/>
          </p:cNvGraphicFramePr>
          <p:nvPr>
            <p:extLst>
              <p:ext uri="{D42A27DB-BD31-4B8C-83A1-F6EECF244321}">
                <p14:modId xmlns:p14="http://schemas.microsoft.com/office/powerpoint/2010/main" val="3052752399"/>
              </p:ext>
            </p:extLst>
          </p:nvPr>
        </p:nvGraphicFramePr>
        <p:xfrm>
          <a:off x="502660" y="2867970"/>
          <a:ext cx="2028584" cy="1931670"/>
        </p:xfrm>
        <a:graphic>
          <a:graphicData uri="http://schemas.openxmlformats.org/drawingml/2006/table">
            <a:tbl>
              <a:tblPr firstRow="1" firstCol="1" bandRow="1">
                <a:tableStyleId>{3B4B98B0-60AC-42C2-AFA5-B58CD77FA1E5}</a:tableStyleId>
              </a:tblPr>
              <a:tblGrid>
                <a:gridCol w="1085636">
                  <a:extLst>
                    <a:ext uri="{9D8B030D-6E8A-4147-A177-3AD203B41FA5}">
                      <a16:colId xmlns:a16="http://schemas.microsoft.com/office/drawing/2014/main" val="3235267635"/>
                    </a:ext>
                  </a:extLst>
                </a:gridCol>
                <a:gridCol w="942948">
                  <a:extLst>
                    <a:ext uri="{9D8B030D-6E8A-4147-A177-3AD203B41FA5}">
                      <a16:colId xmlns:a16="http://schemas.microsoft.com/office/drawing/2014/main" val="1204913312"/>
                    </a:ext>
                  </a:extLst>
                </a:gridCol>
              </a:tblGrid>
              <a:tr h="270510">
                <a:tc>
                  <a:txBody>
                    <a:bodyPr/>
                    <a:lstStyle/>
                    <a:p>
                      <a:pPr marL="36195" algn="ctr">
                        <a:lnSpc>
                          <a:spcPts val="1200"/>
                        </a:lnSpc>
                        <a:spcBef>
                          <a:spcPts val="600"/>
                        </a:spcBef>
                        <a:spcAft>
                          <a:spcPts val="600"/>
                        </a:spcAft>
                      </a:pPr>
                      <a:r>
                        <a:rPr lang="en-AU" sz="1100" dirty="0">
                          <a:effectLst/>
                        </a:rPr>
                        <a:t>Relevance scale</a:t>
                      </a:r>
                      <a:endParaRPr lang="en-AU"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36195" algn="ctr">
                        <a:lnSpc>
                          <a:spcPts val="1200"/>
                        </a:lnSpc>
                        <a:spcBef>
                          <a:spcPts val="600"/>
                        </a:spcBef>
                        <a:spcAft>
                          <a:spcPts val="600"/>
                        </a:spcAft>
                      </a:pPr>
                      <a:r>
                        <a:rPr lang="en-AU" sz="1100" dirty="0">
                          <a:effectLst/>
                        </a:rPr>
                        <a:t>Weighting</a:t>
                      </a:r>
                      <a:endParaRPr lang="en-AU"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94838061"/>
                  </a:ext>
                </a:extLst>
              </a:tr>
              <a:tr h="270510">
                <a:tc>
                  <a:txBody>
                    <a:bodyPr/>
                    <a:lstStyle/>
                    <a:p>
                      <a:pPr marL="228600" algn="ctr">
                        <a:lnSpc>
                          <a:spcPts val="1200"/>
                        </a:lnSpc>
                        <a:spcBef>
                          <a:spcPts val="700"/>
                        </a:spcBef>
                        <a:spcAft>
                          <a:spcPts val="0"/>
                        </a:spcAft>
                      </a:pPr>
                      <a:r>
                        <a:rPr lang="en-AU" sz="1000">
                          <a:effectLst/>
                        </a:rPr>
                        <a:t>Very high</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228600" algn="ctr">
                        <a:lnSpc>
                          <a:spcPts val="1200"/>
                        </a:lnSpc>
                        <a:spcBef>
                          <a:spcPts val="700"/>
                        </a:spcBef>
                        <a:spcAft>
                          <a:spcPts val="0"/>
                        </a:spcAft>
                      </a:pPr>
                      <a:r>
                        <a:rPr lang="en-AU" sz="1000">
                          <a:effectLst/>
                        </a:rPr>
                        <a:t>1.00</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2129988191"/>
                  </a:ext>
                </a:extLst>
              </a:tr>
              <a:tr h="270510">
                <a:tc>
                  <a:txBody>
                    <a:bodyPr/>
                    <a:lstStyle/>
                    <a:p>
                      <a:pPr marL="228600" algn="ctr">
                        <a:lnSpc>
                          <a:spcPts val="1200"/>
                        </a:lnSpc>
                        <a:spcBef>
                          <a:spcPts val="700"/>
                        </a:spcBef>
                        <a:spcAft>
                          <a:spcPts val="0"/>
                        </a:spcAft>
                      </a:pPr>
                      <a:r>
                        <a:rPr lang="en-AU" sz="1000">
                          <a:effectLst/>
                        </a:rPr>
                        <a:t>High</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228600" algn="ctr">
                        <a:lnSpc>
                          <a:spcPts val="1200"/>
                        </a:lnSpc>
                        <a:spcBef>
                          <a:spcPts val="700"/>
                        </a:spcBef>
                        <a:spcAft>
                          <a:spcPts val="0"/>
                        </a:spcAft>
                      </a:pPr>
                      <a:r>
                        <a:rPr lang="en-AU" sz="1000">
                          <a:effectLst/>
                        </a:rPr>
                        <a:t>0.80</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814634667"/>
                  </a:ext>
                </a:extLst>
              </a:tr>
              <a:tr h="270510">
                <a:tc>
                  <a:txBody>
                    <a:bodyPr/>
                    <a:lstStyle/>
                    <a:p>
                      <a:pPr marL="228600" algn="ctr">
                        <a:lnSpc>
                          <a:spcPts val="1200"/>
                        </a:lnSpc>
                        <a:spcBef>
                          <a:spcPts val="700"/>
                        </a:spcBef>
                        <a:spcAft>
                          <a:spcPts val="0"/>
                        </a:spcAft>
                      </a:pPr>
                      <a:r>
                        <a:rPr lang="en-AU" sz="1000">
                          <a:effectLst/>
                        </a:rPr>
                        <a:t>Neutral</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228600" algn="ctr">
                        <a:lnSpc>
                          <a:spcPts val="1200"/>
                        </a:lnSpc>
                        <a:spcBef>
                          <a:spcPts val="700"/>
                        </a:spcBef>
                        <a:spcAft>
                          <a:spcPts val="0"/>
                        </a:spcAft>
                      </a:pPr>
                      <a:r>
                        <a:rPr lang="en-AU" sz="1000">
                          <a:effectLst/>
                        </a:rPr>
                        <a:t>0.60</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3289921336"/>
                  </a:ext>
                </a:extLst>
              </a:tr>
              <a:tr h="270510">
                <a:tc>
                  <a:txBody>
                    <a:bodyPr/>
                    <a:lstStyle/>
                    <a:p>
                      <a:pPr marL="228600" algn="ctr">
                        <a:lnSpc>
                          <a:spcPts val="1200"/>
                        </a:lnSpc>
                        <a:spcBef>
                          <a:spcPts val="700"/>
                        </a:spcBef>
                        <a:spcAft>
                          <a:spcPts val="0"/>
                        </a:spcAft>
                      </a:pPr>
                      <a:r>
                        <a:rPr lang="en-AU" sz="1000">
                          <a:effectLst/>
                        </a:rPr>
                        <a:t>Low</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228600" algn="ctr">
                        <a:lnSpc>
                          <a:spcPts val="1200"/>
                        </a:lnSpc>
                        <a:spcBef>
                          <a:spcPts val="700"/>
                        </a:spcBef>
                        <a:spcAft>
                          <a:spcPts val="0"/>
                        </a:spcAft>
                      </a:pPr>
                      <a:r>
                        <a:rPr lang="en-AU" sz="1000">
                          <a:effectLst/>
                        </a:rPr>
                        <a:t>0.40</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639815099"/>
                  </a:ext>
                </a:extLst>
              </a:tr>
              <a:tr h="270510">
                <a:tc>
                  <a:txBody>
                    <a:bodyPr/>
                    <a:lstStyle/>
                    <a:p>
                      <a:pPr marL="228600" algn="ctr">
                        <a:lnSpc>
                          <a:spcPts val="1200"/>
                        </a:lnSpc>
                        <a:spcBef>
                          <a:spcPts val="700"/>
                        </a:spcBef>
                        <a:spcAft>
                          <a:spcPts val="0"/>
                        </a:spcAft>
                      </a:pPr>
                      <a:r>
                        <a:rPr lang="en-AU" sz="1000">
                          <a:effectLst/>
                        </a:rPr>
                        <a:t>Very Low</a:t>
                      </a:r>
                      <a:endParaRPr lang="en-AU"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tc>
                  <a:txBody>
                    <a:bodyPr/>
                    <a:lstStyle/>
                    <a:p>
                      <a:pPr marL="228600" algn="ctr">
                        <a:lnSpc>
                          <a:spcPts val="1200"/>
                        </a:lnSpc>
                        <a:spcBef>
                          <a:spcPts val="700"/>
                        </a:spcBef>
                        <a:spcAft>
                          <a:spcPts val="0"/>
                        </a:spcAft>
                      </a:pPr>
                      <a:r>
                        <a:rPr lang="en-AU" sz="1000" dirty="0">
                          <a:effectLst/>
                        </a:rPr>
                        <a:t>0.20</a:t>
                      </a:r>
                      <a:endParaRPr lang="en-AU"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36195" marB="107950"/>
                </a:tc>
                <a:extLst>
                  <a:ext uri="{0D108BD9-81ED-4DB2-BD59-A6C34878D82A}">
                    <a16:rowId xmlns:a16="http://schemas.microsoft.com/office/drawing/2014/main" val="1668368591"/>
                  </a:ext>
                </a:extLst>
              </a:tr>
            </a:tbl>
          </a:graphicData>
        </a:graphic>
      </p:graphicFrame>
      <p:pic>
        <p:nvPicPr>
          <p:cNvPr id="4" name="Picture 3">
            <a:extLst>
              <a:ext uri="{FF2B5EF4-FFF2-40B4-BE49-F238E27FC236}">
                <a16:creationId xmlns:a16="http://schemas.microsoft.com/office/drawing/2014/main" id="{491C0D6E-4D7A-4D1E-B9D3-3F27C99CDAA7}"/>
              </a:ext>
            </a:extLst>
          </p:cNvPr>
          <p:cNvPicPr/>
          <p:nvPr/>
        </p:nvPicPr>
        <p:blipFill>
          <a:blip r:embed="rId2"/>
          <a:stretch>
            <a:fillRect/>
          </a:stretch>
        </p:blipFill>
        <p:spPr>
          <a:xfrm>
            <a:off x="2993838" y="1425325"/>
            <a:ext cx="5808803" cy="3442596"/>
          </a:xfrm>
          <a:prstGeom prst="rect">
            <a:avLst/>
          </a:prstGeom>
        </p:spPr>
      </p:pic>
      <p:sp>
        <p:nvSpPr>
          <p:cNvPr id="5" name="Rectangle 4">
            <a:extLst>
              <a:ext uri="{FF2B5EF4-FFF2-40B4-BE49-F238E27FC236}">
                <a16:creationId xmlns:a16="http://schemas.microsoft.com/office/drawing/2014/main" id="{546B878D-5840-4D55-BCEE-2F51985EFD79}"/>
              </a:ext>
            </a:extLst>
          </p:cNvPr>
          <p:cNvSpPr/>
          <p:nvPr/>
        </p:nvSpPr>
        <p:spPr>
          <a:xfrm>
            <a:off x="4674512" y="963660"/>
            <a:ext cx="4157454" cy="461665"/>
          </a:xfrm>
          <a:prstGeom prst="rect">
            <a:avLst/>
          </a:prstGeom>
        </p:spPr>
        <p:txBody>
          <a:bodyPr wrap="square">
            <a:spAutoFit/>
          </a:bodyPr>
          <a:lstStyle/>
          <a:p>
            <a:pPr>
              <a:spcBef>
                <a:spcPts val="300"/>
              </a:spcBef>
              <a:spcAft>
                <a:spcPts val="300"/>
              </a:spcAft>
            </a:pPr>
            <a:r>
              <a:rPr lang="en-AU" sz="1200" dirty="0">
                <a:latin typeface="Segoe UI Emoji" panose="020B0502040204020203" pitchFamily="34" charset="0"/>
                <a:ea typeface="Segoe UI Emoji" panose="020B0502040204020203" pitchFamily="34" charset="0"/>
              </a:rPr>
              <a:t>The data quality grade is determined using the data quality score and standards </a:t>
            </a: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provide permittable use of data</a:t>
            </a:r>
          </a:p>
        </p:txBody>
      </p:sp>
      <p:sp>
        <p:nvSpPr>
          <p:cNvPr id="6" name="Rectangle 5">
            <a:extLst>
              <a:ext uri="{FF2B5EF4-FFF2-40B4-BE49-F238E27FC236}">
                <a16:creationId xmlns:a16="http://schemas.microsoft.com/office/drawing/2014/main" id="{EE00F80F-74D0-4CBF-B190-28589EC9ED09}"/>
              </a:ext>
            </a:extLst>
          </p:cNvPr>
          <p:cNvSpPr/>
          <p:nvPr/>
        </p:nvSpPr>
        <p:spPr>
          <a:xfrm>
            <a:off x="131274" y="1291361"/>
            <a:ext cx="2765608" cy="1461939"/>
          </a:xfrm>
          <a:prstGeom prst="rect">
            <a:avLst/>
          </a:prstGeom>
        </p:spPr>
        <p:txBody>
          <a:bodyPr wrap="square">
            <a:spAutoFit/>
          </a:bodyPr>
          <a:lstStyle/>
          <a:p>
            <a:pPr marL="171450" indent="-171450">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Arial" panose="020B0604020202020204" pitchFamily="34" charset="0"/>
              </a:rPr>
              <a:t>dimensions can be weighted in accordance with their relevance to the data purpose </a:t>
            </a:r>
          </a:p>
          <a:p>
            <a:pPr marL="171450" indent="-171450">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allows the data quality score to best reflect the true data quality grade to determine if the data is fit for purpose</a:t>
            </a:r>
          </a:p>
        </p:txBody>
      </p:sp>
    </p:spTree>
    <p:extLst>
      <p:ext uri="{BB962C8B-B14F-4D97-AF65-F5344CB8AC3E}">
        <p14:creationId xmlns:p14="http://schemas.microsoft.com/office/powerpoint/2010/main" val="28291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61E9F-9116-4715-8770-091A32987514}"/>
              </a:ext>
            </a:extLst>
          </p:cNvPr>
          <p:cNvSpPr txBox="1"/>
          <p:nvPr/>
        </p:nvSpPr>
        <p:spPr>
          <a:xfrm>
            <a:off x="290997" y="842075"/>
            <a:ext cx="8584061"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matrix</a:t>
            </a:r>
            <a:r>
              <a:rPr lang="en-AU" sz="1600" dirty="0">
                <a:latin typeface="Segoe UI Emoji" panose="020B0502040204020203" pitchFamily="34" charset="0"/>
                <a:ea typeface="Segoe UI Emoji" panose="020B0502040204020203" pitchFamily="34" charset="0"/>
              </a:rPr>
              <a:t> - </a:t>
            </a:r>
            <a:r>
              <a:rPr lang="en-AU" sz="1200" dirty="0">
                <a:latin typeface="Segoe UI Emoji" panose="020B0502040204020203" pitchFamily="34" charset="0"/>
                <a:ea typeface="Segoe UI Emoji" panose="020B0502040204020203" pitchFamily="34" charset="0"/>
              </a:rPr>
              <a:t>a self-service </a:t>
            </a:r>
            <a:r>
              <a:rPr lang="en-AU" sz="1200" b="1" dirty="0">
                <a:latin typeface="Segoe UI Emoji" panose="020B0502040204020203" pitchFamily="34" charset="0"/>
                <a:ea typeface="Segoe UI Emoji" panose="020B0502040204020203" pitchFamily="34" charset="0"/>
              </a:rPr>
              <a:t>template</a:t>
            </a:r>
            <a:r>
              <a:rPr lang="en-AU" sz="1200" dirty="0">
                <a:latin typeface="Segoe UI Emoji" panose="020B0502040204020203" pitchFamily="34" charset="0"/>
                <a:ea typeface="Segoe UI Emoji" panose="020B0502040204020203" pitchFamily="34" charset="0"/>
              </a:rPr>
              <a:t> to guide users to measure the quality of data &gt; supports consistent data quality management &gt; auto features are efficient &gt; re-usable </a:t>
            </a:r>
          </a:p>
          <a:p>
            <a:pPr marL="171450" indent="-171450">
              <a:lnSpc>
                <a:spcPct val="150000"/>
              </a:lnSpc>
              <a:spcBef>
                <a:spcPts val="300"/>
              </a:spcBef>
              <a:spcAft>
                <a:spcPts val="300"/>
              </a:spcAft>
              <a:buFont typeface="Wingdings" panose="05000000000000000000" pitchFamily="2" charset="2"/>
              <a:buChar char="ü"/>
            </a:pPr>
            <a:r>
              <a:rPr lang="en-AU" sz="1200" dirty="0">
                <a:latin typeface="Segoe UI Emoji" panose="020B0502040204020203" pitchFamily="34" charset="0"/>
                <a:ea typeface="Segoe UI Emoji" panose="020B0502040204020203" pitchFamily="34" charset="0"/>
              </a:rPr>
              <a:t>resource intensive at the beginning but efficiencies gained when data quality is monitored and can be re-used by others</a:t>
            </a:r>
          </a:p>
          <a:p>
            <a:pPr>
              <a:lnSpc>
                <a:spcPct val="150000"/>
              </a:lnSpc>
              <a:spcBef>
                <a:spcPts val="0"/>
              </a:spcBef>
              <a:spcAft>
                <a:spcPts val="300"/>
              </a:spcAft>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3EB5AED-6F93-43BD-901E-D3B820E9AB44}"/>
              </a:ext>
            </a:extLst>
          </p:cNvPr>
          <p:cNvPicPr>
            <a:picLocks noChangeAspect="1"/>
          </p:cNvPicPr>
          <p:nvPr/>
        </p:nvPicPr>
        <p:blipFill>
          <a:blip r:embed="rId2"/>
          <a:stretch>
            <a:fillRect/>
          </a:stretch>
        </p:blipFill>
        <p:spPr>
          <a:xfrm>
            <a:off x="553847" y="1929832"/>
            <a:ext cx="8047417" cy="2877561"/>
          </a:xfrm>
          <a:prstGeom prst="rect">
            <a:avLst/>
          </a:prstGeom>
        </p:spPr>
      </p:pic>
    </p:spTree>
    <p:extLst>
      <p:ext uri="{BB962C8B-B14F-4D97-AF65-F5344CB8AC3E}">
        <p14:creationId xmlns:p14="http://schemas.microsoft.com/office/powerpoint/2010/main" val="231482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63109B-8AF2-4526-8586-C9DFE5D5347A}"/>
              </a:ext>
            </a:extLst>
          </p:cNvPr>
          <p:cNvSpPr txBox="1"/>
          <p:nvPr/>
        </p:nvSpPr>
        <p:spPr>
          <a:xfrm>
            <a:off x="290997" y="842075"/>
            <a:ext cx="4286559"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tools</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the processes and technologies for identifying, understanding and correcting flaws in data</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a broad range of functions and capabilities, which include data cleansing, profiling, parsing, monitoring, and enrichment.</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Common functionalities in a data quality tool including:</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profiling </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elimination </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transformation</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standardization</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harmonization</a:t>
            </a: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420927-F9BE-4EB7-B4C0-ED94E57F1DBD}"/>
              </a:ext>
            </a:extLst>
          </p:cNvPr>
          <p:cNvSpPr/>
          <p:nvPr/>
        </p:nvSpPr>
        <p:spPr>
          <a:xfrm>
            <a:off x="4579939" y="1272380"/>
            <a:ext cx="4284178" cy="3489610"/>
          </a:xfrm>
          <a:prstGeom prst="rect">
            <a:avLst/>
          </a:prstGeom>
        </p:spPr>
        <p:txBody>
          <a:bodyPr wrap="square">
            <a:spAutoFit/>
          </a:bodyPr>
          <a:lstStyle/>
          <a:p>
            <a:pPr>
              <a:lnSpc>
                <a:spcPct val="150000"/>
              </a:lnSpc>
              <a:spcBef>
                <a:spcPts val="300"/>
              </a:spcBef>
              <a:spcAft>
                <a:spcPts val="300"/>
              </a:spcAft>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When selecting a data quality tool consider:</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Price</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is it one off, enduring, does it include upgrades, and ad on;</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Support</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onsite, offsite support, training etc;</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Usability</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including IT users, analytics, and business users;</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Scalability </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with increasing data ingestion will the tool evolve with that expansion;</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Features</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auditing capabilities, integration with existing IT software and hardware, on previse v’s cloud, metadata support etc</a:t>
            </a:r>
          </a:p>
        </p:txBody>
      </p:sp>
    </p:spTree>
    <p:extLst>
      <p:ext uri="{BB962C8B-B14F-4D97-AF65-F5344CB8AC3E}">
        <p14:creationId xmlns:p14="http://schemas.microsoft.com/office/powerpoint/2010/main" val="165033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4AAAB-BBEA-4C8F-A3A8-16406C37A991}"/>
              </a:ext>
            </a:extLst>
          </p:cNvPr>
          <p:cNvSpPr/>
          <p:nvPr/>
        </p:nvSpPr>
        <p:spPr>
          <a:xfrm>
            <a:off x="0" y="1867920"/>
            <a:ext cx="9155113" cy="2889949"/>
          </a:xfrm>
          <a:prstGeom prst="rect">
            <a:avLst/>
          </a:prstGeom>
          <a:noFill/>
        </p:spPr>
        <p:txBody>
          <a:bodyPr wrap="square" lIns="360000" tIns="288000" rIns="360000" bIns="288000">
            <a:spAutoFit/>
          </a:bodyPr>
          <a:lstStyle/>
          <a:p>
            <a:pPr>
              <a:spcAft>
                <a:spcPts val="2400"/>
              </a:spcAft>
            </a:pPr>
            <a:r>
              <a:rPr lang="en-AU" sz="2400" b="1" dirty="0">
                <a:solidFill>
                  <a:schemeClr val="accent3"/>
                </a:solidFill>
                <a:latin typeface="Arial Nova" panose="020B0504020202020204" pitchFamily="34" charset="0"/>
                <a:ea typeface="Segoe UI Emoji" panose="020B0502040204020203" pitchFamily="34" charset="0"/>
              </a:rPr>
              <a:t>Module 2: </a:t>
            </a:r>
            <a:r>
              <a:rPr lang="en-AU" sz="2400" dirty="0">
                <a:solidFill>
                  <a:schemeClr val="tx1">
                    <a:lumMod val="85000"/>
                    <a:lumOff val="15000"/>
                  </a:schemeClr>
                </a:solidFill>
                <a:latin typeface="Arial Nova" panose="020B0504020202020204" pitchFamily="34" charset="0"/>
                <a:ea typeface="Segoe UI Emoji" panose="020B0502040204020203" pitchFamily="34" charset="0"/>
              </a:rPr>
              <a:t>Activity 2.1</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List the data quality dimensions.</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Select two dimensions and write one indicator and one business rule for each.</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List your organisations data uses and identify the data quality grade that should be required before data is used for that purpose.</a:t>
            </a:r>
            <a:endParaRPr lang="en-AU" altLang="en-US" sz="2800" b="1" dirty="0">
              <a:solidFill>
                <a:prstClr val="black">
                  <a:lumMod val="85000"/>
                  <a:lumOff val="15000"/>
                </a:prstClr>
              </a:solidFill>
              <a:latin typeface="Arial Nova" panose="020B0504020202020204" pitchFamily="34" charset="0"/>
              <a:ea typeface="Segoe UI Emoji" panose="020B0502040204020203" pitchFamily="34" charset="0"/>
            </a:endParaRPr>
          </a:p>
        </p:txBody>
      </p:sp>
      <p:pic>
        <p:nvPicPr>
          <p:cNvPr id="8" name="image3.png">
            <a:extLst>
              <a:ext uri="{FF2B5EF4-FFF2-40B4-BE49-F238E27FC236}">
                <a16:creationId xmlns:a16="http://schemas.microsoft.com/office/drawing/2014/main" id="{A84E9767-A9C8-4AD1-938E-11A15B114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34" y="1213942"/>
            <a:ext cx="638027" cy="65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7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E30E7-111F-4F76-BF2C-2CD5D5BB1378}"/>
              </a:ext>
            </a:extLst>
          </p:cNvPr>
          <p:cNvSpPr txBox="1"/>
          <p:nvPr/>
        </p:nvSpPr>
        <p:spPr>
          <a:xfrm>
            <a:off x="-1" y="1616819"/>
            <a:ext cx="9155113" cy="2470210"/>
          </a:xfrm>
          <a:prstGeom prst="rect">
            <a:avLst/>
          </a:prstGeom>
        </p:spPr>
        <p:txBody>
          <a:bodyPr wrap="square" lIns="540000" tIns="360000" rIns="540000" bIns="288000">
            <a:spAutoFit/>
          </a:bodyPr>
          <a:lstStyle>
            <a:defPPr>
              <a:defRPr lang="en-US"/>
            </a:defPPr>
            <a:lvl1pPr>
              <a:defRPr sz="2400" b="1">
                <a:latin typeface="Arial Nova" panose="020B0504020202020204" pitchFamily="34" charset="0"/>
                <a:ea typeface="Segoe UI Emoji" panose="020B0502040204020203" pitchFamily="34" charset="0"/>
              </a:defRPr>
            </a:lvl1p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Arial Nova Light" panose="020B0304020202020204" pitchFamily="34" charset="0"/>
                <a:ea typeface="Segoe UI Emoji" panose="020B0502040204020203" pitchFamily="34" charset="0"/>
                <a:cs typeface="+mn-cs"/>
              </a:rPr>
              <a:t>Module 3</a:t>
            </a:r>
          </a:p>
          <a:p>
            <a:pPr lvl="0">
              <a:spcAft>
                <a:spcPts val="1200"/>
              </a:spcAft>
            </a:pPr>
            <a:r>
              <a:rPr lang="en-AU" sz="3600" dirty="0">
                <a:solidFill>
                  <a:prstClr val="white"/>
                </a:solidFill>
              </a:rPr>
              <a:t>Benefits, assessments and challenges</a:t>
            </a:r>
          </a:p>
        </p:txBody>
      </p:sp>
    </p:spTree>
    <p:extLst>
      <p:ext uri="{BB962C8B-B14F-4D97-AF65-F5344CB8AC3E}">
        <p14:creationId xmlns:p14="http://schemas.microsoft.com/office/powerpoint/2010/main" val="62670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A7821-874F-4931-B6A4-E4BD6FB7FF7E}"/>
              </a:ext>
            </a:extLst>
          </p:cNvPr>
          <p:cNvSpPr txBox="1"/>
          <p:nvPr/>
        </p:nvSpPr>
        <p:spPr>
          <a:xfrm>
            <a:off x="290997" y="842075"/>
            <a:ext cx="3781541"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Benefits of data quality management</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In Philip B Crosby’s book Quality is free (1979) is said:</a:t>
            </a:r>
          </a:p>
          <a:p>
            <a:pPr>
              <a:lnSpc>
                <a:spcPct val="150000"/>
              </a:lnSpc>
              <a:spcBef>
                <a:spcPts val="300"/>
              </a:spcBef>
              <a:spcAft>
                <a:spcPts val="300"/>
              </a:spcAft>
            </a:pPr>
            <a:r>
              <a:rPr lang="en-AU" sz="1200" i="1" dirty="0">
                <a:latin typeface="Segoe UI Emoji" panose="020B0502040204020203" pitchFamily="34" charset="0"/>
                <a:ea typeface="Segoe UI Emoji" panose="020B0502040204020203" pitchFamily="34" charset="0"/>
              </a:rPr>
              <a:t>Data quality is free. It is not a gift… What cost money are the </a:t>
            </a:r>
            <a:r>
              <a:rPr lang="en-AU" sz="1200" i="1" dirty="0" err="1">
                <a:latin typeface="Segoe UI Emoji" panose="020B0502040204020203" pitchFamily="34" charset="0"/>
                <a:ea typeface="Segoe UI Emoji" panose="020B0502040204020203" pitchFamily="34" charset="0"/>
              </a:rPr>
              <a:t>unquality</a:t>
            </a:r>
            <a:r>
              <a:rPr lang="en-AU" sz="1200" i="1" dirty="0">
                <a:latin typeface="Segoe UI Emoji" panose="020B0502040204020203" pitchFamily="34" charset="0"/>
                <a:ea typeface="Segoe UI Emoji" panose="020B0502040204020203" pitchFamily="34" charset="0"/>
              </a:rPr>
              <a:t> things – all the actions that involve not getting data quality right the first time and all the actions to correct these data quality issues…</a:t>
            </a:r>
            <a:endParaRPr lang="en-AU" sz="1200" dirty="0">
              <a:latin typeface="Segoe UI Emoji" panose="020B0502040204020203" pitchFamily="34" charset="0"/>
              <a:ea typeface="Segoe UI Emoji" panose="020B0502040204020203" pitchFamily="34" charset="0"/>
            </a:endParaRP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Benefits will include:</a:t>
            </a:r>
          </a:p>
          <a:p>
            <a:pPr marL="171450" lvl="0" indent="-171450">
              <a:lnSpc>
                <a:spcPct val="150000"/>
              </a:lnSpc>
              <a:spcBef>
                <a:spcPts val="300"/>
              </a:spcBef>
              <a:spcAft>
                <a:spcPts val="300"/>
              </a:spcAft>
              <a:buFont typeface="Wingdings" panose="05000000000000000000" pitchFamily="2" charset="2"/>
              <a:buChar char="§"/>
            </a:pPr>
            <a:r>
              <a:rPr lang="en-AU" sz="1200" dirty="0">
                <a:latin typeface="Segoe UI Emoji" panose="020B0502040204020203" pitchFamily="34" charset="0"/>
                <a:ea typeface="Segoe UI Emoji" panose="020B0502040204020203" pitchFamily="34" charset="0"/>
              </a:rPr>
              <a:t>Organisational efficiencies and costs savings</a:t>
            </a:r>
          </a:p>
          <a:p>
            <a:pPr marL="171450" lvl="0" indent="-171450">
              <a:lnSpc>
                <a:spcPct val="150000"/>
              </a:lnSpc>
              <a:spcBef>
                <a:spcPts val="300"/>
              </a:spcBef>
              <a:spcAft>
                <a:spcPts val="300"/>
              </a:spcAft>
              <a:buFont typeface="Wingdings" panose="05000000000000000000" pitchFamily="2" charset="2"/>
              <a:buChar char="§"/>
            </a:pPr>
            <a:r>
              <a:rPr lang="en-AU" sz="1200" dirty="0">
                <a:latin typeface="Segoe UI Emoji" panose="020B0502040204020203" pitchFamily="34" charset="0"/>
                <a:ea typeface="Segoe UI Emoji" panose="020B0502040204020203" pitchFamily="34" charset="0"/>
              </a:rPr>
              <a:t>A more robust risk management approach as defined by better quality data</a:t>
            </a:r>
          </a:p>
          <a:p>
            <a:pPr marL="171450" lvl="0" indent="-171450">
              <a:lnSpc>
                <a:spcPct val="150000"/>
              </a:lnSpc>
              <a:spcBef>
                <a:spcPts val="300"/>
              </a:spcBef>
              <a:spcAft>
                <a:spcPts val="300"/>
              </a:spcAft>
              <a:buFont typeface="Wingdings" panose="05000000000000000000" pitchFamily="2" charset="2"/>
              <a:buChar char="§"/>
            </a:pPr>
            <a:r>
              <a:rPr lang="en-AU" sz="1200" dirty="0">
                <a:latin typeface="Segoe UI Emoji" panose="020B0502040204020203" pitchFamily="34" charset="0"/>
                <a:ea typeface="Segoe UI Emoji" panose="020B0502040204020203" pitchFamily="34" charset="0"/>
              </a:rPr>
              <a:t>The ability to explore better and new opportunities</a:t>
            </a:r>
          </a:p>
          <a:p>
            <a:pPr marL="628650" lvl="1" indent="-171450">
              <a:lnSpc>
                <a:spcPct val="150000"/>
              </a:lnSpc>
              <a:spcBef>
                <a:spcPts val="300"/>
              </a:spcBef>
              <a:spcAft>
                <a:spcPts val="300"/>
              </a:spcAft>
              <a:buFont typeface="Wingdings" panose="05000000000000000000" pitchFamily="2" charset="2"/>
              <a:buChar char="q"/>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E01947A-4338-42A3-8EB1-ADDF5FF46E14}"/>
              </a:ext>
            </a:extLst>
          </p:cNvPr>
          <p:cNvSpPr txBox="1"/>
          <p:nvPr/>
        </p:nvSpPr>
        <p:spPr>
          <a:xfrm>
            <a:off x="4195483" y="843424"/>
            <a:ext cx="4753008"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Preparing for data quality</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Preparatory activities include:</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Agreeing the vision, goals and objectives of implementation</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Stakeholder identification and engagements</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Executive support</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Planning &amp; budget and resourcing agreement</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Make data quality coherent with drivers of change </a:t>
            </a:r>
          </a:p>
          <a:p>
            <a:pPr marL="17145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Include data quality in organisational planning documents;</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Visionary leaders with an understanding of its investment and benefits;</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Skilled capability;</a:t>
            </a:r>
          </a:p>
          <a:p>
            <a:pPr marL="171450" lvl="0" indent="-171450">
              <a:lnSpc>
                <a:spcPct val="150000"/>
              </a:lnSpc>
              <a:spcBef>
                <a:spcPts val="300"/>
              </a:spcBef>
              <a:spcAft>
                <a:spcPts val="300"/>
              </a:spcAft>
              <a:buFont typeface="Arial" panose="020B0604020202020204" pitchFamily="34" charset="0"/>
              <a:buChar char="•"/>
            </a:pPr>
            <a:r>
              <a:rPr lang="en-AU" sz="1050" dirty="0">
                <a:latin typeface="Segoe UI Emoji" panose="020B0502040204020203" pitchFamily="34" charset="0"/>
                <a:ea typeface="Segoe UI Emoji" panose="020B0502040204020203" pitchFamily="34" charset="0"/>
              </a:rPr>
              <a:t>Key internal and external stakeholder groups that understand the importance of data quality.</a:t>
            </a:r>
          </a:p>
          <a:p>
            <a:pPr marL="628650" lvl="1" indent="-171450">
              <a:lnSpc>
                <a:spcPct val="150000"/>
              </a:lnSpc>
              <a:spcBef>
                <a:spcPts val="300"/>
              </a:spcBef>
              <a:spcAft>
                <a:spcPts val="300"/>
              </a:spcAft>
              <a:buFont typeface="Wingdings" panose="05000000000000000000" pitchFamily="2" charset="2"/>
              <a:buChar char="q"/>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65615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46A8E2-E7DD-4F54-AF19-2046682D1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633193"/>
            <a:ext cx="4383450" cy="21404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58E663-EF40-4009-9EB8-2C72A264CE52}"/>
              </a:ext>
            </a:extLst>
          </p:cNvPr>
          <p:cNvSpPr txBox="1"/>
          <p:nvPr/>
        </p:nvSpPr>
        <p:spPr>
          <a:xfrm>
            <a:off x="297347" y="779101"/>
            <a:ext cx="3781541" cy="710100"/>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Enterprise maturity assessments</a:t>
            </a:r>
          </a:p>
          <a:p>
            <a:pPr>
              <a:lnSpc>
                <a:spcPts val="1500"/>
              </a:lnSpc>
              <a:spcBef>
                <a:spcPts val="300"/>
              </a:spcBef>
              <a:spcAft>
                <a:spcPts val="300"/>
              </a:spcAft>
            </a:pPr>
            <a:r>
              <a:rPr lang="en-AU" sz="1200" b="1" dirty="0">
                <a:solidFill>
                  <a:srgbClr val="15565F"/>
                </a:solidFill>
                <a:latin typeface="Calibri" panose="020F0502020204030204" pitchFamily="34" charset="0"/>
                <a:ea typeface="Times New Roman" panose="02020603050405020304" pitchFamily="18" charset="0"/>
                <a:cs typeface="Times New Roman" panose="02020603050405020304" pitchFamily="18" charset="0"/>
              </a:rPr>
              <a:t>Digital maturity assessment examples</a:t>
            </a:r>
          </a:p>
        </p:txBody>
      </p:sp>
      <p:sp>
        <p:nvSpPr>
          <p:cNvPr id="4" name="TextBox 3">
            <a:extLst>
              <a:ext uri="{FF2B5EF4-FFF2-40B4-BE49-F238E27FC236}">
                <a16:creationId xmlns:a16="http://schemas.microsoft.com/office/drawing/2014/main" id="{4D9BF872-6DF2-4562-BC6C-586D9A553CE4}"/>
              </a:ext>
            </a:extLst>
          </p:cNvPr>
          <p:cNvSpPr txBox="1"/>
          <p:nvPr/>
        </p:nvSpPr>
        <p:spPr>
          <a:xfrm>
            <a:off x="5625913" y="1134151"/>
            <a:ext cx="3529200" cy="3916256"/>
          </a:xfrm>
          <a:prstGeom prst="rect">
            <a:avLst/>
          </a:prstGeom>
          <a:noFill/>
        </p:spPr>
        <p:txBody>
          <a:bodyPr wrap="square" lIns="360000" tIns="36000" rIns="360000" bIns="36000" rtlCol="0">
            <a:spAutoFit/>
          </a:bodyPr>
          <a:lstStyle/>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Essentially the most common themes used in a digital maturity assessment are:</a:t>
            </a:r>
          </a:p>
          <a:p>
            <a:pPr marL="628650" lvl="1" indent="-171450">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Governance and leadership;</a:t>
            </a:r>
          </a:p>
          <a:p>
            <a:pPr marL="628650" lvl="1" indent="-171450">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People and culture;</a:t>
            </a:r>
          </a:p>
          <a:p>
            <a:pPr marL="628650" lvl="1" indent="-171450">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Capacity and capability</a:t>
            </a:r>
          </a:p>
          <a:p>
            <a:pPr marL="628650" lvl="1" indent="-171450">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Innovation</a:t>
            </a:r>
          </a:p>
          <a:p>
            <a:pPr marL="628650" lvl="1" indent="-171450">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Technology</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Scales to measure each theme include:</a:t>
            </a:r>
          </a:p>
          <a:p>
            <a:pPr lvl="1">
              <a:spcBef>
                <a:spcPts val="300"/>
              </a:spcBef>
              <a:spcAft>
                <a:spcPts val="300"/>
              </a:spcAft>
            </a:pPr>
            <a:r>
              <a:rPr lang="en-AU" sz="1200" dirty="0">
                <a:latin typeface="Segoe UI Emoji" panose="020B0502040204020203" pitchFamily="34" charset="0"/>
                <a:ea typeface="Segoe UI Emoji" panose="020B0502040204020203" pitchFamily="34" charset="0"/>
              </a:rPr>
              <a:t>Level 1: Minimal;</a:t>
            </a:r>
          </a:p>
          <a:p>
            <a:pPr lvl="1">
              <a:spcBef>
                <a:spcPts val="300"/>
              </a:spcBef>
              <a:spcAft>
                <a:spcPts val="300"/>
              </a:spcAft>
            </a:pPr>
            <a:r>
              <a:rPr lang="en-AU" sz="1200" dirty="0">
                <a:latin typeface="Segoe UI Emoji" panose="020B0502040204020203" pitchFamily="34" charset="0"/>
                <a:ea typeface="Segoe UI Emoji" panose="020B0502040204020203" pitchFamily="34" charset="0"/>
              </a:rPr>
              <a:t>Level 2: Informal and reactive;</a:t>
            </a:r>
          </a:p>
          <a:p>
            <a:pPr lvl="1">
              <a:spcBef>
                <a:spcPts val="300"/>
              </a:spcBef>
              <a:spcAft>
                <a:spcPts val="300"/>
              </a:spcAft>
            </a:pPr>
            <a:r>
              <a:rPr lang="en-AU" sz="1200" dirty="0">
                <a:latin typeface="Segoe UI Emoji" panose="020B0502040204020203" pitchFamily="34" charset="0"/>
                <a:ea typeface="Segoe UI Emoji" panose="020B0502040204020203" pitchFamily="34" charset="0"/>
              </a:rPr>
              <a:t>Level 3: Transitional</a:t>
            </a:r>
          </a:p>
          <a:p>
            <a:pPr lvl="1">
              <a:spcBef>
                <a:spcPts val="300"/>
              </a:spcBef>
              <a:spcAft>
                <a:spcPts val="300"/>
              </a:spcAft>
            </a:pPr>
            <a:r>
              <a:rPr lang="en-AU" sz="1200" dirty="0">
                <a:latin typeface="Segoe UI Emoji" panose="020B0502040204020203" pitchFamily="34" charset="0"/>
                <a:ea typeface="Segoe UI Emoji" panose="020B0502040204020203" pitchFamily="34" charset="0"/>
              </a:rPr>
              <a:t>Level 4: Customer Driven;</a:t>
            </a:r>
          </a:p>
          <a:p>
            <a:pPr lvl="1">
              <a:spcBef>
                <a:spcPts val="300"/>
              </a:spcBef>
              <a:spcAft>
                <a:spcPts val="300"/>
              </a:spcAft>
            </a:pPr>
            <a:r>
              <a:rPr lang="en-AU" sz="1200" dirty="0">
                <a:latin typeface="Segoe UI Emoji" panose="020B0502040204020203" pitchFamily="34" charset="0"/>
                <a:ea typeface="Segoe UI Emoji" panose="020B0502040204020203" pitchFamily="34" charset="0"/>
              </a:rPr>
              <a:t>Level 5: Transformative</a:t>
            </a:r>
          </a:p>
          <a:p>
            <a:pPr marL="628650" lvl="1" indent="-171450">
              <a:lnSpc>
                <a:spcPct val="150000"/>
              </a:lnSpc>
              <a:spcBef>
                <a:spcPts val="300"/>
              </a:spcBef>
              <a:spcAft>
                <a:spcPts val="300"/>
              </a:spcAft>
              <a:buFont typeface="Wingdings" panose="05000000000000000000" pitchFamily="2" charset="2"/>
              <a:buChar char="q"/>
            </a:pP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27516E8-F46A-480B-945F-3106AA2C64D0}"/>
              </a:ext>
            </a:extLst>
          </p:cNvPr>
          <p:cNvPicPr/>
          <p:nvPr/>
        </p:nvPicPr>
        <p:blipFill rotWithShape="1">
          <a:blip r:embed="rId3"/>
          <a:srcRect l="36163" t="35476" r="38589" b="22187"/>
          <a:stretch/>
        </p:blipFill>
        <p:spPr bwMode="auto">
          <a:xfrm>
            <a:off x="3529200" y="746659"/>
            <a:ext cx="1963061" cy="18282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745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0DA58-F041-4CD1-B9D0-036E471E54AF}"/>
              </a:ext>
            </a:extLst>
          </p:cNvPr>
          <p:cNvSpPr txBox="1"/>
          <p:nvPr/>
        </p:nvSpPr>
        <p:spPr>
          <a:xfrm>
            <a:off x="290997" y="842074"/>
            <a:ext cx="4496156"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maturity range</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Looks to assess across several layers, assessing components:</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Data Quality Expectations</a:t>
            </a:r>
            <a:r>
              <a:rPr lang="en-AU" sz="1100" dirty="0">
                <a:latin typeface="Segoe UI Emoji" panose="020B0502040204020203" pitchFamily="34" charset="0"/>
                <a:ea typeface="Segoe UI Emoji" panose="020B0502040204020203" pitchFamily="34" charset="0"/>
              </a:rPr>
              <a:t> - defining data quality expectations often is tied to the convergence of understanding between the information specialists and their business clients. </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Dimensions of Data Quality</a:t>
            </a:r>
            <a:r>
              <a:rPr lang="en-AU" sz="1100" dirty="0">
                <a:latin typeface="Segoe UI Emoji" panose="020B0502040204020203" pitchFamily="34" charset="0"/>
                <a:ea typeface="Segoe UI Emoji" panose="020B0502040204020203" pitchFamily="34" charset="0"/>
              </a:rPr>
              <a:t> - the ability to predict where data quality becomes critical to achieving business </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Policies </a:t>
            </a:r>
            <a:r>
              <a:rPr lang="en-AU" sz="1100" dirty="0">
                <a:latin typeface="Segoe UI Emoji" panose="020B0502040204020203" pitchFamily="34" charset="0"/>
                <a:ea typeface="Segoe UI Emoji" panose="020B0502040204020203" pitchFamily="34" charset="0"/>
              </a:rPr>
              <a:t>- the approach to managing conformance</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Procedures</a:t>
            </a:r>
            <a:r>
              <a:rPr lang="en-AU" sz="1100" dirty="0">
                <a:latin typeface="Segoe UI Emoji" panose="020B0502040204020203" pitchFamily="34" charset="0"/>
                <a:ea typeface="Segoe UI Emoji" panose="020B0502040204020203" pitchFamily="34" charset="0"/>
              </a:rPr>
              <a:t> - high-performance organization lies in its well-defined processes and protocols for ensuring data quality</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Governance</a:t>
            </a:r>
            <a:r>
              <a:rPr lang="en-AU" sz="1100" dirty="0">
                <a:latin typeface="Segoe UI Emoji" panose="020B0502040204020203" pitchFamily="34" charset="0"/>
                <a:ea typeface="Segoe UI Emoji" panose="020B0502040204020203" pitchFamily="34" charset="0"/>
              </a:rPr>
              <a:t> – is mapped program to the different levels of the maturity model;</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Standards</a:t>
            </a:r>
            <a:r>
              <a:rPr lang="en-AU" sz="1100" dirty="0">
                <a:latin typeface="Segoe UI Emoji" panose="020B0502040204020203" pitchFamily="34" charset="0"/>
                <a:ea typeface="Segoe UI Emoji" panose="020B0502040204020203" pitchFamily="34" charset="0"/>
              </a:rPr>
              <a:t> - is a key to coordinated activities, and the maturity of the organization is reflected in the way it defines and implements data standards;</a:t>
            </a:r>
          </a:p>
          <a:p>
            <a:pPr marL="171450" lvl="0" indent="-171450">
              <a:spcBef>
                <a:spcPts val="300"/>
              </a:spcBef>
              <a:spcAft>
                <a:spcPts val="300"/>
              </a:spcAft>
              <a:buFont typeface="Arial" panose="020B0604020202020204" pitchFamily="34" charset="0"/>
              <a:buChar char="•"/>
            </a:pPr>
            <a:r>
              <a:rPr lang="en-AU" sz="1100" b="1" dirty="0">
                <a:latin typeface="Segoe UI Emoji" panose="020B0502040204020203" pitchFamily="34" charset="0"/>
                <a:ea typeface="Segoe UI Emoji" panose="020B0502040204020203" pitchFamily="34" charset="0"/>
              </a:rPr>
              <a:t>Technology</a:t>
            </a:r>
            <a:r>
              <a:rPr lang="en-AU" sz="1100" dirty="0">
                <a:latin typeface="Segoe UI Emoji" panose="020B0502040204020203" pitchFamily="34" charset="0"/>
                <a:ea typeface="Segoe UI Emoji" panose="020B0502040204020203" pitchFamily="34" charset="0"/>
              </a:rPr>
              <a:t> - the focus on data quality improvement transitions from acquiring tools to assembling a service-oriented approach.</a:t>
            </a:r>
          </a:p>
        </p:txBody>
      </p:sp>
      <p:graphicFrame>
        <p:nvGraphicFramePr>
          <p:cNvPr id="3" name="Table 2">
            <a:extLst>
              <a:ext uri="{FF2B5EF4-FFF2-40B4-BE49-F238E27FC236}">
                <a16:creationId xmlns:a16="http://schemas.microsoft.com/office/drawing/2014/main" id="{8B44BE8B-131F-4570-A9B6-4B10F8EFBE79}"/>
              </a:ext>
            </a:extLst>
          </p:cNvPr>
          <p:cNvGraphicFramePr>
            <a:graphicFrameLocks noGrp="1"/>
          </p:cNvGraphicFramePr>
          <p:nvPr>
            <p:extLst>
              <p:ext uri="{D42A27DB-BD31-4B8C-83A1-F6EECF244321}">
                <p14:modId xmlns:p14="http://schemas.microsoft.com/office/powerpoint/2010/main" val="3822014351"/>
              </p:ext>
            </p:extLst>
          </p:nvPr>
        </p:nvGraphicFramePr>
        <p:xfrm>
          <a:off x="4902413" y="744886"/>
          <a:ext cx="4110957" cy="4061346"/>
        </p:xfrm>
        <a:graphic>
          <a:graphicData uri="http://schemas.openxmlformats.org/drawingml/2006/table">
            <a:tbl>
              <a:tblPr firstRow="1" firstCol="1" bandRow="1"/>
              <a:tblGrid>
                <a:gridCol w="769812">
                  <a:extLst>
                    <a:ext uri="{9D8B030D-6E8A-4147-A177-3AD203B41FA5}">
                      <a16:colId xmlns:a16="http://schemas.microsoft.com/office/drawing/2014/main" val="2229424738"/>
                    </a:ext>
                  </a:extLst>
                </a:gridCol>
                <a:gridCol w="3341145">
                  <a:extLst>
                    <a:ext uri="{9D8B030D-6E8A-4147-A177-3AD203B41FA5}">
                      <a16:colId xmlns:a16="http://schemas.microsoft.com/office/drawing/2014/main" val="1128586522"/>
                    </a:ext>
                  </a:extLst>
                </a:gridCol>
              </a:tblGrid>
              <a:tr h="342634">
                <a:tc gridSpan="2">
                  <a:txBody>
                    <a:bodyPr/>
                    <a:lstStyle/>
                    <a:p>
                      <a:pPr marL="0" lvl="0" indent="0">
                        <a:lnSpc>
                          <a:spcPct val="100000"/>
                        </a:lnSpc>
                        <a:spcBef>
                          <a:spcPts val="0"/>
                        </a:spcBef>
                        <a:spcAft>
                          <a:spcPts val="0"/>
                        </a:spcAft>
                        <a:buClr>
                          <a:srgbClr val="000000"/>
                        </a:buClr>
                        <a:buFont typeface="Times New Roman" panose="02020603050405020304" pitchFamily="18" charset="0"/>
                        <a:buNone/>
                      </a:pPr>
                      <a:r>
                        <a:rPr lang="en-AU" sz="1100" b="0" dirty="0">
                          <a:solidFill>
                            <a:schemeClr val="accent6"/>
                          </a:solidFill>
                          <a:effectLst/>
                          <a:latin typeface="Segoe Condensed" panose="020B0606040200020203" pitchFamily="34" charset="0"/>
                          <a:ea typeface="Arial" panose="020B0604020202020204" pitchFamily="34" charset="0"/>
                          <a:cs typeface="Arial" panose="020B0604020202020204" pitchFamily="34" charset="0"/>
                        </a:rPr>
                        <a:t>For example:    Data Quality Expectations - component maturity description</a:t>
                      </a:r>
                      <a:endParaRPr lang="en-AU" sz="1100" b="0" dirty="0">
                        <a:solidFill>
                          <a:schemeClr val="accent6"/>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978539400"/>
                  </a:ext>
                </a:extLst>
              </a:tr>
              <a:tr h="504556">
                <a:tc>
                  <a:txBody>
                    <a:bodyPr/>
                    <a:lstStyle/>
                    <a:p>
                      <a:pPr marL="0" indent="0"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Initial</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p>
                      <a:pPr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 </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Data quality activity is reactive</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No capability for identifying data quality expectations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No data quality expectations have been documented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926547"/>
                  </a:ext>
                </a:extLst>
              </a:tr>
              <a:tr h="612869">
                <a:tc>
                  <a:txBody>
                    <a:bodyPr/>
                    <a:lstStyle/>
                    <a:p>
                      <a:pPr marL="0" indent="0"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Repeatable</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p>
                      <a:pPr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 </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Limited anticipation of certain data issues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Expectations associated with intrinsic dimensions of data quality data values can be articulated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Simple errors are identified and reported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751124"/>
                  </a:ext>
                </a:extLst>
              </a:tr>
              <a:tr h="924887">
                <a:tc>
                  <a:txBody>
                    <a:bodyPr/>
                    <a:lstStyle/>
                    <a:p>
                      <a:pPr marL="0" indent="0"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Defined</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p>
                      <a:pPr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 </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Dimensions of data quality are identified and documented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Expectations associated with dimensions of data quality associated with data values, formats,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and semantics can be articulated using data quality rules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Capability for validation of data using defined data quality rules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Methods for assessing business impact explored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595663"/>
                  </a:ext>
                </a:extLst>
              </a:tr>
              <a:tr h="714721">
                <a:tc>
                  <a:txBody>
                    <a:bodyPr/>
                    <a:lstStyle/>
                    <a:p>
                      <a:pPr marL="0" indent="0"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Managed</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p>
                      <a:pPr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 </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Data validity is inspected and monitored in process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Business impact analysis of data flaws is common</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Results of impact analysis factored into prioritization of managing expectation conformance</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Data quality assessments of data sets performed on cyclic schedule</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724603"/>
                  </a:ext>
                </a:extLst>
              </a:tr>
              <a:tr h="714721">
                <a:tc>
                  <a:txBody>
                    <a:bodyPr/>
                    <a:lstStyle/>
                    <a:p>
                      <a:pPr marL="0" indent="0"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Optimized</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p>
                      <a:pPr algn="ctr">
                        <a:lnSpc>
                          <a:spcPct val="100000"/>
                        </a:lnSpc>
                        <a:spcBef>
                          <a:spcPts val="0"/>
                        </a:spcBef>
                        <a:spcAft>
                          <a:spcPts val="0"/>
                        </a:spcAft>
                      </a:pPr>
                      <a:r>
                        <a:rPr lang="en-AU" sz="1000" dirty="0">
                          <a:solidFill>
                            <a:srgbClr val="000000"/>
                          </a:solidFill>
                          <a:effectLst/>
                          <a:latin typeface="Segoe Condensed" panose="020B0606040200020203" pitchFamily="34" charset="0"/>
                          <a:ea typeface="Times New Roman" panose="02020603050405020304" pitchFamily="18" charset="0"/>
                          <a:cs typeface="Arial" panose="020B0604020202020204" pitchFamily="34" charset="0"/>
                        </a:rPr>
                        <a:t> </a:t>
                      </a:r>
                      <a:endParaRPr lang="en-AU" sz="1000" dirty="0">
                        <a:solidFill>
                          <a:srgbClr val="000000"/>
                        </a:solidFill>
                        <a:effectLst/>
                        <a:latin typeface="Segoe Condensed" panose="020B0606040200020203"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Data quality benchmarks defined</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Observance of data quality expectations tied to individual performance targets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Industry proficiency levels are used for anticipating and setting improvement goals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p>
                      <a:pPr marL="171450" lvl="0" indent="-171450">
                        <a:lnSpc>
                          <a:spcPct val="100000"/>
                        </a:lnSpc>
                        <a:spcBef>
                          <a:spcPts val="0"/>
                        </a:spcBef>
                        <a:spcAft>
                          <a:spcPts val="0"/>
                        </a:spcAft>
                        <a:buFont typeface="Segoe Condensed" panose="020B0606040200020203" pitchFamily="34" charset="0"/>
                        <a:buChar char="‐"/>
                      </a:pPr>
                      <a:r>
                        <a:rPr lang="en-AU" sz="1000" dirty="0">
                          <a:effectLst/>
                          <a:latin typeface="Segoe Condensed" panose="020B0606040200020203" pitchFamily="34" charset="0"/>
                          <a:ea typeface="Times New Roman" panose="02020603050405020304" pitchFamily="18" charset="0"/>
                          <a:cs typeface="Arial" panose="020B0604020202020204" pitchFamily="34" charset="0"/>
                        </a:rPr>
                        <a:t>Controls for data validation integrated into business processes</a:t>
                      </a:r>
                      <a:endParaRPr lang="en-AU" sz="1000" dirty="0">
                        <a:effectLst/>
                        <a:latin typeface="Segoe Condensed" panose="020B0606040200020203" pitchFamily="34" charset="0"/>
                        <a:ea typeface="Arial" panose="020B0604020202020204" pitchFamily="34" charset="0"/>
                        <a:cs typeface="Times New Roman" panose="02020603050405020304" pitchFamily="18"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817460"/>
                  </a:ext>
                </a:extLst>
              </a:tr>
            </a:tbl>
          </a:graphicData>
        </a:graphic>
      </p:graphicFrame>
    </p:spTree>
    <p:extLst>
      <p:ext uri="{BB962C8B-B14F-4D97-AF65-F5344CB8AC3E}">
        <p14:creationId xmlns:p14="http://schemas.microsoft.com/office/powerpoint/2010/main" val="335598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BC411-EAAB-4DB5-9979-9EA6F7819D37}"/>
              </a:ext>
            </a:extLst>
          </p:cNvPr>
          <p:cNvSpPr txBox="1"/>
          <p:nvPr/>
        </p:nvSpPr>
        <p:spPr>
          <a:xfrm>
            <a:off x="290997" y="842074"/>
            <a:ext cx="4496156"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200" dirty="0">
                <a:solidFill>
                  <a:schemeClr val="accent6"/>
                </a:solidFill>
                <a:latin typeface="Segoe UI Emoji" panose="020B0502040204020203" pitchFamily="34" charset="0"/>
                <a:ea typeface="Segoe UI Emoji" panose="020B0502040204020203" pitchFamily="34" charset="0"/>
              </a:rPr>
              <a:t>Data quality management maturity assessment</a:t>
            </a:r>
          </a:p>
        </p:txBody>
      </p:sp>
      <p:graphicFrame>
        <p:nvGraphicFramePr>
          <p:cNvPr id="3" name="Table 2">
            <a:extLst>
              <a:ext uri="{FF2B5EF4-FFF2-40B4-BE49-F238E27FC236}">
                <a16:creationId xmlns:a16="http://schemas.microsoft.com/office/drawing/2014/main" id="{78E45915-C7C4-41A5-842A-8E2CB5890D45}"/>
              </a:ext>
            </a:extLst>
          </p:cNvPr>
          <p:cNvGraphicFramePr>
            <a:graphicFrameLocks noGrp="1"/>
          </p:cNvGraphicFramePr>
          <p:nvPr>
            <p:extLst>
              <p:ext uri="{D42A27DB-BD31-4B8C-83A1-F6EECF244321}">
                <p14:modId xmlns:p14="http://schemas.microsoft.com/office/powerpoint/2010/main" val="1403999395"/>
              </p:ext>
            </p:extLst>
          </p:nvPr>
        </p:nvGraphicFramePr>
        <p:xfrm>
          <a:off x="345782" y="1232191"/>
          <a:ext cx="8667587" cy="2892726"/>
        </p:xfrm>
        <a:graphic>
          <a:graphicData uri="http://schemas.openxmlformats.org/drawingml/2006/table">
            <a:tbl>
              <a:tblPr firstRow="1" bandRow="1"/>
              <a:tblGrid>
                <a:gridCol w="1131669">
                  <a:extLst>
                    <a:ext uri="{9D8B030D-6E8A-4147-A177-3AD203B41FA5}">
                      <a16:colId xmlns:a16="http://schemas.microsoft.com/office/drawing/2014/main" val="2422775588"/>
                    </a:ext>
                  </a:extLst>
                </a:gridCol>
                <a:gridCol w="1996494">
                  <a:extLst>
                    <a:ext uri="{9D8B030D-6E8A-4147-A177-3AD203B41FA5}">
                      <a16:colId xmlns:a16="http://schemas.microsoft.com/office/drawing/2014/main" val="1445113180"/>
                    </a:ext>
                  </a:extLst>
                </a:gridCol>
                <a:gridCol w="1123702">
                  <a:extLst>
                    <a:ext uri="{9D8B030D-6E8A-4147-A177-3AD203B41FA5}">
                      <a16:colId xmlns:a16="http://schemas.microsoft.com/office/drawing/2014/main" val="1102631580"/>
                    </a:ext>
                  </a:extLst>
                </a:gridCol>
                <a:gridCol w="1107201">
                  <a:extLst>
                    <a:ext uri="{9D8B030D-6E8A-4147-A177-3AD203B41FA5}">
                      <a16:colId xmlns:a16="http://schemas.microsoft.com/office/drawing/2014/main" val="2237923903"/>
                    </a:ext>
                  </a:extLst>
                </a:gridCol>
                <a:gridCol w="1102650">
                  <a:extLst>
                    <a:ext uri="{9D8B030D-6E8A-4147-A177-3AD203B41FA5}">
                      <a16:colId xmlns:a16="http://schemas.microsoft.com/office/drawing/2014/main" val="3804996504"/>
                    </a:ext>
                  </a:extLst>
                </a:gridCol>
                <a:gridCol w="1102650">
                  <a:extLst>
                    <a:ext uri="{9D8B030D-6E8A-4147-A177-3AD203B41FA5}">
                      <a16:colId xmlns:a16="http://schemas.microsoft.com/office/drawing/2014/main" val="3338007580"/>
                    </a:ext>
                  </a:extLst>
                </a:gridCol>
                <a:gridCol w="1103221">
                  <a:extLst>
                    <a:ext uri="{9D8B030D-6E8A-4147-A177-3AD203B41FA5}">
                      <a16:colId xmlns:a16="http://schemas.microsoft.com/office/drawing/2014/main" val="1267225544"/>
                    </a:ext>
                  </a:extLst>
                </a:gridCol>
              </a:tblGrid>
              <a:tr h="152075">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Questions to consider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Novice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26267" marR="26267" marT="13133" marB="13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Foundation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Advanced</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Leading</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Exemplar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929676"/>
                  </a:ext>
                </a:extLst>
              </a:tr>
              <a:tr h="1514119">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People/ Culture</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What is the level of awareness of DQ in your organization?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How important is DQ to your organisations? </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organization have roles dedicated to DQ management? </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organisation has little awareness of the importance of data quality.</a:t>
                      </a:r>
                      <a:endPar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leaders cannot identify the overall quality of ATO data at any given point in time.</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There is awareness of the importance of data quality in parts of the ATO</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Dedicated DQ operational roles are established for ongoing BAU DQ management.</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is a core KPI - reported regularly and consistently.</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Leaders can identify the quality of data at any time.</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is an integral part of the overall business strategy and planning processes. </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continuous attempt to improve the data quality capability.</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08676872"/>
                  </a:ext>
                </a:extLst>
              </a:tr>
              <a:tr h="796010">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Law/ Administration</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organisational laws and administration allow data to be corrected for a variety of data types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 changes can be made</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 changes can be made and data can only be changed by the source</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Partial changes can be made by way of verified data sources</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can be corrected and changed and notifies the source of the changes as permitted by law</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correct and shared with permission by the source to other organisations</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87308399"/>
                  </a:ext>
                </a:extLst>
              </a:tr>
            </a:tbl>
          </a:graphicData>
        </a:graphic>
      </p:graphicFrame>
    </p:spTree>
    <p:extLst>
      <p:ext uri="{BB962C8B-B14F-4D97-AF65-F5344CB8AC3E}">
        <p14:creationId xmlns:p14="http://schemas.microsoft.com/office/powerpoint/2010/main" val="323700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63DC45-5C51-4924-A3E4-D6548E84007D}"/>
              </a:ext>
            </a:extLst>
          </p:cNvPr>
          <p:cNvSpPr txBox="1"/>
          <p:nvPr/>
        </p:nvSpPr>
        <p:spPr>
          <a:xfrm>
            <a:off x="290997" y="842074"/>
            <a:ext cx="4496156"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200" dirty="0">
                <a:solidFill>
                  <a:schemeClr val="accent6"/>
                </a:solidFill>
                <a:latin typeface="Segoe UI Emoji" panose="020B0502040204020203" pitchFamily="34" charset="0"/>
                <a:ea typeface="Segoe UI Emoji" panose="020B0502040204020203" pitchFamily="34" charset="0"/>
              </a:rPr>
              <a:t>Data quality management maturity assessment</a:t>
            </a:r>
          </a:p>
        </p:txBody>
      </p:sp>
      <p:graphicFrame>
        <p:nvGraphicFramePr>
          <p:cNvPr id="3" name="Table 2">
            <a:extLst>
              <a:ext uri="{FF2B5EF4-FFF2-40B4-BE49-F238E27FC236}">
                <a16:creationId xmlns:a16="http://schemas.microsoft.com/office/drawing/2014/main" id="{E3F347C6-3917-4B74-BD70-CF048F156E4E}"/>
              </a:ext>
            </a:extLst>
          </p:cNvPr>
          <p:cNvGraphicFramePr>
            <a:graphicFrameLocks noGrp="1"/>
          </p:cNvGraphicFramePr>
          <p:nvPr>
            <p:extLst>
              <p:ext uri="{D42A27DB-BD31-4B8C-83A1-F6EECF244321}">
                <p14:modId xmlns:p14="http://schemas.microsoft.com/office/powerpoint/2010/main" val="699382698"/>
              </p:ext>
            </p:extLst>
          </p:nvPr>
        </p:nvGraphicFramePr>
        <p:xfrm>
          <a:off x="345782" y="1186087"/>
          <a:ext cx="8667587" cy="3628460"/>
        </p:xfrm>
        <a:graphic>
          <a:graphicData uri="http://schemas.openxmlformats.org/drawingml/2006/table">
            <a:tbl>
              <a:tblPr firstRow="1" bandRow="1"/>
              <a:tblGrid>
                <a:gridCol w="1131669">
                  <a:extLst>
                    <a:ext uri="{9D8B030D-6E8A-4147-A177-3AD203B41FA5}">
                      <a16:colId xmlns:a16="http://schemas.microsoft.com/office/drawing/2014/main" val="2422775588"/>
                    </a:ext>
                  </a:extLst>
                </a:gridCol>
                <a:gridCol w="1996494">
                  <a:extLst>
                    <a:ext uri="{9D8B030D-6E8A-4147-A177-3AD203B41FA5}">
                      <a16:colId xmlns:a16="http://schemas.microsoft.com/office/drawing/2014/main" val="1445113180"/>
                    </a:ext>
                  </a:extLst>
                </a:gridCol>
                <a:gridCol w="1123702">
                  <a:extLst>
                    <a:ext uri="{9D8B030D-6E8A-4147-A177-3AD203B41FA5}">
                      <a16:colId xmlns:a16="http://schemas.microsoft.com/office/drawing/2014/main" val="1102631580"/>
                    </a:ext>
                  </a:extLst>
                </a:gridCol>
                <a:gridCol w="1107201">
                  <a:extLst>
                    <a:ext uri="{9D8B030D-6E8A-4147-A177-3AD203B41FA5}">
                      <a16:colId xmlns:a16="http://schemas.microsoft.com/office/drawing/2014/main" val="2237923903"/>
                    </a:ext>
                  </a:extLst>
                </a:gridCol>
                <a:gridCol w="1102650">
                  <a:extLst>
                    <a:ext uri="{9D8B030D-6E8A-4147-A177-3AD203B41FA5}">
                      <a16:colId xmlns:a16="http://schemas.microsoft.com/office/drawing/2014/main" val="3804996504"/>
                    </a:ext>
                  </a:extLst>
                </a:gridCol>
                <a:gridCol w="1102650">
                  <a:extLst>
                    <a:ext uri="{9D8B030D-6E8A-4147-A177-3AD203B41FA5}">
                      <a16:colId xmlns:a16="http://schemas.microsoft.com/office/drawing/2014/main" val="3338007580"/>
                    </a:ext>
                  </a:extLst>
                </a:gridCol>
                <a:gridCol w="1103221">
                  <a:extLst>
                    <a:ext uri="{9D8B030D-6E8A-4147-A177-3AD203B41FA5}">
                      <a16:colId xmlns:a16="http://schemas.microsoft.com/office/drawing/2014/main" val="1267225544"/>
                    </a:ext>
                  </a:extLst>
                </a:gridCol>
              </a:tblGrid>
              <a:tr h="152075">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Questions to consider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Novice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26267" marR="26267" marT="13133" marB="13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Foundation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Advanced</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Leading</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Exemplar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929676"/>
                  </a:ext>
                </a:extLst>
              </a:tr>
              <a:tr h="2936365">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Process</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Are DQ issues addressed downstream by multiple data users?</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DQ built into business processes as BAU?</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 you consider the quality of data before using it in your organisation?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organisation have KPI’s linked to the improvement of DQ?</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Are any DQ measurements/assessments checked for accuracy?</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data governance function include DQ?</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enterprise risk management include DQ risks?</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your DQ process automated where applicable?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issues are addressed downstream multiple times by multiple users – duplication of effort</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that is of poor quality is not prohibited from use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risks are not identified measured or monitored consistently across the ATO.</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is implemented, dictating how and when data quality processes are used and managed. </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DQ process is manual at first with automation developing for DQ measurement, DQ reporting and DQ uplifting</a:t>
                      </a: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improvements will be funded to address root cause only where the long-term benefit outweighs the cost.</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operations is BAU</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is established as a core component of the data lifecycle.</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is enforced and tested to ensure requirements are met.</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risks are identified, measured, managed and monitored as regular part of business management.</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monitoring and error correction is well organised and largely automated.</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metrics are captured in metadata in an enterprise data catalogue</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policy is enforced and tested to ensure requirements are met - governance.</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continuous attempt to improve data quality management.</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2981576"/>
                  </a:ext>
                </a:extLst>
              </a:tr>
            </a:tbl>
          </a:graphicData>
        </a:graphic>
      </p:graphicFrame>
    </p:spTree>
    <p:extLst>
      <p:ext uri="{BB962C8B-B14F-4D97-AF65-F5344CB8AC3E}">
        <p14:creationId xmlns:p14="http://schemas.microsoft.com/office/powerpoint/2010/main" val="242015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99F8E-7FB7-4619-94E4-8C397CFBC515}"/>
              </a:ext>
            </a:extLst>
          </p:cNvPr>
          <p:cNvSpPr/>
          <p:nvPr/>
        </p:nvSpPr>
        <p:spPr>
          <a:xfrm>
            <a:off x="0" y="0"/>
            <a:ext cx="9155113" cy="1085215"/>
          </a:xfrm>
          <a:prstGeom prst="rect">
            <a:avLst/>
          </a:prstGeom>
        </p:spPr>
        <p:txBody>
          <a:bodyPr wrap="square" lIns="360000" tIns="360000" rIns="360000" bIns="288000">
            <a:spAutoFit/>
          </a:bodyPr>
          <a:lstStyle/>
          <a:p>
            <a:r>
              <a:rPr lang="en-AU" sz="2800" b="1" dirty="0">
                <a:solidFill>
                  <a:schemeClr val="tx1">
                    <a:lumMod val="85000"/>
                    <a:lumOff val="15000"/>
                  </a:schemeClr>
                </a:solidFill>
                <a:latin typeface="Arial Nova" panose="020B0504020202020204" pitchFamily="34" charset="0"/>
                <a:ea typeface="Segoe UI Emoji" panose="020B0502040204020203" pitchFamily="34" charset="0"/>
              </a:rPr>
              <a:t>Data quality </a:t>
            </a:r>
            <a:r>
              <a:rPr lang="en-AU" sz="2800" dirty="0">
                <a:solidFill>
                  <a:schemeClr val="tx1">
                    <a:lumMod val="85000"/>
                    <a:lumOff val="15000"/>
                  </a:schemeClr>
                </a:solidFill>
                <a:latin typeface="Arial Nova" panose="020B0504020202020204" pitchFamily="34" charset="0"/>
                <a:ea typeface="Segoe UI Emoji" panose="020B0502040204020203" pitchFamily="34" charset="0"/>
              </a:rPr>
              <a:t>course outline</a:t>
            </a:r>
          </a:p>
        </p:txBody>
      </p:sp>
      <p:grpSp>
        <p:nvGrpSpPr>
          <p:cNvPr id="19" name="Group 18">
            <a:extLst>
              <a:ext uri="{FF2B5EF4-FFF2-40B4-BE49-F238E27FC236}">
                <a16:creationId xmlns:a16="http://schemas.microsoft.com/office/drawing/2014/main" id="{91AEAD01-23FD-487B-B0DE-673787B75DBE}"/>
              </a:ext>
            </a:extLst>
          </p:cNvPr>
          <p:cNvGrpSpPr/>
          <p:nvPr/>
        </p:nvGrpSpPr>
        <p:grpSpPr>
          <a:xfrm>
            <a:off x="360001" y="1679648"/>
            <a:ext cx="8435111" cy="2515768"/>
            <a:chOff x="360001" y="1679648"/>
            <a:chExt cx="8435111" cy="2515768"/>
          </a:xfrm>
        </p:grpSpPr>
        <p:sp>
          <p:nvSpPr>
            <p:cNvPr id="4" name="Rectangle 3">
              <a:extLst>
                <a:ext uri="{FF2B5EF4-FFF2-40B4-BE49-F238E27FC236}">
                  <a16:creationId xmlns:a16="http://schemas.microsoft.com/office/drawing/2014/main" id="{134AA05E-5899-4992-9D9B-F59C83415C8B}"/>
                </a:ext>
              </a:extLst>
            </p:cNvPr>
            <p:cNvSpPr/>
            <p:nvPr/>
          </p:nvSpPr>
          <p:spPr>
            <a:xfrm>
              <a:off x="360001" y="1679649"/>
              <a:ext cx="1513250" cy="598589"/>
            </a:xfrm>
            <a:prstGeom prst="rect">
              <a:avLst/>
            </a:prstGeom>
            <a:solidFill>
              <a:schemeClr val="accent2"/>
            </a:solidFill>
          </p:spPr>
          <p:txBody>
            <a:bodyPr wrap="square" lIns="180000" tIns="144000" rIns="180000" bIns="144000" anchor="ctr">
              <a:spAutoFit/>
            </a:bodyPr>
            <a:lstStyle/>
            <a:p>
              <a:r>
                <a:rPr lang="en-AU" sz="2000" b="1" dirty="0">
                  <a:solidFill>
                    <a:schemeClr val="bg1"/>
                  </a:solidFill>
                  <a:latin typeface="Arial Nova" panose="020B0504020202020204" pitchFamily="34" charset="0"/>
                  <a:ea typeface="Segoe UI Emoji" panose="020B0502040204020203" pitchFamily="34" charset="0"/>
                </a:rPr>
                <a:t>Module 1</a:t>
              </a:r>
              <a:endParaRPr lang="en-AU" sz="2000" dirty="0">
                <a:solidFill>
                  <a:schemeClr val="bg1"/>
                </a:solidFill>
                <a:latin typeface="Arial Nova" panose="020B0504020202020204" pitchFamily="34" charset="0"/>
                <a:ea typeface="Segoe UI Emoji" panose="020B0502040204020203" pitchFamily="34" charset="0"/>
              </a:endParaRPr>
            </a:p>
          </p:txBody>
        </p:sp>
        <p:sp>
          <p:nvSpPr>
            <p:cNvPr id="11" name="Rectangle 10">
              <a:extLst>
                <a:ext uri="{FF2B5EF4-FFF2-40B4-BE49-F238E27FC236}">
                  <a16:creationId xmlns:a16="http://schemas.microsoft.com/office/drawing/2014/main" id="{27551206-EF1B-4B9E-98BC-16680201492F}"/>
                </a:ext>
              </a:extLst>
            </p:cNvPr>
            <p:cNvSpPr/>
            <p:nvPr/>
          </p:nvSpPr>
          <p:spPr>
            <a:xfrm>
              <a:off x="360001" y="2638238"/>
              <a:ext cx="1513250" cy="598589"/>
            </a:xfrm>
            <a:prstGeom prst="rect">
              <a:avLst/>
            </a:prstGeom>
            <a:solidFill>
              <a:schemeClr val="accent3"/>
            </a:solidFill>
          </p:spPr>
          <p:txBody>
            <a:bodyPr wrap="square" lIns="180000" tIns="144000" rIns="180000" bIns="144000" anchor="ctr">
              <a:spAutoFit/>
            </a:bodyPr>
            <a:lstStyle/>
            <a:p>
              <a:r>
                <a:rPr lang="en-AU" sz="2000" b="1" dirty="0">
                  <a:solidFill>
                    <a:schemeClr val="bg1"/>
                  </a:solidFill>
                  <a:latin typeface="Arial Nova" panose="020B0504020202020204" pitchFamily="34" charset="0"/>
                  <a:ea typeface="Segoe UI Emoji" panose="020B0502040204020203" pitchFamily="34" charset="0"/>
                </a:rPr>
                <a:t>Module 2</a:t>
              </a:r>
              <a:endParaRPr lang="en-AU" sz="2000" dirty="0">
                <a:solidFill>
                  <a:schemeClr val="bg1"/>
                </a:solidFill>
                <a:latin typeface="Arial Nova" panose="020B0504020202020204" pitchFamily="34" charset="0"/>
                <a:ea typeface="Segoe UI Emoji" panose="020B0502040204020203" pitchFamily="34" charset="0"/>
              </a:endParaRPr>
            </a:p>
          </p:txBody>
        </p:sp>
        <p:sp>
          <p:nvSpPr>
            <p:cNvPr id="12" name="Rectangle 11">
              <a:extLst>
                <a:ext uri="{FF2B5EF4-FFF2-40B4-BE49-F238E27FC236}">
                  <a16:creationId xmlns:a16="http://schemas.microsoft.com/office/drawing/2014/main" id="{572E1605-2339-4230-8657-98B83E1E9868}"/>
                </a:ext>
              </a:extLst>
            </p:cNvPr>
            <p:cNvSpPr/>
            <p:nvPr/>
          </p:nvSpPr>
          <p:spPr>
            <a:xfrm>
              <a:off x="360001" y="3596827"/>
              <a:ext cx="1513250" cy="598589"/>
            </a:xfrm>
            <a:prstGeom prst="rect">
              <a:avLst/>
            </a:prstGeom>
            <a:solidFill>
              <a:schemeClr val="accent1"/>
            </a:solidFill>
          </p:spPr>
          <p:txBody>
            <a:bodyPr wrap="square" lIns="180000" tIns="144000" rIns="180000" bIns="144000" anchor="ctr">
              <a:spAutoFit/>
            </a:bodyPr>
            <a:lstStyle/>
            <a:p>
              <a:r>
                <a:rPr lang="en-AU" sz="2000" b="1" dirty="0">
                  <a:solidFill>
                    <a:schemeClr val="bg1"/>
                  </a:solidFill>
                  <a:latin typeface="Arial Nova" panose="020B0504020202020204" pitchFamily="34" charset="0"/>
                  <a:ea typeface="Segoe UI Emoji" panose="020B0502040204020203" pitchFamily="34" charset="0"/>
                </a:rPr>
                <a:t>Module 3</a:t>
              </a:r>
              <a:endParaRPr lang="en-AU" sz="2000" dirty="0">
                <a:solidFill>
                  <a:schemeClr val="bg1"/>
                </a:solidFill>
                <a:latin typeface="Arial Nova" panose="020B0504020202020204" pitchFamily="34" charset="0"/>
                <a:ea typeface="Segoe UI Emoji" panose="020B0502040204020203" pitchFamily="34" charset="0"/>
              </a:endParaRPr>
            </a:p>
          </p:txBody>
        </p:sp>
        <p:sp>
          <p:nvSpPr>
            <p:cNvPr id="16" name="Rectangle 15">
              <a:extLst>
                <a:ext uri="{FF2B5EF4-FFF2-40B4-BE49-F238E27FC236}">
                  <a16:creationId xmlns:a16="http://schemas.microsoft.com/office/drawing/2014/main" id="{A67A9E86-D49B-4503-98CC-FD693CDA1D48}"/>
                </a:ext>
              </a:extLst>
            </p:cNvPr>
            <p:cNvSpPr/>
            <p:nvPr/>
          </p:nvSpPr>
          <p:spPr>
            <a:xfrm>
              <a:off x="1873251" y="1679648"/>
              <a:ext cx="6921861" cy="598589"/>
            </a:xfrm>
            <a:prstGeom prst="rect">
              <a:avLst/>
            </a:prstGeom>
            <a:solidFill>
              <a:schemeClr val="accent2">
                <a:alpha val="30000"/>
              </a:schemeClr>
            </a:solidFill>
          </p:spPr>
          <p:txBody>
            <a:bodyPr wrap="square" lIns="180000" tIns="144000" rIns="180000" bIns="144000" anchor="ctr">
              <a:spAutoFit/>
            </a:bodyPr>
            <a:lstStyle/>
            <a:p>
              <a:r>
                <a:rPr lang="en-AU" sz="2000" dirty="0">
                  <a:latin typeface="Arial Nova Light" panose="020B0304020202020204" pitchFamily="34" charset="0"/>
                  <a:ea typeface="Segoe UI Emoji" panose="020B0502040204020203" pitchFamily="34" charset="0"/>
                </a:rPr>
                <a:t>Introduction to data quality</a:t>
              </a:r>
            </a:p>
          </p:txBody>
        </p:sp>
        <p:sp>
          <p:nvSpPr>
            <p:cNvPr id="17" name="Rectangle 16">
              <a:extLst>
                <a:ext uri="{FF2B5EF4-FFF2-40B4-BE49-F238E27FC236}">
                  <a16:creationId xmlns:a16="http://schemas.microsoft.com/office/drawing/2014/main" id="{BB3CCBF1-AA74-4224-ADD4-57F954A7560B}"/>
                </a:ext>
              </a:extLst>
            </p:cNvPr>
            <p:cNvSpPr/>
            <p:nvPr/>
          </p:nvSpPr>
          <p:spPr>
            <a:xfrm>
              <a:off x="1873251" y="2638237"/>
              <a:ext cx="6921861" cy="598589"/>
            </a:xfrm>
            <a:prstGeom prst="rect">
              <a:avLst/>
            </a:prstGeom>
            <a:solidFill>
              <a:schemeClr val="accent3">
                <a:alpha val="30000"/>
              </a:schemeClr>
            </a:solidFill>
          </p:spPr>
          <p:txBody>
            <a:bodyPr wrap="square" lIns="180000" tIns="144000" rIns="180000" bIns="144000" anchor="ctr">
              <a:spAutoFit/>
            </a:bodyPr>
            <a:lstStyle/>
            <a:p>
              <a:r>
                <a:rPr lang="en-AU" sz="2000" dirty="0">
                  <a:latin typeface="Arial Nova Light" panose="020B0304020202020204" pitchFamily="34" charset="0"/>
                  <a:ea typeface="Segoe UI Emoji" panose="020B0502040204020203" pitchFamily="34" charset="0"/>
                </a:rPr>
                <a:t>Procedures, processes and practices in data quality</a:t>
              </a:r>
            </a:p>
          </p:txBody>
        </p:sp>
        <p:sp>
          <p:nvSpPr>
            <p:cNvPr id="18" name="Rectangle 17">
              <a:extLst>
                <a:ext uri="{FF2B5EF4-FFF2-40B4-BE49-F238E27FC236}">
                  <a16:creationId xmlns:a16="http://schemas.microsoft.com/office/drawing/2014/main" id="{D90B7D75-86BC-40A7-A7AC-A2DAD3889F36}"/>
                </a:ext>
              </a:extLst>
            </p:cNvPr>
            <p:cNvSpPr/>
            <p:nvPr/>
          </p:nvSpPr>
          <p:spPr>
            <a:xfrm>
              <a:off x="1873251" y="3596826"/>
              <a:ext cx="6921861" cy="598589"/>
            </a:xfrm>
            <a:prstGeom prst="rect">
              <a:avLst/>
            </a:prstGeom>
            <a:solidFill>
              <a:schemeClr val="accent1">
                <a:alpha val="30000"/>
              </a:schemeClr>
            </a:solidFill>
          </p:spPr>
          <p:txBody>
            <a:bodyPr wrap="square" lIns="180000" tIns="144000" rIns="180000" bIns="144000" anchor="ctr">
              <a:spAutoFit/>
            </a:bodyPr>
            <a:lstStyle/>
            <a:p>
              <a:r>
                <a:rPr lang="en-AU" sz="2000" dirty="0">
                  <a:latin typeface="Arial Nova Light" panose="020B0304020202020204" pitchFamily="34" charset="0"/>
                  <a:ea typeface="Segoe UI Emoji" panose="020B0502040204020203" pitchFamily="34" charset="0"/>
                </a:rPr>
                <a:t>Benefits, assessments and challenges</a:t>
              </a:r>
            </a:p>
          </p:txBody>
        </p:sp>
      </p:grpSp>
    </p:spTree>
    <p:extLst>
      <p:ext uri="{BB962C8B-B14F-4D97-AF65-F5344CB8AC3E}">
        <p14:creationId xmlns:p14="http://schemas.microsoft.com/office/powerpoint/2010/main" val="255553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6B5AA-B0C4-402D-8951-EA9195FF2F38}"/>
              </a:ext>
            </a:extLst>
          </p:cNvPr>
          <p:cNvSpPr txBox="1"/>
          <p:nvPr/>
        </p:nvSpPr>
        <p:spPr>
          <a:xfrm>
            <a:off x="290997" y="842074"/>
            <a:ext cx="4496156"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200" dirty="0">
                <a:solidFill>
                  <a:schemeClr val="accent6"/>
                </a:solidFill>
                <a:latin typeface="Segoe UI Emoji" panose="020B0502040204020203" pitchFamily="34" charset="0"/>
                <a:ea typeface="Segoe UI Emoji" panose="020B0502040204020203" pitchFamily="34" charset="0"/>
              </a:rPr>
              <a:t>Data quality management maturity assessment</a:t>
            </a:r>
          </a:p>
        </p:txBody>
      </p:sp>
      <p:graphicFrame>
        <p:nvGraphicFramePr>
          <p:cNvPr id="3" name="Table 2">
            <a:extLst>
              <a:ext uri="{FF2B5EF4-FFF2-40B4-BE49-F238E27FC236}">
                <a16:creationId xmlns:a16="http://schemas.microsoft.com/office/drawing/2014/main" id="{DD71D083-1ABB-41E4-A252-951579928999}"/>
              </a:ext>
            </a:extLst>
          </p:cNvPr>
          <p:cNvGraphicFramePr>
            <a:graphicFrameLocks noGrp="1"/>
          </p:cNvGraphicFramePr>
          <p:nvPr>
            <p:extLst>
              <p:ext uri="{D42A27DB-BD31-4B8C-83A1-F6EECF244321}">
                <p14:modId xmlns:p14="http://schemas.microsoft.com/office/powerpoint/2010/main" val="1744645040"/>
              </p:ext>
            </p:extLst>
          </p:nvPr>
        </p:nvGraphicFramePr>
        <p:xfrm>
          <a:off x="345782" y="1224507"/>
          <a:ext cx="8667587" cy="3481532"/>
        </p:xfrm>
        <a:graphic>
          <a:graphicData uri="http://schemas.openxmlformats.org/drawingml/2006/table">
            <a:tbl>
              <a:tblPr firstRow="1" bandRow="1"/>
              <a:tblGrid>
                <a:gridCol w="1131669">
                  <a:extLst>
                    <a:ext uri="{9D8B030D-6E8A-4147-A177-3AD203B41FA5}">
                      <a16:colId xmlns:a16="http://schemas.microsoft.com/office/drawing/2014/main" val="2422775588"/>
                    </a:ext>
                  </a:extLst>
                </a:gridCol>
                <a:gridCol w="1996494">
                  <a:extLst>
                    <a:ext uri="{9D8B030D-6E8A-4147-A177-3AD203B41FA5}">
                      <a16:colId xmlns:a16="http://schemas.microsoft.com/office/drawing/2014/main" val="1445113180"/>
                    </a:ext>
                  </a:extLst>
                </a:gridCol>
                <a:gridCol w="1123702">
                  <a:extLst>
                    <a:ext uri="{9D8B030D-6E8A-4147-A177-3AD203B41FA5}">
                      <a16:colId xmlns:a16="http://schemas.microsoft.com/office/drawing/2014/main" val="1102631580"/>
                    </a:ext>
                  </a:extLst>
                </a:gridCol>
                <a:gridCol w="1107201">
                  <a:extLst>
                    <a:ext uri="{9D8B030D-6E8A-4147-A177-3AD203B41FA5}">
                      <a16:colId xmlns:a16="http://schemas.microsoft.com/office/drawing/2014/main" val="2237923903"/>
                    </a:ext>
                  </a:extLst>
                </a:gridCol>
                <a:gridCol w="1102650">
                  <a:extLst>
                    <a:ext uri="{9D8B030D-6E8A-4147-A177-3AD203B41FA5}">
                      <a16:colId xmlns:a16="http://schemas.microsoft.com/office/drawing/2014/main" val="3804996504"/>
                    </a:ext>
                  </a:extLst>
                </a:gridCol>
                <a:gridCol w="1102650">
                  <a:extLst>
                    <a:ext uri="{9D8B030D-6E8A-4147-A177-3AD203B41FA5}">
                      <a16:colId xmlns:a16="http://schemas.microsoft.com/office/drawing/2014/main" val="3338007580"/>
                    </a:ext>
                  </a:extLst>
                </a:gridCol>
                <a:gridCol w="1103221">
                  <a:extLst>
                    <a:ext uri="{9D8B030D-6E8A-4147-A177-3AD203B41FA5}">
                      <a16:colId xmlns:a16="http://schemas.microsoft.com/office/drawing/2014/main" val="1267225544"/>
                    </a:ext>
                  </a:extLst>
                </a:gridCol>
              </a:tblGrid>
              <a:tr h="152075">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Questions to consider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Novice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26267" marR="26267" marT="13133" marB="13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Foundation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Advanced</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Leading</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Exemplar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929676"/>
                  </a:ext>
                </a:extLst>
              </a:tr>
              <a:tr h="2811304">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Procedures</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organisation only consider DQ when issues arise?</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organisation have DQ policy, process and procedures?</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DQ measured or monitored regularly?</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DQ measured consistently across your organisation?</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DQ quantitatively managed?</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Are DQ procedures easy for staff to follow?</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Are DQ results and decisions recorded and made transparent to data users?</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enterprise metadata include DQ?</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 strict rules or procedures for Data Management relating to data quality.</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Often data quality is reactive - only considered when data issues arise. </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assessments are subjective, challengeable and ineffective for end to end lifecycle data management.</a:t>
                      </a:r>
                    </a:p>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documentation is generally limited, and quality is poor.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US"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There is no systematic monitoring of the data quality, and error correction is usually carried out manually in an ad hoc manner.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Procedures are easy, natural</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is quantitatively managed. </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 metadata environment has been instituted providing end-user access to data quality metrics.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continuous attempt to improve data quality procedures.</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00237304"/>
                  </a:ext>
                </a:extLst>
              </a:tr>
            </a:tbl>
          </a:graphicData>
        </a:graphic>
      </p:graphicFrame>
    </p:spTree>
    <p:extLst>
      <p:ext uri="{BB962C8B-B14F-4D97-AF65-F5344CB8AC3E}">
        <p14:creationId xmlns:p14="http://schemas.microsoft.com/office/powerpoint/2010/main" val="1320897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2B0FB2-259B-4423-B39A-6CBD61434145}"/>
              </a:ext>
            </a:extLst>
          </p:cNvPr>
          <p:cNvPicPr/>
          <p:nvPr/>
        </p:nvPicPr>
        <p:blipFill rotWithShape="1">
          <a:blip r:embed="rId2"/>
          <a:srcRect l="1495" t="14294" r="3130" b="30787"/>
          <a:stretch/>
        </p:blipFill>
        <p:spPr bwMode="auto">
          <a:xfrm>
            <a:off x="2208243" y="3066204"/>
            <a:ext cx="6586870" cy="1725388"/>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2290F63-22E4-45BB-A29A-6E50B09C3756}"/>
              </a:ext>
            </a:extLst>
          </p:cNvPr>
          <p:cNvSpPr txBox="1"/>
          <p:nvPr/>
        </p:nvSpPr>
        <p:spPr>
          <a:xfrm>
            <a:off x="345782" y="826705"/>
            <a:ext cx="4496156"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200" dirty="0">
                <a:solidFill>
                  <a:schemeClr val="accent6"/>
                </a:solidFill>
                <a:latin typeface="Segoe UI Emoji" panose="020B0502040204020203" pitchFamily="34" charset="0"/>
                <a:ea typeface="Segoe UI Emoji" panose="020B0502040204020203" pitchFamily="34" charset="0"/>
              </a:rPr>
              <a:t>Data quality management maturity assessment</a:t>
            </a:r>
          </a:p>
        </p:txBody>
      </p:sp>
      <p:graphicFrame>
        <p:nvGraphicFramePr>
          <p:cNvPr id="4" name="Table 3">
            <a:extLst>
              <a:ext uri="{FF2B5EF4-FFF2-40B4-BE49-F238E27FC236}">
                <a16:creationId xmlns:a16="http://schemas.microsoft.com/office/drawing/2014/main" id="{5379A3EC-7B4D-4ED6-A769-35F9CAF68976}"/>
              </a:ext>
            </a:extLst>
          </p:cNvPr>
          <p:cNvGraphicFramePr>
            <a:graphicFrameLocks noGrp="1"/>
          </p:cNvGraphicFramePr>
          <p:nvPr>
            <p:extLst>
              <p:ext uri="{D42A27DB-BD31-4B8C-83A1-F6EECF244321}">
                <p14:modId xmlns:p14="http://schemas.microsoft.com/office/powerpoint/2010/main" val="362020543"/>
              </p:ext>
            </p:extLst>
          </p:nvPr>
        </p:nvGraphicFramePr>
        <p:xfrm>
          <a:off x="345782" y="1224507"/>
          <a:ext cx="8667587" cy="1799660"/>
        </p:xfrm>
        <a:graphic>
          <a:graphicData uri="http://schemas.openxmlformats.org/drawingml/2006/table">
            <a:tbl>
              <a:tblPr firstRow="1" bandRow="1"/>
              <a:tblGrid>
                <a:gridCol w="1131669">
                  <a:extLst>
                    <a:ext uri="{9D8B030D-6E8A-4147-A177-3AD203B41FA5}">
                      <a16:colId xmlns:a16="http://schemas.microsoft.com/office/drawing/2014/main" val="2422775588"/>
                    </a:ext>
                  </a:extLst>
                </a:gridCol>
                <a:gridCol w="1996494">
                  <a:extLst>
                    <a:ext uri="{9D8B030D-6E8A-4147-A177-3AD203B41FA5}">
                      <a16:colId xmlns:a16="http://schemas.microsoft.com/office/drawing/2014/main" val="1445113180"/>
                    </a:ext>
                  </a:extLst>
                </a:gridCol>
                <a:gridCol w="1123702">
                  <a:extLst>
                    <a:ext uri="{9D8B030D-6E8A-4147-A177-3AD203B41FA5}">
                      <a16:colId xmlns:a16="http://schemas.microsoft.com/office/drawing/2014/main" val="1102631580"/>
                    </a:ext>
                  </a:extLst>
                </a:gridCol>
                <a:gridCol w="1107201">
                  <a:extLst>
                    <a:ext uri="{9D8B030D-6E8A-4147-A177-3AD203B41FA5}">
                      <a16:colId xmlns:a16="http://schemas.microsoft.com/office/drawing/2014/main" val="2237923903"/>
                    </a:ext>
                  </a:extLst>
                </a:gridCol>
                <a:gridCol w="1102650">
                  <a:extLst>
                    <a:ext uri="{9D8B030D-6E8A-4147-A177-3AD203B41FA5}">
                      <a16:colId xmlns:a16="http://schemas.microsoft.com/office/drawing/2014/main" val="3804996504"/>
                    </a:ext>
                  </a:extLst>
                </a:gridCol>
                <a:gridCol w="1102650">
                  <a:extLst>
                    <a:ext uri="{9D8B030D-6E8A-4147-A177-3AD203B41FA5}">
                      <a16:colId xmlns:a16="http://schemas.microsoft.com/office/drawing/2014/main" val="3338007580"/>
                    </a:ext>
                  </a:extLst>
                </a:gridCol>
                <a:gridCol w="1103221">
                  <a:extLst>
                    <a:ext uri="{9D8B030D-6E8A-4147-A177-3AD203B41FA5}">
                      <a16:colId xmlns:a16="http://schemas.microsoft.com/office/drawing/2014/main" val="1267225544"/>
                    </a:ext>
                  </a:extLst>
                </a:gridCol>
              </a:tblGrid>
              <a:tr h="152075">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Questions to consider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Novice</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26267" marR="26267" marT="13133" marB="13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Foundation</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Advanced</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Leading</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200"/>
                        </a:lnSpc>
                        <a:spcBef>
                          <a:spcPts val="300"/>
                        </a:spcBef>
                        <a:spcAft>
                          <a:spcPts val="300"/>
                        </a:spcAft>
                      </a:pPr>
                      <a:r>
                        <a:rPr lang="en-AU" sz="1000" b="1">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Exemplar</a:t>
                      </a:r>
                      <a:endPar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endParaRPr>
                    </a:p>
                  </a:txBody>
                  <a:tcPr marL="10397" marR="10397" marT="10397" marB="1039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929676"/>
                  </a:ext>
                </a:extLst>
              </a:tr>
              <a:tr h="1574321">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Technology</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Is your DQ process managed manually?</a:t>
                      </a:r>
                    </a:p>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Are any parts of the DQ process automated? For example, measure or improve. </a:t>
                      </a:r>
                    </a:p>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Does your organisation have technology that is dedicated to managing data quality?</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No technology support DQ management</a:t>
                      </a:r>
                    </a:p>
                  </a:txBody>
                  <a:tcPr marL="26267" marR="26267" marT="13133" marB="13133">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technology is emerging but often not used consistently or effectively across the organisation to manage DQ</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Data quality monitoring and error correction is automated whenever possible.</a:t>
                      </a:r>
                    </a:p>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technology develops to automate DQ where applicable in the process.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DQ tools provide fully automated solutions in the DQ process</a:t>
                      </a:r>
                    </a:p>
                    <a:p>
                      <a:pPr>
                        <a:lnSpc>
                          <a:spcPts val="1200"/>
                        </a:lnSpc>
                        <a:spcBef>
                          <a:spcPts val="300"/>
                        </a:spcBef>
                        <a:spcAft>
                          <a:spcPts val="300"/>
                        </a:spcAft>
                      </a:pPr>
                      <a:r>
                        <a:rPr lang="en-AU" sz="10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ts val="1200"/>
                        </a:lnSpc>
                        <a:spcBef>
                          <a:spcPts val="300"/>
                        </a:spcBef>
                        <a:spcAft>
                          <a:spcPts val="300"/>
                        </a:spcAft>
                      </a:pPr>
                      <a:r>
                        <a:rPr lang="en-AU" sz="10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The continuous attempt to improve data quality tools and supporting technology</a:t>
                      </a:r>
                    </a:p>
                  </a:txBody>
                  <a:tcPr marL="10397" marR="10397" marT="10397" marB="10397">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01704391"/>
                  </a:ext>
                </a:extLst>
              </a:tr>
            </a:tbl>
          </a:graphicData>
        </a:graphic>
      </p:graphicFrame>
      <p:sp>
        <p:nvSpPr>
          <p:cNvPr id="5" name="Rectangle 4">
            <a:extLst>
              <a:ext uri="{FF2B5EF4-FFF2-40B4-BE49-F238E27FC236}">
                <a16:creationId xmlns:a16="http://schemas.microsoft.com/office/drawing/2014/main" id="{C9086CF4-FB63-4E8B-8F02-F3619D6FFC0B}"/>
              </a:ext>
            </a:extLst>
          </p:cNvPr>
          <p:cNvSpPr/>
          <p:nvPr/>
        </p:nvSpPr>
        <p:spPr>
          <a:xfrm>
            <a:off x="284363" y="3308681"/>
            <a:ext cx="1459967" cy="1384995"/>
          </a:xfrm>
          <a:prstGeom prst="rect">
            <a:avLst/>
          </a:prstGeom>
        </p:spPr>
        <p:txBody>
          <a:bodyPr wrap="square">
            <a:spAutoFit/>
          </a:bodyPr>
          <a:lstStyle/>
          <a:p>
            <a:pPr algn="ctr">
              <a:spcBef>
                <a:spcPts val="300"/>
              </a:spcBef>
              <a:spcAft>
                <a:spcPts val="300"/>
              </a:spcAft>
            </a:pPr>
            <a:r>
              <a:rPr lang="en-AU" sz="1200" dirty="0">
                <a:solidFill>
                  <a:srgbClr val="000000"/>
                </a:solidFill>
                <a:latin typeface="Segoe UI Emoji" panose="020B0502040204020203" pitchFamily="34" charset="0"/>
                <a:ea typeface="Segoe UI Emoji" panose="020B0502040204020203" pitchFamily="34" charset="0"/>
              </a:rPr>
              <a:t>maturity may differ across the organisation based on the source and/or characteristics of the data</a:t>
            </a:r>
            <a:endParaRPr lang="en-AU" sz="1200"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07108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208D4D-5F0D-4ACA-8702-E44235438FCD}"/>
              </a:ext>
            </a:extLst>
          </p:cNvPr>
          <p:cNvSpPr txBox="1"/>
          <p:nvPr/>
        </p:nvSpPr>
        <p:spPr>
          <a:xfrm>
            <a:off x="290996" y="842074"/>
            <a:ext cx="4749729"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Challenges for data quality management</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With many data stores across domains it can be difficult to align to a common standard</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As data stores expand the process of standardisation becomes more difficult to align</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Ownership and stewardship can be weak because of the unknown</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Business processes are updated by different parts of the organisation</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There can be many users of the data, with various understandings of the purpose of the data</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Processes are not centralised to the data store or the source of truth</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The diversity of data sources brings abundant data types and complex data structures and increases the difficulty of data integration</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Data volume is tremendous, and it is difficult to judge data quality within a reasonable amount of time</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Data change very fast and the “timeliness” of data is very short, which necessitates higher requirements for processing technology.</a:t>
            </a:r>
          </a:p>
          <a:p>
            <a:pPr marL="171450" lvl="0"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No unified and approved data quality standards</a:t>
            </a:r>
            <a:endParaRPr lang="en-AU" sz="1200" dirty="0">
              <a:latin typeface="Segoe UI Emoji" panose="020B0502040204020203" pitchFamily="34" charset="0"/>
              <a:ea typeface="Segoe UI Emoji" panose="020B0502040204020203" pitchFamily="34" charset="0"/>
            </a:endParaRPr>
          </a:p>
        </p:txBody>
      </p:sp>
      <p:sp>
        <p:nvSpPr>
          <p:cNvPr id="3" name="TextBox 2">
            <a:extLst>
              <a:ext uri="{FF2B5EF4-FFF2-40B4-BE49-F238E27FC236}">
                <a16:creationId xmlns:a16="http://schemas.microsoft.com/office/drawing/2014/main" id="{A95B83FA-7DC6-492C-BB34-56DC169703BA}"/>
              </a:ext>
            </a:extLst>
          </p:cNvPr>
          <p:cNvSpPr txBox="1"/>
          <p:nvPr/>
        </p:nvSpPr>
        <p:spPr>
          <a:xfrm>
            <a:off x="5432613" y="842073"/>
            <a:ext cx="3488550"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issues of the future</a:t>
            </a:r>
          </a:p>
          <a:p>
            <a:pPr>
              <a:lnSpc>
                <a:spcPct val="150000"/>
              </a:lnSpc>
              <a:spcBef>
                <a:spcPts val="300"/>
              </a:spcBef>
              <a:spcAft>
                <a:spcPts val="300"/>
              </a:spcAft>
            </a:pPr>
            <a:r>
              <a:rPr lang="en-AU" sz="1100" dirty="0">
                <a:latin typeface="Segoe UI Emoji" panose="020B0502040204020203" pitchFamily="34" charset="0"/>
                <a:ea typeface="Segoe UI Emoji" panose="020B0502040204020203" pitchFamily="34" charset="0"/>
              </a:rPr>
              <a:t>Challenges of data quality will be influenced by:</a:t>
            </a:r>
          </a:p>
          <a:p>
            <a:pPr marL="628650" lvl="1"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changing organisation structures</a:t>
            </a:r>
          </a:p>
          <a:p>
            <a:pPr marL="628650" lvl="1"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changing markets and supplier relationships</a:t>
            </a:r>
          </a:p>
          <a:p>
            <a:pPr marL="628650" lvl="1"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new legislation</a:t>
            </a:r>
          </a:p>
          <a:p>
            <a:pPr marL="628650" lvl="1"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changes to external data feeds or requirements</a:t>
            </a:r>
          </a:p>
          <a:p>
            <a:pPr marL="628650" lvl="1" indent="-171450">
              <a:spcBef>
                <a:spcPts val="300"/>
              </a:spcBef>
              <a:spcAft>
                <a:spcPts val="300"/>
              </a:spcAft>
              <a:buFont typeface="Arial" panose="020B0604020202020204" pitchFamily="34" charset="0"/>
              <a:buChar char="•"/>
            </a:pPr>
            <a:r>
              <a:rPr lang="en-AU" sz="1100" dirty="0">
                <a:latin typeface="Segoe UI Emoji" panose="020B0502040204020203" pitchFamily="34" charset="0"/>
                <a:ea typeface="Segoe UI Emoji" panose="020B0502040204020203" pitchFamily="34" charset="0"/>
              </a:rPr>
              <a:t>internal software changes</a:t>
            </a:r>
          </a:p>
          <a:p>
            <a:pPr>
              <a:lnSpc>
                <a:spcPct val="150000"/>
              </a:lnSpc>
              <a:spcBef>
                <a:spcPts val="300"/>
              </a:spcBef>
              <a:spcAft>
                <a:spcPts val="300"/>
              </a:spcAft>
            </a:pPr>
            <a:r>
              <a:rPr lang="en-AU" sz="1100" dirty="0">
                <a:latin typeface="Segoe UI Emoji" panose="020B0502040204020203" pitchFamily="34" charset="0"/>
                <a:ea typeface="Segoe UI Emoji" panose="020B0502040204020203" pitchFamily="34" charset="0"/>
              </a:rPr>
              <a:t>The single biggest risk in the future to data quality is the dilution of human knowledge in the process, procedure and practices of data quality with the illation of technology being the fix.</a:t>
            </a:r>
          </a:p>
          <a:p>
            <a:pPr algn="ctr">
              <a:lnSpc>
                <a:spcPct val="150000"/>
              </a:lnSpc>
              <a:spcBef>
                <a:spcPts val="300"/>
              </a:spcBef>
              <a:spcAft>
                <a:spcPts val="300"/>
              </a:spcAft>
            </a:pPr>
            <a:r>
              <a:rPr lang="en-AU" sz="1100" b="1" dirty="0">
                <a:latin typeface="Segoe UI Emoji" panose="020B0502040204020203" pitchFamily="34" charset="0"/>
                <a:ea typeface="Segoe UI Emoji" panose="020B0502040204020203" pitchFamily="34" charset="0"/>
              </a:rPr>
              <a:t>Solution - embed specialisation in data quality within organisation as a core to future data changes</a:t>
            </a:r>
          </a:p>
        </p:txBody>
      </p:sp>
    </p:spTree>
    <p:extLst>
      <p:ext uri="{BB962C8B-B14F-4D97-AF65-F5344CB8AC3E}">
        <p14:creationId xmlns:p14="http://schemas.microsoft.com/office/powerpoint/2010/main" val="130981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8153A-6AA1-4EB6-91B7-68FC6762D816}"/>
              </a:ext>
            </a:extLst>
          </p:cNvPr>
          <p:cNvSpPr txBox="1"/>
          <p:nvPr/>
        </p:nvSpPr>
        <p:spPr>
          <a:xfrm>
            <a:off x="290996" y="842074"/>
            <a:ext cx="4749729"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and data ethics</a:t>
            </a:r>
          </a:p>
          <a:p>
            <a:pPr>
              <a:lnSpc>
                <a:spcPct val="150000"/>
              </a:lnSpc>
              <a:spcBef>
                <a:spcPts val="300"/>
              </a:spcBef>
              <a:spcAft>
                <a:spcPts val="300"/>
              </a:spcAft>
            </a:pPr>
            <a:r>
              <a:rPr lang="en-AU" sz="1200" i="1" dirty="0">
                <a:latin typeface="Segoe UI Emoji" panose="020B0502040204020203" pitchFamily="34" charset="0"/>
                <a:ea typeface="Segoe UI Emoji" panose="020B0502040204020203" pitchFamily="34" charset="0"/>
              </a:rPr>
              <a:t>Just because you can do something with data does not mean you should do it</a:t>
            </a:r>
            <a:endParaRPr lang="en-AU" sz="1200" dirty="0">
              <a:latin typeface="Segoe UI Emoji" panose="020B0502040204020203" pitchFamily="34" charset="0"/>
              <a:ea typeface="Segoe UI Emoji" panose="020B0502040204020203" pitchFamily="34" charset="0"/>
            </a:endParaRP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The pillars of modern tax administration system are: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Stability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Efficiency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Equity</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Simplicity</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Competitiveness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Revenue adequacy</a:t>
            </a:r>
            <a:r>
              <a:rPr lang="en-AU" sz="1200" i="1" dirty="0">
                <a:latin typeface="Segoe UI Emoji" panose="020B0502040204020203" pitchFamily="34" charset="0"/>
                <a:ea typeface="Segoe UI Emoji" panose="020B0502040204020203" pitchFamily="34" charset="0"/>
              </a:rPr>
              <a:t> </a:t>
            </a:r>
          </a:p>
        </p:txBody>
      </p:sp>
      <p:sp>
        <p:nvSpPr>
          <p:cNvPr id="3" name="TextBox 2">
            <a:extLst>
              <a:ext uri="{FF2B5EF4-FFF2-40B4-BE49-F238E27FC236}">
                <a16:creationId xmlns:a16="http://schemas.microsoft.com/office/drawing/2014/main" id="{A1990956-6D2E-4463-820D-C9000BA376AA}"/>
              </a:ext>
            </a:extLst>
          </p:cNvPr>
          <p:cNvSpPr txBox="1"/>
          <p:nvPr/>
        </p:nvSpPr>
        <p:spPr>
          <a:xfrm>
            <a:off x="5432613" y="842073"/>
            <a:ext cx="3488550" cy="3866971"/>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and data value</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Key to data quality is the direct value that it generates from the data </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promotes informed decision-making</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business decisions impact bottom-line </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decisions driven by poor data practices cost</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lack of trust and confidence impacts</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efficiency costs</a:t>
            </a:r>
          </a:p>
          <a:p>
            <a:pPr marL="171450" lvl="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improves customer experience</a:t>
            </a:r>
          </a:p>
        </p:txBody>
      </p:sp>
      <p:sp>
        <p:nvSpPr>
          <p:cNvPr id="4" name="Rectangle 3">
            <a:extLst>
              <a:ext uri="{FF2B5EF4-FFF2-40B4-BE49-F238E27FC236}">
                <a16:creationId xmlns:a16="http://schemas.microsoft.com/office/drawing/2014/main" id="{8D1495B5-7AC9-44D3-8257-1E026C4CDF2D}"/>
              </a:ext>
            </a:extLst>
          </p:cNvPr>
          <p:cNvSpPr/>
          <p:nvPr/>
        </p:nvSpPr>
        <p:spPr>
          <a:xfrm>
            <a:off x="2081704" y="2310652"/>
            <a:ext cx="2720816" cy="1835759"/>
          </a:xfrm>
          <a:prstGeom prst="rect">
            <a:avLst/>
          </a:prstGeom>
        </p:spPr>
        <p:txBody>
          <a:bodyPr wrap="square">
            <a:spAutoFit/>
          </a:bodyPr>
          <a:lstStyle/>
          <a:p>
            <a:pPr lvl="0">
              <a:lnSpc>
                <a:spcPct val="150000"/>
              </a:lnSpc>
              <a:spcBef>
                <a:spcPts val="300"/>
              </a:spcBef>
              <a:spcAft>
                <a:spcPts val="300"/>
              </a:spcAft>
            </a:pPr>
            <a:r>
              <a:rPr lang="en-AU" sz="1050" b="1" dirty="0">
                <a:solidFill>
                  <a:srgbClr val="000000"/>
                </a:solidFill>
                <a:latin typeface="Segoe UI Emoji" panose="020B0502040204020203" pitchFamily="34" charset="0"/>
                <a:ea typeface="Segoe UI Emoji" panose="020B0502040204020203" pitchFamily="34" charset="0"/>
              </a:rPr>
              <a:t>Using poor quality data and making decision impacts all these features. </a:t>
            </a:r>
          </a:p>
          <a:p>
            <a:pPr lvl="0">
              <a:lnSpc>
                <a:spcPct val="150000"/>
              </a:lnSpc>
              <a:spcBef>
                <a:spcPts val="300"/>
              </a:spcBef>
              <a:spcAft>
                <a:spcPts val="300"/>
              </a:spcAft>
            </a:pPr>
            <a:r>
              <a:rPr lang="en-AU" sz="1050" b="1" dirty="0">
                <a:solidFill>
                  <a:srgbClr val="000000"/>
                </a:solidFill>
                <a:latin typeface="Segoe UI Emoji" panose="020B0502040204020203" pitchFamily="34" charset="0"/>
                <a:ea typeface="Segoe UI Emoji" panose="020B0502040204020203" pitchFamily="34" charset="0"/>
              </a:rPr>
              <a:t>The most significant impact is equity when you consider that some taxpayers could be selected for review by an administration in the absence of having quality data that considers the entire population.</a:t>
            </a:r>
          </a:p>
        </p:txBody>
      </p:sp>
      <p:pic>
        <p:nvPicPr>
          <p:cNvPr id="5" name="Picture 4">
            <a:extLst>
              <a:ext uri="{FF2B5EF4-FFF2-40B4-BE49-F238E27FC236}">
                <a16:creationId xmlns:a16="http://schemas.microsoft.com/office/drawing/2014/main" id="{449CDF37-418B-47FC-81DC-435203189C2D}"/>
              </a:ext>
            </a:extLst>
          </p:cNvPr>
          <p:cNvPicPr>
            <a:picLocks noChangeAspect="1"/>
          </p:cNvPicPr>
          <p:nvPr/>
        </p:nvPicPr>
        <p:blipFill>
          <a:blip r:embed="rId2"/>
          <a:stretch>
            <a:fillRect/>
          </a:stretch>
        </p:blipFill>
        <p:spPr>
          <a:xfrm>
            <a:off x="6360988" y="4042666"/>
            <a:ext cx="867472" cy="867472"/>
          </a:xfrm>
          <a:prstGeom prst="rect">
            <a:avLst/>
          </a:prstGeom>
        </p:spPr>
      </p:pic>
    </p:spTree>
    <p:extLst>
      <p:ext uri="{BB962C8B-B14F-4D97-AF65-F5344CB8AC3E}">
        <p14:creationId xmlns:p14="http://schemas.microsoft.com/office/powerpoint/2010/main" val="386502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2FFD67-481E-41C8-911F-97E920B4429A}"/>
              </a:ext>
            </a:extLst>
          </p:cNvPr>
          <p:cNvSpPr/>
          <p:nvPr/>
        </p:nvSpPr>
        <p:spPr>
          <a:xfrm>
            <a:off x="0" y="1867920"/>
            <a:ext cx="9155113" cy="2951505"/>
          </a:xfrm>
          <a:prstGeom prst="rect">
            <a:avLst/>
          </a:prstGeom>
          <a:noFill/>
        </p:spPr>
        <p:txBody>
          <a:bodyPr wrap="square" lIns="360000" tIns="288000" rIns="360000" bIns="288000">
            <a:spAutoFit/>
          </a:bodyPr>
          <a:lstStyle/>
          <a:p>
            <a:pPr>
              <a:spcAft>
                <a:spcPts val="2400"/>
              </a:spcAft>
            </a:pPr>
            <a:r>
              <a:rPr lang="en-AU" sz="2400" b="1" dirty="0">
                <a:solidFill>
                  <a:schemeClr val="accent1"/>
                </a:solidFill>
                <a:latin typeface="Arial Nova" panose="020B0504020202020204" pitchFamily="34" charset="0"/>
                <a:ea typeface="Segoe UI Emoji" panose="020B0502040204020203" pitchFamily="34" charset="0"/>
              </a:rPr>
              <a:t>Module 3: </a:t>
            </a:r>
            <a:r>
              <a:rPr lang="en-AU" sz="2400" dirty="0">
                <a:solidFill>
                  <a:schemeClr val="tx1">
                    <a:lumMod val="85000"/>
                    <a:lumOff val="15000"/>
                  </a:schemeClr>
                </a:solidFill>
                <a:latin typeface="Arial Nova" panose="020B0504020202020204" pitchFamily="34" charset="0"/>
                <a:ea typeface="Segoe UI Emoji" panose="020B0502040204020203" pitchFamily="34" charset="0"/>
              </a:rPr>
              <a:t>Activity 3.1</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How would you rate your own organisations data quality knowledge?</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What would be your assessment of your organisations data quality management maturity level?</a:t>
            </a:r>
          </a:p>
          <a:p>
            <a:pPr marL="342900" lvl="0" indent="-342900">
              <a:spcAft>
                <a:spcPts val="1200"/>
              </a:spcAft>
              <a:buFont typeface="+mj-lt"/>
              <a:buAutoNum type="arabicPeriod"/>
            </a:pPr>
            <a:r>
              <a:rPr lang="en-AU" dirty="0">
                <a:solidFill>
                  <a:prstClr val="black">
                    <a:lumMod val="85000"/>
                    <a:lumOff val="15000"/>
                  </a:prstClr>
                </a:solidFill>
                <a:latin typeface="Arial Nova Light" panose="020B0304020202020204" pitchFamily="34" charset="0"/>
                <a:ea typeface="Segoe UI Emoji" panose="020B0502040204020203" pitchFamily="34" charset="0"/>
              </a:rPr>
              <a:t>What do you think will be some of the challenges in implementing a data quality framework in your organisation?</a:t>
            </a:r>
            <a:endParaRPr lang="en-AU" altLang="en-US" dirty="0">
              <a:solidFill>
                <a:prstClr val="black">
                  <a:lumMod val="85000"/>
                  <a:lumOff val="15000"/>
                </a:prstClr>
              </a:solidFill>
              <a:latin typeface="Arial Nova Light" panose="020B0304020202020204" pitchFamily="34" charset="0"/>
              <a:ea typeface="Segoe UI Emoji" panose="020B0502040204020203" pitchFamily="34" charset="0"/>
            </a:endParaRPr>
          </a:p>
        </p:txBody>
      </p:sp>
      <p:pic>
        <p:nvPicPr>
          <p:cNvPr id="6" name="image3.png">
            <a:extLst>
              <a:ext uri="{FF2B5EF4-FFF2-40B4-BE49-F238E27FC236}">
                <a16:creationId xmlns:a16="http://schemas.microsoft.com/office/drawing/2014/main" id="{2B78C4C5-472A-443B-87BA-CB74CB982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34" y="1213942"/>
            <a:ext cx="638027" cy="65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1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43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63109B-8AF2-4526-8586-C9DFE5D5347A}"/>
              </a:ext>
            </a:extLst>
          </p:cNvPr>
          <p:cNvSpPr txBox="1"/>
          <p:nvPr/>
        </p:nvSpPr>
        <p:spPr>
          <a:xfrm>
            <a:off x="290997" y="842075"/>
            <a:ext cx="4286559"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tools</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the processes and technologies for identifying, understanding and correcting flaws in data</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a broad range of functions and capabilities, which include data cleansing, profiling, parsing, monitoring, and enrichment.</a:t>
            </a:r>
          </a:p>
          <a:p>
            <a:pPr>
              <a:lnSpc>
                <a:spcPct val="150000"/>
              </a:lnSpc>
              <a:spcBef>
                <a:spcPts val="300"/>
              </a:spcBef>
              <a:spcAft>
                <a:spcPts val="300"/>
              </a:spcAft>
            </a:pPr>
            <a:r>
              <a:rPr lang="en-AU" sz="1200" dirty="0">
                <a:latin typeface="Segoe UI Emoji" panose="020B0502040204020203" pitchFamily="34" charset="0"/>
                <a:ea typeface="Segoe UI Emoji" panose="020B0502040204020203" pitchFamily="34" charset="0"/>
              </a:rPr>
              <a:t>Common functionalities in a data quality tool including:</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profiling </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elimination </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transformation</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standardization</a:t>
            </a:r>
          </a:p>
          <a:p>
            <a:pPr marL="628650" lvl="1" indent="-171450">
              <a:lnSpc>
                <a:spcPct val="150000"/>
              </a:lnSpc>
              <a:spcBef>
                <a:spcPts val="300"/>
              </a:spcBef>
              <a:spcAft>
                <a:spcPts val="300"/>
              </a:spcAft>
              <a:buFont typeface="Wingdings" panose="05000000000000000000" pitchFamily="2" charset="2"/>
              <a:buChar char="q"/>
            </a:pPr>
            <a:r>
              <a:rPr lang="en-AU" sz="1200" dirty="0">
                <a:latin typeface="Segoe UI Emoji" panose="020B0502040204020203" pitchFamily="34" charset="0"/>
                <a:ea typeface="Segoe UI Emoji" panose="020B0502040204020203" pitchFamily="34" charset="0"/>
              </a:rPr>
              <a:t>Data harmonization</a:t>
            </a:r>
            <a:endPar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420927-F9BE-4EB7-B4C0-ED94E57F1DBD}"/>
              </a:ext>
            </a:extLst>
          </p:cNvPr>
          <p:cNvSpPr/>
          <p:nvPr/>
        </p:nvSpPr>
        <p:spPr>
          <a:xfrm>
            <a:off x="4579939" y="1272380"/>
            <a:ext cx="4284178" cy="3489610"/>
          </a:xfrm>
          <a:prstGeom prst="rect">
            <a:avLst/>
          </a:prstGeom>
        </p:spPr>
        <p:txBody>
          <a:bodyPr wrap="square">
            <a:spAutoFit/>
          </a:bodyPr>
          <a:lstStyle/>
          <a:p>
            <a:pPr>
              <a:lnSpc>
                <a:spcPct val="150000"/>
              </a:lnSpc>
              <a:spcBef>
                <a:spcPts val="300"/>
              </a:spcBef>
              <a:spcAft>
                <a:spcPts val="300"/>
              </a:spcAft>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When selecting a data quality tool consider:</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Price</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is it one off, enduring, does it include upgrades, and ad on;</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Support</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onsite, offsite support, training etc;</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Usability</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including IT users, analytics, and business users;</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Scalability </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with increasing data ingestion will the tool evolve with that expansion;</a:t>
            </a:r>
          </a:p>
          <a:p>
            <a:pPr marL="342900" lvl="0" indent="-342900">
              <a:lnSpc>
                <a:spcPct val="150000"/>
              </a:lnSpc>
              <a:spcBef>
                <a:spcPts val="300"/>
              </a:spcBef>
              <a:spcAft>
                <a:spcPts val="300"/>
              </a:spcAft>
              <a:buFont typeface="Courier New" panose="02070309020205020404" pitchFamily="49" charset="0"/>
              <a:buChar char="o"/>
            </a:pPr>
            <a:r>
              <a:rPr lang="en-AU" sz="1200" b="1" dirty="0">
                <a:latin typeface="Segoe UI Emoji" panose="020B0502040204020203" pitchFamily="34" charset="0"/>
                <a:ea typeface="Segoe UI Emoji" panose="020B0502040204020203" pitchFamily="34" charset="0"/>
                <a:cs typeface="Times New Roman" panose="02020603050405020304" pitchFamily="18" charset="0"/>
              </a:rPr>
              <a:t>Features</a:t>
            </a:r>
            <a:r>
              <a:rPr lang="en-AU" sz="1200" dirty="0">
                <a:latin typeface="Segoe UI Emoji" panose="020B0502040204020203" pitchFamily="34" charset="0"/>
                <a:ea typeface="Segoe UI Emoji" panose="020B0502040204020203" pitchFamily="34" charset="0"/>
                <a:cs typeface="Times New Roman" panose="02020603050405020304" pitchFamily="18" charset="0"/>
              </a:rPr>
              <a:t> – auditing capabilities, integration with existing IT software and hardware, on previse v’s cloud, metadata support etc</a:t>
            </a:r>
          </a:p>
        </p:txBody>
      </p:sp>
    </p:spTree>
    <p:extLst>
      <p:ext uri="{BB962C8B-B14F-4D97-AF65-F5344CB8AC3E}">
        <p14:creationId xmlns:p14="http://schemas.microsoft.com/office/powerpoint/2010/main" val="389308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E30E7-111F-4F76-BF2C-2CD5D5BB1378}"/>
              </a:ext>
            </a:extLst>
          </p:cNvPr>
          <p:cNvSpPr txBox="1"/>
          <p:nvPr/>
        </p:nvSpPr>
        <p:spPr>
          <a:xfrm>
            <a:off x="-1" y="1616819"/>
            <a:ext cx="9155113" cy="1916212"/>
          </a:xfrm>
          <a:prstGeom prst="rect">
            <a:avLst/>
          </a:prstGeom>
        </p:spPr>
        <p:txBody>
          <a:bodyPr wrap="square" lIns="540000" tIns="360000" rIns="540000" bIns="288000">
            <a:spAutoFit/>
          </a:bodyPr>
          <a:lstStyle>
            <a:defPPr>
              <a:defRPr lang="en-US"/>
            </a:defPPr>
            <a:lvl1pPr>
              <a:defRPr sz="2400" b="1">
                <a:latin typeface="Arial Nova" panose="020B0504020202020204" pitchFamily="34" charset="0"/>
                <a:ea typeface="Segoe UI Emoji" panose="020B0502040204020203" pitchFamily="34" charset="0"/>
              </a:defRPr>
            </a:lvl1pPr>
          </a:lstStyle>
          <a:p>
            <a:pPr>
              <a:spcAft>
                <a:spcPts val="1200"/>
              </a:spcAft>
            </a:pPr>
            <a:r>
              <a:rPr lang="en-AU" sz="3600" b="0" dirty="0">
                <a:solidFill>
                  <a:schemeClr val="bg1"/>
                </a:solidFill>
                <a:latin typeface="Arial Nova Light" panose="020B0304020202020204" pitchFamily="34" charset="0"/>
              </a:rPr>
              <a:t>Module 1</a:t>
            </a:r>
          </a:p>
          <a:p>
            <a:pPr>
              <a:spcAft>
                <a:spcPts val="1200"/>
              </a:spcAft>
            </a:pPr>
            <a:r>
              <a:rPr lang="en-AU" sz="3600" dirty="0">
                <a:solidFill>
                  <a:schemeClr val="bg1"/>
                </a:solidFill>
              </a:rPr>
              <a:t>Introduction to data quality</a:t>
            </a:r>
          </a:p>
        </p:txBody>
      </p:sp>
    </p:spTree>
    <p:extLst>
      <p:ext uri="{BB962C8B-B14F-4D97-AF65-F5344CB8AC3E}">
        <p14:creationId xmlns:p14="http://schemas.microsoft.com/office/powerpoint/2010/main" val="416326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7DD0D-745A-4A73-8199-C029B5B415A5}"/>
              </a:ext>
            </a:extLst>
          </p:cNvPr>
          <p:cNvSpPr/>
          <p:nvPr/>
        </p:nvSpPr>
        <p:spPr>
          <a:xfrm>
            <a:off x="1" y="1867920"/>
            <a:ext cx="5429249" cy="2058953"/>
          </a:xfrm>
          <a:prstGeom prst="rect">
            <a:avLst/>
          </a:prstGeom>
          <a:noFill/>
        </p:spPr>
        <p:txBody>
          <a:bodyPr wrap="square" lIns="360000" tIns="288000" rIns="360000" bIns="288000">
            <a:spAutoFit/>
          </a:bodyPr>
          <a:lstStyle/>
          <a:p>
            <a:pPr>
              <a:spcAft>
                <a:spcPts val="2400"/>
              </a:spcAft>
            </a:pPr>
            <a:r>
              <a:rPr lang="en-AU" sz="2800" b="1" dirty="0">
                <a:solidFill>
                  <a:schemeClr val="accent2"/>
                </a:solidFill>
                <a:latin typeface="Arial Nova" panose="020B0504020202020204" pitchFamily="34" charset="0"/>
                <a:ea typeface="Segoe UI Emoji" panose="020B0502040204020203" pitchFamily="34" charset="0"/>
              </a:rPr>
              <a:t>Opening activity</a:t>
            </a:r>
          </a:p>
          <a:p>
            <a:pPr>
              <a:spcAft>
                <a:spcPts val="2400"/>
              </a:spcAft>
            </a:pPr>
            <a:r>
              <a:rPr lang="en-AU" altLang="en-US" sz="2400" dirty="0">
                <a:solidFill>
                  <a:schemeClr val="tx1">
                    <a:lumMod val="85000"/>
                    <a:lumOff val="15000"/>
                  </a:schemeClr>
                </a:solidFill>
                <a:latin typeface="Arial Nova Light" panose="020B0304020202020204" pitchFamily="34" charset="0"/>
                <a:ea typeface="Segoe UI Emoji" panose="020B0502040204020203" pitchFamily="34" charset="0"/>
              </a:rPr>
              <a:t>What does data quality mean to you and your organisation?</a:t>
            </a:r>
          </a:p>
        </p:txBody>
      </p:sp>
      <p:pic>
        <p:nvPicPr>
          <p:cNvPr id="7" name="image3.png">
            <a:extLst>
              <a:ext uri="{FF2B5EF4-FFF2-40B4-BE49-F238E27FC236}">
                <a16:creationId xmlns:a16="http://schemas.microsoft.com/office/drawing/2014/main" id="{BB5D7571-362D-4C2D-ACDD-D2665124E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34" y="1213942"/>
            <a:ext cx="638027" cy="65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1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4376A-39F4-4CBD-9E23-91EF2DF79EF9}"/>
              </a:ext>
            </a:extLst>
          </p:cNvPr>
          <p:cNvSpPr txBox="1"/>
          <p:nvPr/>
        </p:nvSpPr>
        <p:spPr>
          <a:xfrm>
            <a:off x="290998" y="939524"/>
            <a:ext cx="4286558" cy="4066714"/>
          </a:xfrm>
          <a:prstGeom prst="rect">
            <a:avLst/>
          </a:prstGeom>
          <a:noFill/>
        </p:spPr>
        <p:txBody>
          <a:bodyPr wrap="square" lIns="36000" tIns="36000" rIns="36000" bIns="36000" rtlCol="0">
            <a:noAutofit/>
          </a:bodyPr>
          <a:lstStyle/>
          <a:p>
            <a:r>
              <a:rPr lang="en-AU" sz="1600" dirty="0">
                <a:solidFill>
                  <a:schemeClr val="accent6"/>
                </a:solidFill>
                <a:latin typeface="Segoe UI Emoji" panose="020B0502040204020203" pitchFamily="34" charset="0"/>
                <a:ea typeface="Segoe UI Emoji" panose="020B0502040204020203" pitchFamily="34" charset="0"/>
              </a:rPr>
              <a:t>What is data quality?</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the right data being available at the right time, for the right person, to the right user, to achieve the right outcome</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consider the statement that the “weather is bad”, what does this really mean? </a:t>
            </a:r>
          </a:p>
          <a:p>
            <a:pPr marL="171450" indent="-171450">
              <a:lnSpc>
                <a:spcPct val="150000"/>
              </a:lnSpc>
              <a:spcBef>
                <a:spcPts val="300"/>
              </a:spcBef>
              <a:spcAft>
                <a:spcPts val="300"/>
              </a:spcAft>
              <a:buFont typeface="Arial" panose="020B0604020202020204" pitchFamily="34" charset="0"/>
              <a:buChar char="•"/>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if someone states that they have poor quality data its difficult to interpret without describing the purpose of the data</a:t>
            </a:r>
          </a:p>
          <a:p>
            <a:pPr>
              <a:lnSpc>
                <a:spcPct val="150000"/>
              </a:lnSpc>
              <a:spcBef>
                <a:spcPts val="300"/>
              </a:spcBef>
              <a:spcAft>
                <a:spcPts val="300"/>
              </a:spcAft>
            </a:pPr>
            <a:r>
              <a:rPr lang="en-AU" sz="1200"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Data quality refers to the state of data as it relates to it’s intended purpose. Generally, data will be considered high quality when it is </a:t>
            </a:r>
            <a:r>
              <a:rPr lang="en-AU" sz="1200" b="1" dirty="0">
                <a:solidFill>
                  <a:schemeClr val="accent6"/>
                </a:solidFill>
                <a:latin typeface="Segoe UI Emoji" panose="020B0502040204020203" pitchFamily="34" charset="0"/>
                <a:ea typeface="Segoe UI Emoji" panose="020B0502040204020203" pitchFamily="34" charset="0"/>
                <a:cs typeface="Times New Roman" panose="02020603050405020304" pitchFamily="18" charset="0"/>
              </a:rPr>
              <a:t>fit for purpose</a:t>
            </a:r>
            <a:r>
              <a:rPr lang="en-AU" sz="1200" b="1" dirty="0">
                <a:solidFill>
                  <a:srgbClr val="000000"/>
                </a:solidFill>
                <a:latin typeface="Segoe UI Emoji" panose="020B0502040204020203" pitchFamily="34" charset="0"/>
                <a:ea typeface="Segoe UI Emoji" panose="020B0502040204020203" pitchFamily="34" charset="0"/>
                <a:cs typeface="Times New Roman" panose="02020603050405020304" pitchFamily="18" charset="0"/>
              </a:rPr>
              <a:t>. </a:t>
            </a:r>
          </a:p>
          <a:p>
            <a:pPr>
              <a:lnSpc>
                <a:spcPct val="150000"/>
              </a:lnSpc>
              <a:spcBef>
                <a:spcPts val="300"/>
              </a:spcBef>
              <a:spcAft>
                <a:spcPts val="300"/>
              </a:spcAft>
            </a:pPr>
            <a:endParaRPr lang="en-AU" sz="1200" dirty="0">
              <a:solidFill>
                <a:srgbClr val="000000"/>
              </a:solidFill>
              <a:latin typeface="+mn-lt"/>
              <a:ea typeface="Segoe UI Emoji" panose="020B0502040204020203"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2094FA6-99CC-44B0-A018-8D3B83C62C67}"/>
              </a:ext>
            </a:extLst>
          </p:cNvPr>
          <p:cNvPicPr/>
          <p:nvPr/>
        </p:nvPicPr>
        <p:blipFill rotWithShape="1">
          <a:blip r:embed="rId2"/>
          <a:srcRect l="-3548" t="-5205" r="-4077" b="-5602"/>
          <a:stretch/>
        </p:blipFill>
        <p:spPr bwMode="auto">
          <a:xfrm>
            <a:off x="5193149" y="770476"/>
            <a:ext cx="1969376" cy="1804449"/>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A53A71D-2C7F-4027-8455-121B57ED8C3F}"/>
              </a:ext>
            </a:extLst>
          </p:cNvPr>
          <p:cNvSpPr/>
          <p:nvPr/>
        </p:nvSpPr>
        <p:spPr>
          <a:xfrm>
            <a:off x="7021090" y="1412354"/>
            <a:ext cx="1712328" cy="338554"/>
          </a:xfrm>
          <a:prstGeom prst="rect">
            <a:avLst/>
          </a:prstGeom>
        </p:spPr>
        <p:txBody>
          <a:bodyPr wrap="none">
            <a:spAutoFit/>
          </a:bodyPr>
          <a:lstStyle/>
          <a:p>
            <a:pPr lvl="0"/>
            <a:r>
              <a:rPr lang="en-AU" sz="1600" dirty="0">
                <a:solidFill>
                  <a:srgbClr val="0E8387"/>
                </a:solidFill>
                <a:latin typeface="Segoe UI Emoji" panose="020B0502040204020203" pitchFamily="34" charset="0"/>
                <a:ea typeface="Segoe UI Emoji" panose="020B0502040204020203" pitchFamily="34" charset="0"/>
              </a:rPr>
              <a:t>The data triangle</a:t>
            </a:r>
          </a:p>
        </p:txBody>
      </p:sp>
      <p:pic>
        <p:nvPicPr>
          <p:cNvPr id="6" name="Picture 5">
            <a:extLst>
              <a:ext uri="{FF2B5EF4-FFF2-40B4-BE49-F238E27FC236}">
                <a16:creationId xmlns:a16="http://schemas.microsoft.com/office/drawing/2014/main" id="{CBE68ECE-886F-4F55-B88C-4FEDE6FEBF7F}"/>
              </a:ext>
            </a:extLst>
          </p:cNvPr>
          <p:cNvPicPr/>
          <p:nvPr/>
        </p:nvPicPr>
        <p:blipFill rotWithShape="1">
          <a:blip r:embed="rId3">
            <a:extLst>
              <a:ext uri="{28A0092B-C50C-407E-A947-70E740481C1C}">
                <a14:useLocalDpi xmlns:a14="http://schemas.microsoft.com/office/drawing/2010/main" val="0"/>
              </a:ext>
            </a:extLst>
          </a:blip>
          <a:srcRect l="14554" r="16431"/>
          <a:stretch/>
        </p:blipFill>
        <p:spPr bwMode="auto">
          <a:xfrm>
            <a:off x="6544856" y="2957513"/>
            <a:ext cx="2072000" cy="1804449"/>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A70A2436-B90C-442D-9876-309C8103F1DB}"/>
              </a:ext>
            </a:extLst>
          </p:cNvPr>
          <p:cNvSpPr/>
          <p:nvPr/>
        </p:nvSpPr>
        <p:spPr>
          <a:xfrm>
            <a:off x="5173126" y="3423881"/>
            <a:ext cx="1329210" cy="584775"/>
          </a:xfrm>
          <a:prstGeom prst="rect">
            <a:avLst/>
          </a:prstGeom>
        </p:spPr>
        <p:txBody>
          <a:bodyPr wrap="none">
            <a:spAutoFit/>
          </a:bodyPr>
          <a:lstStyle/>
          <a:p>
            <a:pPr lvl="0" algn="ctr"/>
            <a:r>
              <a:rPr lang="en-AU" sz="1600" dirty="0">
                <a:solidFill>
                  <a:srgbClr val="0E8387"/>
                </a:solidFill>
                <a:latin typeface="Segoe UI Emoji" panose="020B0502040204020203" pitchFamily="34" charset="0"/>
                <a:ea typeface="Segoe UI Emoji" panose="020B0502040204020203" pitchFamily="34" charset="0"/>
              </a:rPr>
              <a:t>The circle of </a:t>
            </a:r>
          </a:p>
          <a:p>
            <a:pPr lvl="0" algn="ctr"/>
            <a:r>
              <a:rPr lang="en-AU" sz="1600" dirty="0">
                <a:solidFill>
                  <a:srgbClr val="0E8387"/>
                </a:solidFill>
                <a:latin typeface="Segoe UI Emoji" panose="020B0502040204020203" pitchFamily="34" charset="0"/>
                <a:ea typeface="Segoe UI Emoji" panose="020B0502040204020203" pitchFamily="34" charset="0"/>
              </a:rPr>
              <a:t>data quality</a:t>
            </a:r>
          </a:p>
        </p:txBody>
      </p:sp>
    </p:spTree>
    <p:extLst>
      <p:ext uri="{BB962C8B-B14F-4D97-AF65-F5344CB8AC3E}">
        <p14:creationId xmlns:p14="http://schemas.microsoft.com/office/powerpoint/2010/main" val="423990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CDB11-CBC0-4505-854E-BA0F6B9E1293}"/>
              </a:ext>
            </a:extLst>
          </p:cNvPr>
          <p:cNvSpPr txBox="1"/>
          <p:nvPr/>
        </p:nvSpPr>
        <p:spPr>
          <a:xfrm>
            <a:off x="290998" y="842075"/>
            <a:ext cx="5863914" cy="4066714"/>
          </a:xfrm>
          <a:prstGeom prst="rect">
            <a:avLst/>
          </a:prstGeom>
          <a:noFill/>
        </p:spPr>
        <p:txBody>
          <a:bodyPr wrap="square" lIns="36000" tIns="36000" rIns="36000" bIns="36000" rtlCol="0">
            <a:noAutofit/>
          </a:bodyPr>
          <a:lstStyle/>
          <a:p>
            <a:pPr>
              <a:lnSpc>
                <a:spcPct val="150000"/>
              </a:lnSpc>
            </a:pPr>
            <a:r>
              <a:rPr lang="en-AU" sz="1600" dirty="0">
                <a:solidFill>
                  <a:schemeClr val="accent6"/>
                </a:solidFill>
                <a:latin typeface="Segoe UI Emoji" panose="020B0502040204020203" pitchFamily="34" charset="0"/>
                <a:ea typeface="Segoe UI Emoji" panose="020B0502040204020203" pitchFamily="34" charset="0"/>
              </a:rPr>
              <a:t>Data quality principles?</a:t>
            </a:r>
          </a:p>
          <a:p>
            <a:pPr lvl="0">
              <a:lnSpc>
                <a:spcPct val="150000"/>
              </a:lnSpc>
              <a:spcBef>
                <a:spcPts val="600"/>
              </a:spcBef>
              <a:spcAft>
                <a:spcPts val="600"/>
              </a:spcAft>
            </a:pPr>
            <a:r>
              <a:rPr lang="en-AU" sz="1200" dirty="0">
                <a:latin typeface="Segoe UI Emoji" panose="020B0502040204020203" pitchFamily="34" charset="0"/>
                <a:ea typeface="Segoe UI Emoji" panose="020B0502040204020203" pitchFamily="34" charset="0"/>
              </a:rPr>
              <a:t>1. </a:t>
            </a:r>
            <a:r>
              <a:rPr lang="en-AU" sz="1200" b="1" dirty="0">
                <a:latin typeface="Segoe UI Emoji" panose="020B0502040204020203" pitchFamily="34" charset="0"/>
                <a:ea typeface="Segoe UI Emoji" panose="020B0502040204020203" pitchFamily="34" charset="0"/>
              </a:rPr>
              <a:t>Consistent </a:t>
            </a:r>
            <a:r>
              <a:rPr lang="en-AU" sz="1200" dirty="0">
                <a:latin typeface="Segoe UI Emoji" panose="020B0502040204020203" pitchFamily="34" charset="0"/>
                <a:ea typeface="Segoe UI Emoji" panose="020B0502040204020203" pitchFamily="34" charset="0"/>
              </a:rPr>
              <a:t>data quality management across the data lifecycle within business processes.</a:t>
            </a:r>
          </a:p>
          <a:p>
            <a:pPr lvl="0">
              <a:lnSpc>
                <a:spcPct val="150000"/>
              </a:lnSpc>
              <a:spcBef>
                <a:spcPts val="600"/>
              </a:spcBef>
              <a:spcAft>
                <a:spcPts val="600"/>
              </a:spcAft>
            </a:pPr>
            <a:r>
              <a:rPr lang="en-AU" sz="1200" dirty="0">
                <a:latin typeface="Segoe UI Emoji" panose="020B0502040204020203" pitchFamily="34" charset="0"/>
                <a:ea typeface="Segoe UI Emoji" panose="020B0502040204020203" pitchFamily="34" charset="0"/>
              </a:rPr>
              <a:t>2. Data quality is </a:t>
            </a:r>
            <a:r>
              <a:rPr lang="en-AU" sz="1200" b="1" dirty="0">
                <a:latin typeface="Segoe UI Emoji" panose="020B0502040204020203" pitchFamily="34" charset="0"/>
                <a:ea typeface="Segoe UI Emoji" panose="020B0502040204020203" pitchFamily="34" charset="0"/>
              </a:rPr>
              <a:t>measurable</a:t>
            </a:r>
            <a:r>
              <a:rPr lang="en-AU" sz="1200" dirty="0">
                <a:latin typeface="Segoe UI Emoji" panose="020B0502040204020203" pitchFamily="34" charset="0"/>
                <a:ea typeface="Segoe UI Emoji" panose="020B0502040204020203" pitchFamily="34" charset="0"/>
              </a:rPr>
              <a:t> and assessed for </a:t>
            </a:r>
            <a:r>
              <a:rPr lang="en-AU" sz="1200" b="1" dirty="0">
                <a:latin typeface="Segoe UI Emoji" panose="020B0502040204020203" pitchFamily="34" charset="0"/>
                <a:ea typeface="Segoe UI Emoji" panose="020B0502040204020203" pitchFamily="34" charset="0"/>
              </a:rPr>
              <a:t>fitness for purpose </a:t>
            </a:r>
            <a:r>
              <a:rPr lang="en-AU" sz="1200" dirty="0">
                <a:latin typeface="Segoe UI Emoji" panose="020B0502040204020203" pitchFamily="34" charset="0"/>
                <a:ea typeface="Segoe UI Emoji" panose="020B0502040204020203" pitchFamily="34" charset="0"/>
              </a:rPr>
              <a:t>before use.</a:t>
            </a:r>
          </a:p>
          <a:p>
            <a:pPr lvl="0">
              <a:lnSpc>
                <a:spcPct val="150000"/>
              </a:lnSpc>
              <a:spcBef>
                <a:spcPts val="600"/>
              </a:spcBef>
              <a:spcAft>
                <a:spcPts val="600"/>
              </a:spcAft>
            </a:pPr>
            <a:r>
              <a:rPr lang="en-AU" sz="1200" dirty="0">
                <a:latin typeface="Segoe UI Emoji" panose="020B0502040204020203" pitchFamily="34" charset="0"/>
                <a:ea typeface="Segoe UI Emoji" panose="020B0502040204020203" pitchFamily="34" charset="0"/>
              </a:rPr>
              <a:t>3. Data quality management will consider </a:t>
            </a:r>
            <a:r>
              <a:rPr lang="en-AU" sz="1200" b="1" dirty="0">
                <a:latin typeface="Segoe UI Emoji" panose="020B0502040204020203" pitchFamily="34" charset="0"/>
                <a:ea typeface="Segoe UI Emoji" panose="020B0502040204020203" pitchFamily="34" charset="0"/>
              </a:rPr>
              <a:t>prevention</a:t>
            </a:r>
            <a:r>
              <a:rPr lang="en-AU" sz="1200" dirty="0">
                <a:latin typeface="Segoe UI Emoji" panose="020B0502040204020203" pitchFamily="34" charset="0"/>
                <a:ea typeface="Segoe UI Emoji" panose="020B0502040204020203" pitchFamily="34" charset="0"/>
              </a:rPr>
              <a:t> of data errors in the first instance by considering the costs and benefits of </a:t>
            </a:r>
            <a:r>
              <a:rPr lang="en-AU" sz="1200" b="1" dirty="0">
                <a:latin typeface="Segoe UI Emoji" panose="020B0502040204020203" pitchFamily="34" charset="0"/>
                <a:ea typeface="Segoe UI Emoji" panose="020B0502040204020203" pitchFamily="34" charset="0"/>
              </a:rPr>
              <a:t>root-cause remediation</a:t>
            </a:r>
            <a:r>
              <a:rPr lang="en-AU" sz="1200" dirty="0">
                <a:latin typeface="Segoe UI Emoji" panose="020B0502040204020203" pitchFamily="34" charset="0"/>
                <a:ea typeface="Segoe UI Emoji" panose="020B0502040204020203" pitchFamily="34" charset="0"/>
              </a:rPr>
              <a:t>.</a:t>
            </a:r>
          </a:p>
          <a:p>
            <a:pPr lvl="0">
              <a:lnSpc>
                <a:spcPct val="150000"/>
              </a:lnSpc>
              <a:spcBef>
                <a:spcPts val="600"/>
              </a:spcBef>
              <a:spcAft>
                <a:spcPts val="600"/>
              </a:spcAft>
            </a:pPr>
            <a:r>
              <a:rPr lang="en-AU" sz="1200" dirty="0">
                <a:latin typeface="Segoe UI Emoji" panose="020B0502040204020203" pitchFamily="34" charset="0"/>
                <a:ea typeface="Segoe UI Emoji" panose="020B0502040204020203" pitchFamily="34" charset="0"/>
              </a:rPr>
              <a:t>4. Data quality management will be </a:t>
            </a:r>
            <a:r>
              <a:rPr lang="en-AU" sz="1200" b="1" dirty="0">
                <a:latin typeface="Segoe UI Emoji" panose="020B0502040204020203" pitchFamily="34" charset="0"/>
                <a:ea typeface="Segoe UI Emoji" panose="020B0502040204020203" pitchFamily="34" charset="0"/>
              </a:rPr>
              <a:t>objective</a:t>
            </a:r>
            <a:r>
              <a:rPr lang="en-AU" sz="1200" dirty="0">
                <a:latin typeface="Segoe UI Emoji" panose="020B0502040204020203" pitchFamily="34" charset="0"/>
                <a:ea typeface="Segoe UI Emoji" panose="020B0502040204020203" pitchFamily="34" charset="0"/>
              </a:rPr>
              <a:t> and </a:t>
            </a:r>
            <a:r>
              <a:rPr lang="en-AU" sz="1200" b="1" dirty="0">
                <a:latin typeface="Segoe UI Emoji" panose="020B0502040204020203" pitchFamily="34" charset="0"/>
                <a:ea typeface="Segoe UI Emoji" panose="020B0502040204020203" pitchFamily="34" charset="0"/>
              </a:rPr>
              <a:t>transparent</a:t>
            </a:r>
            <a:r>
              <a:rPr lang="en-AU" sz="1200" dirty="0">
                <a:latin typeface="Segoe UI Emoji" panose="020B0502040204020203" pitchFamily="34" charset="0"/>
                <a:ea typeface="Segoe UI Emoji" panose="020B0502040204020203" pitchFamily="34" charset="0"/>
              </a:rPr>
              <a:t>, with data quality </a:t>
            </a:r>
            <a:r>
              <a:rPr lang="en-AU" sz="1200" b="1" dirty="0">
                <a:latin typeface="Segoe UI Emoji" panose="020B0502040204020203" pitchFamily="34" charset="0"/>
                <a:ea typeface="Segoe UI Emoji" panose="020B0502040204020203" pitchFamily="34" charset="0"/>
              </a:rPr>
              <a:t>outcomes captured </a:t>
            </a:r>
            <a:r>
              <a:rPr lang="en-AU" sz="1200" dirty="0">
                <a:latin typeface="Segoe UI Emoji" panose="020B0502040204020203" pitchFamily="34" charset="0"/>
                <a:ea typeface="Segoe UI Emoji" panose="020B0502040204020203" pitchFamily="34" charset="0"/>
              </a:rPr>
              <a:t>and made known to all data users.</a:t>
            </a:r>
          </a:p>
          <a:p>
            <a:pPr lvl="0">
              <a:lnSpc>
                <a:spcPct val="150000"/>
              </a:lnSpc>
              <a:spcBef>
                <a:spcPts val="600"/>
              </a:spcBef>
              <a:spcAft>
                <a:spcPts val="600"/>
              </a:spcAft>
            </a:pPr>
            <a:r>
              <a:rPr lang="en-AU" sz="1200" dirty="0">
                <a:latin typeface="Segoe UI Emoji" panose="020B0502040204020203" pitchFamily="34" charset="0"/>
                <a:ea typeface="Segoe UI Emoji" panose="020B0502040204020203" pitchFamily="34" charset="0"/>
              </a:rPr>
              <a:t>5. Data quality is managed by </a:t>
            </a:r>
            <a:r>
              <a:rPr lang="en-AU" sz="1200" b="1" dirty="0">
                <a:latin typeface="Segoe UI Emoji" panose="020B0502040204020203" pitchFamily="34" charset="0"/>
                <a:ea typeface="Segoe UI Emoji" panose="020B0502040204020203" pitchFamily="34" charset="0"/>
              </a:rPr>
              <a:t>dedicated roles </a:t>
            </a:r>
            <a:r>
              <a:rPr lang="en-AU" sz="1200" dirty="0">
                <a:latin typeface="Segoe UI Emoji" panose="020B0502040204020203" pitchFamily="34" charset="0"/>
                <a:ea typeface="Segoe UI Emoji" panose="020B0502040204020203" pitchFamily="34" charset="0"/>
              </a:rPr>
              <a:t>that are responsible and accountable.</a:t>
            </a:r>
          </a:p>
        </p:txBody>
      </p:sp>
    </p:spTree>
    <p:extLst>
      <p:ext uri="{BB962C8B-B14F-4D97-AF65-F5344CB8AC3E}">
        <p14:creationId xmlns:p14="http://schemas.microsoft.com/office/powerpoint/2010/main" val="258687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78647-79E2-4CEC-8390-BDEAD73950B2}"/>
              </a:ext>
            </a:extLst>
          </p:cNvPr>
          <p:cNvSpPr/>
          <p:nvPr/>
        </p:nvSpPr>
        <p:spPr>
          <a:xfrm>
            <a:off x="4864100" y="999107"/>
            <a:ext cx="3931013" cy="3790743"/>
          </a:xfrm>
          <a:prstGeom prst="rect">
            <a:avLst/>
          </a:prstGeom>
          <a:solidFill>
            <a:schemeClr val="bg1">
              <a:lumMod val="95000"/>
            </a:schemeClr>
          </a:solidFill>
          <a:ln w="0">
            <a:solidFill>
              <a:schemeClr val="bg1">
                <a:lumMod val="85000"/>
              </a:schemeClr>
            </a:solidFill>
          </a:ln>
          <a:effectLst>
            <a:outerShdw blurRad="50800" dist="38100" dir="8100000" algn="tr" rotWithShape="0">
              <a:prstClr val="black">
                <a:alpha val="40000"/>
              </a:prstClr>
            </a:outerShdw>
          </a:effectLst>
        </p:spPr>
        <p:txBody>
          <a:bodyPr lIns="0" tIns="0" rIns="0" bIns="0" rtlCol="0" anchor="ctr">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Graphik" charset="0"/>
              <a:ea typeface="Graphik" charset="0"/>
              <a:cs typeface="Graphik" charset="0"/>
            </a:endParaRPr>
          </a:p>
        </p:txBody>
      </p:sp>
      <p:sp>
        <p:nvSpPr>
          <p:cNvPr id="3" name="TextBox 2">
            <a:extLst>
              <a:ext uri="{FF2B5EF4-FFF2-40B4-BE49-F238E27FC236}">
                <a16:creationId xmlns:a16="http://schemas.microsoft.com/office/drawing/2014/main" id="{1D741DD8-2FCC-4918-946F-1DD9CE695765}"/>
              </a:ext>
            </a:extLst>
          </p:cNvPr>
          <p:cNvSpPr txBox="1"/>
          <p:nvPr/>
        </p:nvSpPr>
        <p:spPr>
          <a:xfrm>
            <a:off x="290998" y="842075"/>
            <a:ext cx="4457217"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in a data driven organisation</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not all oil is good oil and as such the need to collect ‘</a:t>
            </a:r>
            <a:r>
              <a:rPr lang="en-AU" sz="1200" b="1" dirty="0">
                <a:latin typeface="Segoe UI Emoji" panose="020B0502040204020203" pitchFamily="34" charset="0"/>
                <a:ea typeface="Segoe UI Emoji" panose="020B0502040204020203" pitchFamily="34" charset="0"/>
              </a:rPr>
              <a:t>all data</a:t>
            </a:r>
            <a:r>
              <a:rPr lang="en-AU" sz="1200" dirty="0">
                <a:latin typeface="Segoe UI Emoji" panose="020B0502040204020203" pitchFamily="34" charset="0"/>
                <a:ea typeface="Segoe UI Emoji" panose="020B0502040204020203" pitchFamily="34" charset="0"/>
              </a:rPr>
              <a:t>’ needs to be altered to collecting the ‘</a:t>
            </a:r>
            <a:r>
              <a:rPr lang="en-AU" sz="1200" b="1" dirty="0">
                <a:latin typeface="Segoe UI Emoji" panose="020B0502040204020203" pitchFamily="34" charset="0"/>
                <a:ea typeface="Segoe UI Emoji" panose="020B0502040204020203" pitchFamily="34" charset="0"/>
              </a:rPr>
              <a:t>right data’</a:t>
            </a:r>
            <a:r>
              <a:rPr lang="en-AU" sz="1200" dirty="0">
                <a:latin typeface="Segoe UI Emoji" panose="020B0502040204020203" pitchFamily="34" charset="0"/>
                <a:ea typeface="Segoe UI Emoji" panose="020B0502040204020203" pitchFamily="34" charset="0"/>
              </a:rPr>
              <a:t>.</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right data collection requires the input and interactions across a number of strategic pillars which will be explored:</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people/culture</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process</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procedures</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data</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technology</a:t>
            </a:r>
          </a:p>
          <a:p>
            <a:pPr marL="628650" lvl="1" indent="-171450">
              <a:spcBef>
                <a:spcPts val="0"/>
              </a:spcBef>
              <a:spcAft>
                <a:spcPts val="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law/administration</a:t>
            </a:r>
          </a:p>
          <a:p>
            <a:pPr marL="628650" lvl="1" indent="-171450">
              <a:spcBef>
                <a:spcPts val="0"/>
              </a:spcBef>
              <a:spcAft>
                <a:spcPts val="0"/>
              </a:spcAft>
              <a:buFont typeface="Arial" panose="020B0604020202020204" pitchFamily="34" charset="0"/>
              <a:buChar char="•"/>
            </a:pPr>
            <a:endParaRPr lang="en-AU" sz="1200" dirty="0">
              <a:latin typeface="Segoe UI Emoji" panose="020B0502040204020203" pitchFamily="34" charset="0"/>
              <a:ea typeface="Segoe UI Emoji" panose="020B0502040204020203" pitchFamily="34" charset="0"/>
            </a:endParaRPr>
          </a:p>
          <a:p>
            <a:pPr algn="ctr">
              <a:lnSpc>
                <a:spcPct val="150000"/>
              </a:lnSpc>
              <a:spcBef>
                <a:spcPts val="300"/>
              </a:spcBef>
              <a:spcAft>
                <a:spcPts val="300"/>
              </a:spcAft>
            </a:pPr>
            <a:r>
              <a:rPr lang="en-AU" sz="1200" i="1" dirty="0">
                <a:latin typeface="Segoe UI Emoji" panose="020B0502040204020203" pitchFamily="34" charset="0"/>
                <a:ea typeface="Segoe UI Emoji" panose="020B0502040204020203" pitchFamily="34" charset="0"/>
              </a:rPr>
              <a:t>“</a:t>
            </a:r>
            <a:r>
              <a:rPr lang="en-AU" sz="1400" i="1" dirty="0">
                <a:latin typeface="Segoe UI Emoji" panose="020B0502040204020203" pitchFamily="34" charset="0"/>
                <a:ea typeface="Segoe UI Emoji" panose="020B0502040204020203" pitchFamily="34" charset="0"/>
              </a:rPr>
              <a:t>The journey of digital and being a data driven organisation is a marathon without a finish line”</a:t>
            </a:r>
            <a:endParaRPr lang="en-AU" sz="1200" dirty="0">
              <a:latin typeface="Segoe UI Emoji" panose="020B0502040204020203" pitchFamily="34" charset="0"/>
              <a:ea typeface="Segoe UI Emoji" panose="020B0502040204020203" pitchFamily="34" charset="0"/>
            </a:endParaRPr>
          </a:p>
        </p:txBody>
      </p:sp>
      <p:pic>
        <p:nvPicPr>
          <p:cNvPr id="4" name="Picture 3" descr="I&amp;#39;m Waving at Fat&amp;quot; | Partners in Crime (HD) | Doctor Who - YouTube">
            <a:extLst>
              <a:ext uri="{FF2B5EF4-FFF2-40B4-BE49-F238E27FC236}">
                <a16:creationId xmlns:a16="http://schemas.microsoft.com/office/drawing/2014/main" id="{FA2B2E2F-1DF8-47AB-B666-846330900D6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24892" y="1100592"/>
            <a:ext cx="1605280" cy="937260"/>
          </a:xfrm>
          <a:prstGeom prst="rect">
            <a:avLst/>
          </a:prstGeom>
          <a:ln>
            <a:noFill/>
          </a:ln>
          <a:effectLst>
            <a:softEdge rad="112500"/>
          </a:effectLst>
        </p:spPr>
      </p:pic>
      <p:sp>
        <p:nvSpPr>
          <p:cNvPr id="5" name="Rectangle 4">
            <a:extLst>
              <a:ext uri="{FF2B5EF4-FFF2-40B4-BE49-F238E27FC236}">
                <a16:creationId xmlns:a16="http://schemas.microsoft.com/office/drawing/2014/main" id="{E0FA910B-37A8-4226-A8E9-2A5CFCC27115}"/>
              </a:ext>
            </a:extLst>
          </p:cNvPr>
          <p:cNvSpPr>
            <a:spLocks noChangeArrowheads="1"/>
          </p:cNvSpPr>
          <p:nvPr/>
        </p:nvSpPr>
        <p:spPr bwMode="auto">
          <a:xfrm>
            <a:off x="4864100" y="1652104"/>
            <a:ext cx="3931013" cy="313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44000" rIns="180000" bIns="144000" numCol="1" anchor="ctr" anchorCtr="0" compatLnSpc="1">
            <a:prstTxWarp prst="textNoShape">
              <a:avLst/>
            </a:prstTxWarp>
            <a:spAutoFit/>
          </a:bodyPr>
          <a:lstStyle/>
          <a:p>
            <a:pPr defTabSz="914400" eaLnBrk="0" hangingPunct="0">
              <a:spcBef>
                <a:spcPts val="300"/>
              </a:spcBef>
              <a:spcAft>
                <a:spcPts val="300"/>
              </a:spcAft>
            </a:pPr>
            <a:r>
              <a:rPr lang="en-AU" altLang="en-US" sz="1600" b="1" i="1" dirty="0">
                <a:solidFill>
                  <a:srgbClr val="000000"/>
                </a:solidFill>
                <a:latin typeface="Arial Nova" panose="020B0504020202020204" pitchFamily="34" charset="0"/>
                <a:ea typeface="Arial" panose="020B0604020202020204" pitchFamily="34" charset="0"/>
                <a:cs typeface="Times New Roman" panose="02020603050405020304" pitchFamily="18" charset="0"/>
              </a:rPr>
              <a:t>The Data Avatar</a:t>
            </a:r>
          </a:p>
          <a:p>
            <a:pPr marL="0" marR="0" lvl="0" indent="0" algn="l" defTabSz="914400" rtl="0" eaLnBrk="0" fontAlgn="base" latinLnBrk="0" hangingPunct="0">
              <a:lnSpc>
                <a:spcPct val="100000"/>
              </a:lnSpc>
              <a:spcBef>
                <a:spcPts val="300"/>
              </a:spcBef>
              <a:spcAft>
                <a:spcPts val="300"/>
              </a:spcAft>
              <a:buClrTx/>
              <a:buSzTx/>
              <a:buFontTx/>
              <a:buNone/>
              <a:tabLst/>
            </a:pPr>
            <a:r>
              <a:rPr kumimoji="0" lang="en-AU" altLang="en-US" sz="900" b="0" i="0" u="none" strike="noStrike" cap="none" normalizeH="0" baseline="0" dirty="0">
                <a:ln>
                  <a:noFill/>
                </a:ln>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When I am first born, I need someone to look after me. I am new and do not really know anything about myself or know what to do. There will be lots of people wanting to look at me and cuddle me and try and teach me things – but it is you that I trust.</a:t>
            </a:r>
            <a:endParaRPr kumimoji="0" lang="en-AU" altLang="en-US" sz="900" b="0" i="0" u="none" strike="noStrike" cap="none" normalizeH="0" baseline="0" dirty="0">
              <a:ln>
                <a:noFill/>
              </a:ln>
              <a:solidFill>
                <a:schemeClr val="tx1"/>
              </a:solidFill>
              <a:effectLst/>
              <a:latin typeface="Arial Nova" panose="020B0504020202020204"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AU" altLang="en-US" sz="900" b="0" i="0" u="none" strike="noStrike" cap="none" normalizeH="0" baseline="0" dirty="0">
                <a:ln>
                  <a:noFill/>
                </a:ln>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I will grow and get bigger both mentally and physically, so I hope you will guide me in what is good and what is bad. If you feed garbage, then I will produce garbage. I will be needy and expensive to keep, but over time I will also bring great value to you.</a:t>
            </a:r>
            <a:endParaRPr kumimoji="0" lang="en-AU" altLang="en-US" sz="900" b="0" i="0" u="none" strike="noStrike" cap="none" normalizeH="0" baseline="0" dirty="0">
              <a:ln>
                <a:noFill/>
              </a:ln>
              <a:solidFill>
                <a:schemeClr val="tx1"/>
              </a:solidFill>
              <a:effectLst/>
              <a:latin typeface="Arial Nova" panose="020B0504020202020204"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AU" altLang="en-US" sz="900" b="0" i="0" u="none" strike="noStrike" cap="none" normalizeH="0" baseline="0" dirty="0">
                <a:ln>
                  <a:noFill/>
                </a:ln>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Remember if you treat me well I will be faithful and trustworthy. You treat me kindly I will do whatever I can to make your life easy, simple, and fun. Treat me unkind and I will make your life frustrating.</a:t>
            </a:r>
            <a:endParaRPr kumimoji="0" lang="en-AU" altLang="en-US" sz="900" b="0" i="0" u="none" strike="noStrike" cap="none" normalizeH="0" baseline="0" dirty="0">
              <a:ln>
                <a:noFill/>
              </a:ln>
              <a:solidFill>
                <a:schemeClr val="tx1"/>
              </a:solidFill>
              <a:effectLst/>
              <a:latin typeface="Arial Nova" panose="020B0504020202020204"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AU" altLang="en-US" sz="900" b="0" i="0" u="none" strike="noStrike" cap="none" normalizeH="0" baseline="0" dirty="0">
                <a:ln>
                  <a:noFill/>
                </a:ln>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I will make friends, and I am hoping that your guidance and direction will keep me safe, but sometimes I will meet others who will be different, some good some bad, and I can only hope that the time that you cared for me will make me stay true to my purpose in this world.</a:t>
            </a:r>
          </a:p>
          <a:p>
            <a:pPr marL="0" marR="0" lvl="0" indent="0" algn="l" defTabSz="914400" rtl="0" eaLnBrk="0" fontAlgn="base" latinLnBrk="0" hangingPunct="0">
              <a:lnSpc>
                <a:spcPct val="100000"/>
              </a:lnSpc>
              <a:spcBef>
                <a:spcPts val="300"/>
              </a:spcBef>
              <a:spcAft>
                <a:spcPts val="300"/>
              </a:spcAft>
              <a:buClrTx/>
              <a:buSzTx/>
              <a:buFontTx/>
              <a:buNone/>
              <a:tabLst/>
            </a:pPr>
            <a:r>
              <a:rPr kumimoji="0" lang="en-AU" altLang="en-US" sz="900" b="0" i="0" u="none" strike="noStrike" cap="none" normalizeH="0" baseline="0" dirty="0">
                <a:ln>
                  <a:noFill/>
                </a:ln>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Thankyou</a:t>
            </a:r>
            <a:r>
              <a:rPr kumimoji="0" lang="en-AU" altLang="en-US" sz="900" b="0" i="0" u="none" strike="noStrike" cap="none" normalizeH="0" baseline="0" dirty="0">
                <a:ln>
                  <a:noFill/>
                </a:ln>
                <a:solidFill>
                  <a:schemeClr val="tx1"/>
                </a:solidFill>
                <a:effectLst/>
                <a:latin typeface="Arial Nova" panose="020B0504020202020204" pitchFamily="34" charset="0"/>
              </a:rPr>
              <a:t> </a:t>
            </a:r>
          </a:p>
        </p:txBody>
      </p:sp>
    </p:spTree>
    <p:extLst>
      <p:ext uri="{BB962C8B-B14F-4D97-AF65-F5344CB8AC3E}">
        <p14:creationId xmlns:p14="http://schemas.microsoft.com/office/powerpoint/2010/main" val="153380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44C441-A105-4D5B-A9CF-59FA7E32E6B7}"/>
              </a:ext>
            </a:extLst>
          </p:cNvPr>
          <p:cNvSpPr txBox="1"/>
          <p:nvPr/>
        </p:nvSpPr>
        <p:spPr>
          <a:xfrm>
            <a:off x="290998" y="842075"/>
            <a:ext cx="5134084" cy="4066714"/>
          </a:xfrm>
          <a:prstGeom prst="rect">
            <a:avLst/>
          </a:prstGeom>
          <a:noFill/>
        </p:spPr>
        <p:txBody>
          <a:bodyPr wrap="square" lIns="36000" tIns="36000" rIns="36000" bIns="36000" rtlCol="0">
            <a:no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Data quality considerations</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data is growing exponentially due to technology and the changing expectations of generational population. </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challenge is how to effectively manage the quality of the data</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technology solutions have driven an unprecedented rise in the cost of organisations in managing its data programs. </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collecting data for an intended purpose is </a:t>
            </a:r>
            <a:r>
              <a:rPr lang="en-AU" sz="1200" b="1" dirty="0">
                <a:latin typeface="Segoe UI Emoji" panose="020B0502040204020203" pitchFamily="34" charset="0"/>
                <a:ea typeface="Segoe UI Emoji" panose="020B0502040204020203" pitchFamily="34" charset="0"/>
              </a:rPr>
              <a:t>critical</a:t>
            </a:r>
            <a:r>
              <a:rPr lang="en-AU" sz="1200" dirty="0">
                <a:latin typeface="Segoe UI Emoji" panose="020B0502040204020203" pitchFamily="34" charset="0"/>
                <a:ea typeface="Segoe UI Emoji" panose="020B0502040204020203" pitchFamily="34" charset="0"/>
              </a:rPr>
              <a:t> in managing increasing organisational costs.</a:t>
            </a:r>
          </a:p>
          <a:p>
            <a:pPr marL="171450" indent="-171450">
              <a:lnSpc>
                <a:spcPct val="150000"/>
              </a:lnSpc>
              <a:spcBef>
                <a:spcPts val="300"/>
              </a:spcBef>
              <a:spcAft>
                <a:spcPts val="300"/>
              </a:spcAft>
              <a:buFont typeface="Arial" panose="020B0604020202020204" pitchFamily="34" charset="0"/>
              <a:buChar char="•"/>
            </a:pPr>
            <a:r>
              <a:rPr lang="en-AU" sz="1200" dirty="0">
                <a:latin typeface="Segoe UI Emoji" panose="020B0502040204020203" pitchFamily="34" charset="0"/>
                <a:ea typeface="Segoe UI Emoji" panose="020B0502040204020203" pitchFamily="34" charset="0"/>
              </a:rPr>
              <a:t>Managing the collection of right data </a:t>
            </a:r>
            <a:r>
              <a:rPr lang="en-AU" sz="1200" b="1" dirty="0">
                <a:latin typeface="Segoe UI Emoji" panose="020B0502040204020203" pitchFamily="34" charset="0"/>
                <a:ea typeface="Segoe UI Emoji" panose="020B0502040204020203" pitchFamily="34" charset="0"/>
              </a:rPr>
              <a:t>for a purpose </a:t>
            </a:r>
            <a:r>
              <a:rPr lang="en-AU" sz="1200" dirty="0">
                <a:latin typeface="Segoe UI Emoji" panose="020B0502040204020203" pitchFamily="34" charset="0"/>
                <a:ea typeface="Segoe UI Emoji" panose="020B0502040204020203" pitchFamily="34" charset="0"/>
              </a:rPr>
              <a:t>should:</a:t>
            </a:r>
          </a:p>
          <a:p>
            <a:pPr marL="628650" lvl="1" indent="-171450">
              <a:lnSpc>
                <a:spcPct val="150000"/>
              </a:lnSpc>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decrease in cost of architecture</a:t>
            </a:r>
          </a:p>
          <a:p>
            <a:pPr marL="628650" lvl="1" indent="-171450">
              <a:lnSpc>
                <a:spcPct val="150000"/>
              </a:lnSpc>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decrease in cost related to process</a:t>
            </a:r>
          </a:p>
          <a:p>
            <a:pPr marL="628650" lvl="1" indent="-171450">
              <a:lnSpc>
                <a:spcPct val="150000"/>
              </a:lnSpc>
              <a:spcBef>
                <a:spcPts val="300"/>
              </a:spcBef>
              <a:spcAft>
                <a:spcPts val="300"/>
              </a:spcAft>
              <a:buFont typeface="Courier New" panose="02070309020205020404" pitchFamily="49" charset="0"/>
              <a:buChar char="o"/>
            </a:pPr>
            <a:r>
              <a:rPr lang="en-AU" sz="1200" dirty="0">
                <a:latin typeface="Segoe UI Emoji" panose="020B0502040204020203" pitchFamily="34" charset="0"/>
                <a:ea typeface="Segoe UI Emoji" panose="020B0502040204020203" pitchFamily="34" charset="0"/>
              </a:rPr>
              <a:t>decrease human costs uplifting data maybe for use</a:t>
            </a:r>
          </a:p>
        </p:txBody>
      </p:sp>
      <p:sp>
        <p:nvSpPr>
          <p:cNvPr id="4" name="Rectangle 3">
            <a:extLst>
              <a:ext uri="{FF2B5EF4-FFF2-40B4-BE49-F238E27FC236}">
                <a16:creationId xmlns:a16="http://schemas.microsoft.com/office/drawing/2014/main" id="{CAB3978C-1271-4DD9-93F7-C39E81F6CB96}"/>
              </a:ext>
            </a:extLst>
          </p:cNvPr>
          <p:cNvSpPr/>
          <p:nvPr/>
        </p:nvSpPr>
        <p:spPr>
          <a:xfrm>
            <a:off x="5425082" y="1084797"/>
            <a:ext cx="3370031" cy="3705053"/>
          </a:xfrm>
          <a:prstGeom prst="rect">
            <a:avLst/>
          </a:prstGeom>
          <a:solidFill>
            <a:srgbClr val="F2F2F2"/>
          </a:solidFill>
        </p:spPr>
        <p:txBody>
          <a:bodyPr wrap="square">
            <a:spAutoFit/>
          </a:bodyPr>
          <a:lstStyle/>
          <a:p>
            <a:pPr>
              <a:lnSpc>
                <a:spcPct val="150000"/>
              </a:lnSpc>
              <a:spcBef>
                <a:spcPts val="300"/>
              </a:spcBef>
              <a:spcAft>
                <a:spcPts val="300"/>
              </a:spcAft>
            </a:pPr>
            <a:r>
              <a:rPr lang="en-AU" sz="1600" dirty="0">
                <a:solidFill>
                  <a:schemeClr val="accent6"/>
                </a:solidFill>
                <a:latin typeface="Segoe UI Emoji" panose="020B0502040204020203" pitchFamily="34" charset="0"/>
                <a:ea typeface="Segoe UI Emoji" panose="020B0502040204020203" pitchFamily="34" charset="0"/>
              </a:rPr>
              <a:t>Key data terms</a:t>
            </a:r>
          </a:p>
          <a:p>
            <a:pPr marL="342900" lvl="0" indent="-342900">
              <a:lnSpc>
                <a:spcPct val="150000"/>
              </a:lnSpc>
              <a:spcBef>
                <a:spcPts val="300"/>
              </a:spcBef>
              <a:spcAft>
                <a:spcPts val="300"/>
              </a:spcAft>
              <a:buFont typeface="Wingdings" panose="05000000000000000000" pitchFamily="2" charset="2"/>
              <a:buChar char=""/>
            </a:pPr>
            <a:r>
              <a:rPr lang="en-AU" sz="1200" b="1" dirty="0">
                <a:latin typeface="Segoe UI Emoji" panose="020B0502040204020203" pitchFamily="34" charset="0"/>
                <a:ea typeface="Segoe UI Emoji" panose="020B0502040204020203" pitchFamily="34" charset="0"/>
              </a:rPr>
              <a:t>Data: </a:t>
            </a:r>
            <a:r>
              <a:rPr lang="en-AU" sz="1200" dirty="0">
                <a:latin typeface="Segoe UI Emoji" panose="020B0502040204020203" pitchFamily="34" charset="0"/>
                <a:ea typeface="Segoe UI Emoji" panose="020B0502040204020203" pitchFamily="34" charset="0"/>
              </a:rPr>
              <a:t>reinterpretable representation for information in a formalised manner suitable for communication, interpretation, or processing.</a:t>
            </a:r>
          </a:p>
          <a:p>
            <a:pPr marL="342900" lvl="0" indent="-342900">
              <a:lnSpc>
                <a:spcPct val="150000"/>
              </a:lnSpc>
              <a:spcBef>
                <a:spcPts val="300"/>
              </a:spcBef>
              <a:spcAft>
                <a:spcPts val="300"/>
              </a:spcAft>
              <a:buFont typeface="Wingdings" panose="05000000000000000000" pitchFamily="2" charset="2"/>
              <a:buChar char=""/>
            </a:pPr>
            <a:r>
              <a:rPr lang="en-AU" sz="1200" b="1" dirty="0">
                <a:latin typeface="Segoe UI Emoji" panose="020B0502040204020203" pitchFamily="34" charset="0"/>
                <a:ea typeface="Segoe UI Emoji" panose="020B0502040204020203" pitchFamily="34" charset="0"/>
              </a:rPr>
              <a:t>Information:</a:t>
            </a:r>
            <a:r>
              <a:rPr lang="en-AU" sz="1200" dirty="0">
                <a:latin typeface="Segoe UI Emoji" panose="020B0502040204020203" pitchFamily="34" charset="0"/>
                <a:ea typeface="Segoe UI Emoji" panose="020B0502040204020203" pitchFamily="34" charset="0"/>
              </a:rPr>
              <a:t> is a term used that suggests a richness of meaning and typically takes an end user view of the value of data to an organisation.</a:t>
            </a:r>
          </a:p>
          <a:p>
            <a:pPr marL="342900" lvl="0" indent="-342900">
              <a:lnSpc>
                <a:spcPct val="150000"/>
              </a:lnSpc>
              <a:spcBef>
                <a:spcPts val="300"/>
              </a:spcBef>
              <a:spcAft>
                <a:spcPts val="300"/>
              </a:spcAft>
              <a:buFont typeface="Wingdings" panose="05000000000000000000" pitchFamily="2" charset="2"/>
              <a:buChar char=""/>
            </a:pPr>
            <a:r>
              <a:rPr lang="en-AU" sz="1200" b="1" dirty="0">
                <a:latin typeface="Segoe UI Emoji" panose="020B0502040204020203" pitchFamily="34" charset="0"/>
                <a:ea typeface="Segoe UI Emoji" panose="020B0502040204020203" pitchFamily="34" charset="0"/>
              </a:rPr>
              <a:t>Knowledge: </a:t>
            </a:r>
            <a:r>
              <a:rPr lang="en-AU" sz="1200" dirty="0">
                <a:latin typeface="Segoe UI Emoji" panose="020B0502040204020203" pitchFamily="34" charset="0"/>
                <a:ea typeface="Segoe UI Emoji" panose="020B0502040204020203" pitchFamily="34" charset="0"/>
              </a:rPr>
              <a:t>suggests an understanding acquired through experience or education that enhances the information.</a:t>
            </a:r>
          </a:p>
        </p:txBody>
      </p:sp>
    </p:spTree>
    <p:extLst>
      <p:ext uri="{BB962C8B-B14F-4D97-AF65-F5344CB8AC3E}">
        <p14:creationId xmlns:p14="http://schemas.microsoft.com/office/powerpoint/2010/main" val="2759631033"/>
      </p:ext>
    </p:extLst>
  </p:cSld>
  <p:clrMapOvr>
    <a:masterClrMapping/>
  </p:clrMapOvr>
</p:sld>
</file>

<file path=ppt/theme/theme1.xml><?xml version="1.0" encoding="utf-8"?>
<a:theme xmlns:a="http://schemas.openxmlformats.org/drawingml/2006/main" name="test">
  <a:themeElements>
    <a:clrScheme name="2024 Corporate Scheme">
      <a:dk1>
        <a:sysClr val="windowText" lastClr="000000"/>
      </a:dk1>
      <a:lt1>
        <a:sysClr val="window" lastClr="FFFFFF"/>
      </a:lt1>
      <a:dk2>
        <a:srgbClr val="002341"/>
      </a:dk2>
      <a:lt2>
        <a:srgbClr val="1C1F42"/>
      </a:lt2>
      <a:accent1>
        <a:srgbClr val="385CC4"/>
      </a:accent1>
      <a:accent2>
        <a:srgbClr val="00C8D2"/>
      </a:accent2>
      <a:accent3>
        <a:srgbClr val="3685F7"/>
      </a:accent3>
      <a:accent4>
        <a:srgbClr val="808080"/>
      </a:accent4>
      <a:accent5>
        <a:srgbClr val="CFECED"/>
      </a:accent5>
      <a:accent6>
        <a:srgbClr val="0F97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 id="{5A21D003-87F4-4919-83BE-1B1763D07A7A}" vid="{D43C35AF-BDDD-48F7-AE63-E02ACF2F1E48}"/>
    </a:ext>
  </a:extLst>
</a:theme>
</file>

<file path=ppt/theme/theme2.xml><?xml version="1.0" encoding="utf-8"?>
<a:theme xmlns:a="http://schemas.openxmlformats.org/drawingml/2006/main" name="1_Custom Design">
  <a:themeElements>
    <a:clrScheme name="2024 Corporate Scheme">
      <a:dk1>
        <a:sysClr val="windowText" lastClr="000000"/>
      </a:dk1>
      <a:lt1>
        <a:sysClr val="window" lastClr="FFFFFF"/>
      </a:lt1>
      <a:dk2>
        <a:srgbClr val="002341"/>
      </a:dk2>
      <a:lt2>
        <a:srgbClr val="1C1F42"/>
      </a:lt2>
      <a:accent1>
        <a:srgbClr val="385CC4"/>
      </a:accent1>
      <a:accent2>
        <a:srgbClr val="00C8D2"/>
      </a:accent2>
      <a:accent3>
        <a:srgbClr val="3685F7"/>
      </a:accent3>
      <a:accent4>
        <a:srgbClr val="808080"/>
      </a:accent4>
      <a:accent5>
        <a:srgbClr val="CFECED"/>
      </a:accent5>
      <a:accent6>
        <a:srgbClr val="0F979B"/>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Template>
  <TotalTime>8948</TotalTime>
  <Words>4179</Words>
  <Application>Microsoft Office PowerPoint</Application>
  <PresentationFormat>Custom</PresentationFormat>
  <Paragraphs>456</Paragraphs>
  <Slides>36</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Arial</vt:lpstr>
      <vt:lpstr>Arial Nova</vt:lpstr>
      <vt:lpstr>Arial Nova Light</vt:lpstr>
      <vt:lpstr>Calibri</vt:lpstr>
      <vt:lpstr>Calibri Light</vt:lpstr>
      <vt:lpstr>Courier New</vt:lpstr>
      <vt:lpstr>Graphik</vt:lpstr>
      <vt:lpstr>Segoe Condensed</vt:lpstr>
      <vt:lpstr>Segoe UI Emoji</vt:lpstr>
      <vt:lpstr>Times New Roman</vt:lpstr>
      <vt:lpstr>Wingdings</vt:lpstr>
      <vt:lpstr>test</vt:lpstr>
      <vt:lpstr>1_Custom Design</vt:lpstr>
      <vt:lpstr>Custom Design</vt:lpstr>
      <vt:lpstr>PowerPoint Presentation</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 Shangle</dc:creator>
  <cp:lastModifiedBy>Tyson Fawcett</cp:lastModifiedBy>
  <cp:revision>255</cp:revision>
  <dcterms:created xsi:type="dcterms:W3CDTF">2021-02-08T12:00:24Z</dcterms:created>
  <dcterms:modified xsi:type="dcterms:W3CDTF">2021-10-14T07:04:06Z</dcterms:modified>
</cp:coreProperties>
</file>