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6" r:id="rId2"/>
    <p:sldId id="267" r:id="rId3"/>
    <p:sldId id="268" r:id="rId4"/>
    <p:sldId id="275" r:id="rId5"/>
    <p:sldId id="278" r:id="rId6"/>
    <p:sldId id="283" r:id="rId7"/>
    <p:sldId id="274" r:id="rId8"/>
    <p:sldId id="277" r:id="rId9"/>
    <p:sldId id="276" r:id="rId10"/>
    <p:sldId id="270" r:id="rId11"/>
    <p:sldId id="280" r:id="rId12"/>
    <p:sldId id="281" r:id="rId13"/>
    <p:sldId id="287" r:id="rId14"/>
    <p:sldId id="284" r:id="rId15"/>
    <p:sldId id="285" r:id="rId16"/>
    <p:sldId id="286" r:id="rId17"/>
    <p:sldId id="288" r:id="rId18"/>
    <p:sldId id="273" r:id="rId19"/>
    <p:sldId id="269" r:id="rId20"/>
    <p:sldId id="272"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371"/>
    <a:srgbClr val="F5D17C"/>
    <a:srgbClr val="F4CE7E"/>
    <a:srgbClr val="DEEBF7"/>
    <a:srgbClr val="EDEDED"/>
    <a:srgbClr val="D2DB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showGuides="1">
      <p:cViewPr varScale="1">
        <p:scale>
          <a:sx n="117" d="100"/>
          <a:sy n="117" d="100"/>
        </p:scale>
        <p:origin x="120" y="408"/>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323AE-37DA-40E3-9488-89BC2A3BF47C}"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9E6ED-B452-4A16-861C-7CB0C9926ECA}" type="slidenum">
              <a:rPr lang="en-US" smtClean="0"/>
              <a:t>‹nr.›</a:t>
            </a:fld>
            <a:endParaRPr lang="en-US"/>
          </a:p>
        </p:txBody>
      </p:sp>
    </p:spTree>
    <p:extLst>
      <p:ext uri="{BB962C8B-B14F-4D97-AF65-F5344CB8AC3E}">
        <p14:creationId xmlns:p14="http://schemas.microsoft.com/office/powerpoint/2010/main" val="212177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CONTROLS TO ENSURE RELIABILITY</a:t>
            </a:r>
          </a:p>
          <a:p>
            <a:endParaRPr lang="en-US" dirty="0"/>
          </a:p>
          <a:p>
            <a:r>
              <a:rPr lang="en-US" dirty="0"/>
              <a:t>• Access controls to ensure that only authorized users can access and process data according to the permissions given.</a:t>
            </a:r>
          </a:p>
          <a:p>
            <a:endParaRPr lang="en-US" dirty="0"/>
          </a:p>
          <a:p>
            <a:r>
              <a:rPr lang="en-US" dirty="0"/>
              <a:t>• Data capture controls to ensure that the right data gets into the system </a:t>
            </a:r>
          </a:p>
          <a:p>
            <a:endParaRPr lang="en-US" dirty="0"/>
          </a:p>
          <a:p>
            <a:r>
              <a:rPr lang="en-US" dirty="0"/>
              <a:t>• Processing controls to ensure that the data remains correct throughout processing</a:t>
            </a:r>
          </a:p>
          <a:p>
            <a:endParaRPr lang="en-US" dirty="0"/>
          </a:p>
          <a:p>
            <a:r>
              <a:rPr lang="en-US" dirty="0"/>
              <a:t>• Standing data controls to ensure that criteria used to process the data are correct</a:t>
            </a:r>
          </a:p>
          <a:p>
            <a:endParaRPr lang="en-US" dirty="0"/>
          </a:p>
          <a:p>
            <a:r>
              <a:rPr lang="en-US" dirty="0"/>
              <a:t>• Security controls that maintain the integrity of the processed data</a:t>
            </a:r>
          </a:p>
          <a:p>
            <a:endParaRPr lang="en-US" dirty="0"/>
          </a:p>
          <a:p>
            <a:r>
              <a:rPr lang="en-US" dirty="0"/>
              <a:t>• Output controls to ensure that system output is in the correct format and that the recipient undertakes any required action</a:t>
            </a:r>
          </a:p>
        </p:txBody>
      </p:sp>
      <p:sp>
        <p:nvSpPr>
          <p:cNvPr id="4" name="Slide Number Placeholder 3"/>
          <p:cNvSpPr>
            <a:spLocks noGrp="1"/>
          </p:cNvSpPr>
          <p:nvPr>
            <p:ph type="sldNum" sz="quarter" idx="5"/>
          </p:nvPr>
        </p:nvSpPr>
        <p:spPr/>
        <p:txBody>
          <a:bodyPr/>
          <a:lstStyle/>
          <a:p>
            <a:fld id="{9949E6ED-B452-4A16-861C-7CB0C9926ECA}" type="slidenum">
              <a:rPr lang="en-US" smtClean="0"/>
              <a:t>7</a:t>
            </a:fld>
            <a:endParaRPr lang="en-US"/>
          </a:p>
        </p:txBody>
      </p:sp>
    </p:spTree>
    <p:extLst>
      <p:ext uri="{BB962C8B-B14F-4D97-AF65-F5344CB8AC3E}">
        <p14:creationId xmlns:p14="http://schemas.microsoft.com/office/powerpoint/2010/main" val="34334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CONTROLS TO ENSURE RELIABILITY</a:t>
            </a:r>
          </a:p>
          <a:p>
            <a:endParaRPr lang="en-US" dirty="0"/>
          </a:p>
          <a:p>
            <a:r>
              <a:rPr lang="en-US" dirty="0"/>
              <a:t>• Access controls to ensure that only authorized users can access and process data according to the permissions given.</a:t>
            </a:r>
          </a:p>
          <a:p>
            <a:endParaRPr lang="en-US" dirty="0"/>
          </a:p>
          <a:p>
            <a:r>
              <a:rPr lang="en-US" dirty="0"/>
              <a:t>• Data capture controls to ensure that the right data gets into the system </a:t>
            </a:r>
          </a:p>
          <a:p>
            <a:endParaRPr lang="en-US" dirty="0"/>
          </a:p>
          <a:p>
            <a:r>
              <a:rPr lang="en-US" dirty="0"/>
              <a:t>• Processing controls to ensure that the data remains correct throughout processing</a:t>
            </a:r>
          </a:p>
          <a:p>
            <a:endParaRPr lang="en-US" dirty="0"/>
          </a:p>
          <a:p>
            <a:r>
              <a:rPr lang="en-US" dirty="0"/>
              <a:t>• Standing data controls to ensure that criteria used to process the data are correct</a:t>
            </a:r>
          </a:p>
          <a:p>
            <a:endParaRPr lang="en-US" dirty="0"/>
          </a:p>
          <a:p>
            <a:r>
              <a:rPr lang="en-US" dirty="0"/>
              <a:t>• Security controls that maintain the integrity of the processed data</a:t>
            </a:r>
          </a:p>
          <a:p>
            <a:endParaRPr lang="en-US" dirty="0"/>
          </a:p>
          <a:p>
            <a:r>
              <a:rPr lang="en-US" dirty="0"/>
              <a:t>• Output controls to ensure that system output is in the correct format and that the recipient undertakes any required action</a:t>
            </a:r>
          </a:p>
        </p:txBody>
      </p:sp>
      <p:sp>
        <p:nvSpPr>
          <p:cNvPr id="4" name="Slide Number Placeholder 3"/>
          <p:cNvSpPr>
            <a:spLocks noGrp="1"/>
          </p:cNvSpPr>
          <p:nvPr>
            <p:ph type="sldNum" sz="quarter" idx="5"/>
          </p:nvPr>
        </p:nvSpPr>
        <p:spPr/>
        <p:txBody>
          <a:bodyPr/>
          <a:lstStyle/>
          <a:p>
            <a:fld id="{9949E6ED-B452-4A16-861C-7CB0C9926ECA}" type="slidenum">
              <a:rPr lang="en-US" smtClean="0"/>
              <a:t>8</a:t>
            </a:fld>
            <a:endParaRPr lang="en-US"/>
          </a:p>
        </p:txBody>
      </p:sp>
    </p:spTree>
    <p:extLst>
      <p:ext uri="{BB962C8B-B14F-4D97-AF65-F5344CB8AC3E}">
        <p14:creationId xmlns:p14="http://schemas.microsoft.com/office/powerpoint/2010/main" val="34334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9E6ED-B452-4A16-861C-7CB0C9926ECA}" type="slidenum">
              <a:rPr lang="en-US" smtClean="0"/>
              <a:t>9</a:t>
            </a:fld>
            <a:endParaRPr lang="en-US"/>
          </a:p>
        </p:txBody>
      </p:sp>
    </p:spTree>
    <p:extLst>
      <p:ext uri="{BB962C8B-B14F-4D97-AF65-F5344CB8AC3E}">
        <p14:creationId xmlns:p14="http://schemas.microsoft.com/office/powerpoint/2010/main" val="34334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20C6-E2BE-4656-AF86-6AD614FD7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42597-AD06-4B21-9AC5-7EDF1F97E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BB6127-5A3D-4B17-AA5E-014DCAF5A1C7}"/>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5" name="Footer Placeholder 4">
            <a:extLst>
              <a:ext uri="{FF2B5EF4-FFF2-40B4-BE49-F238E27FC236}">
                <a16:creationId xmlns:a16="http://schemas.microsoft.com/office/drawing/2014/main" id="{49FFC0AD-E54E-48D1-B7F5-E00A39852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16D0A-2423-4077-9B60-34FA858D4C6C}"/>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201519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6DF7-380C-427B-B237-EAED400D5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24CD6C-B76C-446E-9FB9-166F7C4B9F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BB292-ACC8-4B5C-B43F-21ABEDCAAFA5}"/>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5" name="Footer Placeholder 4">
            <a:extLst>
              <a:ext uri="{FF2B5EF4-FFF2-40B4-BE49-F238E27FC236}">
                <a16:creationId xmlns:a16="http://schemas.microsoft.com/office/drawing/2014/main" id="{BDD8F19B-33C4-4A1A-95CB-1FA43CBCF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98468-4B75-4207-BFBD-5D445EE5F8E1}"/>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18133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8B13FB-45D5-4C01-A76E-529AB7DE44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DFEE3-8C7C-42D2-A234-AFF4F026EF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B3AD1-03BA-4059-8D5C-C5106DF86F81}"/>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5" name="Footer Placeholder 4">
            <a:extLst>
              <a:ext uri="{FF2B5EF4-FFF2-40B4-BE49-F238E27FC236}">
                <a16:creationId xmlns:a16="http://schemas.microsoft.com/office/drawing/2014/main" id="{876CCC6C-CBE5-4072-A4EA-C1869B8BD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F71DA-A03E-424C-9B27-0FAC94BD5556}"/>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304772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9F0C-93C0-4F46-A551-B696BF830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CF9933-C958-454D-92BE-9EE97E9494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ED368-E829-45FB-AC8E-62CE80359B79}"/>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5" name="Footer Placeholder 4">
            <a:extLst>
              <a:ext uri="{FF2B5EF4-FFF2-40B4-BE49-F238E27FC236}">
                <a16:creationId xmlns:a16="http://schemas.microsoft.com/office/drawing/2014/main" id="{9AEEA189-3877-433C-9FF6-06F8D6217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F9603-A4E7-4610-B3E3-534994707336}"/>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344809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4757-6AFC-42EA-BFEE-C7D439738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AFD07F-085D-4D5D-AD37-896D59A84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7CB88-ED71-4C71-9A81-353662024DDA}"/>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5" name="Footer Placeholder 4">
            <a:extLst>
              <a:ext uri="{FF2B5EF4-FFF2-40B4-BE49-F238E27FC236}">
                <a16:creationId xmlns:a16="http://schemas.microsoft.com/office/drawing/2014/main" id="{30E82651-15CC-4E02-BF72-AE5B30251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99C92-CF78-466C-9994-153800201805}"/>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382490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D394-D8F3-4125-A830-82410D86C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C90B2-B6DE-4F11-8155-B654A723EE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5ED145-7AE0-4627-98D1-A76518EFA3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448B6-E569-47EA-A93A-F7A37AB1A858}"/>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6" name="Footer Placeholder 5">
            <a:extLst>
              <a:ext uri="{FF2B5EF4-FFF2-40B4-BE49-F238E27FC236}">
                <a16:creationId xmlns:a16="http://schemas.microsoft.com/office/drawing/2014/main" id="{B4C68B2F-B663-466B-B77E-AE08F8F4C6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6B445-0908-4263-8BB7-2CB5BDC12764}"/>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31886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53ED-ADAC-4544-8F6F-9CC5429ED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C40B3E-83D8-472E-9A37-FCBE891A9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5A56E-B552-4CC4-86EB-44D682F1C3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8D691-1378-4028-BBB7-6A2828CB2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D0DC0-5024-4B6E-9EC0-E87E5673E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6ED7BC-F7D6-481B-88CB-7082ACAB1820}"/>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8" name="Footer Placeholder 7">
            <a:extLst>
              <a:ext uri="{FF2B5EF4-FFF2-40B4-BE49-F238E27FC236}">
                <a16:creationId xmlns:a16="http://schemas.microsoft.com/office/drawing/2014/main" id="{20285D43-9494-4941-9A8A-6661423623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E04E60-566C-40ED-8061-F9C01A7ED944}"/>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191830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1C1C-E025-411D-873A-145C00D435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BD191E-009A-4182-962F-04644E7A629D}"/>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4" name="Footer Placeholder 3">
            <a:extLst>
              <a:ext uri="{FF2B5EF4-FFF2-40B4-BE49-F238E27FC236}">
                <a16:creationId xmlns:a16="http://schemas.microsoft.com/office/drawing/2014/main" id="{44BC8CF3-21F6-4D52-B6D9-8CE63BA7C8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827F0-CA1E-418C-818B-FD241DEAB9FD}"/>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281855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F1775-99C0-43B9-8D85-049F31F45A84}"/>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3" name="Footer Placeholder 2">
            <a:extLst>
              <a:ext uri="{FF2B5EF4-FFF2-40B4-BE49-F238E27FC236}">
                <a16:creationId xmlns:a16="http://schemas.microsoft.com/office/drawing/2014/main" id="{70D7D98D-0E28-408E-8CBA-9D3FEE782D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1AB3DE-9EAE-45ED-9F12-3A6BD5C58C91}"/>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341918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2507-4EF6-4A35-BC3C-E20402E2F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C51CB-A414-41A5-98EE-6C074C603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7CDDBA-F0A5-47FA-BE4B-40A5F6349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0F212-790C-4A28-8708-7840C34B6468}"/>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6" name="Footer Placeholder 5">
            <a:extLst>
              <a:ext uri="{FF2B5EF4-FFF2-40B4-BE49-F238E27FC236}">
                <a16:creationId xmlns:a16="http://schemas.microsoft.com/office/drawing/2014/main" id="{78C0E48B-1F9B-4FAA-BD40-986B249E4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A4DD6-AB23-4FD1-9FBC-0E3A75DCFC40}"/>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225494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27B1-4E42-44CE-B19E-77948BA66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996E4A-F16F-4328-8643-2688052C7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04CA4-B5C4-4FB9-9431-5923AFC3E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332C8-A41A-4FF3-B757-EFFF3E7C370A}"/>
              </a:ext>
            </a:extLst>
          </p:cNvPr>
          <p:cNvSpPr>
            <a:spLocks noGrp="1"/>
          </p:cNvSpPr>
          <p:nvPr>
            <p:ph type="dt" sz="half" idx="10"/>
          </p:nvPr>
        </p:nvSpPr>
        <p:spPr/>
        <p:txBody>
          <a:bodyPr/>
          <a:lstStyle/>
          <a:p>
            <a:fld id="{5C9EDD42-CA20-4864-AA0F-35ABB31FCB74}" type="datetimeFigureOut">
              <a:rPr lang="en-US" smtClean="0"/>
              <a:t>3/30/2022</a:t>
            </a:fld>
            <a:endParaRPr lang="en-US"/>
          </a:p>
        </p:txBody>
      </p:sp>
      <p:sp>
        <p:nvSpPr>
          <p:cNvPr id="6" name="Footer Placeholder 5">
            <a:extLst>
              <a:ext uri="{FF2B5EF4-FFF2-40B4-BE49-F238E27FC236}">
                <a16:creationId xmlns:a16="http://schemas.microsoft.com/office/drawing/2014/main" id="{1392E7C8-6AA4-4C52-A1C7-68CC9D76C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F549C-5E43-4EA8-AC29-E3DB472E587F}"/>
              </a:ext>
            </a:extLst>
          </p:cNvPr>
          <p:cNvSpPr>
            <a:spLocks noGrp="1"/>
          </p:cNvSpPr>
          <p:nvPr>
            <p:ph type="sldNum" sz="quarter" idx="12"/>
          </p:nvPr>
        </p:nvSpPr>
        <p:spPr/>
        <p:txBody>
          <a:bodyPr/>
          <a:lstStyle/>
          <a:p>
            <a:fld id="{AEBE337F-FD09-4992-AA0A-F07598820031}" type="slidenum">
              <a:rPr lang="en-US" smtClean="0"/>
              <a:t>‹nr.›</a:t>
            </a:fld>
            <a:endParaRPr lang="en-US"/>
          </a:p>
        </p:txBody>
      </p:sp>
    </p:spTree>
    <p:extLst>
      <p:ext uri="{BB962C8B-B14F-4D97-AF65-F5344CB8AC3E}">
        <p14:creationId xmlns:p14="http://schemas.microsoft.com/office/powerpoint/2010/main" val="419283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EBF80-3B7A-47EE-A16C-83229F2E7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CF008-6743-4404-9ABC-4A25FD618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F4BAA-91B0-4592-AE07-60C235456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EDD42-CA20-4864-AA0F-35ABB31FCB74}" type="datetimeFigureOut">
              <a:rPr lang="en-US" smtClean="0"/>
              <a:t>3/30/2022</a:t>
            </a:fld>
            <a:endParaRPr lang="en-US"/>
          </a:p>
        </p:txBody>
      </p:sp>
      <p:sp>
        <p:nvSpPr>
          <p:cNvPr id="5" name="Footer Placeholder 4">
            <a:extLst>
              <a:ext uri="{FF2B5EF4-FFF2-40B4-BE49-F238E27FC236}">
                <a16:creationId xmlns:a16="http://schemas.microsoft.com/office/drawing/2014/main" id="{2BF45F00-EFC9-404D-BB73-828082D17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A9F06-0C95-4545-89B7-698EEA840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E337F-FD09-4992-AA0A-F07598820031}" type="slidenum">
              <a:rPr lang="en-US" smtClean="0"/>
              <a:t>‹nr.›</a:t>
            </a:fld>
            <a:endParaRPr lang="en-US"/>
          </a:p>
        </p:txBody>
      </p:sp>
    </p:spTree>
    <p:extLst>
      <p:ext uri="{BB962C8B-B14F-4D97-AF65-F5344CB8AC3E}">
        <p14:creationId xmlns:p14="http://schemas.microsoft.com/office/powerpoint/2010/main" val="3786847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hp-rechtsanwaelte.com/tax-dispute/field-audit/company-tax-audi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itepress.org/Papers/2020/95647/95647.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running-a-limited-company/company-and-accounting-record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oecd.org/tax/administration/34910263.pdf"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oecd.org/ctp/crime/ElectronicSalesSupressi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bir.gov.ph/index.php/registration-requirements/secondary-registration/application-for-permit-to-use-crm-and-or-po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Philippines,%20Bureau%20of%20internal%20Reven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089CF-8856-0E40-82E7-41225CD9B61B}"/>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5B3CC6A-78EE-4C36-8DF2-11B464963009}"/>
              </a:ext>
            </a:extLst>
          </p:cNvPr>
          <p:cNvSpPr/>
          <p:nvPr/>
        </p:nvSpPr>
        <p:spPr>
          <a:xfrm>
            <a:off x="0" y="5301982"/>
            <a:ext cx="12192000" cy="107624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Arial" panose="020B0604020202020204" pitchFamily="34" charset="0"/>
                <a:cs typeface="Arial" panose="020B0604020202020204" pitchFamily="34" charset="0"/>
              </a:rPr>
              <a:t>  Conducting Tax Audits and Monitoring Taxpayers</a:t>
            </a:r>
          </a:p>
          <a:p>
            <a:r>
              <a:rPr lang="en-US" sz="2800" b="1" dirty="0">
                <a:latin typeface="Arial" panose="020B0604020202020204" pitchFamily="34" charset="0"/>
                <a:cs typeface="Arial" panose="020B0604020202020204" pitchFamily="34" charset="0"/>
              </a:rPr>
              <a:t>  </a:t>
            </a:r>
            <a:r>
              <a:rPr lang="en-US" sz="2200" dirty="0">
                <a:latin typeface="Arial Nova Light" panose="020B0304020202020204" pitchFamily="34" charset="0"/>
                <a:cs typeface="Arial" panose="020B0604020202020204" pitchFamily="34" charset="0"/>
              </a:rPr>
              <a:t>Executive Program in Tax and Digital Transformation | 29 March 2022</a:t>
            </a:r>
          </a:p>
        </p:txBody>
      </p:sp>
    </p:spTree>
    <p:extLst>
      <p:ext uri="{BB962C8B-B14F-4D97-AF65-F5344CB8AC3E}">
        <p14:creationId xmlns:p14="http://schemas.microsoft.com/office/powerpoint/2010/main" val="346296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10</a:t>
            </a:fld>
            <a:endParaRPr lang="en-US" sz="4400" dirty="0">
              <a:solidFill>
                <a:srgbClr val="EDEDED"/>
              </a:solidFill>
              <a:latin typeface="Arial" panose="020B0604020202020204" pitchFamily="34" charset="0"/>
              <a:cs typeface="Arial" panose="020B0604020202020204" pitchFamily="34" charset="0"/>
            </a:endParaRPr>
          </a:p>
        </p:txBody>
      </p:sp>
      <p:pic>
        <p:nvPicPr>
          <p:cNvPr id="7" name="Picture 7">
            <a:extLst>
              <a:ext uri="{FF2B5EF4-FFF2-40B4-BE49-F238E27FC236}">
                <a16:creationId xmlns:a16="http://schemas.microsoft.com/office/drawing/2014/main" id="{EB66DF06-ABFD-7748-880C-BC5B4775D2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824" t="623" r="5624" b="88825"/>
          <a:stretch/>
        </p:blipFill>
        <p:spPr>
          <a:xfrm>
            <a:off x="5460182" y="1822006"/>
            <a:ext cx="6178892" cy="1989504"/>
          </a:xfrm>
        </p:spPr>
      </p:pic>
      <p:pic>
        <p:nvPicPr>
          <p:cNvPr id="9" name="Picture 7">
            <a:extLst>
              <a:ext uri="{FF2B5EF4-FFF2-40B4-BE49-F238E27FC236}">
                <a16:creationId xmlns:a16="http://schemas.microsoft.com/office/drawing/2014/main" id="{A5BBAB11-EFA6-CD40-8F0D-78E1C7721D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504" t="41081" r="7169" b="46077"/>
          <a:stretch/>
        </p:blipFill>
        <p:spPr>
          <a:xfrm>
            <a:off x="5460182" y="3747570"/>
            <a:ext cx="6092530" cy="2420584"/>
          </a:xfrm>
        </p:spPr>
      </p:pic>
      <p:sp>
        <p:nvSpPr>
          <p:cNvPr id="4" name="Content Placeholder 3">
            <a:extLst>
              <a:ext uri="{FF2B5EF4-FFF2-40B4-BE49-F238E27FC236}">
                <a16:creationId xmlns:a16="http://schemas.microsoft.com/office/drawing/2014/main" id="{138CD39F-A84E-8F40-801A-0FE294421738}"/>
              </a:ext>
            </a:extLst>
          </p:cNvPr>
          <p:cNvSpPr>
            <a:spLocks noGrp="1"/>
          </p:cNvSpPr>
          <p:nvPr/>
        </p:nvSpPr>
        <p:spPr>
          <a:xfrm>
            <a:off x="838200" y="1480420"/>
            <a:ext cx="4358217"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1800" dirty="0">
                <a:latin typeface="+mj-lt"/>
              </a:rPr>
              <a:t>Mismatch between self- and third-party reported data</a:t>
            </a:r>
          </a:p>
          <a:p>
            <a:pPr>
              <a:buFont typeface="Wingdings" pitchFamily="2" charset="2"/>
              <a:buChar char="§"/>
            </a:pPr>
            <a:r>
              <a:rPr lang="en-US" sz="1800" dirty="0">
                <a:latin typeface="+mj-lt"/>
              </a:rPr>
              <a:t>Past non-compliance issues (e.g., adverse audit findings, late filing and payment, etc.)</a:t>
            </a:r>
          </a:p>
          <a:p>
            <a:pPr>
              <a:buFont typeface="Wingdings" pitchFamily="2" charset="2"/>
              <a:buChar char="§"/>
            </a:pPr>
            <a:r>
              <a:rPr lang="en-US" sz="1800" dirty="0">
                <a:latin typeface="+mj-lt"/>
              </a:rPr>
              <a:t>Profit margins significantly below external benchmarks (see adjacent)</a:t>
            </a:r>
          </a:p>
          <a:p>
            <a:pPr>
              <a:buFont typeface="Wingdings" pitchFamily="2" charset="2"/>
              <a:buChar char="§"/>
            </a:pPr>
            <a:r>
              <a:rPr lang="en-US" sz="1800" dirty="0">
                <a:latin typeface="+mj-lt"/>
              </a:rPr>
              <a:t>High net worth individual or large taxpayer (larger potential for revenue adjustments)</a:t>
            </a:r>
          </a:p>
          <a:p>
            <a:pPr>
              <a:buFont typeface="Wingdings" pitchFamily="2" charset="2"/>
              <a:buChar char="§"/>
            </a:pPr>
            <a:r>
              <a:rPr lang="en-US" sz="1800" dirty="0">
                <a:latin typeface="+mj-lt"/>
              </a:rPr>
              <a:t>High-risk industry (e.g., construction and retail), owners/management, and address</a:t>
            </a:r>
          </a:p>
          <a:p>
            <a:pPr>
              <a:buFont typeface="Wingdings" pitchFamily="2" charset="2"/>
              <a:buChar char="§"/>
            </a:pPr>
            <a:r>
              <a:rPr lang="en-US" sz="1800" dirty="0">
                <a:latin typeface="+mj-lt"/>
              </a:rPr>
              <a:t>Filed for (net) VAT returns</a:t>
            </a:r>
          </a:p>
          <a:p>
            <a:pPr>
              <a:buFont typeface="Wingdings" pitchFamily="2" charset="2"/>
              <a:buChar char="§"/>
            </a:pPr>
            <a:r>
              <a:rPr lang="en-US" sz="1800" dirty="0">
                <a:latin typeface="+mj-lt"/>
              </a:rPr>
              <a:t>Significant change in revenue or profit compared to prior period for no obvious reason</a:t>
            </a:r>
          </a:p>
          <a:p>
            <a:pPr>
              <a:buFont typeface="Wingdings" pitchFamily="2" charset="2"/>
              <a:buChar char="§"/>
            </a:pPr>
            <a:r>
              <a:rPr lang="en-US" sz="1800" dirty="0">
                <a:latin typeface="+mj-lt"/>
              </a:rPr>
              <a:t>Significantly lower profit or revenue compared to peers (e.g., hotels of a similar standard in close proximity)</a:t>
            </a:r>
          </a:p>
          <a:p>
            <a:pPr>
              <a:buFont typeface="Wingdings" pitchFamily="2" charset="2"/>
              <a:buChar char="§"/>
            </a:pPr>
            <a:r>
              <a:rPr lang="en-US" sz="1800" dirty="0">
                <a:latin typeface="+mj-lt"/>
              </a:rPr>
              <a:t>Suspicious transaction Reports and the like</a:t>
            </a:r>
          </a:p>
          <a:p>
            <a:pPr>
              <a:buFont typeface="Wingdings" pitchFamily="2" charset="2"/>
              <a:buChar char="§"/>
            </a:pPr>
            <a:endParaRPr lang="en-US" sz="1800" dirty="0">
              <a:latin typeface="+mj-lt"/>
            </a:endParaRPr>
          </a:p>
        </p:txBody>
      </p:sp>
      <p:sp>
        <p:nvSpPr>
          <p:cNvPr id="6" name="Title 1">
            <a:extLst>
              <a:ext uri="{FF2B5EF4-FFF2-40B4-BE49-F238E27FC236}">
                <a16:creationId xmlns:a16="http://schemas.microsoft.com/office/drawing/2014/main" id="{B0D16FB3-8588-F842-8FD3-CAA946B0D62F}"/>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a:t>
            </a:r>
          </a:p>
        </p:txBody>
      </p:sp>
      <p:sp>
        <p:nvSpPr>
          <p:cNvPr id="14" name="TextBox 13">
            <a:extLst>
              <a:ext uri="{FF2B5EF4-FFF2-40B4-BE49-F238E27FC236}">
                <a16:creationId xmlns:a16="http://schemas.microsoft.com/office/drawing/2014/main" id="{D115D72E-D858-4A4C-86AA-C1E39DD11814}"/>
              </a:ext>
            </a:extLst>
          </p:cNvPr>
          <p:cNvSpPr txBox="1"/>
          <p:nvPr/>
        </p:nvSpPr>
        <p:spPr>
          <a:xfrm>
            <a:off x="5349875" y="6276193"/>
            <a:ext cx="6127750" cy="276999"/>
          </a:xfrm>
          <a:prstGeom prst="rect">
            <a:avLst/>
          </a:prstGeom>
          <a:noFill/>
        </p:spPr>
        <p:txBody>
          <a:bodyPr wrap="square">
            <a:spAutoFit/>
          </a:bodyPr>
          <a:lstStyle/>
          <a:p>
            <a:r>
              <a:rPr lang="en-US" sz="1200" dirty="0"/>
              <a:t>Source: German Federal Government in </a:t>
            </a:r>
            <a:r>
              <a:rPr lang="en-US" sz="1200" dirty="0">
                <a:hlinkClick r:id="rId3"/>
              </a:rPr>
              <a:t>LHP </a:t>
            </a:r>
            <a:r>
              <a:rPr lang="en-US" sz="1200" dirty="0" err="1">
                <a:hlinkClick r:id="rId3"/>
              </a:rPr>
              <a:t>Rechtsanwälte</a:t>
            </a:r>
            <a:r>
              <a:rPr lang="en-US" sz="1200" dirty="0"/>
              <a:t>, Accessed 2022.</a:t>
            </a:r>
          </a:p>
        </p:txBody>
      </p:sp>
      <p:sp>
        <p:nvSpPr>
          <p:cNvPr id="15" name="TextBox 14">
            <a:extLst>
              <a:ext uri="{FF2B5EF4-FFF2-40B4-BE49-F238E27FC236}">
                <a16:creationId xmlns:a16="http://schemas.microsoft.com/office/drawing/2014/main" id="{567A1B09-64A3-5E43-B321-FC3C167EA870}"/>
              </a:ext>
            </a:extLst>
          </p:cNvPr>
          <p:cNvSpPr txBox="1"/>
          <p:nvPr/>
        </p:nvSpPr>
        <p:spPr>
          <a:xfrm>
            <a:off x="8636000" y="1480422"/>
            <a:ext cx="2916712" cy="276999"/>
          </a:xfrm>
          <a:prstGeom prst="rect">
            <a:avLst/>
          </a:prstGeom>
          <a:solidFill>
            <a:srgbClr val="002060"/>
          </a:solidFill>
          <a:ln>
            <a:solidFill>
              <a:schemeClr val="bg1"/>
            </a:solidFill>
          </a:ln>
        </p:spPr>
        <p:txBody>
          <a:bodyPr wrap="square" rtlCol="0">
            <a:spAutoFit/>
          </a:bodyPr>
          <a:lstStyle/>
          <a:p>
            <a:pPr algn="l"/>
            <a:r>
              <a:rPr lang="en-US" sz="1200" dirty="0">
                <a:solidFill>
                  <a:schemeClr val="bg1"/>
                </a:solidFill>
              </a:rPr>
              <a:t>Different profit margins (% revenue)</a:t>
            </a:r>
          </a:p>
        </p:txBody>
      </p:sp>
      <p:sp>
        <p:nvSpPr>
          <p:cNvPr id="17" name="TextBox 16">
            <a:extLst>
              <a:ext uri="{FF2B5EF4-FFF2-40B4-BE49-F238E27FC236}">
                <a16:creationId xmlns:a16="http://schemas.microsoft.com/office/drawing/2014/main" id="{4E84EA60-47D2-2847-BA45-282CE31F886E}"/>
              </a:ext>
            </a:extLst>
          </p:cNvPr>
          <p:cNvSpPr txBox="1"/>
          <p:nvPr/>
        </p:nvSpPr>
        <p:spPr>
          <a:xfrm>
            <a:off x="7880542" y="1480421"/>
            <a:ext cx="755457" cy="276999"/>
          </a:xfrm>
          <a:prstGeom prst="rect">
            <a:avLst/>
          </a:prstGeom>
          <a:solidFill>
            <a:srgbClr val="002060"/>
          </a:solidFill>
          <a:ln>
            <a:solidFill>
              <a:schemeClr val="bg1"/>
            </a:solidFill>
          </a:ln>
        </p:spPr>
        <p:txBody>
          <a:bodyPr wrap="square" rtlCol="0">
            <a:spAutoFit/>
          </a:bodyPr>
          <a:lstStyle/>
          <a:p>
            <a:pPr algn="l"/>
            <a:r>
              <a:rPr lang="en-US" sz="1200" dirty="0">
                <a:solidFill>
                  <a:schemeClr val="bg1"/>
                </a:solidFill>
              </a:rPr>
              <a:t>Markup</a:t>
            </a:r>
          </a:p>
        </p:txBody>
      </p:sp>
      <p:sp>
        <p:nvSpPr>
          <p:cNvPr id="19" name="TextBox 18">
            <a:extLst>
              <a:ext uri="{FF2B5EF4-FFF2-40B4-BE49-F238E27FC236}">
                <a16:creationId xmlns:a16="http://schemas.microsoft.com/office/drawing/2014/main" id="{2C3204FD-A188-9A4B-8124-CD2193AC303B}"/>
              </a:ext>
            </a:extLst>
          </p:cNvPr>
          <p:cNvSpPr txBox="1"/>
          <p:nvPr/>
        </p:nvSpPr>
        <p:spPr>
          <a:xfrm>
            <a:off x="7125084" y="1480420"/>
            <a:ext cx="755457" cy="276999"/>
          </a:xfrm>
          <a:prstGeom prst="rect">
            <a:avLst/>
          </a:prstGeom>
          <a:solidFill>
            <a:srgbClr val="002060"/>
          </a:solidFill>
          <a:ln>
            <a:solidFill>
              <a:schemeClr val="bg1"/>
            </a:solidFill>
          </a:ln>
        </p:spPr>
        <p:txBody>
          <a:bodyPr wrap="square" rtlCol="0">
            <a:spAutoFit/>
          </a:bodyPr>
          <a:lstStyle/>
          <a:p>
            <a:pPr algn="l"/>
            <a:r>
              <a:rPr lang="en-US" sz="1200" dirty="0">
                <a:solidFill>
                  <a:schemeClr val="bg1"/>
                </a:solidFill>
              </a:rPr>
              <a:t>Revenue</a:t>
            </a:r>
          </a:p>
        </p:txBody>
      </p:sp>
      <p:sp>
        <p:nvSpPr>
          <p:cNvPr id="21" name="TextBox 20">
            <a:extLst>
              <a:ext uri="{FF2B5EF4-FFF2-40B4-BE49-F238E27FC236}">
                <a16:creationId xmlns:a16="http://schemas.microsoft.com/office/drawing/2014/main" id="{1252FF89-8FCF-C141-9212-F5C2CF6ED282}"/>
              </a:ext>
            </a:extLst>
          </p:cNvPr>
          <p:cNvSpPr txBox="1"/>
          <p:nvPr/>
        </p:nvSpPr>
        <p:spPr>
          <a:xfrm>
            <a:off x="6425943" y="1480420"/>
            <a:ext cx="699140" cy="276999"/>
          </a:xfrm>
          <a:prstGeom prst="rect">
            <a:avLst/>
          </a:prstGeom>
          <a:solidFill>
            <a:srgbClr val="002060"/>
          </a:solidFill>
          <a:ln>
            <a:solidFill>
              <a:schemeClr val="bg1"/>
            </a:solidFill>
          </a:ln>
        </p:spPr>
        <p:txBody>
          <a:bodyPr wrap="square" rtlCol="0">
            <a:spAutoFit/>
          </a:bodyPr>
          <a:lstStyle/>
          <a:p>
            <a:pPr algn="l"/>
            <a:r>
              <a:rPr lang="en-US" sz="1200" dirty="0">
                <a:solidFill>
                  <a:schemeClr val="bg1"/>
                </a:solidFill>
              </a:rPr>
              <a:t>Code</a:t>
            </a:r>
          </a:p>
        </p:txBody>
      </p:sp>
      <p:sp>
        <p:nvSpPr>
          <p:cNvPr id="23" name="TextBox 22">
            <a:extLst>
              <a:ext uri="{FF2B5EF4-FFF2-40B4-BE49-F238E27FC236}">
                <a16:creationId xmlns:a16="http://schemas.microsoft.com/office/drawing/2014/main" id="{49D713DD-B1FF-3746-9987-2F5CD1A5EE7A}"/>
              </a:ext>
            </a:extLst>
          </p:cNvPr>
          <p:cNvSpPr txBox="1"/>
          <p:nvPr/>
        </p:nvSpPr>
        <p:spPr>
          <a:xfrm>
            <a:off x="5460182" y="1480420"/>
            <a:ext cx="965760" cy="276999"/>
          </a:xfrm>
          <a:prstGeom prst="rect">
            <a:avLst/>
          </a:prstGeom>
          <a:solidFill>
            <a:srgbClr val="002060"/>
          </a:solidFill>
          <a:ln>
            <a:solidFill>
              <a:schemeClr val="bg1"/>
            </a:solidFill>
          </a:ln>
        </p:spPr>
        <p:txBody>
          <a:bodyPr wrap="square" rtlCol="0">
            <a:spAutoFit/>
          </a:bodyPr>
          <a:lstStyle/>
          <a:p>
            <a:pPr algn="l"/>
            <a:r>
              <a:rPr lang="en-US" sz="1200" dirty="0">
                <a:solidFill>
                  <a:schemeClr val="bg1"/>
                </a:solidFill>
              </a:rPr>
              <a:t>Industry</a:t>
            </a:r>
          </a:p>
        </p:txBody>
      </p:sp>
      <p:sp>
        <p:nvSpPr>
          <p:cNvPr id="24" name="TextBox 23">
            <a:extLst>
              <a:ext uri="{FF2B5EF4-FFF2-40B4-BE49-F238E27FC236}">
                <a16:creationId xmlns:a16="http://schemas.microsoft.com/office/drawing/2014/main" id="{6AAAA66A-662D-DF41-A340-8F73A4BA6DFD}"/>
              </a:ext>
            </a:extLst>
          </p:cNvPr>
          <p:cNvSpPr txBox="1"/>
          <p:nvPr/>
        </p:nvSpPr>
        <p:spPr>
          <a:xfrm>
            <a:off x="1261508" y="5931275"/>
            <a:ext cx="4031730" cy="646331"/>
          </a:xfrm>
          <a:prstGeom prst="rect">
            <a:avLst/>
          </a:prstGeom>
          <a:noFill/>
        </p:spPr>
        <p:txBody>
          <a:bodyPr wrap="square" rtlCol="0">
            <a:spAutoFit/>
          </a:bodyPr>
          <a:lstStyle/>
          <a:p>
            <a:pPr algn="l"/>
            <a:r>
              <a:rPr lang="en-US" dirty="0"/>
              <a:t>Test effectiveness of individual factors against random audits</a:t>
            </a:r>
          </a:p>
        </p:txBody>
      </p:sp>
      <p:sp>
        <p:nvSpPr>
          <p:cNvPr id="25" name="Arrow: Right 24">
            <a:extLst>
              <a:ext uri="{FF2B5EF4-FFF2-40B4-BE49-F238E27FC236}">
                <a16:creationId xmlns:a16="http://schemas.microsoft.com/office/drawing/2014/main" id="{022583B6-E5AC-7944-BC01-21C6084460A0}"/>
              </a:ext>
            </a:extLst>
          </p:cNvPr>
          <p:cNvSpPr/>
          <p:nvPr/>
        </p:nvSpPr>
        <p:spPr>
          <a:xfrm>
            <a:off x="952502" y="5958120"/>
            <a:ext cx="252369" cy="592642"/>
          </a:xfrm>
          <a:prstGeom prst="rightArrow">
            <a:avLst>
              <a:gd name="adj1" fmla="val 10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08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76F0E5-72A2-0648-AEAA-21503AF7D83A}"/>
              </a:ext>
            </a:extLst>
          </p:cNvPr>
          <p:cNvSpPr/>
          <p:nvPr/>
        </p:nvSpPr>
        <p:spPr>
          <a:xfrm>
            <a:off x="922841" y="3267417"/>
            <a:ext cx="4031730" cy="15299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05842F3-8081-EB41-83B5-28CF442DF7AA}"/>
              </a:ext>
            </a:extLst>
          </p:cNvPr>
          <p:cNvSpPr/>
          <p:nvPr/>
        </p:nvSpPr>
        <p:spPr>
          <a:xfrm>
            <a:off x="922841" y="1570941"/>
            <a:ext cx="4031730" cy="15299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11</a:t>
            </a:fld>
            <a:endParaRPr lang="en-US" sz="4400" dirty="0">
              <a:solidFill>
                <a:srgbClr val="EDEDED"/>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38CD39F-A84E-8F40-801A-0FE294421738}"/>
              </a:ext>
            </a:extLst>
          </p:cNvPr>
          <p:cNvSpPr>
            <a:spLocks noGrp="1"/>
          </p:cNvSpPr>
          <p:nvPr/>
        </p:nvSpPr>
        <p:spPr>
          <a:xfrm>
            <a:off x="5095828" y="1570941"/>
            <a:ext cx="6593614" cy="1529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1400" dirty="0">
                <a:latin typeface="+mj-lt"/>
              </a:rPr>
              <a:t>Objective is, e.g., maximizing tax adjustments (but could also be to obtain information necessary to close an operation involved in tax fraud, money laundering, terrorism financing, and organized crime, or identify non-compliant taxpayers)</a:t>
            </a:r>
          </a:p>
          <a:p>
            <a:pPr>
              <a:buFont typeface="Wingdings" pitchFamily="2" charset="2"/>
              <a:buChar char="§"/>
            </a:pPr>
            <a:r>
              <a:rPr lang="en-US" sz="1400" dirty="0">
                <a:latin typeface="+mj-lt"/>
              </a:rPr>
              <a:t>The selection criteria should result in case openings that yield larger adjustments than randomized audits</a:t>
            </a:r>
          </a:p>
          <a:p>
            <a:pPr>
              <a:buFont typeface="Wingdings" pitchFamily="2" charset="2"/>
              <a:buChar char="§"/>
            </a:pPr>
            <a:r>
              <a:rPr lang="en-US" sz="1400" dirty="0">
                <a:latin typeface="+mj-lt"/>
              </a:rPr>
              <a:t>Should take into account also costs of audits and compare similar types of audits</a:t>
            </a:r>
          </a:p>
        </p:txBody>
      </p:sp>
      <p:sp>
        <p:nvSpPr>
          <p:cNvPr id="6" name="Title 1">
            <a:extLst>
              <a:ext uri="{FF2B5EF4-FFF2-40B4-BE49-F238E27FC236}">
                <a16:creationId xmlns:a16="http://schemas.microsoft.com/office/drawing/2014/main" id="{B0D16FB3-8588-F842-8FD3-CAA946B0D62F}"/>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a:t>
            </a:r>
          </a:p>
        </p:txBody>
      </p:sp>
      <p:sp>
        <p:nvSpPr>
          <p:cNvPr id="24" name="TextBox 23">
            <a:extLst>
              <a:ext uri="{FF2B5EF4-FFF2-40B4-BE49-F238E27FC236}">
                <a16:creationId xmlns:a16="http://schemas.microsoft.com/office/drawing/2014/main" id="{6AAAA66A-662D-DF41-A340-8F73A4BA6DFD}"/>
              </a:ext>
            </a:extLst>
          </p:cNvPr>
          <p:cNvSpPr txBox="1"/>
          <p:nvPr/>
        </p:nvSpPr>
        <p:spPr>
          <a:xfrm>
            <a:off x="922841" y="1570941"/>
            <a:ext cx="4031730" cy="646331"/>
          </a:xfrm>
          <a:prstGeom prst="rect">
            <a:avLst/>
          </a:prstGeom>
          <a:solidFill>
            <a:schemeClr val="accent5">
              <a:lumMod val="60000"/>
              <a:lumOff val="40000"/>
            </a:schemeClr>
          </a:solidFill>
        </p:spPr>
        <p:txBody>
          <a:bodyPr wrap="square" rtlCol="0">
            <a:spAutoFit/>
          </a:bodyPr>
          <a:lstStyle/>
          <a:p>
            <a:pPr algn="l"/>
            <a:r>
              <a:rPr lang="en-US" dirty="0">
                <a:solidFill>
                  <a:schemeClr val="accent1">
                    <a:lumMod val="50000"/>
                  </a:schemeClr>
                </a:solidFill>
              </a:rPr>
              <a:t>Test effectiveness of the various selection criteria</a:t>
            </a:r>
          </a:p>
        </p:txBody>
      </p:sp>
      <p:sp>
        <p:nvSpPr>
          <p:cNvPr id="12" name="TextBox 11">
            <a:extLst>
              <a:ext uri="{FF2B5EF4-FFF2-40B4-BE49-F238E27FC236}">
                <a16:creationId xmlns:a16="http://schemas.microsoft.com/office/drawing/2014/main" id="{AD6A78A2-B428-714D-9606-3AC114E435B5}"/>
              </a:ext>
            </a:extLst>
          </p:cNvPr>
          <p:cNvSpPr txBox="1"/>
          <p:nvPr/>
        </p:nvSpPr>
        <p:spPr>
          <a:xfrm>
            <a:off x="922841" y="3267417"/>
            <a:ext cx="4031730" cy="646331"/>
          </a:xfrm>
          <a:prstGeom prst="rect">
            <a:avLst/>
          </a:prstGeom>
          <a:solidFill>
            <a:schemeClr val="accent5">
              <a:lumMod val="75000"/>
            </a:schemeClr>
          </a:solidFill>
        </p:spPr>
        <p:txBody>
          <a:bodyPr wrap="square" rtlCol="0">
            <a:spAutoFit/>
          </a:bodyPr>
          <a:lstStyle/>
          <a:p>
            <a:pPr algn="l"/>
            <a:r>
              <a:rPr lang="en-US" dirty="0">
                <a:solidFill>
                  <a:schemeClr val="bg1"/>
                </a:solidFill>
              </a:rPr>
              <a:t>Develop appropriate targeting algorithms to inform case opening</a:t>
            </a:r>
          </a:p>
        </p:txBody>
      </p:sp>
      <p:sp>
        <p:nvSpPr>
          <p:cNvPr id="2" name="Content Placeholder 3">
            <a:extLst>
              <a:ext uri="{FF2B5EF4-FFF2-40B4-BE49-F238E27FC236}">
                <a16:creationId xmlns:a16="http://schemas.microsoft.com/office/drawing/2014/main" id="{70EE0F29-0BBD-924A-80C7-2E30D900AF14}"/>
              </a:ext>
            </a:extLst>
          </p:cNvPr>
          <p:cNvSpPr>
            <a:spLocks noGrp="1"/>
          </p:cNvSpPr>
          <p:nvPr/>
        </p:nvSpPr>
        <p:spPr>
          <a:xfrm>
            <a:off x="5095828" y="3267417"/>
            <a:ext cx="6593614" cy="1529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1400" dirty="0">
                <a:latin typeface="+mj-lt"/>
              </a:rPr>
              <a:t>Randomized audits serve an important role in assessing tax gaps and compliance levels</a:t>
            </a:r>
          </a:p>
          <a:p>
            <a:pPr>
              <a:buFont typeface="Wingdings" pitchFamily="2" charset="2"/>
              <a:buChar char="§"/>
            </a:pPr>
            <a:r>
              <a:rPr lang="en-US" sz="1400" dirty="0">
                <a:latin typeface="+mj-lt"/>
              </a:rPr>
              <a:t>Risk-based audits need to take into account the different types of audits (e.g., off and on-site audits; VAR, PIT, CIT, and excise duties; etc.)</a:t>
            </a:r>
          </a:p>
          <a:p>
            <a:pPr>
              <a:buFont typeface="Wingdings" pitchFamily="2" charset="2"/>
              <a:buChar char="§"/>
            </a:pPr>
            <a:r>
              <a:rPr lang="en-US" sz="1400" dirty="0">
                <a:latin typeface="+mj-lt"/>
              </a:rPr>
              <a:t>Triggers can be taxpayer segments (randomized), high-risk segments, transaction level red flags, predictive AI algorithm, and hybrid</a:t>
            </a:r>
          </a:p>
        </p:txBody>
      </p:sp>
    </p:spTree>
    <p:extLst>
      <p:ext uri="{BB962C8B-B14F-4D97-AF65-F5344CB8AC3E}">
        <p14:creationId xmlns:p14="http://schemas.microsoft.com/office/powerpoint/2010/main" val="415847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7D4655-52CA-7F46-AA0F-E1FB26B39A2D}"/>
              </a:ext>
            </a:extLst>
          </p:cNvPr>
          <p:cNvSpPr/>
          <p:nvPr/>
        </p:nvSpPr>
        <p:spPr>
          <a:xfrm>
            <a:off x="403528" y="1261641"/>
            <a:ext cx="4759487" cy="5392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7CD556-F4E4-7342-9C59-F1500F444F8B}"/>
              </a:ext>
            </a:extLst>
          </p:cNvPr>
          <p:cNvSpPr/>
          <p:nvPr/>
        </p:nvSpPr>
        <p:spPr>
          <a:xfrm>
            <a:off x="5309459" y="1255497"/>
            <a:ext cx="6668384" cy="5392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0D16FB3-8588-F842-8FD3-CAA946B0D62F}"/>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a:t>
            </a:r>
          </a:p>
        </p:txBody>
      </p:sp>
      <p:sp>
        <p:nvSpPr>
          <p:cNvPr id="9" name="TextBox 8">
            <a:extLst>
              <a:ext uri="{FF2B5EF4-FFF2-40B4-BE49-F238E27FC236}">
                <a16:creationId xmlns:a16="http://schemas.microsoft.com/office/drawing/2014/main" id="{B8DEA2B7-3363-1C4C-B376-97FB8CDE52DA}"/>
              </a:ext>
            </a:extLst>
          </p:cNvPr>
          <p:cNvSpPr txBox="1"/>
          <p:nvPr/>
        </p:nvSpPr>
        <p:spPr>
          <a:xfrm>
            <a:off x="5405562" y="6343728"/>
            <a:ext cx="6127750" cy="276999"/>
          </a:xfrm>
          <a:prstGeom prst="rect">
            <a:avLst/>
          </a:prstGeom>
          <a:noFill/>
        </p:spPr>
        <p:txBody>
          <a:bodyPr wrap="square">
            <a:spAutoFit/>
          </a:bodyPr>
          <a:lstStyle/>
          <a:p>
            <a:r>
              <a:rPr lang="en-US" sz="1200" dirty="0"/>
              <a:t>Source: </a:t>
            </a:r>
            <a:r>
              <a:rPr lang="en-US" sz="1200" dirty="0">
                <a:hlinkClick r:id="rId2"/>
              </a:rPr>
              <a:t>Ippolito and Lozano</a:t>
            </a:r>
            <a:r>
              <a:rPr lang="en-US" sz="1200" dirty="0"/>
              <a:t>, 2020</a:t>
            </a:r>
          </a:p>
        </p:txBody>
      </p:sp>
      <p:pic>
        <p:nvPicPr>
          <p:cNvPr id="2" name="Picture 2">
            <a:extLst>
              <a:ext uri="{FF2B5EF4-FFF2-40B4-BE49-F238E27FC236}">
                <a16:creationId xmlns:a16="http://schemas.microsoft.com/office/drawing/2014/main" id="{DFB044F4-0A09-BF4A-A79E-866EAE252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740" y="1300859"/>
            <a:ext cx="6498593" cy="2626988"/>
          </a:xfrm>
          <a:prstGeom prst="rect">
            <a:avLst/>
          </a:prstGeom>
        </p:spPr>
      </p:pic>
      <p:pic>
        <p:nvPicPr>
          <p:cNvPr id="3" name="Picture 3">
            <a:extLst>
              <a:ext uri="{FF2B5EF4-FFF2-40B4-BE49-F238E27FC236}">
                <a16:creationId xmlns:a16="http://schemas.microsoft.com/office/drawing/2014/main" id="{4B46AA99-2C04-8543-A2C4-C5E564D77536}"/>
              </a:ext>
            </a:extLst>
          </p:cNvPr>
          <p:cNvPicPr>
            <a:picLocks noChangeAspect="1"/>
          </p:cNvPicPr>
          <p:nvPr/>
        </p:nvPicPr>
        <p:blipFill rotWithShape="1">
          <a:blip r:embed="rId4">
            <a:extLst>
              <a:ext uri="{28A0092B-C50C-407E-A947-70E740481C1C}">
                <a14:useLocalDpi xmlns:a14="http://schemas.microsoft.com/office/drawing/2010/main" val="0"/>
              </a:ext>
            </a:extLst>
          </a:blip>
          <a:srcRect t="1639" b="49023"/>
          <a:stretch/>
        </p:blipFill>
        <p:spPr>
          <a:xfrm>
            <a:off x="5392093" y="4075871"/>
            <a:ext cx="3077344" cy="2136105"/>
          </a:xfrm>
          <a:prstGeom prst="rect">
            <a:avLst/>
          </a:prstGeom>
        </p:spPr>
      </p:pic>
      <p:sp>
        <p:nvSpPr>
          <p:cNvPr id="8" name="TextBox 7">
            <a:extLst>
              <a:ext uri="{FF2B5EF4-FFF2-40B4-BE49-F238E27FC236}">
                <a16:creationId xmlns:a16="http://schemas.microsoft.com/office/drawing/2014/main" id="{65CB0067-40DE-3346-9E5A-E65C4C5926D2}"/>
              </a:ext>
            </a:extLst>
          </p:cNvPr>
          <p:cNvSpPr txBox="1"/>
          <p:nvPr/>
        </p:nvSpPr>
        <p:spPr>
          <a:xfrm>
            <a:off x="486544" y="1255497"/>
            <a:ext cx="4593456" cy="5047536"/>
          </a:xfrm>
          <a:prstGeom prst="rect">
            <a:avLst/>
          </a:prstGeom>
          <a:noFill/>
        </p:spPr>
        <p:txBody>
          <a:bodyPr wrap="square">
            <a:spAutoFit/>
          </a:bodyPr>
          <a:lstStyle/>
          <a:p>
            <a:r>
              <a:rPr lang="en-US" sz="1400" b="1" dirty="0"/>
              <a:t>Data</a:t>
            </a:r>
          </a:p>
          <a:p>
            <a:pPr marL="285750" indent="-285750">
              <a:buFont typeface="Wingdings" pitchFamily="2" charset="2"/>
              <a:buChar char="§"/>
            </a:pPr>
            <a:r>
              <a:rPr lang="en-US" sz="1400" dirty="0"/>
              <a:t>Data is collected from face-to-face fiscal audits and plans of action from 2016, 2017 and 2018 in Brazil</a:t>
            </a:r>
          </a:p>
          <a:p>
            <a:pPr marL="285750" indent="-285750">
              <a:buFont typeface="Wingdings" pitchFamily="2" charset="2"/>
              <a:buChar char="§"/>
            </a:pPr>
            <a:r>
              <a:rPr lang="en-US" sz="1400" dirty="0"/>
              <a:t>Data from 2016 and 2017 is used to train the model (151 cases of which 60% were tax crimes) – 2018 data is used for evaluation of the algorithm (66 cases of which 55% were tax crimes)</a:t>
            </a:r>
          </a:p>
          <a:p>
            <a:pPr marL="285750" indent="-285750">
              <a:buFont typeface="Wingdings" pitchFamily="2" charset="2"/>
              <a:buChar char="§"/>
            </a:pPr>
            <a:endParaRPr lang="en-US" sz="1400" dirty="0"/>
          </a:p>
          <a:p>
            <a:r>
              <a:rPr lang="en-US" sz="1400" b="1" dirty="0"/>
              <a:t>Analysis</a:t>
            </a:r>
          </a:p>
          <a:p>
            <a:pPr marL="285750" indent="-285750">
              <a:buFont typeface="Wingdings" pitchFamily="2" charset="2"/>
              <a:buChar char="§"/>
            </a:pPr>
            <a:r>
              <a:rPr lang="en-US" sz="1400" dirty="0"/>
              <a:t>The open source tool KNIME was used to explore data, apply AI algorithms, and test the results</a:t>
            </a:r>
          </a:p>
          <a:p>
            <a:pPr marL="285750" indent="-285750">
              <a:buFont typeface="Wingdings" pitchFamily="2" charset="2"/>
              <a:buChar char="§"/>
            </a:pPr>
            <a:r>
              <a:rPr lang="en-US" sz="1400" dirty="0"/>
              <a:t>Different algorithms were developed and evaluated against the 2016/2017 test data, see Table 2</a:t>
            </a:r>
          </a:p>
          <a:p>
            <a:pPr marL="285750" indent="-285750">
              <a:buFont typeface="Wingdings" pitchFamily="2" charset="2"/>
              <a:buChar char="§"/>
            </a:pPr>
            <a:endParaRPr lang="en-US" sz="1400" dirty="0"/>
          </a:p>
          <a:p>
            <a:r>
              <a:rPr lang="en-US" sz="1400" b="1" dirty="0"/>
              <a:t>Findings (Metrics)</a:t>
            </a:r>
          </a:p>
          <a:p>
            <a:pPr marL="285750" indent="-285750">
              <a:buFont typeface="Wingdings" pitchFamily="2" charset="2"/>
              <a:buChar char="§"/>
            </a:pPr>
            <a:r>
              <a:rPr lang="en-US" sz="1400" u="sng" dirty="0"/>
              <a:t>Recall</a:t>
            </a:r>
            <a:r>
              <a:rPr lang="en-US" sz="1400" dirty="0"/>
              <a:t>: Share of all tax crimes actually predicted</a:t>
            </a:r>
          </a:p>
          <a:p>
            <a:pPr marL="285750" indent="-285750">
              <a:buFont typeface="Wingdings" pitchFamily="2" charset="2"/>
              <a:buChar char="§"/>
            </a:pPr>
            <a:r>
              <a:rPr lang="en-US" sz="1400" u="sng" dirty="0"/>
              <a:t>Precision</a:t>
            </a:r>
            <a:r>
              <a:rPr lang="en-US" sz="1400" dirty="0"/>
              <a:t>: Share of the predicted tax crimes that were actually true</a:t>
            </a:r>
          </a:p>
          <a:p>
            <a:pPr marL="285750" indent="-285750">
              <a:buFont typeface="Wingdings" pitchFamily="2" charset="2"/>
              <a:buChar char="§"/>
            </a:pPr>
            <a:r>
              <a:rPr lang="en-US" sz="1400" u="sng" dirty="0"/>
              <a:t>F-measure</a:t>
            </a:r>
            <a:r>
              <a:rPr lang="en-US" sz="1400" dirty="0"/>
              <a:t>: The harmonic mean of recall and prevision</a:t>
            </a:r>
          </a:p>
          <a:p>
            <a:pPr marL="285750" indent="-285750">
              <a:buFont typeface="Wingdings" pitchFamily="2" charset="2"/>
              <a:buChar char="§"/>
            </a:pPr>
            <a:r>
              <a:rPr lang="en-US" sz="1400" u="sng" dirty="0"/>
              <a:t>Accuracy</a:t>
            </a:r>
            <a:r>
              <a:rPr lang="en-US" sz="1400" dirty="0"/>
              <a:t>: Share of the predicted tax crimes and non-crimes as a share of all cases</a:t>
            </a:r>
          </a:p>
          <a:p>
            <a:pPr marL="285750" indent="-285750">
              <a:buFont typeface="Wingdings" pitchFamily="2" charset="2"/>
              <a:buChar char="§"/>
            </a:pPr>
            <a:r>
              <a:rPr lang="en-US" sz="1400" u="sng" dirty="0"/>
              <a:t>Specificity</a:t>
            </a:r>
            <a:r>
              <a:rPr lang="en-US" sz="1400" dirty="0"/>
              <a:t>: Share of non-crimes actually predicted </a:t>
            </a:r>
          </a:p>
          <a:p>
            <a:pPr marL="285750" indent="-285750">
              <a:buFont typeface="Wingdings" pitchFamily="2" charset="2"/>
              <a:buChar char="§"/>
            </a:pPr>
            <a:endParaRPr lang="en-US" sz="1400" dirty="0"/>
          </a:p>
        </p:txBody>
      </p:sp>
      <p:pic>
        <p:nvPicPr>
          <p:cNvPr id="7" name="Picture 3">
            <a:extLst>
              <a:ext uri="{FF2B5EF4-FFF2-40B4-BE49-F238E27FC236}">
                <a16:creationId xmlns:a16="http://schemas.microsoft.com/office/drawing/2014/main" id="{B6AA1582-03B5-BD44-90B1-6814B1266431}"/>
              </a:ext>
            </a:extLst>
          </p:cNvPr>
          <p:cNvPicPr>
            <a:picLocks noChangeAspect="1"/>
          </p:cNvPicPr>
          <p:nvPr/>
        </p:nvPicPr>
        <p:blipFill rotWithShape="1">
          <a:blip r:embed="rId4">
            <a:extLst>
              <a:ext uri="{28A0092B-C50C-407E-A947-70E740481C1C}">
                <a14:useLocalDpi xmlns:a14="http://schemas.microsoft.com/office/drawing/2010/main" val="0"/>
              </a:ext>
            </a:extLst>
          </a:blip>
          <a:srcRect l="32081" t="55853" r="34946"/>
          <a:stretch/>
        </p:blipFill>
        <p:spPr>
          <a:xfrm>
            <a:off x="9117854" y="4178533"/>
            <a:ext cx="1079500" cy="2033443"/>
          </a:xfrm>
          <a:prstGeom prst="rect">
            <a:avLst/>
          </a:prstGeom>
        </p:spPr>
      </p:pic>
      <p:sp>
        <p:nvSpPr>
          <p:cNvPr id="4" name="TextBox 3">
            <a:extLst>
              <a:ext uri="{FF2B5EF4-FFF2-40B4-BE49-F238E27FC236}">
                <a16:creationId xmlns:a16="http://schemas.microsoft.com/office/drawing/2014/main" id="{04E11EC1-CEA2-5946-96B5-F32FF2015DEF}"/>
              </a:ext>
            </a:extLst>
          </p:cNvPr>
          <p:cNvSpPr txBox="1"/>
          <p:nvPr/>
        </p:nvSpPr>
        <p:spPr>
          <a:xfrm>
            <a:off x="9464125" y="96024"/>
            <a:ext cx="2599630" cy="369332"/>
          </a:xfrm>
          <a:prstGeom prst="rect">
            <a:avLst/>
          </a:prstGeom>
          <a:noFill/>
        </p:spPr>
        <p:txBody>
          <a:bodyPr wrap="square" rtlCol="0">
            <a:spAutoFit/>
          </a:bodyPr>
          <a:lstStyle/>
          <a:p>
            <a:pPr algn="r"/>
            <a:r>
              <a:rPr lang="en-US" dirty="0"/>
              <a:t>Case Example</a:t>
            </a:r>
          </a:p>
        </p:txBody>
      </p:sp>
    </p:spTree>
    <p:extLst>
      <p:ext uri="{BB962C8B-B14F-4D97-AF65-F5344CB8AC3E}">
        <p14:creationId xmlns:p14="http://schemas.microsoft.com/office/powerpoint/2010/main" val="41162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C63AD4-5C2A-3448-9475-B5FB89ED6348}"/>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 – Logistic Regression</a:t>
            </a:r>
          </a:p>
        </p:txBody>
      </p:sp>
      <p:sp>
        <p:nvSpPr>
          <p:cNvPr id="12" name="Content Placeholder 3">
            <a:extLst>
              <a:ext uri="{FF2B5EF4-FFF2-40B4-BE49-F238E27FC236}">
                <a16:creationId xmlns:a16="http://schemas.microsoft.com/office/drawing/2014/main" id="{D3588DB6-AF70-C146-A8B2-CC74721BF370}"/>
              </a:ext>
            </a:extLst>
          </p:cNvPr>
          <p:cNvSpPr>
            <a:spLocks noGrp="1"/>
          </p:cNvSpPr>
          <p:nvPr/>
        </p:nvSpPr>
        <p:spPr>
          <a:xfrm>
            <a:off x="838200" y="2118327"/>
            <a:ext cx="2625489" cy="2621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endParaRPr lang="en-US" sz="1800" dirty="0">
              <a:latin typeface="+mj-lt"/>
            </a:endParaRPr>
          </a:p>
        </p:txBody>
      </p:sp>
      <p:sp>
        <p:nvSpPr>
          <p:cNvPr id="10" name="Slide Number Placeholder 4">
            <a:extLst>
              <a:ext uri="{FF2B5EF4-FFF2-40B4-BE49-F238E27FC236}">
                <a16:creationId xmlns:a16="http://schemas.microsoft.com/office/drawing/2014/main" id="{6F1605C8-2DB0-5546-981D-E1DA6237927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13</a:t>
            </a:fld>
            <a:endParaRPr lang="en-US" sz="4400" dirty="0">
              <a:solidFill>
                <a:srgbClr val="EDEDED"/>
              </a:solidFill>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D7A2C6FE-7326-4241-BA29-F73AD46CF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527" y="1255498"/>
            <a:ext cx="9870346" cy="4987740"/>
          </a:xfrm>
          <a:prstGeom prst="rect">
            <a:avLst/>
          </a:prstGeom>
        </p:spPr>
      </p:pic>
    </p:spTree>
    <p:extLst>
      <p:ext uri="{BB962C8B-B14F-4D97-AF65-F5344CB8AC3E}">
        <p14:creationId xmlns:p14="http://schemas.microsoft.com/office/powerpoint/2010/main" val="405517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1381B8-665F-DE4B-B730-F93F3CCC901A}"/>
              </a:ext>
            </a:extLst>
          </p:cNvPr>
          <p:cNvPicPr>
            <a:picLocks noChangeAspect="1"/>
          </p:cNvPicPr>
          <p:nvPr/>
        </p:nvPicPr>
        <p:blipFill>
          <a:blip r:embed="rId2"/>
          <a:stretch>
            <a:fillRect/>
          </a:stretch>
        </p:blipFill>
        <p:spPr>
          <a:xfrm>
            <a:off x="5619751" y="1255497"/>
            <a:ext cx="5461000" cy="5401856"/>
          </a:xfrm>
          <a:prstGeom prst="rect">
            <a:avLst/>
          </a:prstGeom>
        </p:spPr>
      </p:pic>
      <p:sp>
        <p:nvSpPr>
          <p:cNvPr id="8" name="Title 1">
            <a:extLst>
              <a:ext uri="{FF2B5EF4-FFF2-40B4-BE49-F238E27FC236}">
                <a16:creationId xmlns:a16="http://schemas.microsoft.com/office/drawing/2014/main" id="{B7C63AD4-5C2A-3448-9475-B5FB89ED6348}"/>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 – Naïve Bayesian </a:t>
            </a:r>
          </a:p>
        </p:txBody>
      </p:sp>
      <p:sp>
        <p:nvSpPr>
          <p:cNvPr id="10" name="Slide Number Placeholder 4">
            <a:extLst>
              <a:ext uri="{FF2B5EF4-FFF2-40B4-BE49-F238E27FC236}">
                <a16:creationId xmlns:a16="http://schemas.microsoft.com/office/drawing/2014/main" id="{6F1605C8-2DB0-5546-981D-E1DA6237927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14</a:t>
            </a:fld>
            <a:endParaRPr lang="en-US" sz="4400" dirty="0">
              <a:solidFill>
                <a:srgbClr val="EDEDED"/>
              </a:solidFill>
              <a:latin typeface="Arial" panose="020B06040202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D3588DB6-AF70-C146-A8B2-CC74721BF370}"/>
              </a:ext>
            </a:extLst>
          </p:cNvPr>
          <p:cNvSpPr>
            <a:spLocks noGrp="1"/>
          </p:cNvSpPr>
          <p:nvPr/>
        </p:nvSpPr>
        <p:spPr>
          <a:xfrm>
            <a:off x="838200" y="1255497"/>
            <a:ext cx="43582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1800" dirty="0">
                <a:latin typeface="+mj-lt"/>
              </a:rPr>
              <a:t>Predicting variables must be independent and categorized (not discrete values like income but income in different ranges)</a:t>
            </a:r>
          </a:p>
          <a:p>
            <a:pPr>
              <a:buFont typeface="Wingdings" pitchFamily="2" charset="2"/>
              <a:buChar char="§"/>
            </a:pPr>
            <a:r>
              <a:rPr lang="en-US" sz="1800" dirty="0">
                <a:latin typeface="+mj-lt"/>
              </a:rPr>
              <a:t>Identifies categories that have different shares in two populations – e.g., in the example on the prior slide “tax crime” and “non-tax crime”</a:t>
            </a:r>
          </a:p>
          <a:p>
            <a:pPr>
              <a:buFont typeface="Wingdings" pitchFamily="2" charset="2"/>
              <a:buChar char="§"/>
            </a:pPr>
            <a:r>
              <a:rPr lang="en-US" sz="1800" dirty="0">
                <a:latin typeface="+mj-lt"/>
              </a:rPr>
              <a:t>In the sample on the left, the predicting variable “Commute Distance” is very different for the result we are trying to predict (in this case 0=no sales; and 1=sales)</a:t>
            </a:r>
          </a:p>
          <a:p>
            <a:pPr>
              <a:buFont typeface="Wingdings" pitchFamily="2" charset="2"/>
              <a:buChar char="§"/>
            </a:pPr>
            <a:r>
              <a:rPr lang="en-US" sz="1800" dirty="0">
                <a:latin typeface="+mj-lt"/>
              </a:rPr>
              <a:t>The Naïve Bayesian algorithm does not look at interaction effects on effects of each category individually</a:t>
            </a:r>
          </a:p>
        </p:txBody>
      </p:sp>
      <p:sp>
        <p:nvSpPr>
          <p:cNvPr id="13" name="Rectangle: Rounded Corners 12">
            <a:extLst>
              <a:ext uri="{FF2B5EF4-FFF2-40B4-BE49-F238E27FC236}">
                <a16:creationId xmlns:a16="http://schemas.microsoft.com/office/drawing/2014/main" id="{8E9B475A-F044-C946-97B8-22D2E356F024}"/>
              </a:ext>
            </a:extLst>
          </p:cNvPr>
          <p:cNvSpPr/>
          <p:nvPr/>
        </p:nvSpPr>
        <p:spPr>
          <a:xfrm>
            <a:off x="8305941" y="2411790"/>
            <a:ext cx="2047873" cy="7213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87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C63AD4-5C2A-3448-9475-B5FB89ED6348}"/>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 – Decision Tree</a:t>
            </a:r>
          </a:p>
        </p:txBody>
      </p:sp>
      <p:sp>
        <p:nvSpPr>
          <p:cNvPr id="12" name="Content Placeholder 3">
            <a:extLst>
              <a:ext uri="{FF2B5EF4-FFF2-40B4-BE49-F238E27FC236}">
                <a16:creationId xmlns:a16="http://schemas.microsoft.com/office/drawing/2014/main" id="{D3588DB6-AF70-C146-A8B2-CC74721BF370}"/>
              </a:ext>
            </a:extLst>
          </p:cNvPr>
          <p:cNvSpPr>
            <a:spLocks noGrp="1"/>
          </p:cNvSpPr>
          <p:nvPr/>
        </p:nvSpPr>
        <p:spPr>
          <a:xfrm>
            <a:off x="1107348" y="3650575"/>
            <a:ext cx="1835483" cy="3055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endParaRPr lang="en-US" sz="1800" dirty="0">
              <a:latin typeface="+mj-lt"/>
            </a:endParaRPr>
          </a:p>
        </p:txBody>
      </p:sp>
      <p:sp>
        <p:nvSpPr>
          <p:cNvPr id="10" name="Slide Number Placeholder 4">
            <a:extLst>
              <a:ext uri="{FF2B5EF4-FFF2-40B4-BE49-F238E27FC236}">
                <a16:creationId xmlns:a16="http://schemas.microsoft.com/office/drawing/2014/main" id="{6F1605C8-2DB0-5546-981D-E1DA6237927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15</a:t>
            </a:fld>
            <a:endParaRPr lang="en-US" sz="4400" dirty="0">
              <a:solidFill>
                <a:srgbClr val="EDEDED"/>
              </a:solidFill>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88ED5CE6-425B-E44E-90B0-995CD5386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978" y="1204416"/>
            <a:ext cx="6804979" cy="5443983"/>
          </a:xfrm>
          <a:prstGeom prst="rect">
            <a:avLst/>
          </a:prstGeom>
        </p:spPr>
      </p:pic>
    </p:spTree>
    <p:extLst>
      <p:ext uri="{BB962C8B-B14F-4D97-AF65-F5344CB8AC3E}">
        <p14:creationId xmlns:p14="http://schemas.microsoft.com/office/powerpoint/2010/main" val="147447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C63AD4-5C2A-3448-9475-B5FB89ED6348}"/>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 – Random Forest</a:t>
            </a:r>
          </a:p>
        </p:txBody>
      </p:sp>
      <p:sp>
        <p:nvSpPr>
          <p:cNvPr id="12" name="Content Placeholder 3">
            <a:extLst>
              <a:ext uri="{FF2B5EF4-FFF2-40B4-BE49-F238E27FC236}">
                <a16:creationId xmlns:a16="http://schemas.microsoft.com/office/drawing/2014/main" id="{D3588DB6-AF70-C146-A8B2-CC74721BF370}"/>
              </a:ext>
            </a:extLst>
          </p:cNvPr>
          <p:cNvSpPr>
            <a:spLocks noGrp="1"/>
          </p:cNvSpPr>
          <p:nvPr/>
        </p:nvSpPr>
        <p:spPr>
          <a:xfrm>
            <a:off x="838200" y="1255497"/>
            <a:ext cx="43582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endParaRPr lang="en-US" sz="1800" dirty="0">
              <a:latin typeface="+mj-lt"/>
            </a:endParaRPr>
          </a:p>
        </p:txBody>
      </p:sp>
      <p:pic>
        <p:nvPicPr>
          <p:cNvPr id="2" name="Picture 2">
            <a:extLst>
              <a:ext uri="{FF2B5EF4-FFF2-40B4-BE49-F238E27FC236}">
                <a16:creationId xmlns:a16="http://schemas.microsoft.com/office/drawing/2014/main" id="{321A029E-AD85-1545-941C-A6B471C31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509" y="1681447"/>
            <a:ext cx="7360982" cy="4993531"/>
          </a:xfrm>
          <a:prstGeom prst="rect">
            <a:avLst/>
          </a:prstGeom>
        </p:spPr>
      </p:pic>
      <p:sp>
        <p:nvSpPr>
          <p:cNvPr id="10" name="Slide Number Placeholder 4">
            <a:extLst>
              <a:ext uri="{FF2B5EF4-FFF2-40B4-BE49-F238E27FC236}">
                <a16:creationId xmlns:a16="http://schemas.microsoft.com/office/drawing/2014/main" id="{6F1605C8-2DB0-5546-981D-E1DA6237927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16</a:t>
            </a:fld>
            <a:endParaRPr lang="en-US" sz="4400" dirty="0">
              <a:solidFill>
                <a:srgbClr val="EDEDE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83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C63AD4-5C2A-3448-9475-B5FB89ED6348}"/>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PRIORITIZATION</a:t>
            </a:r>
            <a:r>
              <a:rPr lang="en-US" sz="3200" dirty="0"/>
              <a:t> Selecting tax audit cases – Neural Networks</a:t>
            </a:r>
          </a:p>
        </p:txBody>
      </p:sp>
      <p:sp>
        <p:nvSpPr>
          <p:cNvPr id="12" name="Content Placeholder 3">
            <a:extLst>
              <a:ext uri="{FF2B5EF4-FFF2-40B4-BE49-F238E27FC236}">
                <a16:creationId xmlns:a16="http://schemas.microsoft.com/office/drawing/2014/main" id="{D3588DB6-AF70-C146-A8B2-CC74721BF370}"/>
              </a:ext>
            </a:extLst>
          </p:cNvPr>
          <p:cNvSpPr>
            <a:spLocks noGrp="1"/>
          </p:cNvSpPr>
          <p:nvPr/>
        </p:nvSpPr>
        <p:spPr>
          <a:xfrm>
            <a:off x="838200" y="1255497"/>
            <a:ext cx="43582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endParaRPr lang="en-US" sz="1800" dirty="0">
              <a:latin typeface="+mj-lt"/>
            </a:endParaRPr>
          </a:p>
        </p:txBody>
      </p:sp>
      <p:sp>
        <p:nvSpPr>
          <p:cNvPr id="10" name="Slide Number Placeholder 4">
            <a:extLst>
              <a:ext uri="{FF2B5EF4-FFF2-40B4-BE49-F238E27FC236}">
                <a16:creationId xmlns:a16="http://schemas.microsoft.com/office/drawing/2014/main" id="{6F1605C8-2DB0-5546-981D-E1DA6237927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17</a:t>
            </a:fld>
            <a:endParaRPr lang="en-US" sz="4400" dirty="0">
              <a:solidFill>
                <a:srgbClr val="EDEDED"/>
              </a:solidFill>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DBA47174-456C-2140-A798-A374607D3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046" y="1605971"/>
            <a:ext cx="7357908" cy="4703882"/>
          </a:xfrm>
          <a:prstGeom prst="rect">
            <a:avLst/>
          </a:prstGeom>
        </p:spPr>
      </p:pic>
    </p:spTree>
    <p:extLst>
      <p:ext uri="{BB962C8B-B14F-4D97-AF65-F5344CB8AC3E}">
        <p14:creationId xmlns:p14="http://schemas.microsoft.com/office/powerpoint/2010/main" val="108837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18</a:t>
            </a:fld>
            <a:endParaRPr lang="en-US" sz="4400" dirty="0">
              <a:solidFill>
                <a:srgbClr val="EDED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D05CC17-1CAE-984A-A7DD-4B094C2CCC6B}"/>
              </a:ext>
            </a:extLst>
          </p:cNvPr>
          <p:cNvSpPr>
            <a:spLocks noGrp="1"/>
          </p:cNvSpPr>
          <p:nvPr>
            <p:ph idx="1"/>
          </p:nvPr>
        </p:nvSpPr>
        <p:spPr>
          <a:xfrm>
            <a:off x="800545" y="1607006"/>
            <a:ext cx="10515600" cy="4351338"/>
          </a:xfrm>
        </p:spPr>
        <p:txBody>
          <a:bodyPr vert="horz" lIns="91440" tIns="45720" rIns="91440" bIns="45720" rtlCol="0" anchor="t">
            <a:normAutofit fontScale="92500"/>
          </a:bodyPr>
          <a:lstStyle/>
          <a:p>
            <a:r>
              <a:rPr lang="en-US" dirty="0">
                <a:latin typeface="+mj-lt"/>
                <a:ea typeface="+mn-lt"/>
                <a:cs typeface="+mn-lt"/>
              </a:rPr>
              <a:t>Different styles and approaches. </a:t>
            </a:r>
            <a:endParaRPr lang="da-DK" dirty="0">
              <a:latin typeface="+mj-lt"/>
              <a:ea typeface="+mn-lt"/>
              <a:cs typeface="+mn-lt"/>
            </a:endParaRPr>
          </a:p>
          <a:p>
            <a:r>
              <a:rPr lang="en-US" dirty="0">
                <a:latin typeface="+mj-lt"/>
                <a:ea typeface="+mn-lt"/>
                <a:cs typeface="+mn-lt"/>
              </a:rPr>
              <a:t>Basic e-audit: you get the same </a:t>
            </a:r>
            <a:r>
              <a:rPr lang="en-US">
                <a:latin typeface="+mj-lt"/>
                <a:ea typeface="+mn-lt"/>
                <a:cs typeface="+mn-lt"/>
              </a:rPr>
              <a:t>information electronically </a:t>
            </a:r>
            <a:endParaRPr lang="da-DK" dirty="0">
              <a:latin typeface="+mj-lt"/>
              <a:ea typeface="+mn-lt"/>
              <a:cs typeface="+mn-lt"/>
            </a:endParaRPr>
          </a:p>
          <a:p>
            <a:r>
              <a:rPr lang="en-US" dirty="0">
                <a:latin typeface="+mj-lt"/>
                <a:ea typeface="+mn-lt"/>
                <a:cs typeface="+mn-lt"/>
              </a:rPr>
              <a:t>A bit more sophisticated – it’s a way to audit specific accounts electronically</a:t>
            </a:r>
            <a:r>
              <a:rPr lang="da-DK" dirty="0">
                <a:latin typeface="+mj-lt"/>
                <a:ea typeface="+mn-lt"/>
                <a:cs typeface="+mn-lt"/>
              </a:rPr>
              <a:t> </a:t>
            </a:r>
          </a:p>
          <a:p>
            <a:r>
              <a:rPr lang="en-US" dirty="0">
                <a:latin typeface="+mj-lt"/>
                <a:ea typeface="+mn-lt"/>
                <a:cs typeface="+mn-lt"/>
              </a:rPr>
              <a:t>Way more sophisticated you will use ACL to mine extracted data to search for connections or irregularities</a:t>
            </a:r>
            <a:r>
              <a:rPr lang="da-DK" dirty="0">
                <a:latin typeface="+mj-lt"/>
                <a:ea typeface="+mn-lt"/>
                <a:cs typeface="+mn-lt"/>
              </a:rPr>
              <a:t> </a:t>
            </a:r>
          </a:p>
          <a:p>
            <a:r>
              <a:rPr lang="en-US" dirty="0">
                <a:latin typeface="+mj-lt"/>
                <a:ea typeface="+mn-lt"/>
                <a:cs typeface="+mn-lt"/>
              </a:rPr>
              <a:t> System based approach.</a:t>
            </a:r>
          </a:p>
          <a:p>
            <a:r>
              <a:rPr lang="en-US" dirty="0">
                <a:latin typeface="+mj-lt"/>
                <a:ea typeface="+mn-lt"/>
                <a:cs typeface="+mn-lt"/>
              </a:rPr>
              <a:t>Cashiers registers they are virtual data hubs, and should be audited as such. </a:t>
            </a:r>
            <a:endParaRPr lang="da-DK" dirty="0">
              <a:latin typeface="+mj-lt"/>
              <a:ea typeface="+mn-lt"/>
              <a:cs typeface="+mn-lt"/>
            </a:endParaRPr>
          </a:p>
          <a:p>
            <a:r>
              <a:rPr lang="en-US" dirty="0">
                <a:latin typeface="+mj-lt"/>
                <a:ea typeface="+mn-lt"/>
                <a:cs typeface="+mn-lt"/>
              </a:rPr>
              <a:t>Pros and cons – what skills are needed in your organization to do the above actions. </a:t>
            </a:r>
          </a:p>
          <a:p>
            <a:endParaRPr lang="en-US" dirty="0">
              <a:latin typeface="+mj-lt"/>
              <a:cs typeface="Calibri"/>
            </a:endParaRPr>
          </a:p>
        </p:txBody>
      </p:sp>
      <p:sp>
        <p:nvSpPr>
          <p:cNvPr id="9" name="Title 1">
            <a:extLst>
              <a:ext uri="{FF2B5EF4-FFF2-40B4-BE49-F238E27FC236}">
                <a16:creationId xmlns:a16="http://schemas.microsoft.com/office/drawing/2014/main" id="{5DC70D53-EC48-8E4E-B044-F7A8E780EFED}"/>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AUDIT TYPES</a:t>
            </a:r>
            <a:r>
              <a:rPr lang="en-US" sz="3200" dirty="0"/>
              <a:t> Understanding different types of audits</a:t>
            </a:r>
          </a:p>
        </p:txBody>
      </p:sp>
    </p:spTree>
    <p:extLst>
      <p:ext uri="{BB962C8B-B14F-4D97-AF65-F5344CB8AC3E}">
        <p14:creationId xmlns:p14="http://schemas.microsoft.com/office/powerpoint/2010/main" val="62988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C78BDD-8AFB-433F-B493-369D4AA57DD7}"/>
              </a:ext>
            </a:extLst>
          </p:cNvPr>
          <p:cNvSpPr>
            <a:spLocks noGrp="1"/>
          </p:cNvSpPr>
          <p:nvPr>
            <p:ph idx="1"/>
          </p:nvPr>
        </p:nvSpPr>
        <p:spPr>
          <a:xfrm>
            <a:off x="838200" y="1566931"/>
            <a:ext cx="10515600" cy="2930986"/>
          </a:xfrm>
        </p:spPr>
        <p:txBody>
          <a:bodyPr>
            <a:noAutofit/>
          </a:bodyPr>
          <a:lstStyle/>
          <a:p>
            <a:pPr marL="0" indent="0">
              <a:buNone/>
            </a:pPr>
            <a:r>
              <a:rPr lang="en-US" sz="1800" dirty="0">
                <a:latin typeface="+mj-lt"/>
              </a:rPr>
              <a:t>How are accounting systems physically located in another jurisdiction (e.g., in a cloud or HQ) accessed?</a:t>
            </a:r>
          </a:p>
          <a:p>
            <a:pPr marL="0" indent="0">
              <a:buNone/>
            </a:pPr>
            <a:endParaRPr lang="en-US" sz="1800" dirty="0">
              <a:latin typeface="+mj-lt"/>
            </a:endParaRPr>
          </a:p>
          <a:p>
            <a:pPr marL="0" indent="0">
              <a:buNone/>
            </a:pPr>
            <a:r>
              <a:rPr lang="en-US" sz="1800" dirty="0">
                <a:latin typeface="+mj-lt"/>
              </a:rPr>
              <a:t>Is the tax auditor free to use any tool to examine the corporate information systems?</a:t>
            </a:r>
          </a:p>
          <a:p>
            <a:pPr marL="0" indent="0">
              <a:buNone/>
            </a:pPr>
            <a:endParaRPr lang="en-US" sz="1800" dirty="0">
              <a:latin typeface="+mj-lt"/>
            </a:endParaRPr>
          </a:p>
          <a:p>
            <a:pPr marL="0" indent="0">
              <a:buNone/>
            </a:pPr>
            <a:r>
              <a:rPr lang="en-US" sz="1800" dirty="0">
                <a:latin typeface="+mj-lt"/>
              </a:rPr>
              <a:t>Is the auditor required to agree with the company the searches being conducted on corporate databases?</a:t>
            </a:r>
          </a:p>
          <a:p>
            <a:pPr marL="0" indent="0">
              <a:buNone/>
            </a:pPr>
            <a:endParaRPr lang="en-US" sz="1800" dirty="0">
              <a:latin typeface="+mj-lt"/>
            </a:endParaRPr>
          </a:p>
          <a:p>
            <a:pPr marL="0" indent="0">
              <a:buNone/>
            </a:pPr>
            <a:r>
              <a:rPr lang="en-US" sz="1800" dirty="0">
                <a:latin typeface="+mj-lt"/>
              </a:rPr>
              <a:t>How is encrypted information handled?</a:t>
            </a:r>
          </a:p>
          <a:p>
            <a:pPr marL="0" indent="0">
              <a:buNone/>
            </a:pPr>
            <a:endParaRPr lang="en-US" sz="1800" dirty="0">
              <a:latin typeface="+mj-lt"/>
            </a:endParaRPr>
          </a:p>
          <a:p>
            <a:pPr marL="0" indent="0">
              <a:buNone/>
            </a:pPr>
            <a:r>
              <a:rPr lang="en-US" sz="1800" dirty="0">
                <a:latin typeface="+mj-lt"/>
              </a:rPr>
              <a:t>Can the auditor take the electronic data back to the tax administration?</a:t>
            </a:r>
          </a:p>
          <a:p>
            <a:pPr marL="0" indent="0">
              <a:buNone/>
            </a:pPr>
            <a:endParaRPr lang="en-US" sz="1800" dirty="0">
              <a:latin typeface="+mj-lt"/>
            </a:endParaRPr>
          </a:p>
          <a:p>
            <a:pPr marL="0" indent="0">
              <a:buNone/>
            </a:pPr>
            <a:r>
              <a:rPr lang="en-US" sz="1800" dirty="0">
                <a:latin typeface="+mj-lt"/>
              </a:rPr>
              <a:t>What type of assistance must the company offer?</a:t>
            </a:r>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19</a:t>
            </a:fld>
            <a:endParaRPr lang="en-US" sz="4400" dirty="0">
              <a:solidFill>
                <a:srgbClr val="EDEDED"/>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738C8A8-FC28-5749-9955-59F7B74475FF}"/>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ACCESSING</a:t>
            </a:r>
            <a:r>
              <a:rPr lang="en-US" sz="3200" dirty="0"/>
              <a:t> Accessing Electronic Books and Records</a:t>
            </a:r>
          </a:p>
        </p:txBody>
      </p:sp>
    </p:spTree>
    <p:extLst>
      <p:ext uri="{BB962C8B-B14F-4D97-AF65-F5344CB8AC3E}">
        <p14:creationId xmlns:p14="http://schemas.microsoft.com/office/powerpoint/2010/main" val="28344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7DD3-22A7-434A-87E1-086086469D55}"/>
              </a:ext>
            </a:extLst>
          </p:cNvPr>
          <p:cNvSpPr>
            <a:spLocks noGrp="1"/>
          </p:cNvSpPr>
          <p:nvPr>
            <p:ph type="title"/>
          </p:nvPr>
        </p:nvSpPr>
        <p:spPr/>
        <p:txBody>
          <a:bodyPr/>
          <a:lstStyle/>
          <a:p>
            <a:r>
              <a:rPr lang="en-US" dirty="0"/>
              <a:t>Purpose of the Lecture</a:t>
            </a:r>
          </a:p>
        </p:txBody>
      </p:sp>
      <p:sp>
        <p:nvSpPr>
          <p:cNvPr id="4" name="Content Placeholder 3">
            <a:extLst>
              <a:ext uri="{FF2B5EF4-FFF2-40B4-BE49-F238E27FC236}">
                <a16:creationId xmlns:a16="http://schemas.microsoft.com/office/drawing/2014/main" id="{30C78BDD-8AFB-433F-B493-369D4AA57DD7}"/>
              </a:ext>
            </a:extLst>
          </p:cNvPr>
          <p:cNvSpPr>
            <a:spLocks noGrp="1"/>
          </p:cNvSpPr>
          <p:nvPr>
            <p:ph idx="1"/>
          </p:nvPr>
        </p:nvSpPr>
        <p:spPr/>
        <p:txBody>
          <a:bodyPr>
            <a:normAutofit/>
          </a:bodyPr>
          <a:lstStyle/>
          <a:p>
            <a:pPr>
              <a:buFont typeface="Wingdings" pitchFamily="2" charset="2"/>
              <a:buChar char="§"/>
            </a:pPr>
            <a:r>
              <a:rPr lang="en-US" dirty="0"/>
              <a:t>Understanding the </a:t>
            </a:r>
            <a:r>
              <a:rPr lang="en-US" b="1" dirty="0"/>
              <a:t>legal basis</a:t>
            </a:r>
            <a:r>
              <a:rPr lang="en-US" dirty="0"/>
              <a:t> for audits</a:t>
            </a:r>
          </a:p>
          <a:p>
            <a:pPr>
              <a:buFont typeface="Wingdings" pitchFamily="2" charset="2"/>
              <a:buChar char="§"/>
            </a:pPr>
            <a:r>
              <a:rPr lang="en-US" b="1" dirty="0"/>
              <a:t>Prioritizing</a:t>
            </a:r>
            <a:r>
              <a:rPr lang="en-US" dirty="0"/>
              <a:t> cases for audit</a:t>
            </a:r>
          </a:p>
          <a:p>
            <a:pPr>
              <a:buFont typeface="Wingdings" pitchFamily="2" charset="2"/>
              <a:buChar char="§"/>
            </a:pPr>
            <a:r>
              <a:rPr lang="en-US" dirty="0"/>
              <a:t>Understanding different </a:t>
            </a:r>
            <a:r>
              <a:rPr lang="en-US" b="1" dirty="0"/>
              <a:t>types of audits</a:t>
            </a:r>
          </a:p>
          <a:p>
            <a:pPr>
              <a:buFont typeface="Wingdings" pitchFamily="2" charset="2"/>
              <a:buChar char="§"/>
            </a:pPr>
            <a:r>
              <a:rPr lang="en-US" b="1" dirty="0"/>
              <a:t>Accessing</a:t>
            </a:r>
            <a:r>
              <a:rPr lang="en-US" dirty="0"/>
              <a:t> electronic books and records</a:t>
            </a:r>
          </a:p>
          <a:p>
            <a:pPr>
              <a:buFont typeface="Wingdings" pitchFamily="2" charset="2"/>
              <a:buChar char="§"/>
            </a:pPr>
            <a:r>
              <a:rPr lang="en-US" b="1" dirty="0"/>
              <a:t>Analyzing</a:t>
            </a:r>
            <a:r>
              <a:rPr lang="en-US" dirty="0"/>
              <a:t> electronic books and records</a:t>
            </a:r>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2</a:t>
            </a:fld>
            <a:endParaRPr lang="en-US" sz="4400" dirty="0">
              <a:solidFill>
                <a:srgbClr val="EDEDE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01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20</a:t>
            </a:fld>
            <a:endParaRPr lang="en-US" sz="4400" dirty="0">
              <a:solidFill>
                <a:srgbClr val="EDED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D05CC17-1CAE-984A-A7DD-4B094C2CCC6B}"/>
              </a:ext>
            </a:extLst>
          </p:cNvPr>
          <p:cNvSpPr>
            <a:spLocks noGrp="1"/>
          </p:cNvSpPr>
          <p:nvPr>
            <p:ph idx="1"/>
          </p:nvPr>
        </p:nvSpPr>
        <p:spPr/>
        <p:txBody>
          <a:bodyPr vert="horz" lIns="91440" tIns="45720" rIns="91440" bIns="45720" rtlCol="0" anchor="t">
            <a:normAutofit/>
          </a:bodyPr>
          <a:lstStyle/>
          <a:p>
            <a:r>
              <a:rPr lang="en-US" dirty="0">
                <a:latin typeface="+mj-lt"/>
              </a:rPr>
              <a:t>First and foremost, you are looking to find the same things as in an normal audit </a:t>
            </a:r>
            <a:endParaRPr lang="da-DK" dirty="0">
              <a:latin typeface="+mj-lt"/>
            </a:endParaRPr>
          </a:p>
          <a:p>
            <a:r>
              <a:rPr lang="en-US" dirty="0">
                <a:latin typeface="+mj-lt"/>
              </a:rPr>
              <a:t>Which programs you use, depends on how you get data</a:t>
            </a:r>
            <a:endParaRPr lang="en-US" dirty="0">
              <a:latin typeface="+mj-lt"/>
              <a:cs typeface="Calibri"/>
            </a:endParaRPr>
          </a:p>
          <a:p>
            <a:r>
              <a:rPr lang="en-US" dirty="0">
                <a:latin typeface="+mj-lt"/>
                <a:cs typeface="Calibri"/>
              </a:rPr>
              <a:t>Many different programs on the market </a:t>
            </a:r>
          </a:p>
          <a:p>
            <a:r>
              <a:rPr lang="en-US" dirty="0">
                <a:latin typeface="+mj-lt"/>
                <a:cs typeface="Calibri"/>
              </a:rPr>
              <a:t>ACL is used in Denmark. Super Advanced spreadsheet</a:t>
            </a:r>
          </a:p>
          <a:p>
            <a:r>
              <a:rPr lang="en-US" dirty="0">
                <a:latin typeface="+mj-lt"/>
                <a:cs typeface="Calibri"/>
              </a:rPr>
              <a:t>But in most cases we use AI or machine learning instead of programs to mine the datasets</a:t>
            </a:r>
          </a:p>
          <a:p>
            <a:r>
              <a:rPr lang="en-US" dirty="0">
                <a:latin typeface="+mj-lt"/>
                <a:cs typeface="Calibri"/>
              </a:rPr>
              <a:t>Looking for anomalies </a:t>
            </a:r>
          </a:p>
          <a:p>
            <a:endParaRPr lang="en-US" dirty="0">
              <a:latin typeface="+mj-lt"/>
              <a:cs typeface="Calibri"/>
            </a:endParaRPr>
          </a:p>
          <a:p>
            <a:endParaRPr lang="en-US" dirty="0">
              <a:latin typeface="+mj-lt"/>
              <a:cs typeface="Calibri"/>
            </a:endParaRPr>
          </a:p>
        </p:txBody>
      </p:sp>
      <p:sp>
        <p:nvSpPr>
          <p:cNvPr id="3" name="Title 1">
            <a:extLst>
              <a:ext uri="{FF2B5EF4-FFF2-40B4-BE49-F238E27FC236}">
                <a16:creationId xmlns:a16="http://schemas.microsoft.com/office/drawing/2014/main" id="{E7B7C452-0F91-9142-B66B-553E73AEA321}"/>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ANALYZING</a:t>
            </a:r>
            <a:r>
              <a:rPr lang="en-US" sz="3200" dirty="0"/>
              <a:t> Analyzing Electronic Books and Records</a:t>
            </a:r>
          </a:p>
        </p:txBody>
      </p:sp>
    </p:spTree>
    <p:extLst>
      <p:ext uri="{BB962C8B-B14F-4D97-AF65-F5344CB8AC3E}">
        <p14:creationId xmlns:p14="http://schemas.microsoft.com/office/powerpoint/2010/main" val="23852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21</a:t>
            </a:fld>
            <a:endParaRPr lang="en-US" sz="4400" dirty="0">
              <a:solidFill>
                <a:srgbClr val="EDEDED"/>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58788F4-4262-C446-9D44-5B4F2BFF9D57}"/>
              </a:ext>
            </a:extLst>
          </p:cNvPr>
          <p:cNvSpPr txBox="1">
            <a:spLocks/>
          </p:cNvSpPr>
          <p:nvPr/>
        </p:nvSpPr>
        <p:spPr>
          <a:xfrm>
            <a:off x="838200" y="382802"/>
            <a:ext cx="11015133" cy="87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MONITORING</a:t>
            </a:r>
            <a:r>
              <a:rPr lang="en-US" sz="3200" dirty="0"/>
              <a:t> Towards Monitoring of Taxpayers</a:t>
            </a:r>
          </a:p>
        </p:txBody>
      </p:sp>
      <p:sp>
        <p:nvSpPr>
          <p:cNvPr id="10" name="Content Placeholder 9">
            <a:extLst>
              <a:ext uri="{FF2B5EF4-FFF2-40B4-BE49-F238E27FC236}">
                <a16:creationId xmlns:a16="http://schemas.microsoft.com/office/drawing/2014/main" id="{DC899FB2-076F-4C47-95C9-B8DDD73555C7}"/>
              </a:ext>
            </a:extLst>
          </p:cNvPr>
          <p:cNvSpPr>
            <a:spLocks noGrp="1"/>
          </p:cNvSpPr>
          <p:nvPr>
            <p:ph idx="1"/>
          </p:nvPr>
        </p:nvSpPr>
        <p:spPr>
          <a:xfrm>
            <a:off x="838200" y="1255497"/>
            <a:ext cx="10515600" cy="4351338"/>
          </a:xfrm>
        </p:spPr>
        <p:txBody>
          <a:bodyPr/>
          <a:lstStyle/>
          <a:p>
            <a:pPr marL="0" indent="0">
              <a:buNone/>
            </a:pPr>
            <a:r>
              <a:rPr lang="en-US" dirty="0">
                <a:latin typeface="+mj-lt"/>
              </a:rPr>
              <a:t>Example from the Federal Tax Service of Russia (FTS)</a:t>
            </a:r>
          </a:p>
          <a:p>
            <a:pPr>
              <a:buFont typeface="Wingdings" pitchFamily="2" charset="2"/>
              <a:buChar char="§"/>
            </a:pPr>
            <a:r>
              <a:rPr lang="en-US" dirty="0">
                <a:latin typeface="+mj-lt"/>
              </a:rPr>
              <a:t>Pilot offering large domestic and foreign companies on a pilot basis that they provide FTS real-time read access to their accounting system in exchange for earlier tax certainty (includes e.g., Unilever)</a:t>
            </a:r>
          </a:p>
          <a:p>
            <a:pPr>
              <a:buFont typeface="Wingdings" pitchFamily="2" charset="2"/>
              <a:buChar char="§"/>
            </a:pPr>
            <a:r>
              <a:rPr lang="en-US" dirty="0">
                <a:latin typeface="+mj-lt"/>
              </a:rPr>
              <a:t>The taxpayer would share their own tax compliance risks with the FTS who on that basis </a:t>
            </a:r>
            <a:r>
              <a:rPr lang="en-US">
                <a:latin typeface="+mj-lt"/>
              </a:rPr>
              <a:t>would create </a:t>
            </a:r>
            <a:r>
              <a:rPr lang="en-US" dirty="0">
                <a:latin typeface="+mj-lt"/>
              </a:rPr>
              <a:t>an audit plan</a:t>
            </a:r>
          </a:p>
        </p:txBody>
      </p:sp>
    </p:spTree>
    <p:extLst>
      <p:ext uri="{BB962C8B-B14F-4D97-AF65-F5344CB8AC3E}">
        <p14:creationId xmlns:p14="http://schemas.microsoft.com/office/powerpoint/2010/main" val="131153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C78BDD-8AFB-433F-B493-369D4AA57DD7}"/>
              </a:ext>
            </a:extLst>
          </p:cNvPr>
          <p:cNvSpPr>
            <a:spLocks noGrp="1"/>
          </p:cNvSpPr>
          <p:nvPr>
            <p:ph idx="1"/>
          </p:nvPr>
        </p:nvSpPr>
        <p:spPr/>
        <p:txBody>
          <a:bodyPr>
            <a:normAutofit fontScale="85000" lnSpcReduction="10000"/>
          </a:bodyPr>
          <a:lstStyle/>
          <a:p>
            <a:pPr marL="0" indent="0">
              <a:buNone/>
            </a:pPr>
            <a:r>
              <a:rPr lang="en-US" dirty="0"/>
              <a:t>Taxpayers are typically – but depending on the jurisdiction – legally required to:</a:t>
            </a:r>
          </a:p>
          <a:p>
            <a:pPr marL="0" indent="0">
              <a:buNone/>
            </a:pPr>
            <a:endParaRPr lang="en-US" dirty="0"/>
          </a:p>
          <a:p>
            <a:pPr>
              <a:buFont typeface="Wingdings" pitchFamily="2" charset="2"/>
              <a:buChar char="§"/>
            </a:pPr>
            <a:r>
              <a:rPr lang="en-US" dirty="0"/>
              <a:t>Maintain </a:t>
            </a:r>
            <a:r>
              <a:rPr lang="en-US" b="1" dirty="0"/>
              <a:t>books and records</a:t>
            </a:r>
            <a:r>
              <a:rPr lang="en-US" dirty="0"/>
              <a:t>, which may also include Advance Pricing Agreements and the like</a:t>
            </a:r>
          </a:p>
          <a:p>
            <a:pPr>
              <a:buFont typeface="Wingdings" pitchFamily="2" charset="2"/>
              <a:buChar char="§"/>
            </a:pPr>
            <a:r>
              <a:rPr lang="en-US" dirty="0"/>
              <a:t>Maintain </a:t>
            </a:r>
            <a:r>
              <a:rPr lang="en-US" b="1" dirty="0"/>
              <a:t>archived</a:t>
            </a:r>
            <a:r>
              <a:rPr lang="en-US" dirty="0"/>
              <a:t> books and records for a period of time</a:t>
            </a:r>
          </a:p>
          <a:p>
            <a:pPr>
              <a:buFont typeface="Wingdings" pitchFamily="2" charset="2"/>
              <a:buChar char="§"/>
            </a:pPr>
            <a:r>
              <a:rPr lang="en-US" dirty="0"/>
              <a:t>Adhere to regulations governing </a:t>
            </a:r>
            <a:r>
              <a:rPr lang="en-US" b="1" dirty="0"/>
              <a:t>electronic accounting systems</a:t>
            </a:r>
          </a:p>
          <a:p>
            <a:pPr>
              <a:buFont typeface="Wingdings" pitchFamily="2" charset="2"/>
              <a:buChar char="§"/>
            </a:pPr>
            <a:r>
              <a:rPr lang="en-US" dirty="0"/>
              <a:t>Provide the tax administration </a:t>
            </a:r>
            <a:r>
              <a:rPr lang="en-US" b="1" dirty="0"/>
              <a:t>access</a:t>
            </a:r>
            <a:r>
              <a:rPr lang="en-US" dirty="0"/>
              <a:t> to the books and records</a:t>
            </a:r>
          </a:p>
          <a:p>
            <a:pPr>
              <a:buFont typeface="Wingdings" pitchFamily="2" charset="2"/>
              <a:buChar char="§"/>
            </a:pPr>
            <a:r>
              <a:rPr lang="en-US" b="1" dirty="0"/>
              <a:t>Assist</a:t>
            </a:r>
            <a:r>
              <a:rPr lang="en-US" dirty="0"/>
              <a:t> in some fashion with the tax administration’s audit</a:t>
            </a:r>
          </a:p>
          <a:p>
            <a:pPr marL="514350" indent="-514350">
              <a:buAutoNum type="arabicPeriod"/>
            </a:pPr>
            <a:endParaRPr lang="en-US" dirty="0"/>
          </a:p>
          <a:p>
            <a:pPr marL="0" indent="0">
              <a:buNone/>
            </a:pPr>
            <a:r>
              <a:rPr lang="en-US" dirty="0"/>
              <a:t>These provisions are typically contained in the tax code or company law, with access further elaborated in case law</a:t>
            </a:r>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3</a:t>
            </a:fld>
            <a:endParaRPr lang="en-US" sz="4400" dirty="0">
              <a:solidFill>
                <a:srgbClr val="EDEDED"/>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F6D1FE4-3C6A-DC47-9A45-1283EFE80D53}"/>
              </a:ext>
            </a:extLst>
          </p:cNvPr>
          <p:cNvSpPr>
            <a:spLocks noGrp="1"/>
          </p:cNvSpPr>
          <p:nvPr/>
        </p:nvSpPr>
        <p:spPr>
          <a:xfrm>
            <a:off x="838200" y="552840"/>
            <a:ext cx="11015133" cy="1139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LEGAL</a:t>
            </a:r>
            <a:r>
              <a:rPr lang="en-US" sz="3200" dirty="0"/>
              <a:t> What are taxpayers’ legal obligations in connection with a tax audit?</a:t>
            </a:r>
          </a:p>
        </p:txBody>
      </p:sp>
    </p:spTree>
    <p:extLst>
      <p:ext uri="{BB962C8B-B14F-4D97-AF65-F5344CB8AC3E}">
        <p14:creationId xmlns:p14="http://schemas.microsoft.com/office/powerpoint/2010/main" val="219876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4</a:t>
            </a:fld>
            <a:endParaRPr lang="en-US" sz="4400" dirty="0">
              <a:solidFill>
                <a:srgbClr val="EDEDED"/>
              </a:solidFill>
              <a:latin typeface="Arial" panose="020B0604020202020204" pitchFamily="34" charset="0"/>
              <a:cs typeface="Arial" panose="020B0604020202020204" pitchFamily="34" charset="0"/>
            </a:endParaRPr>
          </a:p>
        </p:txBody>
      </p:sp>
      <p:pic>
        <p:nvPicPr>
          <p:cNvPr id="7" name="Picture 7">
            <a:extLst>
              <a:ext uri="{FF2B5EF4-FFF2-40B4-BE49-F238E27FC236}">
                <a16:creationId xmlns:a16="http://schemas.microsoft.com/office/drawing/2014/main" id="{C684D2F5-129A-954C-88D1-2CB248EE1E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3379"/>
          <a:stretch/>
        </p:blipFill>
        <p:spPr>
          <a:xfrm>
            <a:off x="771937" y="1285415"/>
            <a:ext cx="5253596" cy="5498791"/>
          </a:xfrm>
        </p:spPr>
      </p:pic>
      <p:pic>
        <p:nvPicPr>
          <p:cNvPr id="9" name="Picture 7">
            <a:extLst>
              <a:ext uri="{FF2B5EF4-FFF2-40B4-BE49-F238E27FC236}">
                <a16:creationId xmlns:a16="http://schemas.microsoft.com/office/drawing/2014/main" id="{9E7781E2-D8A0-8044-B944-809A4D8738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6582"/>
          <a:stretch/>
        </p:blipFill>
        <p:spPr>
          <a:xfrm>
            <a:off x="6166469" y="1159748"/>
            <a:ext cx="5253596" cy="4216586"/>
          </a:xfrm>
        </p:spPr>
      </p:pic>
      <p:sp>
        <p:nvSpPr>
          <p:cNvPr id="12" name="TextBox 11">
            <a:extLst>
              <a:ext uri="{FF2B5EF4-FFF2-40B4-BE49-F238E27FC236}">
                <a16:creationId xmlns:a16="http://schemas.microsoft.com/office/drawing/2014/main" id="{8E8EAC12-7625-5C42-B297-AAF7B04EEC06}"/>
              </a:ext>
            </a:extLst>
          </p:cNvPr>
          <p:cNvSpPr txBox="1"/>
          <p:nvPr/>
        </p:nvSpPr>
        <p:spPr>
          <a:xfrm>
            <a:off x="6335098" y="5421253"/>
            <a:ext cx="3662774" cy="276999"/>
          </a:xfrm>
          <a:prstGeom prst="rect">
            <a:avLst/>
          </a:prstGeom>
          <a:noFill/>
        </p:spPr>
        <p:txBody>
          <a:bodyPr wrap="square">
            <a:spAutoFit/>
          </a:bodyPr>
          <a:lstStyle/>
          <a:p>
            <a:r>
              <a:rPr lang="en-US" sz="1200" dirty="0"/>
              <a:t>Source: </a:t>
            </a:r>
            <a:r>
              <a:rPr lang="en-US" sz="1200" dirty="0">
                <a:hlinkClick r:id="rId3"/>
              </a:rPr>
              <a:t>UK Government</a:t>
            </a:r>
            <a:r>
              <a:rPr lang="en-US" sz="1200" dirty="0"/>
              <a:t>, Accessed 2022</a:t>
            </a:r>
          </a:p>
        </p:txBody>
      </p:sp>
      <p:sp>
        <p:nvSpPr>
          <p:cNvPr id="17" name="Title 1">
            <a:extLst>
              <a:ext uri="{FF2B5EF4-FFF2-40B4-BE49-F238E27FC236}">
                <a16:creationId xmlns:a16="http://schemas.microsoft.com/office/drawing/2014/main" id="{E606BFCD-5AB1-A046-A11F-19A175BAAA86}"/>
              </a:ext>
            </a:extLst>
          </p:cNvPr>
          <p:cNvSpPr>
            <a:spLocks noGrp="1"/>
          </p:cNvSpPr>
          <p:nvPr/>
        </p:nvSpPr>
        <p:spPr>
          <a:xfrm>
            <a:off x="827532" y="183022"/>
            <a:ext cx="110151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LEGAL</a:t>
            </a:r>
            <a:r>
              <a:rPr lang="en-US" sz="3200" dirty="0"/>
              <a:t> What type of information must taxpayers keep?</a:t>
            </a:r>
          </a:p>
        </p:txBody>
      </p:sp>
    </p:spTree>
    <p:extLst>
      <p:ext uri="{BB962C8B-B14F-4D97-AF65-F5344CB8AC3E}">
        <p14:creationId xmlns:p14="http://schemas.microsoft.com/office/powerpoint/2010/main" val="136031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C78BDD-8AFB-433F-B493-369D4AA57DD7}"/>
              </a:ext>
            </a:extLst>
          </p:cNvPr>
          <p:cNvSpPr>
            <a:spLocks noGrp="1"/>
          </p:cNvSpPr>
          <p:nvPr>
            <p:ph idx="1"/>
          </p:nvPr>
        </p:nvSpPr>
        <p:spPr>
          <a:xfrm>
            <a:off x="912283" y="1598681"/>
            <a:ext cx="10515600" cy="4351338"/>
          </a:xfrm>
        </p:spPr>
        <p:txBody>
          <a:bodyPr vert="horz" lIns="91440" tIns="45720" rIns="91440" bIns="45720" rtlCol="0" anchor="t">
            <a:normAutofit/>
          </a:bodyPr>
          <a:lstStyle/>
          <a:p>
            <a:pPr>
              <a:buFont typeface="Wingdings" pitchFamily="2" charset="2"/>
              <a:buChar char="§"/>
            </a:pPr>
            <a:r>
              <a:rPr lang="en-US" sz="1800" dirty="0">
                <a:solidFill>
                  <a:srgbClr val="3C3C3C"/>
                </a:solidFill>
                <a:latin typeface="PTSans-Regular"/>
              </a:rPr>
              <a:t>Strategy papers</a:t>
            </a:r>
          </a:p>
          <a:p>
            <a:pPr>
              <a:buFont typeface="Wingdings" pitchFamily="2" charset="2"/>
              <a:buChar char="§"/>
            </a:pPr>
            <a:r>
              <a:rPr lang="en-US" sz="1800" dirty="0">
                <a:solidFill>
                  <a:srgbClr val="3C3C3C"/>
                </a:solidFill>
                <a:latin typeface="PTSans-Regular"/>
              </a:rPr>
              <a:t>Expert reports</a:t>
            </a:r>
          </a:p>
          <a:p>
            <a:pPr>
              <a:buFont typeface="Wingdings" pitchFamily="2" charset="2"/>
              <a:buChar char="§"/>
            </a:pPr>
            <a:r>
              <a:rPr lang="en-US" sz="1800" dirty="0">
                <a:solidFill>
                  <a:srgbClr val="3C3C3C"/>
                </a:solidFill>
                <a:latin typeface="PTSans-Regular"/>
              </a:rPr>
              <a:t>Research and development related papers</a:t>
            </a:r>
            <a:endParaRPr lang="en-US" sz="1800" dirty="0">
              <a:solidFill>
                <a:srgbClr val="FF0000"/>
              </a:solidFill>
              <a:latin typeface="PTSans-Regular"/>
            </a:endParaRPr>
          </a:p>
          <a:p>
            <a:pPr>
              <a:buFont typeface="Wingdings" pitchFamily="2" charset="2"/>
              <a:buChar char="Ø"/>
            </a:pPr>
            <a:endParaRPr lang="en-US" sz="1800" dirty="0">
              <a:solidFill>
                <a:srgbClr val="3C3C3C"/>
              </a:solidFill>
              <a:latin typeface="PTSans-Regular"/>
            </a:endParaRPr>
          </a:p>
          <a:p>
            <a:pPr>
              <a:buFont typeface="Wingdings" pitchFamily="2" charset="2"/>
              <a:buChar char="Ø"/>
            </a:pPr>
            <a:endParaRPr lang="en-US" sz="1800" b="1" dirty="0">
              <a:solidFill>
                <a:srgbClr val="3C3C3C"/>
              </a:solidFill>
              <a:latin typeface="PTSans-Regular"/>
            </a:endParaRPr>
          </a:p>
          <a:p>
            <a:pPr>
              <a:buFont typeface="Wingdings" pitchFamily="2" charset="2"/>
              <a:buChar char="Ø"/>
            </a:pPr>
            <a:r>
              <a:rPr lang="en-US" sz="1800" b="1" dirty="0">
                <a:solidFill>
                  <a:srgbClr val="3C3C3C"/>
                </a:solidFill>
                <a:latin typeface="PTSans-Regular"/>
              </a:rPr>
              <a:t>Can tax officials search employee emails and document filing systems?</a:t>
            </a:r>
          </a:p>
          <a:p>
            <a:pPr lvl="1">
              <a:buFont typeface="Wingdings" pitchFamily="2" charset="2"/>
              <a:buChar char="Ø"/>
            </a:pPr>
            <a:r>
              <a:rPr lang="en-US" sz="1400" b="1" dirty="0">
                <a:solidFill>
                  <a:srgbClr val="3C3C3C"/>
                </a:solidFill>
                <a:latin typeface="PTSans-Regular"/>
              </a:rPr>
              <a:t>What about legal opinions from in-house or external counsel?</a:t>
            </a:r>
          </a:p>
          <a:p>
            <a:pPr lvl="1">
              <a:buFont typeface="Wingdings" pitchFamily="2" charset="2"/>
              <a:buChar char="Ø"/>
            </a:pPr>
            <a:r>
              <a:rPr lang="en-US" sz="1400" b="1" dirty="0">
                <a:solidFill>
                  <a:srgbClr val="3C3C3C"/>
                </a:solidFill>
                <a:latin typeface="PTSans-Regular"/>
              </a:rPr>
              <a:t>Papers from the in-house tax unit?</a:t>
            </a:r>
            <a:endParaRPr lang="en-US" sz="1800" b="1" dirty="0">
              <a:solidFill>
                <a:srgbClr val="3C3C3C"/>
              </a:solidFill>
              <a:latin typeface="PTSans-Regular"/>
            </a:endParaRPr>
          </a:p>
          <a:p>
            <a:pPr>
              <a:buFont typeface="Wingdings" pitchFamily="2" charset="2"/>
              <a:buChar char="Ø"/>
            </a:pPr>
            <a:endParaRPr lang="en-US" sz="1800" b="1" dirty="0">
              <a:solidFill>
                <a:srgbClr val="3C3C3C"/>
              </a:solidFill>
              <a:latin typeface="PTSans-Regular"/>
            </a:endParaRPr>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5</a:t>
            </a:fld>
            <a:endParaRPr lang="en-US" sz="4400" dirty="0">
              <a:solidFill>
                <a:srgbClr val="EDEDED"/>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0E448A1-7194-4040-8942-9C1141EA5B7E}"/>
              </a:ext>
            </a:extLst>
          </p:cNvPr>
          <p:cNvSpPr>
            <a:spLocks noGrp="1"/>
          </p:cNvSpPr>
          <p:nvPr/>
        </p:nvSpPr>
        <p:spPr>
          <a:xfrm>
            <a:off x="912283" y="177005"/>
            <a:ext cx="11015133"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atin typeface="+mj-lt"/>
              </a:rPr>
              <a:t>LEGAL</a:t>
            </a:r>
            <a:r>
              <a:rPr lang="en-US" sz="3200" dirty="0">
                <a:latin typeface="+mj-lt"/>
              </a:rPr>
              <a:t> What information is typically “off limits” to tax auditors?</a:t>
            </a:r>
          </a:p>
        </p:txBody>
      </p:sp>
      <p:sp>
        <p:nvSpPr>
          <p:cNvPr id="2" name="Arrow: Right 1">
            <a:extLst>
              <a:ext uri="{FF2B5EF4-FFF2-40B4-BE49-F238E27FC236}">
                <a16:creationId xmlns:a16="http://schemas.microsoft.com/office/drawing/2014/main" id="{691D5C76-C06A-C349-B05A-DCEFDB478750}"/>
              </a:ext>
            </a:extLst>
          </p:cNvPr>
          <p:cNvSpPr/>
          <p:nvPr/>
        </p:nvSpPr>
        <p:spPr>
          <a:xfrm>
            <a:off x="1108329" y="3609889"/>
            <a:ext cx="252369" cy="592642"/>
          </a:xfrm>
          <a:prstGeom prst="rightArrow">
            <a:avLst>
              <a:gd name="adj1" fmla="val 10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7876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D7601C6-B9C8-5505-67EA-7E0E0D7CA713}"/>
              </a:ext>
            </a:extLst>
          </p:cNvPr>
          <p:cNvSpPr>
            <a:spLocks noGrp="1"/>
          </p:cNvSpPr>
          <p:nvPr>
            <p:ph idx="1"/>
          </p:nvPr>
        </p:nvSpPr>
        <p:spPr>
          <a:xfrm>
            <a:off x="912283" y="1705240"/>
            <a:ext cx="10515600" cy="4742635"/>
          </a:xfrm>
        </p:spPr>
        <p:txBody>
          <a:bodyPr vert="horz" lIns="91440" tIns="45720" rIns="91440" bIns="45720" rtlCol="0" anchor="t">
            <a:normAutofit fontScale="92500" lnSpcReduction="20000"/>
          </a:bodyPr>
          <a:lstStyle/>
          <a:p>
            <a:pPr>
              <a:buFont typeface="Wingdings" pitchFamily="2" charset="2"/>
              <a:buChar char="§"/>
            </a:pPr>
            <a:r>
              <a:rPr lang="en-US" dirty="0">
                <a:ea typeface="+mn-lt"/>
                <a:cs typeface="+mn-lt"/>
              </a:rPr>
              <a:t>Lessons learned in Denmark</a:t>
            </a:r>
          </a:p>
          <a:p>
            <a:pPr>
              <a:buFont typeface="Wingdings" pitchFamily="2" charset="2"/>
              <a:buChar char="§"/>
            </a:pPr>
            <a:r>
              <a:rPr lang="en-US" dirty="0">
                <a:ea typeface="+mn-lt"/>
                <a:cs typeface="+mn-lt"/>
              </a:rPr>
              <a:t>There was a large public discourse about what data is extracted and how it is used</a:t>
            </a:r>
          </a:p>
          <a:p>
            <a:pPr>
              <a:buFont typeface="Wingdings" pitchFamily="2" charset="2"/>
              <a:buChar char="§"/>
            </a:pPr>
            <a:r>
              <a:rPr lang="en-US" dirty="0">
                <a:ea typeface="+mn-lt"/>
                <a:cs typeface="+mn-lt"/>
              </a:rPr>
              <a:t>A misdirected discussion as it was more about IT forensics and the ability to mirror data than E-audit</a:t>
            </a:r>
          </a:p>
          <a:p>
            <a:pPr>
              <a:buFont typeface="Wingdings" pitchFamily="2" charset="2"/>
              <a:buChar char="§"/>
            </a:pPr>
            <a:r>
              <a:rPr lang="en-US" dirty="0">
                <a:ea typeface="+mn-lt"/>
                <a:cs typeface="+mn-lt"/>
              </a:rPr>
              <a:t>Conclusion : The Danish tax legislation does not require to hand in accounting information digitally. Instead, if accounting or relevant information is kept online, the business owner can decide to provide the material in a way he/she sees fit. So it can come in pdf, vsf, or other file formats.  </a:t>
            </a:r>
          </a:p>
          <a:p>
            <a:endParaRPr lang="en-US" dirty="0">
              <a:ea typeface="+mn-lt"/>
              <a:cs typeface="+mn-lt"/>
            </a:endParaRPr>
          </a:p>
          <a:p>
            <a:pPr marL="0" indent="0">
              <a:buNone/>
            </a:pPr>
            <a:r>
              <a:rPr lang="en-US" b="1" dirty="0">
                <a:ea typeface="+mn-lt"/>
                <a:cs typeface="+mn-lt"/>
              </a:rPr>
              <a:t>      Should the freedom to decide over the format be given to the taxpayer?</a:t>
            </a:r>
          </a:p>
          <a:p>
            <a:pPr marL="0" indent="0">
              <a:buNone/>
            </a:pPr>
            <a:r>
              <a:rPr lang="en-US" b="1" dirty="0">
                <a:ea typeface="+mn-lt"/>
                <a:cs typeface="+mn-lt"/>
              </a:rPr>
              <a:t>      What types of formats should be accepted?</a:t>
            </a:r>
            <a:endParaRPr lang="en-US" b="1" dirty="0"/>
          </a:p>
        </p:txBody>
      </p:sp>
      <p:sp>
        <p:nvSpPr>
          <p:cNvPr id="6" name="Arrow: Right 5">
            <a:extLst>
              <a:ext uri="{FF2B5EF4-FFF2-40B4-BE49-F238E27FC236}">
                <a16:creationId xmlns:a16="http://schemas.microsoft.com/office/drawing/2014/main" id="{11EC3D20-B4FB-6F4F-AD24-5FCEBB404E71}"/>
              </a:ext>
            </a:extLst>
          </p:cNvPr>
          <p:cNvSpPr/>
          <p:nvPr/>
        </p:nvSpPr>
        <p:spPr>
          <a:xfrm>
            <a:off x="1055412" y="5319693"/>
            <a:ext cx="252369" cy="592642"/>
          </a:xfrm>
          <a:prstGeom prst="rightArrow">
            <a:avLst>
              <a:gd name="adj1" fmla="val 10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tle 1">
            <a:extLst>
              <a:ext uri="{FF2B5EF4-FFF2-40B4-BE49-F238E27FC236}">
                <a16:creationId xmlns:a16="http://schemas.microsoft.com/office/drawing/2014/main" id="{64D21207-71F6-6A48-AD64-EC5CB211A4FE}"/>
              </a:ext>
            </a:extLst>
          </p:cNvPr>
          <p:cNvSpPr>
            <a:spLocks noGrp="1"/>
          </p:cNvSpPr>
          <p:nvPr/>
        </p:nvSpPr>
        <p:spPr>
          <a:xfrm>
            <a:off x="912283" y="177005"/>
            <a:ext cx="11015133"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atin typeface="+mj-lt"/>
              </a:rPr>
              <a:t>LEGAL</a:t>
            </a:r>
            <a:r>
              <a:rPr lang="en-US" sz="3200" dirty="0">
                <a:latin typeface="+mj-lt"/>
              </a:rPr>
              <a:t> Political and policy implications</a:t>
            </a:r>
          </a:p>
        </p:txBody>
      </p:sp>
    </p:spTree>
    <p:extLst>
      <p:ext uri="{BB962C8B-B14F-4D97-AF65-F5344CB8AC3E}">
        <p14:creationId xmlns:p14="http://schemas.microsoft.com/office/powerpoint/2010/main" val="21281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7DD3-22A7-434A-87E1-086086469D55}"/>
              </a:ext>
            </a:extLst>
          </p:cNvPr>
          <p:cNvSpPr>
            <a:spLocks noGrp="1"/>
          </p:cNvSpPr>
          <p:nvPr>
            <p:ph type="title"/>
          </p:nvPr>
        </p:nvSpPr>
        <p:spPr>
          <a:xfrm>
            <a:off x="838200" y="175007"/>
            <a:ext cx="11015133" cy="1325563"/>
          </a:xfrm>
        </p:spPr>
        <p:txBody>
          <a:bodyPr>
            <a:normAutofit/>
          </a:bodyPr>
          <a:lstStyle/>
          <a:p>
            <a:r>
              <a:rPr lang="en-US" sz="3200" b="1" dirty="0"/>
              <a:t>LEGAL</a:t>
            </a:r>
            <a:r>
              <a:rPr lang="en-US" sz="3200" dirty="0"/>
              <a:t> Accounting Software Must Meeting Certain Requirements</a:t>
            </a:r>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7</a:t>
            </a:fld>
            <a:endParaRPr lang="en-US" sz="4400" dirty="0">
              <a:solidFill>
                <a:srgbClr val="EDEDED"/>
              </a:solidFill>
              <a:latin typeface="Arial" panose="020B0604020202020204" pitchFamily="34" charset="0"/>
              <a:cs typeface="Arial" panose="020B0604020202020204" pitchFamily="34" charset="0"/>
            </a:endParaRPr>
          </a:p>
        </p:txBody>
      </p:sp>
      <p:pic>
        <p:nvPicPr>
          <p:cNvPr id="7" name="Picture 7">
            <a:extLst>
              <a:ext uri="{FF2B5EF4-FFF2-40B4-BE49-F238E27FC236}">
                <a16:creationId xmlns:a16="http://schemas.microsoft.com/office/drawing/2014/main" id="{0A4FDF71-F6E2-4F48-99C9-C1EA3334FEE8}"/>
              </a:ext>
            </a:extLst>
          </p:cNvPr>
          <p:cNvPicPr>
            <a:picLocks noChangeAspect="1"/>
          </p:cNvPicPr>
          <p:nvPr/>
        </p:nvPicPr>
        <p:blipFill rotWithShape="1">
          <a:blip r:embed="rId3">
            <a:extLst>
              <a:ext uri="{28A0092B-C50C-407E-A947-70E740481C1C}">
                <a14:useLocalDpi xmlns:a14="http://schemas.microsoft.com/office/drawing/2010/main" val="0"/>
              </a:ext>
            </a:extLst>
          </a:blip>
          <a:srcRect t="5807"/>
          <a:stretch/>
        </p:blipFill>
        <p:spPr>
          <a:xfrm>
            <a:off x="4595732" y="1412874"/>
            <a:ext cx="6874034" cy="4896979"/>
          </a:xfrm>
          <a:prstGeom prst="rect">
            <a:avLst/>
          </a:prstGeom>
        </p:spPr>
      </p:pic>
      <p:pic>
        <p:nvPicPr>
          <p:cNvPr id="8" name="Picture 8">
            <a:extLst>
              <a:ext uri="{FF2B5EF4-FFF2-40B4-BE49-F238E27FC236}">
                <a16:creationId xmlns:a16="http://schemas.microsoft.com/office/drawing/2014/main" id="{9DD777DD-9B55-8347-844D-F409D6A25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20" y="1412874"/>
            <a:ext cx="3468360" cy="4979459"/>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B6A361FE-D687-CD42-8AFF-BABA033CF5B0}"/>
              </a:ext>
            </a:extLst>
          </p:cNvPr>
          <p:cNvSpPr txBox="1"/>
          <p:nvPr/>
        </p:nvSpPr>
        <p:spPr>
          <a:xfrm>
            <a:off x="4979299" y="6292515"/>
            <a:ext cx="6874034" cy="276999"/>
          </a:xfrm>
          <a:prstGeom prst="rect">
            <a:avLst/>
          </a:prstGeom>
          <a:noFill/>
        </p:spPr>
        <p:txBody>
          <a:bodyPr wrap="square">
            <a:spAutoFit/>
          </a:bodyPr>
          <a:lstStyle/>
          <a:p>
            <a:r>
              <a:rPr lang="en-US" sz="1200" dirty="0"/>
              <a:t>Source: </a:t>
            </a:r>
            <a:r>
              <a:rPr lang="en-US" sz="1200" dirty="0">
                <a:hlinkClick r:id="rId5"/>
              </a:rPr>
              <a:t>OECD</a:t>
            </a:r>
            <a:r>
              <a:rPr lang="en-US" sz="1200" dirty="0"/>
              <a:t>, 2005</a:t>
            </a:r>
          </a:p>
        </p:txBody>
      </p:sp>
      <p:sp>
        <p:nvSpPr>
          <p:cNvPr id="13" name="Rectangle 12">
            <a:extLst>
              <a:ext uri="{FF2B5EF4-FFF2-40B4-BE49-F238E27FC236}">
                <a16:creationId xmlns:a16="http://schemas.microsoft.com/office/drawing/2014/main" id="{B10B279F-391E-DC49-8FEA-9857494C7C4D}"/>
              </a:ext>
            </a:extLst>
          </p:cNvPr>
          <p:cNvSpPr/>
          <p:nvPr/>
        </p:nvSpPr>
        <p:spPr>
          <a:xfrm>
            <a:off x="8088232" y="1412875"/>
            <a:ext cx="1070953" cy="2778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FD4137-89DB-6C46-B4A8-64F6F79F8481}"/>
              </a:ext>
            </a:extLst>
          </p:cNvPr>
          <p:cNvSpPr/>
          <p:nvPr/>
        </p:nvSpPr>
        <p:spPr>
          <a:xfrm>
            <a:off x="7329545" y="1873250"/>
            <a:ext cx="2347303" cy="2778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F5D4F8-8538-ED4C-8C04-6923780FFFAB}"/>
              </a:ext>
            </a:extLst>
          </p:cNvPr>
          <p:cNvSpPr/>
          <p:nvPr/>
        </p:nvSpPr>
        <p:spPr>
          <a:xfrm>
            <a:off x="9014239" y="2599529"/>
            <a:ext cx="2205341" cy="2406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C448ED-BAEE-AD46-87BB-D0300D3E7E7C}"/>
              </a:ext>
            </a:extLst>
          </p:cNvPr>
          <p:cNvSpPr/>
          <p:nvPr/>
        </p:nvSpPr>
        <p:spPr>
          <a:xfrm>
            <a:off x="7329545" y="3096388"/>
            <a:ext cx="1739759" cy="2406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CC4E75-675C-9042-BBBE-132C4CF7FD8A}"/>
              </a:ext>
            </a:extLst>
          </p:cNvPr>
          <p:cNvSpPr/>
          <p:nvPr/>
        </p:nvSpPr>
        <p:spPr>
          <a:xfrm>
            <a:off x="5094295" y="4069404"/>
            <a:ext cx="1504944" cy="23832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C3A77C-1C98-8147-ACCB-BE19EA6458C1}"/>
              </a:ext>
            </a:extLst>
          </p:cNvPr>
          <p:cNvSpPr/>
          <p:nvPr/>
        </p:nvSpPr>
        <p:spPr>
          <a:xfrm>
            <a:off x="5094295" y="5582850"/>
            <a:ext cx="1437984" cy="2383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92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7DD3-22A7-434A-87E1-086086469D55}"/>
              </a:ext>
            </a:extLst>
          </p:cNvPr>
          <p:cNvSpPr>
            <a:spLocks noGrp="1"/>
          </p:cNvSpPr>
          <p:nvPr>
            <p:ph type="title"/>
          </p:nvPr>
        </p:nvSpPr>
        <p:spPr>
          <a:xfrm>
            <a:off x="838200" y="175007"/>
            <a:ext cx="11168742" cy="1325563"/>
          </a:xfrm>
        </p:spPr>
        <p:txBody>
          <a:bodyPr>
            <a:normAutofit/>
          </a:bodyPr>
          <a:lstStyle/>
          <a:p>
            <a:r>
              <a:rPr lang="en-US" sz="3200" b="1" dirty="0"/>
              <a:t>LEGAL</a:t>
            </a:r>
            <a:r>
              <a:rPr lang="en-US" sz="3200" dirty="0"/>
              <a:t> POS Systems Can Pose a Risk of Electronic Sales Suppression</a:t>
            </a:r>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8</a:t>
            </a:fld>
            <a:endParaRPr lang="en-US" sz="4400" dirty="0">
              <a:solidFill>
                <a:srgbClr val="EDEDE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6A361FE-D687-CD42-8AFF-BABA033CF5B0}"/>
              </a:ext>
            </a:extLst>
          </p:cNvPr>
          <p:cNvSpPr txBox="1"/>
          <p:nvPr/>
        </p:nvSpPr>
        <p:spPr>
          <a:xfrm>
            <a:off x="971661" y="6370248"/>
            <a:ext cx="2619534" cy="276999"/>
          </a:xfrm>
          <a:prstGeom prst="rect">
            <a:avLst/>
          </a:prstGeom>
          <a:noFill/>
        </p:spPr>
        <p:txBody>
          <a:bodyPr wrap="square">
            <a:spAutoFit/>
          </a:bodyPr>
          <a:lstStyle/>
          <a:p>
            <a:r>
              <a:rPr lang="en-US" sz="1200" dirty="0"/>
              <a:t>Source: </a:t>
            </a:r>
            <a:r>
              <a:rPr lang="en-US" sz="1200" dirty="0">
                <a:hlinkClick r:id="rId3"/>
              </a:rPr>
              <a:t>OECD</a:t>
            </a:r>
            <a:r>
              <a:rPr lang="en-US" sz="1200" dirty="0"/>
              <a:t>, 2013</a:t>
            </a:r>
          </a:p>
        </p:txBody>
      </p:sp>
      <p:pic>
        <p:nvPicPr>
          <p:cNvPr id="3" name="Picture 3">
            <a:extLst>
              <a:ext uri="{FF2B5EF4-FFF2-40B4-BE49-F238E27FC236}">
                <a16:creationId xmlns:a16="http://schemas.microsoft.com/office/drawing/2014/main" id="{48E40D33-C8CB-AC48-9DE3-5415A4720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61" y="1290495"/>
            <a:ext cx="3801422" cy="5034147"/>
          </a:xfrm>
          <a:prstGeom prst="rect">
            <a:avLst/>
          </a:prstGeom>
          <a:ln>
            <a:noFill/>
          </a:ln>
          <a:effectLst>
            <a:outerShdw blurRad="190500" algn="tl" rotWithShape="0">
              <a:srgbClr val="000000">
                <a:alpha val="70000"/>
              </a:srgbClr>
            </a:outerShdw>
          </a:effectLst>
        </p:spPr>
      </p:pic>
      <p:sp>
        <p:nvSpPr>
          <p:cNvPr id="4" name="Content Placeholder 3">
            <a:extLst>
              <a:ext uri="{FF2B5EF4-FFF2-40B4-BE49-F238E27FC236}">
                <a16:creationId xmlns:a16="http://schemas.microsoft.com/office/drawing/2014/main" id="{E725D402-5780-DA4F-8A71-E9C36E0EC236}"/>
              </a:ext>
            </a:extLst>
          </p:cNvPr>
          <p:cNvSpPr>
            <a:spLocks noGrp="1"/>
          </p:cNvSpPr>
          <p:nvPr/>
        </p:nvSpPr>
        <p:spPr>
          <a:xfrm>
            <a:off x="5132917" y="1400771"/>
            <a:ext cx="654745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1800" dirty="0">
                <a:latin typeface="+mj-lt"/>
              </a:rPr>
              <a:t>Software can be loaded onto the POS that eliminates a set of transactions, typically cash, in order to reduce the tax liability</a:t>
            </a:r>
          </a:p>
          <a:p>
            <a:pPr>
              <a:buFont typeface="Wingdings" pitchFamily="2" charset="2"/>
              <a:buChar char="§"/>
            </a:pPr>
            <a:r>
              <a:rPr lang="en-US" sz="1800" dirty="0">
                <a:latin typeface="+mj-lt"/>
              </a:rPr>
              <a:t>A USB key can be used to perform the deletion – or it can be performed by an expert remotely (“Software as a Service, SaaS”)</a:t>
            </a:r>
          </a:p>
          <a:p>
            <a:pPr>
              <a:buFont typeface="Wingdings" pitchFamily="2" charset="2"/>
              <a:buChar char="§"/>
            </a:pPr>
            <a:r>
              <a:rPr lang="en-US" sz="1800" dirty="0">
                <a:latin typeface="+mj-lt"/>
              </a:rPr>
              <a:t>The software may be “sold” along with the POS as an extra “feature” but can also be loaded onto certain POS systems later</a:t>
            </a:r>
          </a:p>
          <a:p>
            <a:pPr>
              <a:buFont typeface="Wingdings" pitchFamily="2" charset="2"/>
              <a:buChar char="§"/>
            </a:pPr>
            <a:r>
              <a:rPr lang="en-US" sz="1800" dirty="0">
                <a:latin typeface="+mj-lt"/>
              </a:rPr>
              <a:t>Red flags of sales suppression include: (i) lower than usual amount of cash transactions; (ii) discrepancies between input (e.g., pizza boxes bought) and output (e.g., pizzas sold); and (iii) sales increase when the owner is out of town (or don’t decline when he is out during the vacation season), indicating that he and not his staff are running the zapper</a:t>
            </a:r>
          </a:p>
          <a:p>
            <a:pPr>
              <a:buFont typeface="Wingdings" pitchFamily="2" charset="2"/>
              <a:buChar char="§"/>
            </a:pPr>
            <a:r>
              <a:rPr lang="en-US" sz="1800" dirty="0">
                <a:latin typeface="+mj-lt"/>
              </a:rPr>
              <a:t>Electronic sales suppression is a recurrent risk even in some high-income countries</a:t>
            </a:r>
          </a:p>
          <a:p>
            <a:pPr>
              <a:buFont typeface="Wingdings" pitchFamily="2" charset="2"/>
              <a:buChar char="§"/>
            </a:pPr>
            <a:r>
              <a:rPr lang="en-US" sz="1800" dirty="0">
                <a:latin typeface="+mj-lt"/>
              </a:rPr>
              <a:t>Consequently, some governments have begun regulating POS systems</a:t>
            </a:r>
          </a:p>
          <a:p>
            <a:pPr>
              <a:buFont typeface="Wingdings" pitchFamily="2" charset="2"/>
              <a:buChar char="§"/>
            </a:pPr>
            <a:endParaRPr lang="en-US" sz="1800" dirty="0">
              <a:latin typeface="+mj-lt"/>
            </a:endParaRPr>
          </a:p>
        </p:txBody>
      </p:sp>
    </p:spTree>
    <p:extLst>
      <p:ext uri="{BB962C8B-B14F-4D97-AF65-F5344CB8AC3E}">
        <p14:creationId xmlns:p14="http://schemas.microsoft.com/office/powerpoint/2010/main" val="18763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7DD3-22A7-434A-87E1-086086469D55}"/>
              </a:ext>
            </a:extLst>
          </p:cNvPr>
          <p:cNvSpPr>
            <a:spLocks noGrp="1"/>
          </p:cNvSpPr>
          <p:nvPr>
            <p:ph type="title"/>
          </p:nvPr>
        </p:nvSpPr>
        <p:spPr>
          <a:xfrm>
            <a:off x="838200" y="175007"/>
            <a:ext cx="11015133" cy="1325563"/>
          </a:xfrm>
        </p:spPr>
        <p:txBody>
          <a:bodyPr>
            <a:normAutofit/>
          </a:bodyPr>
          <a:lstStyle/>
          <a:p>
            <a:r>
              <a:rPr lang="en-US" sz="3200" b="1" dirty="0"/>
              <a:t>LEGAL</a:t>
            </a:r>
            <a:r>
              <a:rPr lang="en-US" sz="3200" dirty="0"/>
              <a:t> POS Systems May Be Subject to Regulation</a:t>
            </a:r>
          </a:p>
        </p:txBody>
      </p:sp>
      <p:sp>
        <p:nvSpPr>
          <p:cNvPr id="5" name="Slide Number Placeholder 4">
            <a:extLst>
              <a:ext uri="{FF2B5EF4-FFF2-40B4-BE49-F238E27FC236}">
                <a16:creationId xmlns:a16="http://schemas.microsoft.com/office/drawing/2014/main" id="{75B18C67-9B02-4DCF-9FD2-3662C14F250C}"/>
              </a:ext>
            </a:extLst>
          </p:cNvPr>
          <p:cNvSpPr>
            <a:spLocks noGrp="1"/>
          </p:cNvSpPr>
          <p:nvPr>
            <p:ph type="sldNum" sz="quarter" idx="12"/>
          </p:nvPr>
        </p:nvSpPr>
        <p:spPr>
          <a:xfrm>
            <a:off x="10674803" y="6309853"/>
            <a:ext cx="1332139" cy="365125"/>
          </a:xfrm>
        </p:spPr>
        <p:txBody>
          <a:bodyPr/>
          <a:lstStyle/>
          <a:p>
            <a:fld id="{AEBE337F-FD09-4992-AA0A-F07598820031}" type="slidenum">
              <a:rPr lang="en-US" sz="4400" smtClean="0">
                <a:solidFill>
                  <a:srgbClr val="EDEDED"/>
                </a:solidFill>
                <a:latin typeface="Arial" panose="020B0604020202020204" pitchFamily="34" charset="0"/>
                <a:cs typeface="Arial" panose="020B0604020202020204" pitchFamily="34" charset="0"/>
              </a:rPr>
              <a:t>9</a:t>
            </a:fld>
            <a:endParaRPr lang="en-US" sz="4400" dirty="0">
              <a:solidFill>
                <a:srgbClr val="EDEDE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6A361FE-D687-CD42-8AFF-BABA033CF5B0}"/>
              </a:ext>
            </a:extLst>
          </p:cNvPr>
          <p:cNvSpPr txBox="1"/>
          <p:nvPr/>
        </p:nvSpPr>
        <p:spPr>
          <a:xfrm>
            <a:off x="971660" y="6215416"/>
            <a:ext cx="9703143" cy="276999"/>
          </a:xfrm>
          <a:prstGeom prst="rect">
            <a:avLst/>
          </a:prstGeom>
          <a:noFill/>
        </p:spPr>
        <p:txBody>
          <a:bodyPr wrap="square">
            <a:spAutoFit/>
          </a:bodyPr>
          <a:lstStyle/>
          <a:p>
            <a:r>
              <a:rPr lang="en-US" sz="1200" dirty="0"/>
              <a:t>Source: </a:t>
            </a:r>
            <a:r>
              <a:rPr lang="en-US" sz="1200" dirty="0">
                <a:hlinkClick r:id="rId3"/>
              </a:rPr>
              <a:t>Philippines, Bureau of Internal Revenue</a:t>
            </a:r>
            <a:r>
              <a:rPr lang="en-US" sz="1200" dirty="0"/>
              <a:t> (Accessed 2022), </a:t>
            </a:r>
            <a:r>
              <a:rPr lang="en-US" sz="1200" dirty="0">
                <a:hlinkClick r:id="rId4"/>
              </a:rPr>
              <a:t>Philippines, Bureau of internal Revenue</a:t>
            </a:r>
            <a:r>
              <a:rPr lang="en-US" sz="1200" dirty="0"/>
              <a:t> (2018), and Authors</a:t>
            </a:r>
          </a:p>
        </p:txBody>
      </p:sp>
      <p:sp>
        <p:nvSpPr>
          <p:cNvPr id="3" name="Content Placeholder 3">
            <a:extLst>
              <a:ext uri="{FF2B5EF4-FFF2-40B4-BE49-F238E27FC236}">
                <a16:creationId xmlns:a16="http://schemas.microsoft.com/office/drawing/2014/main" id="{4E60A349-4DB7-1D42-B992-6207A1044A41}"/>
              </a:ext>
            </a:extLst>
          </p:cNvPr>
          <p:cNvSpPr>
            <a:spLocks noGrp="1"/>
          </p:cNvSpPr>
          <p:nvPr/>
        </p:nvSpPr>
        <p:spPr>
          <a:xfrm>
            <a:off x="971659" y="1399907"/>
            <a:ext cx="9103674" cy="4632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1800" dirty="0">
                <a:latin typeface="+mj-lt"/>
              </a:rPr>
              <a:t>Test vendor POS systems to create list of approved systems, certifying inter alia that systems are tamper proof and able to print sales eJournals</a:t>
            </a:r>
          </a:p>
          <a:p>
            <a:pPr>
              <a:buFont typeface="Wingdings" pitchFamily="2" charset="2"/>
              <a:buChar char="§"/>
            </a:pPr>
            <a:r>
              <a:rPr lang="en-US" sz="1800" dirty="0">
                <a:latin typeface="+mj-lt"/>
              </a:rPr>
              <a:t>Require that businesses apply for using POS systems, disclosing name and serial number of equipment, names of suppliers and repair workshops, etc.</a:t>
            </a:r>
          </a:p>
          <a:p>
            <a:pPr>
              <a:buFont typeface="Wingdings" pitchFamily="2" charset="2"/>
              <a:buChar char="§"/>
            </a:pPr>
            <a:r>
              <a:rPr lang="en-US" sz="1800" dirty="0">
                <a:latin typeface="+mj-lt"/>
              </a:rPr>
              <a:t>Mandate that businesses maintain a valid POS permit</a:t>
            </a:r>
          </a:p>
          <a:p>
            <a:pPr>
              <a:buFont typeface="Wingdings" pitchFamily="2" charset="2"/>
              <a:buChar char="§"/>
            </a:pPr>
            <a:r>
              <a:rPr lang="en-US" sz="1800" dirty="0">
                <a:latin typeface="+mj-lt"/>
              </a:rPr>
              <a:t>Require a certificate of non-tampering in connection with repairs and modifications </a:t>
            </a:r>
          </a:p>
          <a:p>
            <a:pPr>
              <a:buFont typeface="Wingdings" pitchFamily="2" charset="2"/>
              <a:buChar char="§"/>
            </a:pPr>
            <a:r>
              <a:rPr lang="en-US" sz="1800" dirty="0">
                <a:latin typeface="+mj-lt"/>
              </a:rPr>
              <a:t>Prohibit resetting POS serial numbers and require the disabling of “training mode”</a:t>
            </a:r>
          </a:p>
          <a:p>
            <a:pPr>
              <a:buFont typeface="Wingdings" pitchFamily="2" charset="2"/>
              <a:buChar char="§"/>
            </a:pPr>
            <a:r>
              <a:rPr lang="en-US" sz="1800" dirty="0">
                <a:latin typeface="+mj-lt"/>
              </a:rPr>
              <a:t>Penalize breaches of POS regulations (e.g., monetary fines and prioritizing audits of non-compliant taxpayers)</a:t>
            </a:r>
          </a:p>
          <a:p>
            <a:pPr>
              <a:buFont typeface="Wingdings" pitchFamily="2" charset="2"/>
              <a:buChar char="§"/>
            </a:pPr>
            <a:endParaRPr lang="en-US" sz="1800" dirty="0">
              <a:latin typeface="+mj-lt"/>
            </a:endParaRPr>
          </a:p>
        </p:txBody>
      </p:sp>
    </p:spTree>
    <p:extLst>
      <p:ext uri="{BB962C8B-B14F-4D97-AF65-F5344CB8AC3E}">
        <p14:creationId xmlns:p14="http://schemas.microsoft.com/office/powerpoint/2010/main" val="204434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1872</Words>
  <Application>Microsoft Office PowerPoint</Application>
  <PresentationFormat>Widescreen</PresentationFormat>
  <Paragraphs>185</Paragraphs>
  <Slides>21</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21</vt:i4>
      </vt:variant>
    </vt:vector>
  </HeadingPairs>
  <TitlesOfParts>
    <vt:vector size="28" baseType="lpstr">
      <vt:lpstr>Arial</vt:lpstr>
      <vt:lpstr>Arial Nova Light</vt:lpstr>
      <vt:lpstr>Calibri</vt:lpstr>
      <vt:lpstr>Calibri Light</vt:lpstr>
      <vt:lpstr>PTSans-Regular</vt:lpstr>
      <vt:lpstr>Wingdings</vt:lpstr>
      <vt:lpstr>Office Theme</vt:lpstr>
      <vt:lpstr>PowerPoint-præsentation</vt:lpstr>
      <vt:lpstr>Purpose of the Lecture</vt:lpstr>
      <vt:lpstr>PowerPoint-præsentation</vt:lpstr>
      <vt:lpstr>PowerPoint-præsentation</vt:lpstr>
      <vt:lpstr>PowerPoint-præsentation</vt:lpstr>
      <vt:lpstr>PowerPoint-præsentation</vt:lpstr>
      <vt:lpstr>LEGAL Accounting Software Must Meeting Certain Requirements</vt:lpstr>
      <vt:lpstr>LEGAL POS Systems Can Pose a Risk of Electronic Sales Suppression</vt:lpstr>
      <vt:lpstr>LEGAL POS Systems May Be Subject to Regulation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Lecture</dc:title>
  <dc:creator>Anders Hjorth Agerskov</dc:creator>
  <cp:lastModifiedBy>Line Maabjerg Grønlund (MAAB) | VIA</cp:lastModifiedBy>
  <cp:revision>24</cp:revision>
  <dcterms:created xsi:type="dcterms:W3CDTF">2022-03-09T14:03:07Z</dcterms:created>
  <dcterms:modified xsi:type="dcterms:W3CDTF">2022-03-30T06:37:57Z</dcterms:modified>
</cp:coreProperties>
</file>