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6" r:id="rId1"/>
    <p:sldMasterId id="2147483738" r:id="rId2"/>
    <p:sldMasterId id="2147483769" r:id="rId3"/>
    <p:sldMasterId id="2147483776" r:id="rId4"/>
    <p:sldMasterId id="2147483792" r:id="rId5"/>
    <p:sldMasterId id="2147483806" r:id="rId6"/>
    <p:sldMasterId id="2147483830" r:id="rId7"/>
  </p:sldMasterIdLst>
  <p:notesMasterIdLst>
    <p:notesMasterId r:id="rId69"/>
  </p:notesMasterIdLst>
  <p:sldIdLst>
    <p:sldId id="294" r:id="rId8"/>
    <p:sldId id="12261" r:id="rId9"/>
    <p:sldId id="384" r:id="rId10"/>
    <p:sldId id="374" r:id="rId11"/>
    <p:sldId id="377" r:id="rId12"/>
    <p:sldId id="361" r:id="rId13"/>
    <p:sldId id="362" r:id="rId14"/>
    <p:sldId id="347" r:id="rId15"/>
    <p:sldId id="365" r:id="rId16"/>
    <p:sldId id="366" r:id="rId17"/>
    <p:sldId id="369" r:id="rId18"/>
    <p:sldId id="341" r:id="rId19"/>
    <p:sldId id="383" r:id="rId20"/>
    <p:sldId id="375" r:id="rId21"/>
    <p:sldId id="261" r:id="rId22"/>
    <p:sldId id="353" r:id="rId23"/>
    <p:sldId id="354" r:id="rId24"/>
    <p:sldId id="376" r:id="rId25"/>
    <p:sldId id="378" r:id="rId26"/>
    <p:sldId id="12241" r:id="rId27"/>
    <p:sldId id="12254" r:id="rId28"/>
    <p:sldId id="12226" r:id="rId29"/>
    <p:sldId id="3115" r:id="rId30"/>
    <p:sldId id="3065" r:id="rId31"/>
    <p:sldId id="12247" r:id="rId32"/>
    <p:sldId id="12255" r:id="rId33"/>
    <p:sldId id="3178" r:id="rId34"/>
    <p:sldId id="12229" r:id="rId35"/>
    <p:sldId id="12230" r:id="rId36"/>
    <p:sldId id="3159" r:id="rId37"/>
    <p:sldId id="3156" r:id="rId38"/>
    <p:sldId id="3195" r:id="rId39"/>
    <p:sldId id="12248" r:id="rId40"/>
    <p:sldId id="12256" r:id="rId41"/>
    <p:sldId id="12245" r:id="rId42"/>
    <p:sldId id="12262" r:id="rId43"/>
    <p:sldId id="367" r:id="rId44"/>
    <p:sldId id="3085" r:id="rId45"/>
    <p:sldId id="12238" r:id="rId46"/>
    <p:sldId id="465" r:id="rId47"/>
    <p:sldId id="3176" r:id="rId48"/>
    <p:sldId id="12263" r:id="rId49"/>
    <p:sldId id="12257" r:id="rId50"/>
    <p:sldId id="348" r:id="rId51"/>
    <p:sldId id="12236" r:id="rId52"/>
    <p:sldId id="3188" r:id="rId53"/>
    <p:sldId id="12239" r:id="rId54"/>
    <p:sldId id="12240" r:id="rId55"/>
    <p:sldId id="428" r:id="rId56"/>
    <p:sldId id="456" r:id="rId57"/>
    <p:sldId id="539" r:id="rId58"/>
    <p:sldId id="12214" r:id="rId59"/>
    <p:sldId id="12264" r:id="rId60"/>
    <p:sldId id="12258" r:id="rId61"/>
    <p:sldId id="12250" r:id="rId62"/>
    <p:sldId id="12252" r:id="rId63"/>
    <p:sldId id="12244" r:id="rId64"/>
    <p:sldId id="3132" r:id="rId65"/>
    <p:sldId id="12259" r:id="rId66"/>
    <p:sldId id="12251" r:id="rId67"/>
    <p:sldId id="12260" r:id="rId68"/>
  </p:sldIdLst>
  <p:sldSz cx="9155113" cy="5149850"/>
  <p:notesSz cx="514985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65" userDrawn="1">
          <p15:clr>
            <a:srgbClr val="A4A3A4"/>
          </p15:clr>
        </p15:guide>
        <p15:guide id="2" pos="5307" userDrawn="1">
          <p15:clr>
            <a:srgbClr val="A4A3A4"/>
          </p15:clr>
        </p15:guide>
        <p15:guide id="3" pos="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6" autoAdjust="0"/>
    <p:restoredTop sz="85852" autoAdjust="0"/>
  </p:normalViewPr>
  <p:slideViewPr>
    <p:cSldViewPr snapToGrid="0">
      <p:cViewPr varScale="1">
        <p:scale>
          <a:sx n="198" d="100"/>
          <a:sy n="198" d="100"/>
        </p:scale>
        <p:origin x="828" y="156"/>
      </p:cViewPr>
      <p:guideLst>
        <p:guide orient="horz" pos="565"/>
        <p:guide pos="5307"/>
        <p:guide pos="456"/>
      </p:guideLst>
    </p:cSldViewPr>
  </p:slideViewPr>
  <p:notesTextViewPr>
    <p:cViewPr>
      <p:scale>
        <a:sx n="200" d="100"/>
        <a:sy n="200" d="100"/>
      </p:scale>
      <p:origin x="0" y="0"/>
    </p:cViewPr>
  </p:notesTextViewPr>
  <p:sorterViewPr>
    <p:cViewPr>
      <p:scale>
        <a:sx n="150" d="100"/>
        <a:sy n="150" d="100"/>
      </p:scale>
      <p:origin x="0" y="-76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4046B-5EC2-4CA3-9A4A-3E11B2D40C01}" type="doc">
      <dgm:prSet loTypeId="urn:microsoft.com/office/officeart/2005/8/layout/pyramid2" loCatId="pyramid" qsTypeId="urn:microsoft.com/office/officeart/2005/8/quickstyle/simple1" qsCatId="simple" csTypeId="urn:microsoft.com/office/officeart/2005/8/colors/accent1_4" csCatId="accent1" phldr="1"/>
      <dgm:spPr/>
    </dgm:pt>
    <dgm:pt modelId="{56EF2C04-3286-4A82-BAD9-29519CE2D62E}">
      <dgm:prSet phldrT="[Text]" custT="1"/>
      <dgm:spPr/>
      <dgm:t>
        <a:bodyPr/>
        <a:lstStyle/>
        <a:p>
          <a:r>
            <a:rPr lang="en-AU" sz="1600" dirty="0"/>
            <a:t>Policy/guidelines</a:t>
          </a:r>
        </a:p>
        <a:p>
          <a:r>
            <a:rPr lang="en-AU" sz="1200" b="0" i="1" dirty="0"/>
            <a:t>The rules</a:t>
          </a:r>
        </a:p>
      </dgm:t>
    </dgm:pt>
    <dgm:pt modelId="{F7DDDA36-4089-4276-89D1-8526D14BC0D9}" type="parTrans" cxnId="{68F7E8BB-6E6B-491B-9437-1FA908B1FD65}">
      <dgm:prSet/>
      <dgm:spPr/>
      <dgm:t>
        <a:bodyPr/>
        <a:lstStyle/>
        <a:p>
          <a:endParaRPr lang="en-AU"/>
        </a:p>
      </dgm:t>
    </dgm:pt>
    <dgm:pt modelId="{7D8349A2-A3E8-4C99-8ADA-1B9874933FBF}" type="sibTrans" cxnId="{68F7E8BB-6E6B-491B-9437-1FA908B1FD65}">
      <dgm:prSet/>
      <dgm:spPr/>
      <dgm:t>
        <a:bodyPr/>
        <a:lstStyle/>
        <a:p>
          <a:endParaRPr lang="en-AU"/>
        </a:p>
      </dgm:t>
    </dgm:pt>
    <dgm:pt modelId="{A515A1F6-6250-4A9C-9177-60EF89D115D7}">
      <dgm:prSet phldrT="[Text]" custT="1"/>
      <dgm:spPr/>
      <dgm:t>
        <a:bodyPr/>
        <a:lstStyle/>
        <a:p>
          <a:r>
            <a:rPr lang="en-AU" sz="1600" dirty="0"/>
            <a:t>Process</a:t>
          </a:r>
        </a:p>
        <a:p>
          <a:r>
            <a:rPr lang="en-AU" sz="1200" i="1" dirty="0"/>
            <a:t>Bigger picture end to end  - systems/ technical solutions</a:t>
          </a:r>
          <a:endParaRPr lang="en-AU" sz="1200" dirty="0"/>
        </a:p>
      </dgm:t>
    </dgm:pt>
    <dgm:pt modelId="{FED90B22-7F84-4CD0-A173-71EA926FF7FB}" type="parTrans" cxnId="{04AB09D1-B990-4BBE-A619-8B6F993EAA8D}">
      <dgm:prSet/>
      <dgm:spPr/>
      <dgm:t>
        <a:bodyPr/>
        <a:lstStyle/>
        <a:p>
          <a:endParaRPr lang="en-AU"/>
        </a:p>
      </dgm:t>
    </dgm:pt>
    <dgm:pt modelId="{629444FF-423F-49FD-A7B4-AC22626599CD}" type="sibTrans" cxnId="{04AB09D1-B990-4BBE-A619-8B6F993EAA8D}">
      <dgm:prSet/>
      <dgm:spPr/>
      <dgm:t>
        <a:bodyPr/>
        <a:lstStyle/>
        <a:p>
          <a:endParaRPr lang="en-AU"/>
        </a:p>
      </dgm:t>
    </dgm:pt>
    <dgm:pt modelId="{D7639083-3065-49AB-A5F4-9BCF64725EAE}">
      <dgm:prSet phldrT="[Text]" custT="1"/>
      <dgm:spPr/>
      <dgm:t>
        <a:bodyPr/>
        <a:lstStyle/>
        <a:p>
          <a:r>
            <a:rPr lang="en-AU" sz="1600" dirty="0"/>
            <a:t>User support </a:t>
          </a:r>
        </a:p>
        <a:p>
          <a:r>
            <a:rPr lang="en-AU" sz="1200" i="1" dirty="0"/>
            <a:t>Materials/training/communication needed to ensure compliance to policy</a:t>
          </a:r>
          <a:endParaRPr lang="en-AU" sz="1200" dirty="0"/>
        </a:p>
      </dgm:t>
    </dgm:pt>
    <dgm:pt modelId="{6399AEA3-5A9E-4581-8E47-7791DF83C121}" type="parTrans" cxnId="{9443859B-2025-4283-A112-3918991C4984}">
      <dgm:prSet/>
      <dgm:spPr/>
      <dgm:t>
        <a:bodyPr/>
        <a:lstStyle/>
        <a:p>
          <a:endParaRPr lang="en-AU"/>
        </a:p>
      </dgm:t>
    </dgm:pt>
    <dgm:pt modelId="{48457D4B-F135-4FEA-A9AA-C86F553E3DB2}" type="sibTrans" cxnId="{9443859B-2025-4283-A112-3918991C4984}">
      <dgm:prSet/>
      <dgm:spPr/>
      <dgm:t>
        <a:bodyPr/>
        <a:lstStyle/>
        <a:p>
          <a:endParaRPr lang="en-AU"/>
        </a:p>
      </dgm:t>
    </dgm:pt>
    <dgm:pt modelId="{333B87DF-6E07-4FF2-A945-034FBD366602}">
      <dgm:prSet phldrT="[Text]" custT="1"/>
      <dgm:spPr/>
      <dgm:t>
        <a:bodyPr/>
        <a:lstStyle/>
        <a:p>
          <a:r>
            <a:rPr lang="en-AU" sz="1600" dirty="0"/>
            <a:t>Procedures</a:t>
          </a:r>
        </a:p>
        <a:p>
          <a:r>
            <a:rPr lang="en-AU" sz="1200" i="1" dirty="0"/>
            <a:t>Step by step instructions on how staff implement process</a:t>
          </a:r>
          <a:endParaRPr lang="en-AU" sz="1200" dirty="0"/>
        </a:p>
      </dgm:t>
    </dgm:pt>
    <dgm:pt modelId="{79773324-21BE-42EE-86AB-51E6EFA4A6B0}" type="parTrans" cxnId="{0F18D352-35C9-49F0-8499-B0529B7F0EFF}">
      <dgm:prSet/>
      <dgm:spPr/>
      <dgm:t>
        <a:bodyPr/>
        <a:lstStyle/>
        <a:p>
          <a:endParaRPr lang="en-AU"/>
        </a:p>
      </dgm:t>
    </dgm:pt>
    <dgm:pt modelId="{D01C6AC3-9141-4DCB-A288-0636F4539176}" type="sibTrans" cxnId="{0F18D352-35C9-49F0-8499-B0529B7F0EFF}">
      <dgm:prSet/>
      <dgm:spPr/>
      <dgm:t>
        <a:bodyPr/>
        <a:lstStyle/>
        <a:p>
          <a:endParaRPr lang="en-AU"/>
        </a:p>
      </dgm:t>
    </dgm:pt>
    <dgm:pt modelId="{F6BCEA06-713E-4A65-AA26-DE9829AECB0A}" type="pres">
      <dgm:prSet presAssocID="{E1D4046B-5EC2-4CA3-9A4A-3E11B2D40C01}" presName="compositeShape" presStyleCnt="0">
        <dgm:presLayoutVars>
          <dgm:dir/>
          <dgm:resizeHandles/>
        </dgm:presLayoutVars>
      </dgm:prSet>
      <dgm:spPr/>
    </dgm:pt>
    <dgm:pt modelId="{8D525785-EEE3-4AE1-8C38-97729AEC3E4E}" type="pres">
      <dgm:prSet presAssocID="{E1D4046B-5EC2-4CA3-9A4A-3E11B2D40C01}" presName="pyramid" presStyleLbl="node1" presStyleIdx="0" presStyleCnt="1" custLinFactNeighborX="-447" custLinFactNeighborY="-4729"/>
      <dgm:spPr/>
    </dgm:pt>
    <dgm:pt modelId="{5A2D9322-D389-48A9-A81D-30D020C01A8B}" type="pres">
      <dgm:prSet presAssocID="{E1D4046B-5EC2-4CA3-9A4A-3E11B2D40C01}" presName="theList" presStyleCnt="0"/>
      <dgm:spPr/>
    </dgm:pt>
    <dgm:pt modelId="{928FB764-AB30-4043-BD89-2D873C5B6E39}" type="pres">
      <dgm:prSet presAssocID="{56EF2C04-3286-4A82-BAD9-29519CE2D62E}" presName="aNode" presStyleLbl="fgAcc1" presStyleIdx="0" presStyleCnt="4" custScaleX="119790" custScaleY="77157" custLinFactNeighborX="-47497" custLinFactNeighborY="-55890">
        <dgm:presLayoutVars>
          <dgm:bulletEnabled val="1"/>
        </dgm:presLayoutVars>
      </dgm:prSet>
      <dgm:spPr/>
    </dgm:pt>
    <dgm:pt modelId="{0B49AF30-3D1E-4D74-80E9-034F68FCDF32}" type="pres">
      <dgm:prSet presAssocID="{56EF2C04-3286-4A82-BAD9-29519CE2D62E}" presName="aSpace" presStyleCnt="0"/>
      <dgm:spPr/>
    </dgm:pt>
    <dgm:pt modelId="{9D5D55BC-BBD4-4557-9576-EC6D6EB365AA}" type="pres">
      <dgm:prSet presAssocID="{A515A1F6-6250-4A9C-9177-60EF89D115D7}" presName="aNode" presStyleLbl="fgAcc1" presStyleIdx="1" presStyleCnt="4" custScaleX="122078" custScaleY="76240" custLinFactNeighborX="-48254" custLinFactNeighborY="74426">
        <dgm:presLayoutVars>
          <dgm:bulletEnabled val="1"/>
        </dgm:presLayoutVars>
      </dgm:prSet>
      <dgm:spPr/>
    </dgm:pt>
    <dgm:pt modelId="{07E5A1CF-D019-4982-8912-AA6CD5BD1A1E}" type="pres">
      <dgm:prSet presAssocID="{A515A1F6-6250-4A9C-9177-60EF89D115D7}" presName="aSpace" presStyleCnt="0"/>
      <dgm:spPr/>
    </dgm:pt>
    <dgm:pt modelId="{8A0CEAA2-33EE-4A9A-B2F1-D0B686FC6133}" type="pres">
      <dgm:prSet presAssocID="{333B87DF-6E07-4FF2-A945-034FBD366602}" presName="aNode" presStyleLbl="fgAcc1" presStyleIdx="2" presStyleCnt="4" custScaleX="124057" custScaleY="77909" custLinFactY="13023" custLinFactNeighborX="-47265" custLinFactNeighborY="100000">
        <dgm:presLayoutVars>
          <dgm:bulletEnabled val="1"/>
        </dgm:presLayoutVars>
      </dgm:prSet>
      <dgm:spPr/>
    </dgm:pt>
    <dgm:pt modelId="{05F8C3C6-DE2F-4D6B-86B9-38D73B8F5026}" type="pres">
      <dgm:prSet presAssocID="{333B87DF-6E07-4FF2-A945-034FBD366602}" presName="aSpace" presStyleCnt="0"/>
      <dgm:spPr/>
    </dgm:pt>
    <dgm:pt modelId="{783DE0E1-A050-4BC4-AA04-B17EF5418688}" type="pres">
      <dgm:prSet presAssocID="{D7639083-3065-49AB-A5F4-9BCF64725EAE}" presName="aNode" presStyleLbl="fgAcc1" presStyleIdx="3" presStyleCnt="4" custScaleX="124058" custScaleY="72364" custLinFactY="33984" custLinFactNeighborX="-47953" custLinFactNeighborY="100000">
        <dgm:presLayoutVars>
          <dgm:bulletEnabled val="1"/>
        </dgm:presLayoutVars>
      </dgm:prSet>
      <dgm:spPr/>
    </dgm:pt>
    <dgm:pt modelId="{995FCBAB-A0AA-420E-A9AA-29EF270E07BA}" type="pres">
      <dgm:prSet presAssocID="{D7639083-3065-49AB-A5F4-9BCF64725EAE}" presName="aSpace" presStyleCnt="0"/>
      <dgm:spPr/>
    </dgm:pt>
  </dgm:ptLst>
  <dgm:cxnLst>
    <dgm:cxn modelId="{2040BD28-7AA1-4492-857E-CD01C64B6891}" type="presOf" srcId="{E1D4046B-5EC2-4CA3-9A4A-3E11B2D40C01}" destId="{F6BCEA06-713E-4A65-AA26-DE9829AECB0A}" srcOrd="0" destOrd="0" presId="urn:microsoft.com/office/officeart/2005/8/layout/pyramid2"/>
    <dgm:cxn modelId="{0F18D352-35C9-49F0-8499-B0529B7F0EFF}" srcId="{E1D4046B-5EC2-4CA3-9A4A-3E11B2D40C01}" destId="{333B87DF-6E07-4FF2-A945-034FBD366602}" srcOrd="2" destOrd="0" parTransId="{79773324-21BE-42EE-86AB-51E6EFA4A6B0}" sibTransId="{D01C6AC3-9141-4DCB-A288-0636F4539176}"/>
    <dgm:cxn modelId="{ADEEAF74-9DD3-47AB-AA09-4FE235667D0F}" type="presOf" srcId="{A515A1F6-6250-4A9C-9177-60EF89D115D7}" destId="{9D5D55BC-BBD4-4557-9576-EC6D6EB365AA}" srcOrd="0" destOrd="0" presId="urn:microsoft.com/office/officeart/2005/8/layout/pyramid2"/>
    <dgm:cxn modelId="{9443859B-2025-4283-A112-3918991C4984}" srcId="{E1D4046B-5EC2-4CA3-9A4A-3E11B2D40C01}" destId="{D7639083-3065-49AB-A5F4-9BCF64725EAE}" srcOrd="3" destOrd="0" parTransId="{6399AEA3-5A9E-4581-8E47-7791DF83C121}" sibTransId="{48457D4B-F135-4FEA-A9AA-C86F553E3DB2}"/>
    <dgm:cxn modelId="{6F5812A6-D594-46B6-A2D9-DFB6CB670917}" type="presOf" srcId="{333B87DF-6E07-4FF2-A945-034FBD366602}" destId="{8A0CEAA2-33EE-4A9A-B2F1-D0B686FC6133}" srcOrd="0" destOrd="0" presId="urn:microsoft.com/office/officeart/2005/8/layout/pyramid2"/>
    <dgm:cxn modelId="{68F7E8BB-6E6B-491B-9437-1FA908B1FD65}" srcId="{E1D4046B-5EC2-4CA3-9A4A-3E11B2D40C01}" destId="{56EF2C04-3286-4A82-BAD9-29519CE2D62E}" srcOrd="0" destOrd="0" parTransId="{F7DDDA36-4089-4276-89D1-8526D14BC0D9}" sibTransId="{7D8349A2-A3E8-4C99-8ADA-1B9874933FBF}"/>
    <dgm:cxn modelId="{1809D4CC-48E4-45E9-B0A4-8D0DCBC0264A}" type="presOf" srcId="{56EF2C04-3286-4A82-BAD9-29519CE2D62E}" destId="{928FB764-AB30-4043-BD89-2D873C5B6E39}" srcOrd="0" destOrd="0" presId="urn:microsoft.com/office/officeart/2005/8/layout/pyramid2"/>
    <dgm:cxn modelId="{04AB09D1-B990-4BBE-A619-8B6F993EAA8D}" srcId="{E1D4046B-5EC2-4CA3-9A4A-3E11B2D40C01}" destId="{A515A1F6-6250-4A9C-9177-60EF89D115D7}" srcOrd="1" destOrd="0" parTransId="{FED90B22-7F84-4CD0-A173-71EA926FF7FB}" sibTransId="{629444FF-423F-49FD-A7B4-AC22626599CD}"/>
    <dgm:cxn modelId="{D57E6DD4-AD2E-45CC-A4B2-BD7D2E263067}" type="presOf" srcId="{D7639083-3065-49AB-A5F4-9BCF64725EAE}" destId="{783DE0E1-A050-4BC4-AA04-B17EF5418688}" srcOrd="0" destOrd="0" presId="urn:microsoft.com/office/officeart/2005/8/layout/pyramid2"/>
    <dgm:cxn modelId="{A2C9DA9E-8010-401C-8381-259B522A3D70}" type="presParOf" srcId="{F6BCEA06-713E-4A65-AA26-DE9829AECB0A}" destId="{8D525785-EEE3-4AE1-8C38-97729AEC3E4E}" srcOrd="0" destOrd="0" presId="urn:microsoft.com/office/officeart/2005/8/layout/pyramid2"/>
    <dgm:cxn modelId="{3D3574F0-D829-475C-B308-47C5B5E5603A}" type="presParOf" srcId="{F6BCEA06-713E-4A65-AA26-DE9829AECB0A}" destId="{5A2D9322-D389-48A9-A81D-30D020C01A8B}" srcOrd="1" destOrd="0" presId="urn:microsoft.com/office/officeart/2005/8/layout/pyramid2"/>
    <dgm:cxn modelId="{79329272-FDE6-409E-AA8B-155CBD2742AF}" type="presParOf" srcId="{5A2D9322-D389-48A9-A81D-30D020C01A8B}" destId="{928FB764-AB30-4043-BD89-2D873C5B6E39}" srcOrd="0" destOrd="0" presId="urn:microsoft.com/office/officeart/2005/8/layout/pyramid2"/>
    <dgm:cxn modelId="{BAA60ADC-C2B1-4647-A0BA-F33059479968}" type="presParOf" srcId="{5A2D9322-D389-48A9-A81D-30D020C01A8B}" destId="{0B49AF30-3D1E-4D74-80E9-034F68FCDF32}" srcOrd="1" destOrd="0" presId="urn:microsoft.com/office/officeart/2005/8/layout/pyramid2"/>
    <dgm:cxn modelId="{F7E891DF-5CC6-4B4C-82D0-ADEAE2DF55B9}" type="presParOf" srcId="{5A2D9322-D389-48A9-A81D-30D020C01A8B}" destId="{9D5D55BC-BBD4-4557-9576-EC6D6EB365AA}" srcOrd="2" destOrd="0" presId="urn:microsoft.com/office/officeart/2005/8/layout/pyramid2"/>
    <dgm:cxn modelId="{6237C9E8-B4F1-4281-91B3-63E0DDCCE719}" type="presParOf" srcId="{5A2D9322-D389-48A9-A81D-30D020C01A8B}" destId="{07E5A1CF-D019-4982-8912-AA6CD5BD1A1E}" srcOrd="3" destOrd="0" presId="urn:microsoft.com/office/officeart/2005/8/layout/pyramid2"/>
    <dgm:cxn modelId="{A7701647-8F81-4EF5-8824-28ACE2F14F09}" type="presParOf" srcId="{5A2D9322-D389-48A9-A81D-30D020C01A8B}" destId="{8A0CEAA2-33EE-4A9A-B2F1-D0B686FC6133}" srcOrd="4" destOrd="0" presId="urn:microsoft.com/office/officeart/2005/8/layout/pyramid2"/>
    <dgm:cxn modelId="{1020C65A-D957-4FA6-8120-FF801E2F8F20}" type="presParOf" srcId="{5A2D9322-D389-48A9-A81D-30D020C01A8B}" destId="{05F8C3C6-DE2F-4D6B-86B9-38D73B8F5026}" srcOrd="5" destOrd="0" presId="urn:microsoft.com/office/officeart/2005/8/layout/pyramid2"/>
    <dgm:cxn modelId="{8998B141-F02A-46E1-80D7-C71BB76DBCB5}" type="presParOf" srcId="{5A2D9322-D389-48A9-A81D-30D020C01A8B}" destId="{783DE0E1-A050-4BC4-AA04-B17EF5418688}" srcOrd="6" destOrd="0" presId="urn:microsoft.com/office/officeart/2005/8/layout/pyramid2"/>
    <dgm:cxn modelId="{A24700EB-7DFF-4FF8-9C9F-304516092DCC}" type="presParOf" srcId="{5A2D9322-D389-48A9-A81D-30D020C01A8B}" destId="{995FCBAB-A0AA-420E-A9AA-29EF270E07B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5493A-2CBD-402A-94C4-132F28259AFC}" type="doc">
      <dgm:prSet loTypeId="urn:microsoft.com/office/officeart/2005/8/layout/chevron1" loCatId="process" qsTypeId="urn:microsoft.com/office/officeart/2005/8/quickstyle/simple1" qsCatId="simple" csTypeId="urn:microsoft.com/office/officeart/2005/8/colors/accent1_2" csCatId="accent1" phldr="1"/>
      <dgm:spPr/>
    </dgm:pt>
    <dgm:pt modelId="{20E0756E-7C4E-4D54-A4BE-60670B8FB25B}">
      <dgm:prSet phldrT="[Text]"/>
      <dgm:spPr>
        <a:solidFill>
          <a:schemeClr val="tx2"/>
        </a:solidFill>
      </dgm:spPr>
      <dgm:t>
        <a:bodyPr/>
        <a:lstStyle/>
        <a:p>
          <a:r>
            <a:rPr lang="en-AU" dirty="0"/>
            <a:t>CRITICAL DATA ELEMENTS</a:t>
          </a:r>
        </a:p>
      </dgm:t>
    </dgm:pt>
    <dgm:pt modelId="{5A1416FC-E08B-450D-A9E7-C88A03AFB04B}" type="parTrans" cxnId="{3F1809DF-BF09-4A3E-834F-0D1AD0E08F50}">
      <dgm:prSet/>
      <dgm:spPr/>
      <dgm:t>
        <a:bodyPr/>
        <a:lstStyle/>
        <a:p>
          <a:endParaRPr lang="en-AU"/>
        </a:p>
      </dgm:t>
    </dgm:pt>
    <dgm:pt modelId="{83E895E5-058B-4833-B91E-D206CFC73C57}" type="sibTrans" cxnId="{3F1809DF-BF09-4A3E-834F-0D1AD0E08F50}">
      <dgm:prSet/>
      <dgm:spPr/>
      <dgm:t>
        <a:bodyPr/>
        <a:lstStyle/>
        <a:p>
          <a:endParaRPr lang="en-AU"/>
        </a:p>
      </dgm:t>
    </dgm:pt>
    <dgm:pt modelId="{EF17C125-D6D9-4064-B254-549AC7FDC59F}">
      <dgm:prSet phldrT="[Text]"/>
      <dgm:spPr>
        <a:solidFill>
          <a:schemeClr val="tx2"/>
        </a:solidFill>
      </dgm:spPr>
      <dgm:t>
        <a:bodyPr/>
        <a:lstStyle/>
        <a:p>
          <a:r>
            <a:rPr lang="en-AU" dirty="0"/>
            <a:t>BUSINESS</a:t>
          </a:r>
          <a:br>
            <a:rPr lang="en-AU" dirty="0"/>
          </a:br>
          <a:r>
            <a:rPr lang="en-AU" dirty="0"/>
            <a:t>METADATA</a:t>
          </a:r>
        </a:p>
      </dgm:t>
    </dgm:pt>
    <dgm:pt modelId="{65A886F2-11FF-4400-AADD-BB67F0A1AA12}" type="parTrans" cxnId="{F3B796E0-208C-462D-AF84-ECCD98185E8C}">
      <dgm:prSet/>
      <dgm:spPr/>
      <dgm:t>
        <a:bodyPr/>
        <a:lstStyle/>
        <a:p>
          <a:endParaRPr lang="en-AU"/>
        </a:p>
      </dgm:t>
    </dgm:pt>
    <dgm:pt modelId="{DE2A1AC3-3012-41DC-868E-FAB5BAA5D9F0}" type="sibTrans" cxnId="{F3B796E0-208C-462D-AF84-ECCD98185E8C}">
      <dgm:prSet/>
      <dgm:spPr/>
      <dgm:t>
        <a:bodyPr/>
        <a:lstStyle/>
        <a:p>
          <a:endParaRPr lang="en-AU"/>
        </a:p>
      </dgm:t>
    </dgm:pt>
    <dgm:pt modelId="{E134D383-2642-406B-9860-81D98CB4E5A8}">
      <dgm:prSet phldrT="[Text]"/>
      <dgm:spPr>
        <a:solidFill>
          <a:schemeClr val="tx2"/>
        </a:solidFill>
      </dgm:spPr>
      <dgm:t>
        <a:bodyPr/>
        <a:lstStyle/>
        <a:p>
          <a:r>
            <a:rPr lang="en-AU" dirty="0"/>
            <a:t>TECHNICAL METADATA</a:t>
          </a:r>
        </a:p>
      </dgm:t>
    </dgm:pt>
    <dgm:pt modelId="{3F999F30-CBB7-457A-BF99-DC68A1E155DA}" type="parTrans" cxnId="{BE3B1E86-EC0B-4682-84A1-D8C5188BC247}">
      <dgm:prSet/>
      <dgm:spPr/>
      <dgm:t>
        <a:bodyPr/>
        <a:lstStyle/>
        <a:p>
          <a:endParaRPr lang="en-AU"/>
        </a:p>
      </dgm:t>
    </dgm:pt>
    <dgm:pt modelId="{197B495E-42AB-4A37-914E-E39C46063646}" type="sibTrans" cxnId="{BE3B1E86-EC0B-4682-84A1-D8C5188BC247}">
      <dgm:prSet/>
      <dgm:spPr/>
      <dgm:t>
        <a:bodyPr/>
        <a:lstStyle/>
        <a:p>
          <a:endParaRPr lang="en-AU"/>
        </a:p>
      </dgm:t>
    </dgm:pt>
    <dgm:pt modelId="{FC00D303-A4CB-49CF-AB7A-5991EA219DC4}">
      <dgm:prSet phldrT="[Text]"/>
      <dgm:spPr>
        <a:solidFill>
          <a:schemeClr val="tx2"/>
        </a:solidFill>
      </dgm:spPr>
      <dgm:t>
        <a:bodyPr/>
        <a:lstStyle/>
        <a:p>
          <a:r>
            <a:rPr lang="en-AU" dirty="0"/>
            <a:t>OPERATIONAL</a:t>
          </a:r>
          <a:br>
            <a:rPr lang="en-AU" dirty="0"/>
          </a:br>
          <a:r>
            <a:rPr lang="en-AU" dirty="0"/>
            <a:t>METADATA</a:t>
          </a:r>
        </a:p>
      </dgm:t>
    </dgm:pt>
    <dgm:pt modelId="{F166D58F-5550-4888-9372-73A252856016}" type="parTrans" cxnId="{EBAD6ACD-07C9-4D26-A7A2-7F0D164FFE2B}">
      <dgm:prSet/>
      <dgm:spPr/>
      <dgm:t>
        <a:bodyPr/>
        <a:lstStyle/>
        <a:p>
          <a:endParaRPr lang="en-AU"/>
        </a:p>
      </dgm:t>
    </dgm:pt>
    <dgm:pt modelId="{DEA629E3-9496-4370-A362-92A0120C0BDE}" type="sibTrans" cxnId="{EBAD6ACD-07C9-4D26-A7A2-7F0D164FFE2B}">
      <dgm:prSet/>
      <dgm:spPr/>
      <dgm:t>
        <a:bodyPr/>
        <a:lstStyle/>
        <a:p>
          <a:endParaRPr lang="en-AU"/>
        </a:p>
      </dgm:t>
    </dgm:pt>
    <dgm:pt modelId="{7DF6A7AA-2EC8-44BF-8FD4-05A55FA39137}">
      <dgm:prSet phldrT="[Text]"/>
      <dgm:spPr>
        <a:solidFill>
          <a:schemeClr val="tx2"/>
        </a:solidFill>
      </dgm:spPr>
      <dgm:t>
        <a:bodyPr/>
        <a:lstStyle/>
        <a:p>
          <a:r>
            <a:rPr lang="en-AU" dirty="0"/>
            <a:t>CENTRALISED METADATA REPOSITORY</a:t>
          </a:r>
        </a:p>
      </dgm:t>
    </dgm:pt>
    <dgm:pt modelId="{23F1762A-2829-4CAC-89DE-EBE6B85EF2C3}" type="parTrans" cxnId="{0838A807-A9AE-4740-963C-5EBDAB69F972}">
      <dgm:prSet/>
      <dgm:spPr/>
      <dgm:t>
        <a:bodyPr/>
        <a:lstStyle/>
        <a:p>
          <a:endParaRPr lang="en-AU"/>
        </a:p>
      </dgm:t>
    </dgm:pt>
    <dgm:pt modelId="{AFAD3C13-D5E9-494C-A1DC-AC8F543EB92B}" type="sibTrans" cxnId="{0838A807-A9AE-4740-963C-5EBDAB69F972}">
      <dgm:prSet/>
      <dgm:spPr/>
      <dgm:t>
        <a:bodyPr/>
        <a:lstStyle/>
        <a:p>
          <a:endParaRPr lang="en-AU"/>
        </a:p>
      </dgm:t>
    </dgm:pt>
    <dgm:pt modelId="{46F4159E-29A3-484C-8176-B2CECCE88817}" type="pres">
      <dgm:prSet presAssocID="{1E65493A-2CBD-402A-94C4-132F28259AFC}" presName="Name0" presStyleCnt="0">
        <dgm:presLayoutVars>
          <dgm:dir/>
          <dgm:animLvl val="lvl"/>
          <dgm:resizeHandles val="exact"/>
        </dgm:presLayoutVars>
      </dgm:prSet>
      <dgm:spPr/>
    </dgm:pt>
    <dgm:pt modelId="{4D49FAC4-C2C9-4CAD-9295-8FB07E1F8735}" type="pres">
      <dgm:prSet presAssocID="{20E0756E-7C4E-4D54-A4BE-60670B8FB25B}" presName="parTxOnly" presStyleLbl="node1" presStyleIdx="0" presStyleCnt="5">
        <dgm:presLayoutVars>
          <dgm:chMax val="0"/>
          <dgm:chPref val="0"/>
          <dgm:bulletEnabled val="1"/>
        </dgm:presLayoutVars>
      </dgm:prSet>
      <dgm:spPr/>
    </dgm:pt>
    <dgm:pt modelId="{2167D2AD-1A4E-4682-94FE-92FF76BC6AEC}" type="pres">
      <dgm:prSet presAssocID="{83E895E5-058B-4833-B91E-D206CFC73C57}" presName="parTxOnlySpace" presStyleCnt="0"/>
      <dgm:spPr/>
    </dgm:pt>
    <dgm:pt modelId="{4EE80B71-0A4E-4A3B-975F-5F761F79F9F8}" type="pres">
      <dgm:prSet presAssocID="{EF17C125-D6D9-4064-B254-549AC7FDC59F}" presName="parTxOnly" presStyleLbl="node1" presStyleIdx="1" presStyleCnt="5">
        <dgm:presLayoutVars>
          <dgm:chMax val="0"/>
          <dgm:chPref val="0"/>
          <dgm:bulletEnabled val="1"/>
        </dgm:presLayoutVars>
      </dgm:prSet>
      <dgm:spPr/>
    </dgm:pt>
    <dgm:pt modelId="{24A12D81-325D-4F23-972B-F63856366CFF}" type="pres">
      <dgm:prSet presAssocID="{DE2A1AC3-3012-41DC-868E-FAB5BAA5D9F0}" presName="parTxOnlySpace" presStyleCnt="0"/>
      <dgm:spPr/>
    </dgm:pt>
    <dgm:pt modelId="{22B72B0A-60A4-4AE2-AEA2-4779C6C5BA11}" type="pres">
      <dgm:prSet presAssocID="{E134D383-2642-406B-9860-81D98CB4E5A8}" presName="parTxOnly" presStyleLbl="node1" presStyleIdx="2" presStyleCnt="5">
        <dgm:presLayoutVars>
          <dgm:chMax val="0"/>
          <dgm:chPref val="0"/>
          <dgm:bulletEnabled val="1"/>
        </dgm:presLayoutVars>
      </dgm:prSet>
      <dgm:spPr/>
    </dgm:pt>
    <dgm:pt modelId="{97A2FA86-F3C7-4EC9-B6C9-45AA43BC2B6A}" type="pres">
      <dgm:prSet presAssocID="{197B495E-42AB-4A37-914E-E39C46063646}" presName="parTxOnlySpace" presStyleCnt="0"/>
      <dgm:spPr/>
    </dgm:pt>
    <dgm:pt modelId="{84F6F2EB-78F8-44B8-B326-6CB29D737E21}" type="pres">
      <dgm:prSet presAssocID="{FC00D303-A4CB-49CF-AB7A-5991EA219DC4}" presName="parTxOnly" presStyleLbl="node1" presStyleIdx="3" presStyleCnt="5">
        <dgm:presLayoutVars>
          <dgm:chMax val="0"/>
          <dgm:chPref val="0"/>
          <dgm:bulletEnabled val="1"/>
        </dgm:presLayoutVars>
      </dgm:prSet>
      <dgm:spPr/>
    </dgm:pt>
    <dgm:pt modelId="{A324DB39-C29F-47F6-B967-4FE5C1A332CB}" type="pres">
      <dgm:prSet presAssocID="{DEA629E3-9496-4370-A362-92A0120C0BDE}" presName="parTxOnlySpace" presStyleCnt="0"/>
      <dgm:spPr/>
    </dgm:pt>
    <dgm:pt modelId="{0B124B7D-72D6-47C9-A0E7-AB67C8421B70}" type="pres">
      <dgm:prSet presAssocID="{7DF6A7AA-2EC8-44BF-8FD4-05A55FA39137}" presName="parTxOnly" presStyleLbl="node1" presStyleIdx="4" presStyleCnt="5">
        <dgm:presLayoutVars>
          <dgm:chMax val="0"/>
          <dgm:chPref val="0"/>
          <dgm:bulletEnabled val="1"/>
        </dgm:presLayoutVars>
      </dgm:prSet>
      <dgm:spPr/>
    </dgm:pt>
  </dgm:ptLst>
  <dgm:cxnLst>
    <dgm:cxn modelId="{0838A807-A9AE-4740-963C-5EBDAB69F972}" srcId="{1E65493A-2CBD-402A-94C4-132F28259AFC}" destId="{7DF6A7AA-2EC8-44BF-8FD4-05A55FA39137}" srcOrd="4" destOrd="0" parTransId="{23F1762A-2829-4CAC-89DE-EBE6B85EF2C3}" sibTransId="{AFAD3C13-D5E9-494C-A1DC-AC8F543EB92B}"/>
    <dgm:cxn modelId="{FB2B160A-66D4-4C5E-8547-CCA905E93F17}" type="presOf" srcId="{EF17C125-D6D9-4064-B254-549AC7FDC59F}" destId="{4EE80B71-0A4E-4A3B-975F-5F761F79F9F8}" srcOrd="0" destOrd="0" presId="urn:microsoft.com/office/officeart/2005/8/layout/chevron1"/>
    <dgm:cxn modelId="{65212D5D-D145-4BC3-9416-580605B3ECCB}" type="presOf" srcId="{7DF6A7AA-2EC8-44BF-8FD4-05A55FA39137}" destId="{0B124B7D-72D6-47C9-A0E7-AB67C8421B70}" srcOrd="0" destOrd="0" presId="urn:microsoft.com/office/officeart/2005/8/layout/chevron1"/>
    <dgm:cxn modelId="{2C5F7560-F428-4426-9883-520BE3F34E85}" type="presOf" srcId="{E134D383-2642-406B-9860-81D98CB4E5A8}" destId="{22B72B0A-60A4-4AE2-AEA2-4779C6C5BA11}" srcOrd="0" destOrd="0" presId="urn:microsoft.com/office/officeart/2005/8/layout/chevron1"/>
    <dgm:cxn modelId="{11BE5069-7024-4010-92CF-25C3DBB95282}" type="presOf" srcId="{1E65493A-2CBD-402A-94C4-132F28259AFC}" destId="{46F4159E-29A3-484C-8176-B2CECCE88817}" srcOrd="0" destOrd="0" presId="urn:microsoft.com/office/officeart/2005/8/layout/chevron1"/>
    <dgm:cxn modelId="{92CB7F4A-555A-4C26-BC55-133EF285EED6}" type="presOf" srcId="{FC00D303-A4CB-49CF-AB7A-5991EA219DC4}" destId="{84F6F2EB-78F8-44B8-B326-6CB29D737E21}" srcOrd="0" destOrd="0" presId="urn:microsoft.com/office/officeart/2005/8/layout/chevron1"/>
    <dgm:cxn modelId="{BE3B1E86-EC0B-4682-84A1-D8C5188BC247}" srcId="{1E65493A-2CBD-402A-94C4-132F28259AFC}" destId="{E134D383-2642-406B-9860-81D98CB4E5A8}" srcOrd="2" destOrd="0" parTransId="{3F999F30-CBB7-457A-BF99-DC68A1E155DA}" sibTransId="{197B495E-42AB-4A37-914E-E39C46063646}"/>
    <dgm:cxn modelId="{EBAD6ACD-07C9-4D26-A7A2-7F0D164FFE2B}" srcId="{1E65493A-2CBD-402A-94C4-132F28259AFC}" destId="{FC00D303-A4CB-49CF-AB7A-5991EA219DC4}" srcOrd="3" destOrd="0" parTransId="{F166D58F-5550-4888-9372-73A252856016}" sibTransId="{DEA629E3-9496-4370-A362-92A0120C0BDE}"/>
    <dgm:cxn modelId="{17477FDE-342E-42E6-9507-7937F3EECA01}" type="presOf" srcId="{20E0756E-7C4E-4D54-A4BE-60670B8FB25B}" destId="{4D49FAC4-C2C9-4CAD-9295-8FB07E1F8735}" srcOrd="0" destOrd="0" presId="urn:microsoft.com/office/officeart/2005/8/layout/chevron1"/>
    <dgm:cxn modelId="{3F1809DF-BF09-4A3E-834F-0D1AD0E08F50}" srcId="{1E65493A-2CBD-402A-94C4-132F28259AFC}" destId="{20E0756E-7C4E-4D54-A4BE-60670B8FB25B}" srcOrd="0" destOrd="0" parTransId="{5A1416FC-E08B-450D-A9E7-C88A03AFB04B}" sibTransId="{83E895E5-058B-4833-B91E-D206CFC73C57}"/>
    <dgm:cxn modelId="{F3B796E0-208C-462D-AF84-ECCD98185E8C}" srcId="{1E65493A-2CBD-402A-94C4-132F28259AFC}" destId="{EF17C125-D6D9-4064-B254-549AC7FDC59F}" srcOrd="1" destOrd="0" parTransId="{65A886F2-11FF-4400-AADD-BB67F0A1AA12}" sibTransId="{DE2A1AC3-3012-41DC-868E-FAB5BAA5D9F0}"/>
    <dgm:cxn modelId="{045CE988-1E1C-45D5-AB64-CD95BB55E2F7}" type="presParOf" srcId="{46F4159E-29A3-484C-8176-B2CECCE88817}" destId="{4D49FAC4-C2C9-4CAD-9295-8FB07E1F8735}" srcOrd="0" destOrd="0" presId="urn:microsoft.com/office/officeart/2005/8/layout/chevron1"/>
    <dgm:cxn modelId="{DC41159C-C066-4244-9588-16EA5E67E8B3}" type="presParOf" srcId="{46F4159E-29A3-484C-8176-B2CECCE88817}" destId="{2167D2AD-1A4E-4682-94FE-92FF76BC6AEC}" srcOrd="1" destOrd="0" presId="urn:microsoft.com/office/officeart/2005/8/layout/chevron1"/>
    <dgm:cxn modelId="{8DD0853B-9A72-4F4D-95AA-BBAA3BF71712}" type="presParOf" srcId="{46F4159E-29A3-484C-8176-B2CECCE88817}" destId="{4EE80B71-0A4E-4A3B-975F-5F761F79F9F8}" srcOrd="2" destOrd="0" presId="urn:microsoft.com/office/officeart/2005/8/layout/chevron1"/>
    <dgm:cxn modelId="{698C7DAE-0402-4C24-A152-187D7D2ACBEE}" type="presParOf" srcId="{46F4159E-29A3-484C-8176-B2CECCE88817}" destId="{24A12D81-325D-4F23-972B-F63856366CFF}" srcOrd="3" destOrd="0" presId="urn:microsoft.com/office/officeart/2005/8/layout/chevron1"/>
    <dgm:cxn modelId="{4A649A9A-5122-47E9-8B8D-4179C170E718}" type="presParOf" srcId="{46F4159E-29A3-484C-8176-B2CECCE88817}" destId="{22B72B0A-60A4-4AE2-AEA2-4779C6C5BA11}" srcOrd="4" destOrd="0" presId="urn:microsoft.com/office/officeart/2005/8/layout/chevron1"/>
    <dgm:cxn modelId="{AE729162-1C15-4F6F-9A7F-2899AF3E5DFE}" type="presParOf" srcId="{46F4159E-29A3-484C-8176-B2CECCE88817}" destId="{97A2FA86-F3C7-4EC9-B6C9-45AA43BC2B6A}" srcOrd="5" destOrd="0" presId="urn:microsoft.com/office/officeart/2005/8/layout/chevron1"/>
    <dgm:cxn modelId="{8CE688CF-452E-44CB-A0EC-6CCCA27B7FD7}" type="presParOf" srcId="{46F4159E-29A3-484C-8176-B2CECCE88817}" destId="{84F6F2EB-78F8-44B8-B326-6CB29D737E21}" srcOrd="6" destOrd="0" presId="urn:microsoft.com/office/officeart/2005/8/layout/chevron1"/>
    <dgm:cxn modelId="{BAB8AA51-B267-418F-A193-36101E29324A}" type="presParOf" srcId="{46F4159E-29A3-484C-8176-B2CECCE88817}" destId="{A324DB39-C29F-47F6-B967-4FE5C1A332CB}" srcOrd="7" destOrd="0" presId="urn:microsoft.com/office/officeart/2005/8/layout/chevron1"/>
    <dgm:cxn modelId="{7059D9C3-9ECE-4F01-A5C8-9865BE477A17}" type="presParOf" srcId="{46F4159E-29A3-484C-8176-B2CECCE88817}" destId="{0B124B7D-72D6-47C9-A0E7-AB67C8421B70}"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25785-EEE3-4AE1-8C38-97729AEC3E4E}">
      <dsp:nvSpPr>
        <dsp:cNvPr id="0" name=""/>
        <dsp:cNvSpPr/>
      </dsp:nvSpPr>
      <dsp:spPr>
        <a:xfrm>
          <a:off x="387958" y="0"/>
          <a:ext cx="3568796" cy="3568796"/>
        </a:xfrm>
        <a:prstGeom prst="triangl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FB764-AB30-4043-BD89-2D873C5B6E39}">
      <dsp:nvSpPr>
        <dsp:cNvPr id="0" name=""/>
        <dsp:cNvSpPr/>
      </dsp:nvSpPr>
      <dsp:spPr>
        <a:xfrm>
          <a:off x="856977" y="300664"/>
          <a:ext cx="2778789" cy="622781"/>
        </a:xfrm>
        <a:prstGeom prst="round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Policy/guidelines</a:t>
          </a:r>
        </a:p>
        <a:p>
          <a:pPr marL="0" lvl="0" indent="0" algn="ctr" defTabSz="711200">
            <a:lnSpc>
              <a:spcPct val="90000"/>
            </a:lnSpc>
            <a:spcBef>
              <a:spcPct val="0"/>
            </a:spcBef>
            <a:spcAft>
              <a:spcPct val="35000"/>
            </a:spcAft>
            <a:buNone/>
          </a:pPr>
          <a:r>
            <a:rPr lang="en-AU" sz="1200" b="0" i="1" kern="1200" dirty="0"/>
            <a:t>The rules</a:t>
          </a:r>
        </a:p>
      </dsp:txBody>
      <dsp:txXfrm>
        <a:off x="887379" y="331066"/>
        <a:ext cx="2717985" cy="561977"/>
      </dsp:txXfrm>
    </dsp:sp>
    <dsp:sp modelId="{9D5D55BC-BBD4-4557-9576-EC6D6EB365AA}">
      <dsp:nvSpPr>
        <dsp:cNvPr id="0" name=""/>
        <dsp:cNvSpPr/>
      </dsp:nvSpPr>
      <dsp:spPr>
        <a:xfrm>
          <a:off x="812879" y="1155823"/>
          <a:ext cx="2831864" cy="615379"/>
        </a:xfrm>
        <a:prstGeom prst="roundRect">
          <a:avLst/>
        </a:prstGeom>
        <a:solidFill>
          <a:schemeClr val="lt1">
            <a:alpha val="90000"/>
            <a:hueOff val="0"/>
            <a:satOff val="0"/>
            <a:lumOff val="0"/>
            <a:alphaOff val="0"/>
          </a:schemeClr>
        </a:solidFill>
        <a:ln w="25400" cap="flat" cmpd="sng" algn="ctr">
          <a:solidFill>
            <a:schemeClr val="accent1">
              <a:shade val="50000"/>
              <a:hueOff val="195182"/>
              <a:satOff val="-8117"/>
              <a:lumOff val="221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Process</a:t>
          </a:r>
        </a:p>
        <a:p>
          <a:pPr marL="0" lvl="0" indent="0" algn="ctr" defTabSz="711200">
            <a:lnSpc>
              <a:spcPct val="90000"/>
            </a:lnSpc>
            <a:spcBef>
              <a:spcPct val="0"/>
            </a:spcBef>
            <a:spcAft>
              <a:spcPct val="35000"/>
            </a:spcAft>
            <a:buNone/>
          </a:pPr>
          <a:r>
            <a:rPr lang="en-AU" sz="1200" i="1" kern="1200" dirty="0"/>
            <a:t>Bigger picture end to end  - systems/ technical solutions</a:t>
          </a:r>
          <a:endParaRPr lang="en-AU" sz="1200" kern="1200" dirty="0"/>
        </a:p>
      </dsp:txBody>
      <dsp:txXfrm>
        <a:off x="842919" y="1185863"/>
        <a:ext cx="2771784" cy="555299"/>
      </dsp:txXfrm>
    </dsp:sp>
    <dsp:sp modelId="{8A0CEAA2-33EE-4A9A-B2F1-D0B686FC6133}">
      <dsp:nvSpPr>
        <dsp:cNvPr id="0" name=""/>
        <dsp:cNvSpPr/>
      </dsp:nvSpPr>
      <dsp:spPr>
        <a:xfrm>
          <a:off x="812867" y="2003017"/>
          <a:ext cx="2877771" cy="628851"/>
        </a:xfrm>
        <a:prstGeom prst="roundRect">
          <a:avLst/>
        </a:prstGeom>
        <a:solidFill>
          <a:schemeClr val="lt1">
            <a:alpha val="90000"/>
            <a:hueOff val="0"/>
            <a:satOff val="0"/>
            <a:lumOff val="0"/>
            <a:alphaOff val="0"/>
          </a:schemeClr>
        </a:solidFill>
        <a:ln w="25400" cap="flat" cmpd="sng" algn="ctr">
          <a:solidFill>
            <a:schemeClr val="accent1">
              <a:shade val="50000"/>
              <a:hueOff val="390364"/>
              <a:satOff val="-16233"/>
              <a:lumOff val="443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Procedures</a:t>
          </a:r>
        </a:p>
        <a:p>
          <a:pPr marL="0" lvl="0" indent="0" algn="ctr" defTabSz="711200">
            <a:lnSpc>
              <a:spcPct val="90000"/>
            </a:lnSpc>
            <a:spcBef>
              <a:spcPct val="0"/>
            </a:spcBef>
            <a:spcAft>
              <a:spcPct val="35000"/>
            </a:spcAft>
            <a:buNone/>
          </a:pPr>
          <a:r>
            <a:rPr lang="en-AU" sz="1200" i="1" kern="1200" dirty="0"/>
            <a:t>Step by step instructions on how staff implement process</a:t>
          </a:r>
          <a:endParaRPr lang="en-AU" sz="1200" kern="1200" dirty="0"/>
        </a:p>
      </dsp:txBody>
      <dsp:txXfrm>
        <a:off x="843565" y="2033715"/>
        <a:ext cx="2816375" cy="567455"/>
      </dsp:txXfrm>
    </dsp:sp>
    <dsp:sp modelId="{783DE0E1-A050-4BC4-AA04-B17EF5418688}">
      <dsp:nvSpPr>
        <dsp:cNvPr id="0" name=""/>
        <dsp:cNvSpPr/>
      </dsp:nvSpPr>
      <dsp:spPr>
        <a:xfrm>
          <a:off x="796896" y="2901953"/>
          <a:ext cx="2877795" cy="584094"/>
        </a:xfrm>
        <a:prstGeom prst="roundRect">
          <a:avLst/>
        </a:prstGeom>
        <a:solidFill>
          <a:schemeClr val="lt1">
            <a:alpha val="90000"/>
            <a:hueOff val="0"/>
            <a:satOff val="0"/>
            <a:lumOff val="0"/>
            <a:alphaOff val="0"/>
          </a:schemeClr>
        </a:solidFill>
        <a:ln w="25400" cap="flat" cmpd="sng" algn="ctr">
          <a:solidFill>
            <a:schemeClr val="accent1">
              <a:shade val="50000"/>
              <a:hueOff val="195182"/>
              <a:satOff val="-8117"/>
              <a:lumOff val="221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User support </a:t>
          </a:r>
        </a:p>
        <a:p>
          <a:pPr marL="0" lvl="0" indent="0" algn="ctr" defTabSz="711200">
            <a:lnSpc>
              <a:spcPct val="90000"/>
            </a:lnSpc>
            <a:spcBef>
              <a:spcPct val="0"/>
            </a:spcBef>
            <a:spcAft>
              <a:spcPct val="35000"/>
            </a:spcAft>
            <a:buNone/>
          </a:pPr>
          <a:r>
            <a:rPr lang="en-AU" sz="1200" i="1" kern="1200" dirty="0"/>
            <a:t>Materials/training/communication needed to ensure compliance to policy</a:t>
          </a:r>
          <a:endParaRPr lang="en-AU" sz="1200" kern="1200" dirty="0"/>
        </a:p>
      </dsp:txBody>
      <dsp:txXfrm>
        <a:off x="825409" y="2930466"/>
        <a:ext cx="2820769" cy="527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9FAC4-C2C9-4CAD-9295-8FB07E1F8735}">
      <dsp:nvSpPr>
        <dsp:cNvPr id="0" name=""/>
        <dsp:cNvSpPr/>
      </dsp:nvSpPr>
      <dsp:spPr>
        <a:xfrm>
          <a:off x="2138" y="0"/>
          <a:ext cx="1903368" cy="594799"/>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AU" sz="1300" kern="1200" dirty="0"/>
            <a:t>CRITICAL DATA ELEMENTS</a:t>
          </a:r>
        </a:p>
      </dsp:txBody>
      <dsp:txXfrm>
        <a:off x="299538" y="0"/>
        <a:ext cx="1308569" cy="594799"/>
      </dsp:txXfrm>
    </dsp:sp>
    <dsp:sp modelId="{4EE80B71-0A4E-4A3B-975F-5F761F79F9F8}">
      <dsp:nvSpPr>
        <dsp:cNvPr id="0" name=""/>
        <dsp:cNvSpPr/>
      </dsp:nvSpPr>
      <dsp:spPr>
        <a:xfrm>
          <a:off x="1715170" y="0"/>
          <a:ext cx="1903368" cy="594799"/>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AU" sz="1300" kern="1200" dirty="0"/>
            <a:t>BUSINESS</a:t>
          </a:r>
          <a:br>
            <a:rPr lang="en-AU" sz="1300" kern="1200" dirty="0"/>
          </a:br>
          <a:r>
            <a:rPr lang="en-AU" sz="1300" kern="1200" dirty="0"/>
            <a:t>METADATA</a:t>
          </a:r>
        </a:p>
      </dsp:txBody>
      <dsp:txXfrm>
        <a:off x="2012570" y="0"/>
        <a:ext cx="1308569" cy="594799"/>
      </dsp:txXfrm>
    </dsp:sp>
    <dsp:sp modelId="{22B72B0A-60A4-4AE2-AEA2-4779C6C5BA11}">
      <dsp:nvSpPr>
        <dsp:cNvPr id="0" name=""/>
        <dsp:cNvSpPr/>
      </dsp:nvSpPr>
      <dsp:spPr>
        <a:xfrm>
          <a:off x="3428202" y="0"/>
          <a:ext cx="1903368" cy="594799"/>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AU" sz="1300" kern="1200" dirty="0"/>
            <a:t>TECHNICAL METADATA</a:t>
          </a:r>
        </a:p>
      </dsp:txBody>
      <dsp:txXfrm>
        <a:off x="3725602" y="0"/>
        <a:ext cx="1308569" cy="594799"/>
      </dsp:txXfrm>
    </dsp:sp>
    <dsp:sp modelId="{84F6F2EB-78F8-44B8-B326-6CB29D737E21}">
      <dsp:nvSpPr>
        <dsp:cNvPr id="0" name=""/>
        <dsp:cNvSpPr/>
      </dsp:nvSpPr>
      <dsp:spPr>
        <a:xfrm>
          <a:off x="5141233" y="0"/>
          <a:ext cx="1903368" cy="594799"/>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AU" sz="1300" kern="1200" dirty="0"/>
            <a:t>OPERATIONAL</a:t>
          </a:r>
          <a:br>
            <a:rPr lang="en-AU" sz="1300" kern="1200" dirty="0"/>
          </a:br>
          <a:r>
            <a:rPr lang="en-AU" sz="1300" kern="1200" dirty="0"/>
            <a:t>METADATA</a:t>
          </a:r>
        </a:p>
      </dsp:txBody>
      <dsp:txXfrm>
        <a:off x="5438633" y="0"/>
        <a:ext cx="1308569" cy="594799"/>
      </dsp:txXfrm>
    </dsp:sp>
    <dsp:sp modelId="{0B124B7D-72D6-47C9-A0E7-AB67C8421B70}">
      <dsp:nvSpPr>
        <dsp:cNvPr id="0" name=""/>
        <dsp:cNvSpPr/>
      </dsp:nvSpPr>
      <dsp:spPr>
        <a:xfrm>
          <a:off x="6854265" y="0"/>
          <a:ext cx="1903368" cy="594799"/>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AU" sz="1300" kern="1200" dirty="0"/>
            <a:t>CENTRALISED METADATA REPOSITORY</a:t>
          </a:r>
        </a:p>
      </dsp:txBody>
      <dsp:txXfrm>
        <a:off x="7151665" y="0"/>
        <a:ext cx="1308569" cy="5947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32025"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2917825" y="0"/>
            <a:ext cx="2230438" cy="458788"/>
          </a:xfrm>
          <a:prstGeom prst="rect">
            <a:avLst/>
          </a:prstGeom>
        </p:spPr>
        <p:txBody>
          <a:bodyPr vert="horz" lIns="91440" tIns="45720" rIns="91440" bIns="45720" rtlCol="0"/>
          <a:lstStyle>
            <a:lvl1pPr algn="r">
              <a:defRPr sz="1200"/>
            </a:lvl1pPr>
          </a:lstStyle>
          <a:p>
            <a:fld id="{AD748BDE-8A99-47A2-B1F3-33CBB0B482FA}" type="datetimeFigureOut">
              <a:rPr lang="en-AU" smtClean="0"/>
              <a:t>28/09/2021</a:t>
            </a:fld>
            <a:endParaRPr lang="en-AU"/>
          </a:p>
        </p:txBody>
      </p:sp>
      <p:sp>
        <p:nvSpPr>
          <p:cNvPr id="4" name="Slide Image Placeholder 3"/>
          <p:cNvSpPr>
            <a:spLocks noGrp="1" noRot="1" noChangeAspect="1"/>
          </p:cNvSpPr>
          <p:nvPr>
            <p:ph type="sldImg" idx="2"/>
          </p:nvPr>
        </p:nvSpPr>
        <p:spPr>
          <a:xfrm>
            <a:off x="-166688" y="1143000"/>
            <a:ext cx="5483226"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514350" y="4400550"/>
            <a:ext cx="412115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232025"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2917825" y="8685213"/>
            <a:ext cx="2230438" cy="458787"/>
          </a:xfrm>
          <a:prstGeom prst="rect">
            <a:avLst/>
          </a:prstGeom>
        </p:spPr>
        <p:txBody>
          <a:bodyPr vert="horz" lIns="91440" tIns="45720" rIns="91440" bIns="45720" rtlCol="0" anchor="b"/>
          <a:lstStyle>
            <a:lvl1pPr algn="r">
              <a:defRPr sz="1200"/>
            </a:lvl1pPr>
          </a:lstStyle>
          <a:p>
            <a:fld id="{7DD07880-E1A6-4192-88BB-9C5A3E93F869}" type="slidenum">
              <a:rPr lang="en-AU" smtClean="0"/>
              <a:t>‹#›</a:t>
            </a:fld>
            <a:endParaRPr lang="en-AU"/>
          </a:p>
        </p:txBody>
      </p:sp>
    </p:spTree>
    <p:extLst>
      <p:ext uri="{BB962C8B-B14F-4D97-AF65-F5344CB8AC3E}">
        <p14:creationId xmlns:p14="http://schemas.microsoft.com/office/powerpoint/2010/main" val="355596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D07880-E1A6-4192-88BB-9C5A3E93F869}" type="slidenum">
              <a:rPr lang="en-AU" smtClean="0"/>
              <a:t>1</a:t>
            </a:fld>
            <a:endParaRPr lang="en-AU"/>
          </a:p>
        </p:txBody>
      </p:sp>
    </p:spTree>
    <p:extLst>
      <p:ext uri="{BB962C8B-B14F-4D97-AF65-F5344CB8AC3E}">
        <p14:creationId xmlns:p14="http://schemas.microsoft.com/office/powerpoint/2010/main" val="142122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D07880-E1A6-4192-88BB-9C5A3E93F869}" type="slidenum">
              <a:rPr lang="en-AU" smtClean="0"/>
              <a:t>23</a:t>
            </a:fld>
            <a:endParaRPr lang="en-AU"/>
          </a:p>
        </p:txBody>
      </p:sp>
    </p:spTree>
    <p:extLst>
      <p:ext uri="{BB962C8B-B14F-4D97-AF65-F5344CB8AC3E}">
        <p14:creationId xmlns:p14="http://schemas.microsoft.com/office/powerpoint/2010/main" val="284661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D07880-E1A6-4192-88BB-9C5A3E93F869}" type="slidenum">
              <a:rPr lang="en-AU" smtClean="0"/>
              <a:t>24</a:t>
            </a:fld>
            <a:endParaRPr lang="en-AU"/>
          </a:p>
        </p:txBody>
      </p:sp>
    </p:spTree>
    <p:extLst>
      <p:ext uri="{BB962C8B-B14F-4D97-AF65-F5344CB8AC3E}">
        <p14:creationId xmlns:p14="http://schemas.microsoft.com/office/powerpoint/2010/main" val="23499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9115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C22711A-3CA8-4662-B566-1A55195703A9}"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28</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828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C22711A-3CA8-4662-B566-1A55195703A9}"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29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632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600" dirty="0">
                <a:highlight>
                  <a:srgbClr val="808080"/>
                </a:highlight>
                <a:ea typeface="Segoe UI" panose="020B0502040204020203" pitchFamily="34" charset="0"/>
                <a:cs typeface="Segoe UI" panose="020B0502040204020203" pitchFamily="34" charset="0"/>
              </a:rPr>
              <a:t>Data should be readily accessible, discoverable and valued to enable users to perform their functions.</a:t>
            </a:r>
          </a:p>
          <a:p>
            <a:pPr marL="285750" indent="-285750">
              <a:buFont typeface="Arial" panose="020B0604020202020204" pitchFamily="34" charset="0"/>
              <a:buChar char="•"/>
            </a:pPr>
            <a:r>
              <a:rPr lang="en-AU" sz="1600" dirty="0">
                <a:highlight>
                  <a:srgbClr val="808080"/>
                </a:highlight>
                <a:ea typeface="Segoe UI" panose="020B0502040204020203" pitchFamily="34" charset="0"/>
                <a:cs typeface="Segoe UI" panose="020B0502040204020203" pitchFamily="34" charset="0"/>
              </a:rPr>
              <a:t>Data is protected from unauthorised use and disclosure.</a:t>
            </a:r>
          </a:p>
          <a:p>
            <a:pPr marL="285750" indent="-285750">
              <a:buFont typeface="Arial" panose="020B0604020202020204" pitchFamily="34" charset="0"/>
              <a:buChar char="•"/>
            </a:pPr>
            <a:r>
              <a:rPr lang="en-AU" sz="1600" dirty="0">
                <a:highlight>
                  <a:srgbClr val="808080"/>
                </a:highlight>
                <a:ea typeface="Segoe UI" panose="020B0502040204020203" pitchFamily="34" charset="0"/>
                <a:cs typeface="Segoe UI" panose="020B0502040204020203" pitchFamily="34" charset="0"/>
              </a:rPr>
              <a:t>Data is defined consistently throughout the enterprise, and these definitions are understandable and accessible to all users. </a:t>
            </a:r>
          </a:p>
          <a:p>
            <a:pPr marL="0" marR="0" lvl="0" indent="0" algn="l" defTabSz="1280160" rtl="0" eaLnBrk="1" fontAlgn="auto" latinLnBrk="0" hangingPunct="1">
              <a:lnSpc>
                <a:spcPct val="100000"/>
              </a:lnSpc>
              <a:spcBef>
                <a:spcPts val="0"/>
              </a:spcBef>
              <a:spcAft>
                <a:spcPts val="0"/>
              </a:spcAft>
              <a:buClrTx/>
              <a:buSzTx/>
              <a:buFontTx/>
              <a:buNone/>
              <a:tabLst/>
              <a:defRPr/>
            </a:pPr>
            <a:r>
              <a:rPr lang="en-AU" sz="1700" u="sng" kern="1200" dirty="0">
                <a:solidFill>
                  <a:schemeClr val="tx1"/>
                </a:solidFill>
                <a:effectLst/>
                <a:highlight>
                  <a:srgbClr val="808080"/>
                </a:highlight>
                <a:latin typeface="+mn-lt"/>
                <a:ea typeface="+mn-ea"/>
                <a:cs typeface="+mn-cs"/>
              </a:rPr>
              <a:t>Quality requirements are specified, </a:t>
            </a:r>
            <a:r>
              <a:rPr lang="en-AU" sz="1700" kern="1200" dirty="0">
                <a:solidFill>
                  <a:schemeClr val="tx1"/>
                </a:solidFill>
                <a:effectLst/>
                <a:highlight>
                  <a:srgbClr val="808080"/>
                </a:highlight>
                <a:latin typeface="+mn-lt"/>
                <a:ea typeface="+mn-ea"/>
                <a:cs typeface="+mn-cs"/>
              </a:rPr>
              <a:t>r</a:t>
            </a:r>
            <a:r>
              <a:rPr lang="en-AU" sz="1700" u="sng" kern="1200" dirty="0">
                <a:solidFill>
                  <a:schemeClr val="tx1"/>
                </a:solidFill>
                <a:effectLst/>
                <a:highlight>
                  <a:srgbClr val="808080"/>
                </a:highlight>
                <a:latin typeface="+mn-lt"/>
                <a:ea typeface="+mn-ea"/>
                <a:cs typeface="+mn-cs"/>
              </a:rPr>
              <a:t>ules to measure quality and transform data will be defined </a:t>
            </a:r>
            <a:endParaRPr lang="en-AU" dirty="0"/>
          </a:p>
          <a:p>
            <a:endParaRPr lang="en-AU" sz="2400" b="1" dirty="0">
              <a:solidFill>
                <a:schemeClr val="tx1"/>
              </a:solidFill>
            </a:endParaRPr>
          </a:p>
          <a:p>
            <a:pPr marL="171430" indent="-171430">
              <a:buFont typeface="Arial" panose="020B0604020202020204" pitchFamily="34" charset="0"/>
              <a:buChar char="•"/>
            </a:pPr>
            <a:r>
              <a:rPr lang="en-AU" sz="1800" dirty="0">
                <a:solidFill>
                  <a:schemeClr val="tx1"/>
                </a:solidFill>
              </a:rPr>
              <a:t>Allows for the rapid ingestion of data and facilitates the use and storage of raw data</a:t>
            </a:r>
          </a:p>
          <a:p>
            <a:pPr marL="171430" indent="-171430">
              <a:buFont typeface="Arial" panose="020B0604020202020204" pitchFamily="34" charset="0"/>
              <a:buChar char="•"/>
            </a:pPr>
            <a:r>
              <a:rPr lang="en-AU" sz="1800" dirty="0">
                <a:solidFill>
                  <a:schemeClr val="tx1"/>
                </a:solidFill>
              </a:rPr>
              <a:t>Data ingestion capability  needs to recognize different data types, patterns and multiple SLAs </a:t>
            </a:r>
          </a:p>
          <a:p>
            <a:endParaRPr lang="en-AU" dirty="0"/>
          </a:p>
        </p:txBody>
      </p:sp>
      <p:sp>
        <p:nvSpPr>
          <p:cNvPr id="4" name="Slide Number Placeholder 3"/>
          <p:cNvSpPr>
            <a:spLocks noGrp="1"/>
          </p:cNvSpPr>
          <p:nvPr>
            <p:ph type="sldNum" sz="quarter" idx="5"/>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C22711A-3CA8-4662-B566-1A55195703A9}"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30</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400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6292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D6AAA79-486A-4912-B7F2-674057B0D8DE}"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35</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656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D6AAA79-486A-4912-B7F2-674057B0D8DE}"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37</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8398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D6AAA79-486A-4912-B7F2-674057B0D8DE}"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38</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01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955623">
              <a:defRPr/>
            </a:pPr>
            <a:fld id="{4B2430E6-1E9F-4A08-9E5E-451245C4362E}" type="slidenum">
              <a:rPr lang="en-AU">
                <a:solidFill>
                  <a:prstClr val="black"/>
                </a:solidFill>
              </a:rPr>
              <a:pPr defTabSz="955623">
                <a:defRPr/>
              </a:pPr>
              <a:t>6</a:t>
            </a:fld>
            <a:endParaRPr lang="en-AU" dirty="0">
              <a:solidFill>
                <a:prstClr val="black"/>
              </a:solidFill>
            </a:endParaRPr>
          </a:p>
        </p:txBody>
      </p:sp>
    </p:spTree>
    <p:extLst>
      <p:ext uri="{BB962C8B-B14F-4D97-AF65-F5344CB8AC3E}">
        <p14:creationId xmlns:p14="http://schemas.microsoft.com/office/powerpoint/2010/main" val="98567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68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554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D07880-E1A6-4192-88BB-9C5A3E93F869}" type="slidenum">
              <a:rPr lang="en-AU" smtClean="0"/>
              <a:t>41</a:t>
            </a:fld>
            <a:endParaRPr lang="en-AU"/>
          </a:p>
        </p:txBody>
      </p:sp>
    </p:spTree>
    <p:extLst>
      <p:ext uri="{BB962C8B-B14F-4D97-AF65-F5344CB8AC3E}">
        <p14:creationId xmlns:p14="http://schemas.microsoft.com/office/powerpoint/2010/main" val="2334249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D6AAA79-486A-4912-B7F2-674057B0D8DE}"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42</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08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2029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56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564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3C22711A-3CA8-4662-B566-1A55195703A9}"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46</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21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564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56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fld id="{7DD07880-E1A6-4192-88BB-9C5A3E93F869}" type="slidenum">
              <a:rPr lang="en-AU" smtClean="0"/>
              <a:t>12</a:t>
            </a:fld>
            <a:endParaRPr lang="en-AU"/>
          </a:p>
        </p:txBody>
      </p:sp>
    </p:spTree>
    <p:extLst>
      <p:ext uri="{BB962C8B-B14F-4D97-AF65-F5344CB8AC3E}">
        <p14:creationId xmlns:p14="http://schemas.microsoft.com/office/powerpoint/2010/main" val="864044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564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564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Strategy: </a:t>
            </a:r>
          </a:p>
          <a:p>
            <a:endParaRPr lang="en-AU" dirty="0"/>
          </a:p>
        </p:txBody>
      </p:sp>
      <p:sp>
        <p:nvSpPr>
          <p:cNvPr id="4" name="Slide Number Placeholder 3"/>
          <p:cNvSpPr>
            <a:spLocks noGrp="1"/>
          </p:cNvSpPr>
          <p:nvPr>
            <p:ph type="sldNum" sz="quarter" idx="5"/>
          </p:nvPr>
        </p:nvSpPr>
        <p:spPr/>
        <p:txBody>
          <a:bodyPr/>
          <a:lstStyle/>
          <a:p>
            <a:fld id="{629C3473-9EFB-4861-AC79-4BC4D638127F}" type="slidenum">
              <a:rPr lang="en-AU" smtClean="0"/>
              <a:t>52</a:t>
            </a:fld>
            <a:endParaRPr lang="en-AU" dirty="0"/>
          </a:p>
        </p:txBody>
      </p:sp>
    </p:spTree>
    <p:extLst>
      <p:ext uri="{BB962C8B-B14F-4D97-AF65-F5344CB8AC3E}">
        <p14:creationId xmlns:p14="http://schemas.microsoft.com/office/powerpoint/2010/main" val="4036924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6749-AE2A-4B2E-9FD3-A80599D473F3}" type="slidenum">
              <a:rPr kumimoji="0" lang="en-AU"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275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17196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2313"/>
            <a:ext cx="6392862" cy="3597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BDC4E63E-24B1-42E2-81C3-270EA8E1042F}"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56</a:t>
            </a:fld>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167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2313"/>
            <a:ext cx="6392862" cy="3597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BDC4E63E-24B1-42E2-81C3-270EA8E1042F}"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57</a:t>
            </a:fld>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7876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22711A-3CA8-4662-B566-1A55195703A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632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Strategy: </a:t>
            </a:r>
          </a:p>
          <a:p>
            <a:endParaRPr lang="en-AU" dirty="0"/>
          </a:p>
        </p:txBody>
      </p:sp>
      <p:sp>
        <p:nvSpPr>
          <p:cNvPr id="4" name="Slide Number Placeholder 3"/>
          <p:cNvSpPr>
            <a:spLocks noGrp="1"/>
          </p:cNvSpPr>
          <p:nvPr>
            <p:ph type="sldNum" sz="quarter" idx="5"/>
          </p:nvPr>
        </p:nvSpPr>
        <p:spPr/>
        <p:txBody>
          <a:bodyPr/>
          <a:lstStyle/>
          <a:p>
            <a:fld id="{629C3473-9EFB-4861-AC79-4BC4D638127F}" type="slidenum">
              <a:rPr lang="en-AU" smtClean="0"/>
              <a:t>59</a:t>
            </a:fld>
            <a:endParaRPr lang="en-AU" dirty="0"/>
          </a:p>
        </p:txBody>
      </p:sp>
    </p:spTree>
    <p:extLst>
      <p:ext uri="{BB962C8B-B14F-4D97-AF65-F5344CB8AC3E}">
        <p14:creationId xmlns:p14="http://schemas.microsoft.com/office/powerpoint/2010/main" val="1490271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8120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fld id="{7DD07880-E1A6-4192-88BB-9C5A3E93F869}" type="slidenum">
              <a:rPr lang="en-AU" smtClean="0"/>
              <a:t>13</a:t>
            </a:fld>
            <a:endParaRPr lang="en-AU"/>
          </a:p>
        </p:txBody>
      </p:sp>
    </p:spTree>
    <p:extLst>
      <p:ext uri="{BB962C8B-B14F-4D97-AF65-F5344CB8AC3E}">
        <p14:creationId xmlns:p14="http://schemas.microsoft.com/office/powerpoint/2010/main" val="976008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7027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DE77ACE-A78E-4D0C-BF17-471B285CBA28}" type="slidenum">
              <a:rPr lang="en-AU" smtClean="0"/>
              <a:t>15</a:t>
            </a:fld>
            <a:endParaRPr lang="en-AU"/>
          </a:p>
        </p:txBody>
      </p:sp>
    </p:spTree>
    <p:extLst>
      <p:ext uri="{BB962C8B-B14F-4D97-AF65-F5344CB8AC3E}">
        <p14:creationId xmlns:p14="http://schemas.microsoft.com/office/powerpoint/2010/main" val="26856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DE77ACE-A78E-4D0C-BF17-471B285CBA28}" type="slidenum">
              <a:rPr lang="en-AU" smtClean="0"/>
              <a:t>16</a:t>
            </a:fld>
            <a:endParaRPr lang="en-AU"/>
          </a:p>
        </p:txBody>
      </p:sp>
    </p:spTree>
    <p:extLst>
      <p:ext uri="{BB962C8B-B14F-4D97-AF65-F5344CB8AC3E}">
        <p14:creationId xmlns:p14="http://schemas.microsoft.com/office/powerpoint/2010/main" val="60283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1875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143000"/>
            <a:ext cx="5483226" cy="3086100"/>
          </a:xfrm>
        </p:spPr>
      </p:sp>
      <p:sp>
        <p:nvSpPr>
          <p:cNvPr id="3" name="Notes Placeholder 2"/>
          <p:cNvSpPr>
            <a:spLocks noGrp="1"/>
          </p:cNvSpPr>
          <p:nvPr>
            <p:ph type="body" idx="1"/>
          </p:nvPr>
        </p:nvSpPr>
        <p:spPr/>
        <p:txBody>
          <a:bodyPr/>
          <a:lstStyle/>
          <a:p>
            <a:pPr marL="0" indent="0"/>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D07880-E1A6-4192-88BB-9C5A3E93F869}"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5350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D07880-E1A6-4192-88BB-9C5A3E93F869}" type="slidenum">
              <a:rPr lang="en-AU" smtClean="0"/>
              <a:t>22</a:t>
            </a:fld>
            <a:endParaRPr lang="en-AU"/>
          </a:p>
        </p:txBody>
      </p:sp>
    </p:spTree>
    <p:extLst>
      <p:ext uri="{BB962C8B-B14F-4D97-AF65-F5344CB8AC3E}">
        <p14:creationId xmlns:p14="http://schemas.microsoft.com/office/powerpoint/2010/main" val="17009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0D85FA-C24B-B54B-A79A-161CDB77CC15}"/>
              </a:ext>
              <a:ext uri="{C183D7F6-B498-43B3-948B-1728B52AA6E4}">
                <adec:decorative xmlns:adec="http://schemas.microsoft.com/office/drawing/2017/decorative" val="1"/>
              </a:ext>
            </a:extLst>
          </p:cNvPr>
          <p:cNvSpPr/>
          <p:nvPr/>
        </p:nvSpPr>
        <p:spPr>
          <a:xfrm flipV="1">
            <a:off x="-38145" y="0"/>
            <a:ext cx="9199617" cy="5149850"/>
          </a:xfrm>
          <a:prstGeom prst="rect">
            <a:avLst/>
          </a:prstGeom>
          <a:gradFill>
            <a:gsLst>
              <a:gs pos="0">
                <a:srgbClr val="1C193B"/>
              </a:gs>
              <a:gs pos="100000">
                <a:srgbClr val="315C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descr="Australian Government - Australian Taxation Office">
            <a:extLst>
              <a:ext uri="{FF2B5EF4-FFF2-40B4-BE49-F238E27FC236}">
                <a16:creationId xmlns:a16="http://schemas.microsoft.com/office/drawing/2014/main" id="{94D2002E-E4AC-0A4A-8C45-2DB1CBD122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779" y="663575"/>
            <a:ext cx="1915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3FA09377-52F3-9A4F-BD8F-04DD4578F3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7575" y="0"/>
            <a:ext cx="3623899"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733260" y="2980506"/>
            <a:ext cx="5798238" cy="800100"/>
          </a:xfrm>
        </p:spPr>
        <p:txBody>
          <a:bodyPr/>
          <a:lstStyle>
            <a:lvl1pPr marL="0" indent="0" algn="l">
              <a:buNone/>
              <a:defRPr>
                <a:solidFill>
                  <a:schemeClr val="bg1"/>
                </a:solidFill>
              </a:defRPr>
            </a:lvl1pPr>
            <a:lvl2pPr marL="343328" indent="0" algn="ctr">
              <a:buNone/>
              <a:defRPr>
                <a:solidFill>
                  <a:schemeClr val="tx1">
                    <a:tint val="75000"/>
                  </a:schemeClr>
                </a:solidFill>
              </a:defRPr>
            </a:lvl2pPr>
            <a:lvl3pPr marL="686657" indent="0" algn="ctr">
              <a:buNone/>
              <a:defRPr>
                <a:solidFill>
                  <a:schemeClr val="tx1">
                    <a:tint val="75000"/>
                  </a:schemeClr>
                </a:solidFill>
              </a:defRPr>
            </a:lvl3pPr>
            <a:lvl4pPr marL="1029986" indent="0" algn="ctr">
              <a:buNone/>
              <a:defRPr>
                <a:solidFill>
                  <a:schemeClr val="tx1">
                    <a:tint val="75000"/>
                  </a:schemeClr>
                </a:solidFill>
              </a:defRPr>
            </a:lvl4pPr>
            <a:lvl5pPr marL="1373315" indent="0" algn="ctr">
              <a:buNone/>
              <a:defRPr>
                <a:solidFill>
                  <a:schemeClr val="tx1">
                    <a:tint val="75000"/>
                  </a:schemeClr>
                </a:solidFill>
              </a:defRPr>
            </a:lvl5pPr>
            <a:lvl6pPr marL="1716643" indent="0" algn="ctr">
              <a:buNone/>
              <a:defRPr>
                <a:solidFill>
                  <a:schemeClr val="tx1">
                    <a:tint val="75000"/>
                  </a:schemeClr>
                </a:solidFill>
              </a:defRPr>
            </a:lvl6pPr>
            <a:lvl7pPr marL="2059972" indent="0" algn="ctr">
              <a:buNone/>
              <a:defRPr>
                <a:solidFill>
                  <a:schemeClr val="tx1">
                    <a:tint val="75000"/>
                  </a:schemeClr>
                </a:solidFill>
              </a:defRPr>
            </a:lvl7pPr>
            <a:lvl8pPr marL="2403300" indent="0" algn="ctr">
              <a:buNone/>
              <a:defRPr>
                <a:solidFill>
                  <a:schemeClr val="tx1">
                    <a:tint val="75000"/>
                  </a:schemeClr>
                </a:solidFill>
              </a:defRPr>
            </a:lvl8pPr>
            <a:lvl9pPr marL="2746629" indent="0" algn="ctr">
              <a:buNone/>
              <a:defRPr>
                <a:solidFill>
                  <a:schemeClr val="tx1">
                    <a:tint val="75000"/>
                  </a:schemeClr>
                </a:solidFill>
              </a:defRPr>
            </a:lvl9pPr>
          </a:lstStyle>
          <a:p>
            <a:r>
              <a:rPr lang="en-AU" dirty="0"/>
              <a:t>Click to add text</a:t>
            </a:r>
            <a:endParaRPr lang="en-US" dirty="0"/>
          </a:p>
        </p:txBody>
      </p:sp>
      <p:sp>
        <p:nvSpPr>
          <p:cNvPr id="13" name="Content Placeholder 12"/>
          <p:cNvSpPr>
            <a:spLocks noGrp="1"/>
          </p:cNvSpPr>
          <p:nvPr>
            <p:ph sz="quarter" idx="12" hasCustomPrompt="1"/>
          </p:nvPr>
        </p:nvSpPr>
        <p:spPr>
          <a:xfrm>
            <a:off x="733260" y="3870325"/>
            <a:ext cx="5798238" cy="381000"/>
          </a:xfrm>
        </p:spPr>
        <p:txBody>
          <a:bodyPr anchor="ctr">
            <a:normAutofit/>
          </a:bodyPr>
          <a:lstStyle>
            <a:lvl1pPr>
              <a:buNone/>
              <a:defRPr sz="976" baseline="0">
                <a:solidFill>
                  <a:srgbClr val="FFFFFF"/>
                </a:solidFill>
              </a:defRPr>
            </a:lvl1pPr>
          </a:lstStyle>
          <a:p>
            <a:pPr lvl="0"/>
            <a:r>
              <a:rPr lang="en-AU" dirty="0"/>
              <a:t>Click to edit text</a:t>
            </a:r>
          </a:p>
        </p:txBody>
      </p:sp>
      <p:sp>
        <p:nvSpPr>
          <p:cNvPr id="4" name="Footer Placeholder 3">
            <a:extLst>
              <a:ext uri="{FF2B5EF4-FFF2-40B4-BE49-F238E27FC236}">
                <a16:creationId xmlns:a16="http://schemas.microsoft.com/office/drawing/2014/main" id="{E0A4F142-C8BD-F34D-8612-5E24B48671B4}"/>
              </a:ext>
            </a:extLst>
          </p:cNvPr>
          <p:cNvSpPr>
            <a:spLocks noGrp="1"/>
          </p:cNvSpPr>
          <p:nvPr>
            <p:ph type="ftr" sz="quarter" idx="13"/>
          </p:nvPr>
        </p:nvSpPr>
        <p:spPr>
          <a:xfrm>
            <a:off x="720876" y="4773600"/>
            <a:ext cx="3089851" cy="273050"/>
          </a:xfrm>
          <a:prstGeom prst="rect">
            <a:avLst/>
          </a:prstGeom>
        </p:spPr>
        <p:txBody>
          <a:bodyPr/>
          <a:lstStyle>
            <a:lvl1pPr>
              <a:defRPr sz="676">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637B685B-C0B9-DA42-870C-9C35A760EE09}"/>
              </a:ext>
            </a:extLst>
          </p:cNvPr>
          <p:cNvSpPr>
            <a:spLocks noGrp="1"/>
          </p:cNvSpPr>
          <p:nvPr>
            <p:ph type="sldNum" sz="quarter" idx="14"/>
          </p:nvPr>
        </p:nvSpPr>
        <p:spPr/>
        <p:txBody>
          <a:bodyPr/>
          <a:lstStyle>
            <a:lvl1pPr>
              <a:defRPr sz="676"/>
            </a:lvl1pPr>
          </a:lstStyle>
          <a:p>
            <a:fld id="{CFE9BA8E-7BC5-2B4D-827A-1BDDF36AD972}" type="slidenum">
              <a:rPr lang="en-US" altLang="en-US" smtClean="0"/>
              <a:pPr/>
              <a:t>‹#›</a:t>
            </a:fld>
            <a:endParaRPr lang="en-US" altLang="en-US" dirty="0"/>
          </a:p>
        </p:txBody>
      </p:sp>
      <p:sp>
        <p:nvSpPr>
          <p:cNvPr id="14" name="Text Placeholder 13"/>
          <p:cNvSpPr>
            <a:spLocks noGrp="1"/>
          </p:cNvSpPr>
          <p:nvPr>
            <p:ph type="body" sz="quarter" idx="15" hasCustomPrompt="1"/>
          </p:nvPr>
        </p:nvSpPr>
        <p:spPr>
          <a:xfrm>
            <a:off x="720878" y="1902340"/>
            <a:ext cx="5429491" cy="1000125"/>
          </a:xfrm>
        </p:spPr>
        <p:txBody>
          <a:bodyPr anchor="b"/>
          <a:lstStyle>
            <a:lvl1pPr marL="0" indent="0">
              <a:buNone/>
              <a:defRPr sz="2403">
                <a:solidFill>
                  <a:schemeClr val="bg1"/>
                </a:solidFill>
              </a:defRPr>
            </a:lvl1pPr>
          </a:lstStyle>
          <a:p>
            <a:pPr lvl="0"/>
            <a:r>
              <a:rPr lang="en-AU" dirty="0"/>
              <a:t>Click to edit title</a:t>
            </a:r>
          </a:p>
        </p:txBody>
      </p:sp>
    </p:spTree>
    <p:extLst>
      <p:ext uri="{BB962C8B-B14F-4D97-AF65-F5344CB8AC3E}">
        <p14:creationId xmlns:p14="http://schemas.microsoft.com/office/powerpoint/2010/main" val="218969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orizontal image &amp; text">
    <p:spTree>
      <p:nvGrpSpPr>
        <p:cNvPr id="1" name=""/>
        <p:cNvGrpSpPr/>
        <p:nvPr/>
      </p:nvGrpSpPr>
      <p:grpSpPr>
        <a:xfrm>
          <a:off x="0" y="0"/>
          <a:ext cx="0" cy="0"/>
          <a:chOff x="0" y="0"/>
          <a:chExt cx="0" cy="0"/>
        </a:xfrm>
      </p:grpSpPr>
      <p:sp>
        <p:nvSpPr>
          <p:cNvPr id="6" name="Picture Placeholder 5">
            <a:extLst>
              <a:ext uri="{C183D7F6-B498-43B3-948B-1728B52AA6E4}">
                <adec:decorative xmlns:adec="http://schemas.microsoft.com/office/drawing/2017/decorative" val="1"/>
              </a:ext>
            </a:extLst>
          </p:cNvPr>
          <p:cNvSpPr>
            <a:spLocks noGrp="1"/>
          </p:cNvSpPr>
          <p:nvPr>
            <p:ph type="pic" sz="quarter" idx="13"/>
          </p:nvPr>
        </p:nvSpPr>
        <p:spPr>
          <a:xfrm>
            <a:off x="0" y="2381250"/>
            <a:ext cx="9155113" cy="2768600"/>
          </a:xfrm>
          <a:solidFill>
            <a:srgbClr val="F2F2F2"/>
          </a:solidFill>
          <a:ln>
            <a:noFill/>
          </a:ln>
        </p:spPr>
        <p:txBody>
          <a:bodyPr rtlCol="0" anchor="ctr">
            <a:normAutofit/>
          </a:bodyPr>
          <a:lstStyle>
            <a:lvl1pPr marL="257497" marR="0" indent="-257497" algn="ctr" defTabSz="343328" rtl="0" eaLnBrk="1" fontAlgn="auto" latinLnBrk="0" hangingPunct="1">
              <a:lnSpc>
                <a:spcPct val="100000"/>
              </a:lnSpc>
              <a:spcBef>
                <a:spcPct val="20000"/>
              </a:spcBef>
              <a:spcAft>
                <a:spcPts val="0"/>
              </a:spcAft>
              <a:buClrTx/>
              <a:buSzTx/>
              <a:buFont typeface="Arial"/>
              <a:buNone/>
              <a:tabLst/>
              <a:defRPr sz="1201">
                <a:solidFill>
                  <a:schemeClr val="bg1">
                    <a:lumMod val="65000"/>
                  </a:schemeClr>
                </a:solidFill>
              </a:defRPr>
            </a:lvl1pPr>
          </a:lstStyle>
          <a:p>
            <a:pPr lvl="0"/>
            <a:r>
              <a:rPr lang="en-US" noProof="0"/>
              <a:t>Click icon to add picture</a:t>
            </a:r>
            <a:endParaRPr lang="en-US" noProof="0" dirty="0"/>
          </a:p>
        </p:txBody>
      </p:sp>
      <p:sp>
        <p:nvSpPr>
          <p:cNvPr id="9" name="Text Placeholder 8"/>
          <p:cNvSpPr>
            <a:spLocks noGrp="1"/>
          </p:cNvSpPr>
          <p:nvPr>
            <p:ph type="body" sz="quarter" idx="14" hasCustomPrompt="1"/>
          </p:nvPr>
        </p:nvSpPr>
        <p:spPr>
          <a:xfrm>
            <a:off x="723193" y="1701582"/>
            <a:ext cx="7702374" cy="651618"/>
          </a:xfrm>
        </p:spPr>
        <p:txBody>
          <a:bodyPr>
            <a:normAutofit/>
          </a:bodyPr>
          <a:lstStyle>
            <a:lvl1pPr>
              <a:buNone/>
              <a:defRPr sz="1352" baseline="0"/>
            </a:lvl1pPr>
          </a:lstStyle>
          <a:p>
            <a:pPr lvl="0"/>
            <a:r>
              <a:rPr lang="en-AU" dirty="0"/>
              <a:t>Click to edit text</a:t>
            </a:r>
          </a:p>
        </p:txBody>
      </p:sp>
      <p:sp>
        <p:nvSpPr>
          <p:cNvPr id="13" name="Title Placeholder 1">
            <a:extLst>
              <a:ext uri="{FF2B5EF4-FFF2-40B4-BE49-F238E27FC236}">
                <a16:creationId xmlns:a16="http://schemas.microsoft.com/office/drawing/2014/main" id="{12D835AD-FAD8-4E15-B642-54478EA36C84}"/>
              </a:ext>
            </a:extLst>
          </p:cNvPr>
          <p:cNvSpPr>
            <a:spLocks noGrp="1"/>
          </p:cNvSpPr>
          <p:nvPr>
            <p:ph type="title"/>
          </p:nvPr>
        </p:nvSpPr>
        <p:spPr bwMode="auto">
          <a:xfrm>
            <a:off x="723193" y="898525"/>
            <a:ext cx="7702374"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403"/>
            </a:lvl1pPr>
          </a:lstStyle>
          <a:p>
            <a:pPr lvl="0"/>
            <a:r>
              <a:rPr lang="en-US" altLang="en-US"/>
              <a:t>Click to edit Master title style</a:t>
            </a:r>
            <a:endParaRPr lang="en-US" altLang="en-US" dirty="0"/>
          </a:p>
        </p:txBody>
      </p:sp>
      <p:sp>
        <p:nvSpPr>
          <p:cNvPr id="14" name="Slide Number Placeholder 5">
            <a:extLst>
              <a:ext uri="{FF2B5EF4-FFF2-40B4-BE49-F238E27FC236}">
                <a16:creationId xmlns:a16="http://schemas.microsoft.com/office/drawing/2014/main" id="{EE78B5FC-7821-4FB2-A594-0DD995635E8B}"/>
              </a:ext>
            </a:extLst>
          </p:cNvPr>
          <p:cNvSpPr>
            <a:spLocks noGrp="1"/>
          </p:cNvSpPr>
          <p:nvPr>
            <p:ph type="sldNum" sz="quarter" idx="16"/>
          </p:nvPr>
        </p:nvSpPr>
        <p:spPr>
          <a:xfrm>
            <a:off x="7858140" y="4773613"/>
            <a:ext cx="567426" cy="273050"/>
          </a:xfrm>
        </p:spPr>
        <p:txBody>
          <a:bodyPr/>
          <a:lstStyle>
            <a:lvl1pPr>
              <a:defRPr sz="676"/>
            </a:lvl1pPr>
          </a:lstStyle>
          <a:p>
            <a:fld id="{054C390E-84E0-AB4E-8805-87A77C80246E}" type="slidenum">
              <a:rPr lang="en-US" altLang="en-US" smtClean="0"/>
              <a:pPr/>
              <a:t>‹#›</a:t>
            </a:fld>
            <a:endParaRPr lang="en-US" altLang="en-US" dirty="0"/>
          </a:p>
        </p:txBody>
      </p:sp>
      <p:sp>
        <p:nvSpPr>
          <p:cNvPr id="15" name="Footer Placeholder 2">
            <a:extLst>
              <a:ext uri="{FF2B5EF4-FFF2-40B4-BE49-F238E27FC236}">
                <a16:creationId xmlns:a16="http://schemas.microsoft.com/office/drawing/2014/main" id="{6838AD91-1B19-4581-9EBF-A8F5069D6077}"/>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29543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able Placeholder 5"/>
          <p:cNvSpPr>
            <a:spLocks noGrp="1"/>
          </p:cNvSpPr>
          <p:nvPr>
            <p:ph type="tbl" sz="quarter" idx="12" hasCustomPrompt="1"/>
          </p:nvPr>
        </p:nvSpPr>
        <p:spPr>
          <a:xfrm>
            <a:off x="723193" y="1681163"/>
            <a:ext cx="7702374" cy="2919412"/>
          </a:xfrm>
        </p:spPr>
        <p:txBody>
          <a:bodyPr rtlCol="0">
            <a:normAutofit/>
          </a:bodyPr>
          <a:lstStyle>
            <a:lvl1pPr marL="243304" marR="0" indent="-243304" algn="l" defTabSz="343328" rtl="0" eaLnBrk="0" fontAlgn="base" latinLnBrk="0" hangingPunct="0">
              <a:lnSpc>
                <a:spcPct val="100000"/>
              </a:lnSpc>
              <a:spcBef>
                <a:spcPts val="339"/>
              </a:spcBef>
              <a:spcAft>
                <a:spcPct val="0"/>
              </a:spcAft>
              <a:buClr>
                <a:srgbClr val="385CC4"/>
              </a:buClr>
              <a:buSzPct val="110000"/>
              <a:buFont typeface="Arial" panose="020B0604020202020204" pitchFamily="34" charset="0"/>
              <a:buChar char="•"/>
              <a:tabLst>
                <a:tab pos="1080055" algn="l"/>
              </a:tabLst>
              <a:defRPr/>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a:lvl2pPr>
            <a:lvl3pPr marL="986732" marR="0" indent="-243304" algn="l" defTabSz="343328" rtl="0" eaLnBrk="0" fontAlgn="base" latinLnBrk="0" hangingPunct="0">
              <a:lnSpc>
                <a:spcPct val="100000"/>
              </a:lnSpc>
              <a:spcBef>
                <a:spcPts val="339"/>
              </a:spcBef>
              <a:spcAft>
                <a:spcPct val="0"/>
              </a:spcAft>
              <a:buClr>
                <a:srgbClr val="385CC4"/>
              </a:buClr>
              <a:buSzTx/>
              <a:buFont typeface="Courier New" panose="02070309020205020404" pitchFamily="49" charset="0"/>
              <a:buChar char="o"/>
              <a:tabLst/>
              <a:defRPr/>
            </a:lvl3pPr>
          </a:lstStyle>
          <a:p>
            <a:pPr marL="243304" marR="0" lvl="0" indent="-243304" algn="l" defTabSz="343328" rtl="0" eaLnBrk="0" fontAlgn="base" latinLnBrk="0" hangingPunct="0">
              <a:lnSpc>
                <a:spcPct val="100000"/>
              </a:lnSpc>
              <a:spcBef>
                <a:spcPts val="339"/>
              </a:spcBef>
              <a:spcAft>
                <a:spcPct val="0"/>
              </a:spcAft>
              <a:buClr>
                <a:srgbClr val="385CC4"/>
              </a:buClr>
              <a:buSzPct val="110000"/>
              <a:buFont typeface="Arial" panose="020B0604020202020204" pitchFamily="34" charset="0"/>
              <a:buChar char="•"/>
              <a:tabLst>
                <a:tab pos="1080055" algn="l"/>
              </a:tabLst>
              <a:defRPr/>
            </a:pPr>
            <a:r>
              <a:rPr kumimoji="0" lang="en-US" altLang="en-US" sz="976"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Table</a:t>
            </a:r>
            <a:endParaRPr kumimoji="0" lang="en-US" altLang="en-US" sz="976"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lvl="0"/>
            <a:endParaRPr lang="en-US" noProof="0" dirty="0"/>
          </a:p>
        </p:txBody>
      </p:sp>
      <p:sp>
        <p:nvSpPr>
          <p:cNvPr id="9" name="Title 1">
            <a:extLst>
              <a:ext uri="{FF2B5EF4-FFF2-40B4-BE49-F238E27FC236}">
                <a16:creationId xmlns:a16="http://schemas.microsoft.com/office/drawing/2014/main" id="{4F7644D7-2B81-46C2-BBCB-F40597EAB57B}"/>
              </a:ext>
            </a:extLst>
          </p:cNvPr>
          <p:cNvSpPr>
            <a:spLocks noGrp="1"/>
          </p:cNvSpPr>
          <p:nvPr>
            <p:ph type="title" hasCustomPrompt="1"/>
          </p:nvPr>
        </p:nvSpPr>
        <p:spPr>
          <a:xfrm>
            <a:off x="723193" y="898525"/>
            <a:ext cx="7702374" cy="782638"/>
          </a:xfrm>
        </p:spPr>
        <p:txBody>
          <a:bodyPr/>
          <a:lstStyle>
            <a:lvl1pPr>
              <a:defRPr>
                <a:solidFill>
                  <a:srgbClr val="385CC4"/>
                </a:solidFill>
              </a:defRPr>
            </a:lvl1pPr>
          </a:lstStyle>
          <a:p>
            <a:r>
              <a:rPr lang="en-AU" dirty="0"/>
              <a:t>Click to edit heading</a:t>
            </a:r>
            <a:endParaRPr lang="en-US" dirty="0"/>
          </a:p>
        </p:txBody>
      </p:sp>
      <p:sp>
        <p:nvSpPr>
          <p:cNvPr id="14" name="Slide Number Placeholder 5">
            <a:extLst>
              <a:ext uri="{FF2B5EF4-FFF2-40B4-BE49-F238E27FC236}">
                <a16:creationId xmlns:a16="http://schemas.microsoft.com/office/drawing/2014/main" id="{3BA426DF-6BCB-47B4-9752-4FCB65C51B7D}"/>
              </a:ext>
            </a:extLst>
          </p:cNvPr>
          <p:cNvSpPr>
            <a:spLocks noGrp="1"/>
          </p:cNvSpPr>
          <p:nvPr>
            <p:ph type="sldNum" sz="quarter" idx="16"/>
          </p:nvPr>
        </p:nvSpPr>
        <p:spPr>
          <a:xfrm>
            <a:off x="7858140" y="4773613"/>
            <a:ext cx="567426" cy="273050"/>
          </a:xfrm>
        </p:spPr>
        <p:txBody>
          <a:bodyPr/>
          <a:lstStyle>
            <a:lvl1pPr>
              <a:defRPr sz="676"/>
            </a:lvl1pPr>
          </a:lstStyle>
          <a:p>
            <a:fld id="{054C390E-84E0-AB4E-8805-87A77C80246E}" type="slidenum">
              <a:rPr lang="en-US" altLang="en-US" smtClean="0"/>
              <a:pPr/>
              <a:t>‹#›</a:t>
            </a:fld>
            <a:endParaRPr lang="en-US" altLang="en-US" dirty="0"/>
          </a:p>
        </p:txBody>
      </p:sp>
      <p:sp>
        <p:nvSpPr>
          <p:cNvPr id="15" name="Footer Placeholder 2">
            <a:extLst>
              <a:ext uri="{FF2B5EF4-FFF2-40B4-BE49-F238E27FC236}">
                <a16:creationId xmlns:a16="http://schemas.microsoft.com/office/drawing/2014/main" id="{B0D37072-0C6C-4AAE-86BB-623F4543F82B}"/>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97149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9" name="Chart Placeholder 8"/>
          <p:cNvSpPr>
            <a:spLocks noGrp="1"/>
          </p:cNvSpPr>
          <p:nvPr>
            <p:ph type="chart" sz="quarter" idx="12" hasCustomPrompt="1"/>
          </p:nvPr>
        </p:nvSpPr>
        <p:spPr>
          <a:xfrm>
            <a:off x="724784" y="1681169"/>
            <a:ext cx="7705553" cy="2935287"/>
          </a:xfrm>
        </p:spPr>
        <p:txBody>
          <a:bodyPr rtlCol="0">
            <a:normAutofit/>
          </a:bodyPr>
          <a:lstStyle>
            <a:lvl1pPr marL="0" marR="0" indent="0" algn="l" defTabSz="343328" rtl="0" eaLnBrk="0" fontAlgn="base" latinLnBrk="0" hangingPunct="0">
              <a:lnSpc>
                <a:spcPct val="100000"/>
              </a:lnSpc>
              <a:spcBef>
                <a:spcPts val="339"/>
              </a:spcBef>
              <a:spcAft>
                <a:spcPct val="0"/>
              </a:spcAft>
              <a:buClr>
                <a:srgbClr val="385CC4"/>
              </a:buClr>
              <a:buSzPct val="110000"/>
              <a:buFont typeface="Arial" panose="020B0604020202020204" pitchFamily="34" charset="0"/>
              <a:buNone/>
              <a:tabLst>
                <a:tab pos="1080055" algn="l"/>
              </a:tabLst>
              <a:defRPr/>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a:lvl2pPr>
            <a:lvl3pPr marL="986732" marR="0" indent="-243304" algn="l" defTabSz="343328" rtl="0" eaLnBrk="0" fontAlgn="base" latinLnBrk="0" hangingPunct="0">
              <a:lnSpc>
                <a:spcPct val="100000"/>
              </a:lnSpc>
              <a:spcBef>
                <a:spcPts val="339"/>
              </a:spcBef>
              <a:spcAft>
                <a:spcPct val="0"/>
              </a:spcAft>
              <a:buClr>
                <a:srgbClr val="385CC4"/>
              </a:buClr>
              <a:buSzTx/>
              <a:buFont typeface="Courier New" panose="02070309020205020404" pitchFamily="49" charset="0"/>
              <a:buChar char="o"/>
              <a:tabLst/>
              <a:defRPr/>
            </a:lvl3pPr>
          </a:lstStyle>
          <a:p>
            <a:pPr marL="243304" marR="0" lvl="0" indent="-243304" algn="l" defTabSz="343328" rtl="0" eaLnBrk="0" fontAlgn="base" latinLnBrk="0" hangingPunct="0">
              <a:lnSpc>
                <a:spcPct val="100000"/>
              </a:lnSpc>
              <a:spcBef>
                <a:spcPts val="339"/>
              </a:spcBef>
              <a:spcAft>
                <a:spcPct val="0"/>
              </a:spcAft>
              <a:buClr>
                <a:srgbClr val="385CC4"/>
              </a:buClr>
              <a:buSzPct val="110000"/>
              <a:buFont typeface="Arial" panose="020B0604020202020204" pitchFamily="34" charset="0"/>
              <a:buChar char="•"/>
              <a:tabLst>
                <a:tab pos="1080055" algn="l"/>
              </a:tabLst>
              <a:defRPr/>
            </a:pPr>
            <a:r>
              <a:rPr kumimoji="0" lang="en-US" altLang="en-US" sz="976"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Chart</a:t>
            </a:r>
            <a:endParaRPr kumimoji="0" lang="en-US" altLang="en-US" sz="976"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lvl="0"/>
            <a:endParaRPr lang="en-US" noProof="0" dirty="0"/>
          </a:p>
        </p:txBody>
      </p:sp>
      <p:sp>
        <p:nvSpPr>
          <p:cNvPr id="6" name="Title 1">
            <a:extLst>
              <a:ext uri="{FF2B5EF4-FFF2-40B4-BE49-F238E27FC236}">
                <a16:creationId xmlns:a16="http://schemas.microsoft.com/office/drawing/2014/main" id="{708195A3-177B-49B7-BA8D-E792E273C7BA}"/>
              </a:ext>
            </a:extLst>
          </p:cNvPr>
          <p:cNvSpPr>
            <a:spLocks noGrp="1"/>
          </p:cNvSpPr>
          <p:nvPr>
            <p:ph type="title" hasCustomPrompt="1"/>
          </p:nvPr>
        </p:nvSpPr>
        <p:spPr>
          <a:xfrm>
            <a:off x="723193" y="898525"/>
            <a:ext cx="7702374" cy="782638"/>
          </a:xfrm>
        </p:spPr>
        <p:txBody>
          <a:bodyPr/>
          <a:lstStyle>
            <a:lvl1pPr>
              <a:defRPr>
                <a:solidFill>
                  <a:srgbClr val="385CC4"/>
                </a:solidFill>
              </a:defRPr>
            </a:lvl1pPr>
          </a:lstStyle>
          <a:p>
            <a:r>
              <a:rPr lang="en-AU" dirty="0"/>
              <a:t>Click to edit heading</a:t>
            </a:r>
            <a:endParaRPr lang="en-US" dirty="0"/>
          </a:p>
        </p:txBody>
      </p:sp>
      <p:sp>
        <p:nvSpPr>
          <p:cNvPr id="8" name="Slide Number Placeholder 5">
            <a:extLst>
              <a:ext uri="{FF2B5EF4-FFF2-40B4-BE49-F238E27FC236}">
                <a16:creationId xmlns:a16="http://schemas.microsoft.com/office/drawing/2014/main" id="{DAEF4915-B2D2-4F13-9474-DED397CE6C09}"/>
              </a:ext>
            </a:extLst>
          </p:cNvPr>
          <p:cNvSpPr>
            <a:spLocks noGrp="1"/>
          </p:cNvSpPr>
          <p:nvPr>
            <p:ph type="sldNum" sz="quarter" idx="16"/>
          </p:nvPr>
        </p:nvSpPr>
        <p:spPr>
          <a:xfrm>
            <a:off x="7858140" y="4773613"/>
            <a:ext cx="567426" cy="273050"/>
          </a:xfrm>
        </p:spPr>
        <p:txBody>
          <a:bodyPr/>
          <a:lstStyle>
            <a:lvl1pPr>
              <a:defRPr sz="676"/>
            </a:lvl1pPr>
          </a:lstStyle>
          <a:p>
            <a:fld id="{054C390E-84E0-AB4E-8805-87A77C80246E}" type="slidenum">
              <a:rPr lang="en-US" altLang="en-US" smtClean="0"/>
              <a:pPr/>
              <a:t>‹#›</a:t>
            </a:fld>
            <a:endParaRPr lang="en-US" altLang="en-US" dirty="0"/>
          </a:p>
        </p:txBody>
      </p:sp>
      <p:sp>
        <p:nvSpPr>
          <p:cNvPr id="10" name="Footer Placeholder 2">
            <a:extLst>
              <a:ext uri="{FF2B5EF4-FFF2-40B4-BE49-F238E27FC236}">
                <a16:creationId xmlns:a16="http://schemas.microsoft.com/office/drawing/2014/main" id="{49C4384B-D504-4AF5-96EA-F97BD25616B6}"/>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17444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CE4823-BF40-D246-9371-072F045555CF}"/>
              </a:ext>
              <a:ext uri="{C183D7F6-B498-43B3-948B-1728B52AA6E4}">
                <adec:decorative xmlns:adec="http://schemas.microsoft.com/office/drawing/2017/decorative" val="1"/>
              </a:ext>
            </a:extLst>
          </p:cNvPr>
          <p:cNvSpPr/>
          <p:nvPr/>
        </p:nvSpPr>
        <p:spPr>
          <a:xfrm flipV="1">
            <a:off x="-31789" y="0"/>
            <a:ext cx="9186902" cy="5149850"/>
          </a:xfrm>
          <a:prstGeom prst="rect">
            <a:avLst/>
          </a:prstGeom>
          <a:gradFill>
            <a:gsLst>
              <a:gs pos="0">
                <a:srgbClr val="1C193B"/>
              </a:gs>
              <a:gs pos="100000">
                <a:srgbClr val="315C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8">
            <a:extLst>
              <a:ext uri="{FF2B5EF4-FFF2-40B4-BE49-F238E27FC236}">
                <a16:creationId xmlns:a16="http://schemas.microsoft.com/office/drawing/2014/main" id="{0A4F41B8-AAC5-AA43-8D92-DAB5220A5D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85" y="1"/>
            <a:ext cx="34395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hasCustomPrompt="1"/>
          </p:nvPr>
        </p:nvSpPr>
        <p:spPr>
          <a:xfrm>
            <a:off x="3738340" y="2187575"/>
            <a:ext cx="4577557" cy="1219200"/>
          </a:xfrm>
        </p:spPr>
        <p:txBody>
          <a:bodyPr anchor="ctr">
            <a:normAutofit/>
          </a:bodyPr>
          <a:lstStyle>
            <a:lvl1pPr algn="r">
              <a:buNone/>
              <a:defRPr sz="1803">
                <a:solidFill>
                  <a:srgbClr val="FFFFFF"/>
                </a:solidFill>
                <a:latin typeface="Arial"/>
                <a:cs typeface="Arial"/>
              </a:defRPr>
            </a:lvl1pPr>
          </a:lstStyle>
          <a:p>
            <a:pPr lvl="0"/>
            <a:r>
              <a:rPr lang="en-AU" dirty="0"/>
              <a:t>Click to edit text</a:t>
            </a:r>
          </a:p>
        </p:txBody>
      </p:sp>
      <p:sp>
        <p:nvSpPr>
          <p:cNvPr id="6" name="Slide Number Placeholder 4">
            <a:extLst>
              <a:ext uri="{FF2B5EF4-FFF2-40B4-BE49-F238E27FC236}">
                <a16:creationId xmlns:a16="http://schemas.microsoft.com/office/drawing/2014/main" id="{06A6C1FE-CA23-1D4C-AB9D-A3422B5B7F16}"/>
              </a:ext>
            </a:extLst>
          </p:cNvPr>
          <p:cNvSpPr>
            <a:spLocks noGrp="1"/>
          </p:cNvSpPr>
          <p:nvPr>
            <p:ph type="sldNum" sz="quarter" idx="12"/>
          </p:nvPr>
        </p:nvSpPr>
        <p:spPr/>
        <p:txBody>
          <a:bodyPr/>
          <a:lstStyle>
            <a:lvl1pPr>
              <a:defRPr sz="676">
                <a:solidFill>
                  <a:schemeClr val="bg1"/>
                </a:solidFill>
              </a:defRPr>
            </a:lvl1pPr>
          </a:lstStyle>
          <a:p>
            <a:fld id="{1FBA976C-B438-5E4D-A097-C0109411A770}" type="slidenum">
              <a:rPr lang="en-US" altLang="en-US" smtClean="0"/>
              <a:pPr/>
              <a:t>‹#›</a:t>
            </a:fld>
            <a:endParaRPr lang="en-US" altLang="en-US" dirty="0"/>
          </a:p>
        </p:txBody>
      </p:sp>
      <p:sp>
        <p:nvSpPr>
          <p:cNvPr id="2" name="Footer Placeholder 1">
            <a:extLst>
              <a:ext uri="{FF2B5EF4-FFF2-40B4-BE49-F238E27FC236}">
                <a16:creationId xmlns:a16="http://schemas.microsoft.com/office/drawing/2014/main" id="{93CE3757-25A7-B04E-8DD4-D61FC7EAE9E0}"/>
              </a:ext>
            </a:extLst>
          </p:cNvPr>
          <p:cNvSpPr>
            <a:spLocks noGrp="1"/>
          </p:cNvSpPr>
          <p:nvPr>
            <p:ph type="ftr" sz="quarter" idx="13"/>
          </p:nvPr>
        </p:nvSpPr>
        <p:spPr>
          <a:xfrm>
            <a:off x="720876" y="4773600"/>
            <a:ext cx="3089851" cy="273050"/>
          </a:xfrm>
          <a:prstGeom prst="rect">
            <a:avLst/>
          </a:prstGeom>
        </p:spPr>
        <p:txBody>
          <a:bodyPr/>
          <a:lstStyle>
            <a:lvl1pPr>
              <a:defRPr sz="676">
                <a:solidFill>
                  <a:schemeClr val="bg1"/>
                </a:solidFill>
              </a:defRPr>
            </a:lvl1pPr>
          </a:lstStyle>
          <a:p>
            <a:endParaRPr lang="en-US" dirty="0"/>
          </a:p>
        </p:txBody>
      </p:sp>
      <p:pic>
        <p:nvPicPr>
          <p:cNvPr id="7"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445" y="2009775"/>
            <a:ext cx="40689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1529" y="3371600"/>
            <a:ext cx="40689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23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050" name="Picture 2" descr="\\atonet\atonetshares$\DCM\PracticeManagement\JIRA\DCM-16131 Smarter Data Assistance\Design\Images\Logos\Logo_ATOWhite.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42869" y="184101"/>
            <a:ext cx="1346025" cy="3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82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EDE3C-11AF-468C-A399-5D1FA8AF6616}" type="datetimeFigureOut">
              <a:rPr lang="en-AU" smtClean="0"/>
              <a:t>28/09/2021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AEC78EB-EEEE-492B-BD03-A6AF34A9F4DD}" type="slidenum">
              <a:rPr lang="en-AU" smtClean="0"/>
              <a:t>‹#›</a:t>
            </a:fld>
            <a:endParaRPr lang="en-AU"/>
          </a:p>
        </p:txBody>
      </p:sp>
    </p:spTree>
    <p:extLst>
      <p:ext uri="{BB962C8B-B14F-4D97-AF65-F5344CB8AC3E}">
        <p14:creationId xmlns:p14="http://schemas.microsoft.com/office/powerpoint/2010/main" val="355166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634" y="1599792"/>
            <a:ext cx="7781846" cy="1103880"/>
          </a:xfrm>
        </p:spPr>
        <p:txBody>
          <a:bodyPr/>
          <a:lstStyle/>
          <a:p>
            <a:r>
              <a:rPr lang="en-US"/>
              <a:t>Click to edit Master title style</a:t>
            </a:r>
            <a:endParaRPr lang="en-AU"/>
          </a:p>
        </p:txBody>
      </p:sp>
      <p:sp>
        <p:nvSpPr>
          <p:cNvPr id="3" name="Subtitle 2"/>
          <p:cNvSpPr>
            <a:spLocks noGrp="1"/>
          </p:cNvSpPr>
          <p:nvPr>
            <p:ph type="subTitle" idx="1"/>
          </p:nvPr>
        </p:nvSpPr>
        <p:spPr>
          <a:xfrm>
            <a:off x="1373267" y="2918248"/>
            <a:ext cx="6408579" cy="1316073"/>
          </a:xfrm>
        </p:spPr>
        <p:txBody>
          <a:bodyPr/>
          <a:lstStyle>
            <a:lvl1pPr marL="0" indent="0" algn="ctr">
              <a:buNone/>
              <a:defRPr>
                <a:solidFill>
                  <a:schemeClr val="tx1">
                    <a:tint val="75000"/>
                  </a:schemeClr>
                </a:solidFill>
              </a:defRPr>
            </a:lvl1pPr>
            <a:lvl2pPr marL="343311" indent="0" algn="ctr">
              <a:buNone/>
              <a:defRPr>
                <a:solidFill>
                  <a:schemeClr val="tx1">
                    <a:tint val="75000"/>
                  </a:schemeClr>
                </a:solidFill>
              </a:defRPr>
            </a:lvl2pPr>
            <a:lvl3pPr marL="686623" indent="0" algn="ctr">
              <a:buNone/>
              <a:defRPr>
                <a:solidFill>
                  <a:schemeClr val="tx1">
                    <a:tint val="75000"/>
                  </a:schemeClr>
                </a:solidFill>
              </a:defRPr>
            </a:lvl3pPr>
            <a:lvl4pPr marL="1029934" indent="0" algn="ctr">
              <a:buNone/>
              <a:defRPr>
                <a:solidFill>
                  <a:schemeClr val="tx1">
                    <a:tint val="75000"/>
                  </a:schemeClr>
                </a:solidFill>
              </a:defRPr>
            </a:lvl4pPr>
            <a:lvl5pPr marL="1373246" indent="0" algn="ctr">
              <a:buNone/>
              <a:defRPr>
                <a:solidFill>
                  <a:schemeClr val="tx1">
                    <a:tint val="75000"/>
                  </a:schemeClr>
                </a:solidFill>
              </a:defRPr>
            </a:lvl5pPr>
            <a:lvl6pPr marL="1716557" indent="0" algn="ctr">
              <a:buNone/>
              <a:defRPr>
                <a:solidFill>
                  <a:schemeClr val="tx1">
                    <a:tint val="75000"/>
                  </a:schemeClr>
                </a:solidFill>
              </a:defRPr>
            </a:lvl6pPr>
            <a:lvl7pPr marL="2059869" indent="0" algn="ctr">
              <a:buNone/>
              <a:defRPr>
                <a:solidFill>
                  <a:schemeClr val="tx1">
                    <a:tint val="75000"/>
                  </a:schemeClr>
                </a:solidFill>
              </a:defRPr>
            </a:lvl7pPr>
            <a:lvl8pPr marL="2403180" indent="0" algn="ctr">
              <a:buNone/>
              <a:defRPr>
                <a:solidFill>
                  <a:schemeClr val="tx1">
                    <a:tint val="75000"/>
                  </a:schemeClr>
                </a:solidFill>
              </a:defRPr>
            </a:lvl8pPr>
            <a:lvl9pPr marL="2746492"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FAEDE3C-11AF-468C-A399-5D1FA8AF6616}"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EC78EB-EEEE-492B-BD03-A6AF34A9F4DD}" type="slidenum">
              <a:rPr lang="en-AU" smtClean="0"/>
              <a:t>‹#›</a:t>
            </a:fld>
            <a:endParaRPr lang="en-AU"/>
          </a:p>
        </p:txBody>
      </p:sp>
    </p:spTree>
    <p:extLst>
      <p:ext uri="{BB962C8B-B14F-4D97-AF65-F5344CB8AC3E}">
        <p14:creationId xmlns:p14="http://schemas.microsoft.com/office/powerpoint/2010/main" val="328197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Our Understanding">
    <p:spTree>
      <p:nvGrpSpPr>
        <p:cNvPr id="1" name=""/>
        <p:cNvGrpSpPr/>
        <p:nvPr/>
      </p:nvGrpSpPr>
      <p:grpSpPr>
        <a:xfrm>
          <a:off x="0" y="0"/>
          <a:ext cx="0" cy="0"/>
          <a:chOff x="0" y="0"/>
          <a:chExt cx="0" cy="0"/>
        </a:xfrm>
      </p:grpSpPr>
      <p:sp useBgFill="1">
        <p:nvSpPr>
          <p:cNvPr id="2" name="Slide Number Placeholder 1"/>
          <p:cNvSpPr>
            <a:spLocks noGrp="1"/>
          </p:cNvSpPr>
          <p:nvPr userDrawn="1">
            <p:ph type="sldNum" sz="quarter" idx="14"/>
          </p:nvPr>
        </p:nvSpPr>
        <p:spPr>
          <a:xfrm>
            <a:off x="-1431849" y="128419"/>
            <a:ext cx="0" cy="0"/>
          </a:xfrm>
        </p:spPr>
        <p:txBody>
          <a:bodyPr/>
          <a:lstStyle/>
          <a:p>
            <a:endParaRPr lang="en-AU" dirty="0"/>
          </a:p>
        </p:txBody>
      </p:sp>
      <p:sp>
        <p:nvSpPr>
          <p:cNvPr id="53" name="Text Placeholder 2">
            <a:extLst>
              <a:ext uri="{FF2B5EF4-FFF2-40B4-BE49-F238E27FC236}">
                <a16:creationId xmlns:a16="http://schemas.microsoft.com/office/drawing/2014/main" id="{90C8B750-607A-45E3-8D24-EA5DA70896B1}"/>
              </a:ext>
            </a:extLst>
          </p:cNvPr>
          <p:cNvSpPr>
            <a:spLocks noGrp="1"/>
          </p:cNvSpPr>
          <p:nvPr>
            <p:ph type="body" sz="quarter" idx="12"/>
          </p:nvPr>
        </p:nvSpPr>
        <p:spPr>
          <a:xfrm>
            <a:off x="271756" y="385048"/>
            <a:ext cx="8611601" cy="331402"/>
          </a:xfrm>
        </p:spPr>
        <p:txBody>
          <a:bodyPr vert="horz" lIns="0" tIns="0" rIns="0" bIns="0" rtlCol="0">
            <a:noAutofit/>
          </a:bodyPr>
          <a:lstStyle>
            <a:lvl1pPr>
              <a:defRPr lang="en-AU" sz="1502" u="none" baseline="0">
                <a:solidFill>
                  <a:schemeClr val="tx1"/>
                </a:solidFill>
                <a:uFill>
                  <a:solidFill>
                    <a:srgbClr val="039296"/>
                  </a:solidFill>
                </a:uFill>
                <a:latin typeface="+mj-lt"/>
              </a:defRPr>
            </a:lvl1pPr>
          </a:lstStyle>
          <a:p>
            <a:pPr lvl="0"/>
            <a:endParaRPr lang="en-AU"/>
          </a:p>
        </p:txBody>
      </p:sp>
      <p:sp>
        <p:nvSpPr>
          <p:cNvPr id="54" name="Text Placeholder 4">
            <a:extLst>
              <a:ext uri="{FF2B5EF4-FFF2-40B4-BE49-F238E27FC236}">
                <a16:creationId xmlns:a16="http://schemas.microsoft.com/office/drawing/2014/main" id="{297B7C6E-1448-48DA-BFE6-5500BF5B98ED}"/>
              </a:ext>
            </a:extLst>
          </p:cNvPr>
          <p:cNvSpPr>
            <a:spLocks noGrp="1"/>
          </p:cNvSpPr>
          <p:nvPr>
            <p:ph type="body" sz="quarter" idx="13"/>
          </p:nvPr>
        </p:nvSpPr>
        <p:spPr>
          <a:xfrm>
            <a:off x="271756" y="725832"/>
            <a:ext cx="8611601" cy="159741"/>
          </a:xfrm>
        </p:spPr>
        <p:txBody>
          <a:bodyPr>
            <a:noAutofit/>
          </a:bodyPr>
          <a:lstStyle>
            <a:lvl1pPr>
              <a:lnSpc>
                <a:spcPct val="120000"/>
              </a:lnSpc>
              <a:defRPr sz="826">
                <a:latin typeface="+mn-lt"/>
              </a:defRPr>
            </a:lvl1pPr>
          </a:lstStyle>
          <a:p>
            <a:pPr lvl="0"/>
            <a:endParaRPr lang="en-AU"/>
          </a:p>
        </p:txBody>
      </p:sp>
      <p:sp>
        <p:nvSpPr>
          <p:cNvPr id="5" name="Text Placeholder 2">
            <a:extLst>
              <a:ext uri="{FF2B5EF4-FFF2-40B4-BE49-F238E27FC236}">
                <a16:creationId xmlns:a16="http://schemas.microsoft.com/office/drawing/2014/main" id="{7C473E09-1C77-4000-A08A-AB71738B77DD}"/>
              </a:ext>
            </a:extLst>
          </p:cNvPr>
          <p:cNvSpPr>
            <a:spLocks noGrp="1"/>
          </p:cNvSpPr>
          <p:nvPr>
            <p:ph type="body" sz="quarter" idx="15" hasCustomPrompt="1"/>
          </p:nvPr>
        </p:nvSpPr>
        <p:spPr>
          <a:xfrm>
            <a:off x="271756" y="145972"/>
            <a:ext cx="2309043" cy="92447"/>
          </a:xfrm>
        </p:spPr>
        <p:txBody>
          <a:bodyPr wrap="square" anchor="ctr">
            <a:spAutoFit/>
          </a:bodyPr>
          <a:lstStyle>
            <a:lvl1pPr>
              <a:defRPr sz="601" b="1" cap="all" spc="90" baseline="0">
                <a:solidFill>
                  <a:schemeClr val="tx1"/>
                </a:solidFill>
                <a:latin typeface="+mj-lt"/>
              </a:defRPr>
            </a:lvl1pPr>
          </a:lstStyle>
          <a:p>
            <a:pPr lvl="0"/>
            <a:r>
              <a:rPr lang="en-US"/>
              <a:t>BREADCRUMBS</a:t>
            </a:r>
            <a:endParaRPr lang="en-AU"/>
          </a:p>
        </p:txBody>
      </p:sp>
    </p:spTree>
    <p:extLst>
      <p:ext uri="{BB962C8B-B14F-4D97-AF65-F5344CB8AC3E}">
        <p14:creationId xmlns:p14="http://schemas.microsoft.com/office/powerpoint/2010/main" val="207550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72C5-9B4A-47DF-872D-B938838B8C3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59BAA6C-F474-4179-A955-6733D6751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64EBBA-CE5B-4A8A-A36C-E52DB061EB08}"/>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5" name="Footer Placeholder 4">
            <a:extLst>
              <a:ext uri="{FF2B5EF4-FFF2-40B4-BE49-F238E27FC236}">
                <a16:creationId xmlns:a16="http://schemas.microsoft.com/office/drawing/2014/main" id="{4731F741-7C30-485E-BDF5-33CA7D1638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BF2963-3613-4CFB-811E-A27849D195CA}"/>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216213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27AD-42AE-4C32-9B1C-08A45F5F2333}"/>
              </a:ext>
            </a:extLst>
          </p:cNvPr>
          <p:cNvSpPr>
            <a:spLocks noGrp="1"/>
          </p:cNvSpPr>
          <p:nvPr>
            <p:ph type="ctrTitle"/>
          </p:nvPr>
        </p:nvSpPr>
        <p:spPr>
          <a:xfrm>
            <a:off x="1144389" y="842811"/>
            <a:ext cx="6866335" cy="1792911"/>
          </a:xfrm>
        </p:spPr>
        <p:txBody>
          <a:bodyPr anchor="b"/>
          <a:lstStyle>
            <a:lvl1pPr algn="ctr">
              <a:defRPr sz="4505"/>
            </a:lvl1pPr>
          </a:lstStyle>
          <a:p>
            <a:r>
              <a:rPr lang="en-US"/>
              <a:t>Click to edit Master title style</a:t>
            </a:r>
            <a:endParaRPr lang="en-AU"/>
          </a:p>
        </p:txBody>
      </p:sp>
      <p:sp>
        <p:nvSpPr>
          <p:cNvPr id="3" name="Subtitle 2">
            <a:extLst>
              <a:ext uri="{FF2B5EF4-FFF2-40B4-BE49-F238E27FC236}">
                <a16:creationId xmlns:a16="http://schemas.microsoft.com/office/drawing/2014/main" id="{D0F78EBA-B745-4B06-85BC-64B5ACFCE931}"/>
              </a:ext>
            </a:extLst>
          </p:cNvPr>
          <p:cNvSpPr>
            <a:spLocks noGrp="1"/>
          </p:cNvSpPr>
          <p:nvPr>
            <p:ph type="subTitle" idx="1"/>
          </p:nvPr>
        </p:nvSpPr>
        <p:spPr>
          <a:xfrm>
            <a:off x="1144389" y="2704864"/>
            <a:ext cx="6866335" cy="1243355"/>
          </a:xfrm>
        </p:spPr>
        <p:txBody>
          <a:bodyPr/>
          <a:lstStyle>
            <a:lvl1pPr marL="0" indent="0" algn="ctr">
              <a:buNone/>
              <a:defRPr sz="1802"/>
            </a:lvl1pPr>
            <a:lvl2pPr marL="343311" indent="0" algn="ctr">
              <a:buNone/>
              <a:defRPr sz="1502"/>
            </a:lvl2pPr>
            <a:lvl3pPr marL="686623" indent="0" algn="ctr">
              <a:buNone/>
              <a:defRPr sz="1352"/>
            </a:lvl3pPr>
            <a:lvl4pPr marL="1029934" indent="0" algn="ctr">
              <a:buNone/>
              <a:defRPr sz="1201"/>
            </a:lvl4pPr>
            <a:lvl5pPr marL="1373246" indent="0" algn="ctr">
              <a:buNone/>
              <a:defRPr sz="1201"/>
            </a:lvl5pPr>
            <a:lvl6pPr marL="1716557" indent="0" algn="ctr">
              <a:buNone/>
              <a:defRPr sz="1201"/>
            </a:lvl6pPr>
            <a:lvl7pPr marL="2059869" indent="0" algn="ctr">
              <a:buNone/>
              <a:defRPr sz="1201"/>
            </a:lvl7pPr>
            <a:lvl8pPr marL="2403180" indent="0" algn="ctr">
              <a:buNone/>
              <a:defRPr sz="1201"/>
            </a:lvl8pPr>
            <a:lvl9pPr marL="2746492" indent="0" algn="ctr">
              <a:buNone/>
              <a:defRPr sz="1201"/>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02AE440-DD77-46F2-8384-F1BB3326A8D7}"/>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5" name="Footer Placeholder 4">
            <a:extLst>
              <a:ext uri="{FF2B5EF4-FFF2-40B4-BE49-F238E27FC236}">
                <a16:creationId xmlns:a16="http://schemas.microsoft.com/office/drawing/2014/main" id="{1FC6DB83-2D83-4574-997C-6508C0CAD9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0E1426-65A0-4EBB-8992-BEE1AD2F46DF}"/>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218481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A596ED-5E1E-9844-BD9D-DEE3AE6E6FBE}"/>
              </a:ext>
            </a:extLst>
          </p:cNvPr>
          <p:cNvSpPr/>
          <p:nvPr/>
        </p:nvSpPr>
        <p:spPr>
          <a:xfrm>
            <a:off x="0" y="6"/>
            <a:ext cx="915511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descr="Australian Government - Australian Taxation Office">
            <a:extLst>
              <a:ext uri="{FF2B5EF4-FFF2-40B4-BE49-F238E27FC236}">
                <a16:creationId xmlns:a16="http://schemas.microsoft.com/office/drawing/2014/main" id="{21C7DEA1-6416-5A4F-AFC2-0CF2072FE4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0303" y="339731"/>
            <a:ext cx="191685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A7862D2F-D8A2-864E-9F08-B0BFBC2504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4925"/>
            <a:ext cx="915511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23191" y="896938"/>
            <a:ext cx="7702376" cy="488950"/>
          </a:xfrm>
        </p:spPr>
        <p:txBody>
          <a:bodyPr>
            <a:noAutofit/>
          </a:bodyPr>
          <a:lstStyle>
            <a:lvl1pPr algn="l">
              <a:defRPr sz="2403" b="0" cap="none"/>
            </a:lvl1pPr>
          </a:lstStyle>
          <a:p>
            <a:r>
              <a:rPr lang="en-AU" dirty="0"/>
              <a:t>Click to edit title</a:t>
            </a:r>
            <a:endParaRPr lang="en-US" dirty="0"/>
          </a:p>
        </p:txBody>
      </p:sp>
      <p:sp>
        <p:nvSpPr>
          <p:cNvPr id="3" name="Text Placeholder 2"/>
          <p:cNvSpPr>
            <a:spLocks noGrp="1"/>
          </p:cNvSpPr>
          <p:nvPr>
            <p:ph type="body" idx="1" hasCustomPrompt="1"/>
          </p:nvPr>
        </p:nvSpPr>
        <p:spPr>
          <a:xfrm>
            <a:off x="723191" y="1430338"/>
            <a:ext cx="7702376" cy="457201"/>
          </a:xfrm>
        </p:spPr>
        <p:txBody>
          <a:bodyPr/>
          <a:lstStyle>
            <a:lvl1pPr marL="0" indent="0">
              <a:buNone/>
              <a:defRPr sz="1503">
                <a:solidFill>
                  <a:srgbClr val="707070"/>
                </a:solidFill>
              </a:defRPr>
            </a:lvl1pPr>
            <a:lvl2pPr marL="343328" indent="0">
              <a:buNone/>
              <a:defRPr sz="1352">
                <a:solidFill>
                  <a:schemeClr val="tx1">
                    <a:tint val="75000"/>
                  </a:schemeClr>
                </a:solidFill>
              </a:defRPr>
            </a:lvl2pPr>
            <a:lvl3pPr marL="686657" indent="0">
              <a:buNone/>
              <a:defRPr sz="1201">
                <a:solidFill>
                  <a:schemeClr val="tx1">
                    <a:tint val="75000"/>
                  </a:schemeClr>
                </a:solidFill>
              </a:defRPr>
            </a:lvl3pPr>
            <a:lvl4pPr marL="1029986" indent="0">
              <a:buNone/>
              <a:defRPr sz="1051">
                <a:solidFill>
                  <a:schemeClr val="tx1">
                    <a:tint val="75000"/>
                  </a:schemeClr>
                </a:solidFill>
              </a:defRPr>
            </a:lvl4pPr>
            <a:lvl5pPr marL="1373315" indent="0">
              <a:buNone/>
              <a:defRPr sz="1051">
                <a:solidFill>
                  <a:schemeClr val="tx1">
                    <a:tint val="75000"/>
                  </a:schemeClr>
                </a:solidFill>
              </a:defRPr>
            </a:lvl5pPr>
            <a:lvl6pPr marL="1716643" indent="0">
              <a:buNone/>
              <a:defRPr sz="1051">
                <a:solidFill>
                  <a:schemeClr val="tx1">
                    <a:tint val="75000"/>
                  </a:schemeClr>
                </a:solidFill>
              </a:defRPr>
            </a:lvl6pPr>
            <a:lvl7pPr marL="2059972" indent="0">
              <a:buNone/>
              <a:defRPr sz="1051">
                <a:solidFill>
                  <a:schemeClr val="tx1">
                    <a:tint val="75000"/>
                  </a:schemeClr>
                </a:solidFill>
              </a:defRPr>
            </a:lvl7pPr>
            <a:lvl8pPr marL="2403300" indent="0">
              <a:buNone/>
              <a:defRPr sz="1051">
                <a:solidFill>
                  <a:schemeClr val="tx1">
                    <a:tint val="75000"/>
                  </a:schemeClr>
                </a:solidFill>
              </a:defRPr>
            </a:lvl8pPr>
            <a:lvl9pPr marL="2746629" indent="0">
              <a:buNone/>
              <a:defRPr sz="1051">
                <a:solidFill>
                  <a:schemeClr val="tx1">
                    <a:tint val="75000"/>
                  </a:schemeClr>
                </a:solidFill>
              </a:defRPr>
            </a:lvl9pPr>
          </a:lstStyle>
          <a:p>
            <a:pPr lvl="0"/>
            <a:r>
              <a:rPr lang="en-AU" dirty="0"/>
              <a:t>Click to edit text</a:t>
            </a:r>
          </a:p>
        </p:txBody>
      </p:sp>
      <p:sp>
        <p:nvSpPr>
          <p:cNvPr id="14" name="Content Placeholder 13"/>
          <p:cNvSpPr>
            <a:spLocks noGrp="1"/>
          </p:cNvSpPr>
          <p:nvPr>
            <p:ph sz="quarter" idx="13" hasCustomPrompt="1"/>
          </p:nvPr>
        </p:nvSpPr>
        <p:spPr>
          <a:xfrm>
            <a:off x="723190" y="2054225"/>
            <a:ext cx="7702376" cy="304800"/>
          </a:xfrm>
        </p:spPr>
        <p:txBody>
          <a:bodyPr anchor="ctr">
            <a:normAutofit/>
          </a:bodyPr>
          <a:lstStyle>
            <a:lvl1pPr>
              <a:buNone/>
              <a:defRPr sz="976" baseline="0">
                <a:solidFill>
                  <a:srgbClr val="385CC4"/>
                </a:solidFill>
              </a:defRPr>
            </a:lvl1pPr>
          </a:lstStyle>
          <a:p>
            <a:pPr lvl="0"/>
            <a:r>
              <a:rPr lang="en-AU" dirty="0"/>
              <a:t>Click to edit text</a:t>
            </a:r>
          </a:p>
        </p:txBody>
      </p:sp>
      <p:sp>
        <p:nvSpPr>
          <p:cNvPr id="9" name="Slide Number Placeholder 5">
            <a:extLst>
              <a:ext uri="{FF2B5EF4-FFF2-40B4-BE49-F238E27FC236}">
                <a16:creationId xmlns:a16="http://schemas.microsoft.com/office/drawing/2014/main" id="{2AF83354-2D6B-1E4E-B949-07F7AC1DE1BC}"/>
              </a:ext>
            </a:extLst>
          </p:cNvPr>
          <p:cNvSpPr>
            <a:spLocks noGrp="1"/>
          </p:cNvSpPr>
          <p:nvPr>
            <p:ph type="sldNum" sz="quarter" idx="15"/>
          </p:nvPr>
        </p:nvSpPr>
        <p:spPr/>
        <p:txBody>
          <a:bodyPr/>
          <a:lstStyle>
            <a:lvl1pPr>
              <a:defRPr sz="676"/>
            </a:lvl1pPr>
          </a:lstStyle>
          <a:p>
            <a:fld id="{424F840A-3907-FA4C-9198-660BDB0F2FA7}" type="slidenum">
              <a:rPr lang="en-US" altLang="en-US" smtClean="0"/>
              <a:pPr/>
              <a:t>‹#›</a:t>
            </a:fld>
            <a:endParaRPr lang="en-US" altLang="en-US" dirty="0"/>
          </a:p>
        </p:txBody>
      </p:sp>
      <p:sp>
        <p:nvSpPr>
          <p:cNvPr id="10" name="Footer Placeholder 5">
            <a:extLst>
              <a:ext uri="{FF2B5EF4-FFF2-40B4-BE49-F238E27FC236}">
                <a16:creationId xmlns:a16="http://schemas.microsoft.com/office/drawing/2014/main" id="{1E6FD787-9239-438C-BB11-442AF6F924B8}"/>
              </a:ext>
            </a:extLst>
          </p:cNvPr>
          <p:cNvSpPr>
            <a:spLocks noGrp="1"/>
          </p:cNvSpPr>
          <p:nvPr>
            <p:ph type="ftr" sz="quarter" idx="16"/>
          </p:nvPr>
        </p:nvSpPr>
        <p:spPr>
          <a:xfrm>
            <a:off x="720876" y="4773600"/>
            <a:ext cx="3089851" cy="273050"/>
          </a:xfrm>
        </p:spPr>
        <p:txBody>
          <a:bodyPr/>
          <a:lstStyle/>
          <a:p>
            <a:endParaRPr lang="en-US" dirty="0"/>
          </a:p>
        </p:txBody>
      </p:sp>
    </p:spTree>
    <p:extLst>
      <p:ext uri="{BB962C8B-B14F-4D97-AF65-F5344CB8AC3E}">
        <p14:creationId xmlns:p14="http://schemas.microsoft.com/office/powerpoint/2010/main" val="411338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72C5-9B4A-47DF-872D-B938838B8C3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59BAA6C-F474-4179-A955-6733D6751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64EBBA-CE5B-4A8A-A36C-E52DB061EB08}"/>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5" name="Footer Placeholder 4">
            <a:extLst>
              <a:ext uri="{FF2B5EF4-FFF2-40B4-BE49-F238E27FC236}">
                <a16:creationId xmlns:a16="http://schemas.microsoft.com/office/drawing/2014/main" id="{4731F741-7C30-485E-BDF5-33CA7D1638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BF2963-3613-4CFB-811E-A27849D195CA}"/>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3128573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FB3F-124B-407A-9F1C-6787CE204A64}"/>
              </a:ext>
            </a:extLst>
          </p:cNvPr>
          <p:cNvSpPr>
            <a:spLocks noGrp="1"/>
          </p:cNvSpPr>
          <p:nvPr>
            <p:ph type="title"/>
          </p:nvPr>
        </p:nvSpPr>
        <p:spPr>
          <a:xfrm>
            <a:off x="624646" y="1283887"/>
            <a:ext cx="7896285" cy="2142194"/>
          </a:xfrm>
        </p:spPr>
        <p:txBody>
          <a:bodyPr anchor="b"/>
          <a:lstStyle>
            <a:lvl1pPr>
              <a:defRPr sz="4505"/>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D5840A4-1171-4E46-B44E-593EA8F9A969}"/>
              </a:ext>
            </a:extLst>
          </p:cNvPr>
          <p:cNvSpPr>
            <a:spLocks noGrp="1"/>
          </p:cNvSpPr>
          <p:nvPr>
            <p:ph type="body" idx="1"/>
          </p:nvPr>
        </p:nvSpPr>
        <p:spPr>
          <a:xfrm>
            <a:off x="624646" y="3446347"/>
            <a:ext cx="7896285" cy="1126529"/>
          </a:xfrm>
        </p:spPr>
        <p:txBody>
          <a:bodyPr/>
          <a:lstStyle>
            <a:lvl1pPr marL="0" indent="0">
              <a:buNone/>
              <a:defRPr sz="1802">
                <a:solidFill>
                  <a:schemeClr val="tx1">
                    <a:tint val="75000"/>
                  </a:schemeClr>
                </a:solidFill>
              </a:defRPr>
            </a:lvl1pPr>
            <a:lvl2pPr marL="343311" indent="0">
              <a:buNone/>
              <a:defRPr sz="1502">
                <a:solidFill>
                  <a:schemeClr val="tx1">
                    <a:tint val="75000"/>
                  </a:schemeClr>
                </a:solidFill>
              </a:defRPr>
            </a:lvl2pPr>
            <a:lvl3pPr marL="686623" indent="0">
              <a:buNone/>
              <a:defRPr sz="1352">
                <a:solidFill>
                  <a:schemeClr val="tx1">
                    <a:tint val="75000"/>
                  </a:schemeClr>
                </a:solidFill>
              </a:defRPr>
            </a:lvl3pPr>
            <a:lvl4pPr marL="1029934" indent="0">
              <a:buNone/>
              <a:defRPr sz="1201">
                <a:solidFill>
                  <a:schemeClr val="tx1">
                    <a:tint val="75000"/>
                  </a:schemeClr>
                </a:solidFill>
              </a:defRPr>
            </a:lvl4pPr>
            <a:lvl5pPr marL="1373246" indent="0">
              <a:buNone/>
              <a:defRPr sz="1201">
                <a:solidFill>
                  <a:schemeClr val="tx1">
                    <a:tint val="75000"/>
                  </a:schemeClr>
                </a:solidFill>
              </a:defRPr>
            </a:lvl5pPr>
            <a:lvl6pPr marL="1716557" indent="0">
              <a:buNone/>
              <a:defRPr sz="1201">
                <a:solidFill>
                  <a:schemeClr val="tx1">
                    <a:tint val="75000"/>
                  </a:schemeClr>
                </a:solidFill>
              </a:defRPr>
            </a:lvl6pPr>
            <a:lvl7pPr marL="2059869" indent="0">
              <a:buNone/>
              <a:defRPr sz="1201">
                <a:solidFill>
                  <a:schemeClr val="tx1">
                    <a:tint val="75000"/>
                  </a:schemeClr>
                </a:solidFill>
              </a:defRPr>
            </a:lvl7pPr>
            <a:lvl8pPr marL="2403180" indent="0">
              <a:buNone/>
              <a:defRPr sz="1201">
                <a:solidFill>
                  <a:schemeClr val="tx1">
                    <a:tint val="75000"/>
                  </a:schemeClr>
                </a:solidFill>
              </a:defRPr>
            </a:lvl8pPr>
            <a:lvl9pPr marL="2746492" indent="0">
              <a:buNone/>
              <a:defRPr sz="120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91B739-9BC0-4B37-8687-963744C7FF53}"/>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5" name="Footer Placeholder 4">
            <a:extLst>
              <a:ext uri="{FF2B5EF4-FFF2-40B4-BE49-F238E27FC236}">
                <a16:creationId xmlns:a16="http://schemas.microsoft.com/office/drawing/2014/main" id="{5B17B165-120A-4573-9168-A8989804CE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202D6E-9274-4756-8BBD-0435D820D1F1}"/>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2019891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8035-6164-4A8B-B75C-39E72D0C13F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DAEAA7D-D10E-4904-B606-9C46B7387131}"/>
              </a:ext>
            </a:extLst>
          </p:cNvPr>
          <p:cNvSpPr>
            <a:spLocks noGrp="1"/>
          </p:cNvSpPr>
          <p:nvPr>
            <p:ph sz="half" idx="1"/>
          </p:nvPr>
        </p:nvSpPr>
        <p:spPr>
          <a:xfrm>
            <a:off x="629414" y="1370909"/>
            <a:ext cx="3890923"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D783CC8-86C1-461F-A3B9-14046EEC7F6F}"/>
              </a:ext>
            </a:extLst>
          </p:cNvPr>
          <p:cNvSpPr>
            <a:spLocks noGrp="1"/>
          </p:cNvSpPr>
          <p:nvPr>
            <p:ph sz="half" idx="2"/>
          </p:nvPr>
        </p:nvSpPr>
        <p:spPr>
          <a:xfrm>
            <a:off x="4634776" y="1370909"/>
            <a:ext cx="3890923"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6BA90C0-9630-4CC9-B0C7-346AED039373}"/>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6" name="Footer Placeholder 5">
            <a:extLst>
              <a:ext uri="{FF2B5EF4-FFF2-40B4-BE49-F238E27FC236}">
                <a16:creationId xmlns:a16="http://schemas.microsoft.com/office/drawing/2014/main" id="{EAE5665B-2E84-464C-8CCC-2C407C3C470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A75299-922D-4414-844F-8FC10A0E00E9}"/>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1895206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4ECF-22DB-4BCD-9C80-222409AA03A4}"/>
              </a:ext>
            </a:extLst>
          </p:cNvPr>
          <p:cNvSpPr>
            <a:spLocks noGrp="1"/>
          </p:cNvSpPr>
          <p:nvPr>
            <p:ph type="title"/>
          </p:nvPr>
        </p:nvSpPr>
        <p:spPr>
          <a:xfrm>
            <a:off x="630606" y="274182"/>
            <a:ext cx="7896285" cy="9954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DBD16E-7681-494C-8039-B3711C39BC14}"/>
              </a:ext>
            </a:extLst>
          </p:cNvPr>
          <p:cNvSpPr>
            <a:spLocks noGrp="1"/>
          </p:cNvSpPr>
          <p:nvPr>
            <p:ph type="body" idx="1"/>
          </p:nvPr>
        </p:nvSpPr>
        <p:spPr>
          <a:xfrm>
            <a:off x="630607" y="1262429"/>
            <a:ext cx="3873042" cy="618697"/>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en-US"/>
              <a:t>Click to edit Master text styles</a:t>
            </a:r>
          </a:p>
        </p:txBody>
      </p:sp>
      <p:sp>
        <p:nvSpPr>
          <p:cNvPr id="4" name="Content Placeholder 3">
            <a:extLst>
              <a:ext uri="{FF2B5EF4-FFF2-40B4-BE49-F238E27FC236}">
                <a16:creationId xmlns:a16="http://schemas.microsoft.com/office/drawing/2014/main" id="{0469C5FD-28FA-4B96-9806-621883955552}"/>
              </a:ext>
            </a:extLst>
          </p:cNvPr>
          <p:cNvSpPr>
            <a:spLocks noGrp="1"/>
          </p:cNvSpPr>
          <p:nvPr>
            <p:ph sz="half" idx="2"/>
          </p:nvPr>
        </p:nvSpPr>
        <p:spPr>
          <a:xfrm>
            <a:off x="630607" y="1881126"/>
            <a:ext cx="3873042"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7FB7FDC-229B-4363-AF1A-D2101AA114DF}"/>
              </a:ext>
            </a:extLst>
          </p:cNvPr>
          <p:cNvSpPr>
            <a:spLocks noGrp="1"/>
          </p:cNvSpPr>
          <p:nvPr>
            <p:ph type="body" sz="quarter" idx="3"/>
          </p:nvPr>
        </p:nvSpPr>
        <p:spPr>
          <a:xfrm>
            <a:off x="4634776" y="1262429"/>
            <a:ext cx="3892115" cy="618697"/>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en-US"/>
              <a:t>Click to edit Master text styles</a:t>
            </a:r>
          </a:p>
        </p:txBody>
      </p:sp>
      <p:sp>
        <p:nvSpPr>
          <p:cNvPr id="6" name="Content Placeholder 5">
            <a:extLst>
              <a:ext uri="{FF2B5EF4-FFF2-40B4-BE49-F238E27FC236}">
                <a16:creationId xmlns:a16="http://schemas.microsoft.com/office/drawing/2014/main" id="{9C5F49A7-5294-4736-970D-6C7AEB7CDF30}"/>
              </a:ext>
            </a:extLst>
          </p:cNvPr>
          <p:cNvSpPr>
            <a:spLocks noGrp="1"/>
          </p:cNvSpPr>
          <p:nvPr>
            <p:ph sz="quarter" idx="4"/>
          </p:nvPr>
        </p:nvSpPr>
        <p:spPr>
          <a:xfrm>
            <a:off x="4634776" y="1881126"/>
            <a:ext cx="3892115"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BC59E2B-FFFA-47D6-8FC8-12D5AA886E29}"/>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8" name="Footer Placeholder 7">
            <a:extLst>
              <a:ext uri="{FF2B5EF4-FFF2-40B4-BE49-F238E27FC236}">
                <a16:creationId xmlns:a16="http://schemas.microsoft.com/office/drawing/2014/main" id="{6E396F74-06F4-487A-8E25-73E85C94AE5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41019E7-E11A-4474-9945-7FA225AC89F5}"/>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3677855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9C0B-38D5-4913-9874-CA0C92B989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62E4C3-07BE-468A-A5E2-CFAF5581FD14}"/>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4" name="Footer Placeholder 3">
            <a:extLst>
              <a:ext uri="{FF2B5EF4-FFF2-40B4-BE49-F238E27FC236}">
                <a16:creationId xmlns:a16="http://schemas.microsoft.com/office/drawing/2014/main" id="{C0B1C840-FA9C-42DD-9523-2491B8573B0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219C4CB-DF45-40DD-85C3-C6A315723C1F}"/>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4171617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9B18-9DD0-4882-A6FA-AED9139C2BB6}"/>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3" name="Footer Placeholder 2">
            <a:extLst>
              <a:ext uri="{FF2B5EF4-FFF2-40B4-BE49-F238E27FC236}">
                <a16:creationId xmlns:a16="http://schemas.microsoft.com/office/drawing/2014/main" id="{5F53D28B-DA84-4C00-B457-226A3962359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5F6992-4AF7-4B0B-A108-E8A77AC50229}"/>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4239185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8F1C-A5BD-4444-8688-1A52D4800A86}"/>
              </a:ext>
            </a:extLst>
          </p:cNvPr>
          <p:cNvSpPr>
            <a:spLocks noGrp="1"/>
          </p:cNvSpPr>
          <p:nvPr>
            <p:ph type="title"/>
          </p:nvPr>
        </p:nvSpPr>
        <p:spPr>
          <a:xfrm>
            <a:off x="630607" y="343323"/>
            <a:ext cx="2952762" cy="1201632"/>
          </a:xfrm>
        </p:spPr>
        <p:txBody>
          <a:bodyPr anchor="b"/>
          <a:lstStyle>
            <a:lvl1pPr>
              <a:defRPr sz="2403"/>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9825DED-5094-4F27-8468-F63FE80ECE19}"/>
              </a:ext>
            </a:extLst>
          </p:cNvPr>
          <p:cNvSpPr>
            <a:spLocks noGrp="1"/>
          </p:cNvSpPr>
          <p:nvPr>
            <p:ph idx="1"/>
          </p:nvPr>
        </p:nvSpPr>
        <p:spPr>
          <a:xfrm>
            <a:off x="3892115" y="741484"/>
            <a:ext cx="4634776" cy="3659731"/>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FE45B61-65EB-4674-9621-880AB733A815}"/>
              </a:ext>
            </a:extLst>
          </p:cNvPr>
          <p:cNvSpPr>
            <a:spLocks noGrp="1"/>
          </p:cNvSpPr>
          <p:nvPr>
            <p:ph type="body" sz="half" idx="2"/>
          </p:nvPr>
        </p:nvSpPr>
        <p:spPr>
          <a:xfrm>
            <a:off x="630607" y="1544955"/>
            <a:ext cx="2952762" cy="2862220"/>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0AA3FC03-5C26-4D5D-A106-719C200432C4}"/>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6" name="Footer Placeholder 5">
            <a:extLst>
              <a:ext uri="{FF2B5EF4-FFF2-40B4-BE49-F238E27FC236}">
                <a16:creationId xmlns:a16="http://schemas.microsoft.com/office/drawing/2014/main" id="{9B62B722-FF17-4D9B-8D92-E59CBE48511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346D6F-FC16-4746-BA4B-B3F12B999532}"/>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2761338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C44A-B289-46B2-85AF-F72C0B79CF76}"/>
              </a:ext>
            </a:extLst>
          </p:cNvPr>
          <p:cNvSpPr>
            <a:spLocks noGrp="1"/>
          </p:cNvSpPr>
          <p:nvPr>
            <p:ph type="title"/>
          </p:nvPr>
        </p:nvSpPr>
        <p:spPr>
          <a:xfrm>
            <a:off x="630607" y="343323"/>
            <a:ext cx="2952762" cy="1201632"/>
          </a:xfrm>
        </p:spPr>
        <p:txBody>
          <a:bodyPr anchor="b"/>
          <a:lstStyle>
            <a:lvl1pPr>
              <a:defRPr sz="2403"/>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CEF4F2C-BEEB-4358-81E5-B580B53D9B48}"/>
              </a:ext>
            </a:extLst>
          </p:cNvPr>
          <p:cNvSpPr>
            <a:spLocks noGrp="1"/>
          </p:cNvSpPr>
          <p:nvPr>
            <p:ph type="pic" idx="1"/>
          </p:nvPr>
        </p:nvSpPr>
        <p:spPr>
          <a:xfrm>
            <a:off x="3892115" y="741484"/>
            <a:ext cx="4634776" cy="3659731"/>
          </a:xfrm>
        </p:spPr>
        <p:txBody>
          <a:bodyPr/>
          <a:lstStyle>
            <a:lvl1pPr marL="0" indent="0">
              <a:buNone/>
              <a:defRPr sz="2403"/>
            </a:lvl1pPr>
            <a:lvl2pPr marL="343311" indent="0">
              <a:buNone/>
              <a:defRPr sz="2103"/>
            </a:lvl2pPr>
            <a:lvl3pPr marL="686623" indent="0">
              <a:buNone/>
              <a:defRPr sz="1802"/>
            </a:lvl3pPr>
            <a:lvl4pPr marL="1029934" indent="0">
              <a:buNone/>
              <a:defRPr sz="1502"/>
            </a:lvl4pPr>
            <a:lvl5pPr marL="1373246" indent="0">
              <a:buNone/>
              <a:defRPr sz="1502"/>
            </a:lvl5pPr>
            <a:lvl6pPr marL="1716557" indent="0">
              <a:buNone/>
              <a:defRPr sz="1502"/>
            </a:lvl6pPr>
            <a:lvl7pPr marL="2059869" indent="0">
              <a:buNone/>
              <a:defRPr sz="1502"/>
            </a:lvl7pPr>
            <a:lvl8pPr marL="2403180" indent="0">
              <a:buNone/>
              <a:defRPr sz="1502"/>
            </a:lvl8pPr>
            <a:lvl9pPr marL="2746492" indent="0">
              <a:buNone/>
              <a:defRPr sz="1502"/>
            </a:lvl9pPr>
          </a:lstStyle>
          <a:p>
            <a:endParaRPr lang="en-AU"/>
          </a:p>
        </p:txBody>
      </p:sp>
      <p:sp>
        <p:nvSpPr>
          <p:cNvPr id="4" name="Text Placeholder 3">
            <a:extLst>
              <a:ext uri="{FF2B5EF4-FFF2-40B4-BE49-F238E27FC236}">
                <a16:creationId xmlns:a16="http://schemas.microsoft.com/office/drawing/2014/main" id="{D6E1E671-8DEE-4A20-AED5-0A0967490A63}"/>
              </a:ext>
            </a:extLst>
          </p:cNvPr>
          <p:cNvSpPr>
            <a:spLocks noGrp="1"/>
          </p:cNvSpPr>
          <p:nvPr>
            <p:ph type="body" sz="half" idx="2"/>
          </p:nvPr>
        </p:nvSpPr>
        <p:spPr>
          <a:xfrm>
            <a:off x="630607" y="1544955"/>
            <a:ext cx="2952762" cy="2862220"/>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CF732A98-A5EE-4362-9AFB-5A2F47DEE60D}"/>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6" name="Footer Placeholder 5">
            <a:extLst>
              <a:ext uri="{FF2B5EF4-FFF2-40B4-BE49-F238E27FC236}">
                <a16:creationId xmlns:a16="http://schemas.microsoft.com/office/drawing/2014/main" id="{FBED8DB7-4CC5-41BA-B003-454EA3DEB8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3B395F-FB49-4F4D-892A-DD56EAF6852F}"/>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334642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63D0-0D7F-4E15-8B49-2E9DFBB13E3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4431995-CFCE-44B5-B43B-F82395510F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F159842-6F17-4ACA-8C9C-AD6F9C75CA5D}"/>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5" name="Footer Placeholder 4">
            <a:extLst>
              <a:ext uri="{FF2B5EF4-FFF2-40B4-BE49-F238E27FC236}">
                <a16:creationId xmlns:a16="http://schemas.microsoft.com/office/drawing/2014/main" id="{66F04F73-96CB-4F16-9683-62D480709B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D4412F-88E0-474D-8A1B-EFB50A43FE44}"/>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2222966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287CA-8989-4C4B-BF83-470329A4E5AD}"/>
              </a:ext>
            </a:extLst>
          </p:cNvPr>
          <p:cNvSpPr>
            <a:spLocks noGrp="1"/>
          </p:cNvSpPr>
          <p:nvPr>
            <p:ph type="title" orient="vert"/>
          </p:nvPr>
        </p:nvSpPr>
        <p:spPr>
          <a:xfrm>
            <a:off x="6551628" y="274182"/>
            <a:ext cx="1974071" cy="4364260"/>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160C6B7-8BA6-47C7-944E-EECCEDCD68D9}"/>
              </a:ext>
            </a:extLst>
          </p:cNvPr>
          <p:cNvSpPr>
            <a:spLocks noGrp="1"/>
          </p:cNvSpPr>
          <p:nvPr>
            <p:ph type="body" orient="vert" idx="1"/>
          </p:nvPr>
        </p:nvSpPr>
        <p:spPr>
          <a:xfrm>
            <a:off x="629414" y="274182"/>
            <a:ext cx="5807775" cy="43642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2E6A9A-21B6-4377-9714-EBA2610D3535}"/>
              </a:ext>
            </a:extLst>
          </p:cNvPr>
          <p:cNvSpPr>
            <a:spLocks noGrp="1"/>
          </p:cNvSpPr>
          <p:nvPr>
            <p:ph type="dt" sz="half" idx="10"/>
          </p:nvPr>
        </p:nvSpPr>
        <p:spPr/>
        <p:txBody>
          <a:bodyPr/>
          <a:lstStyle/>
          <a:p>
            <a:fld id="{8129C686-21A4-421A-B949-8871A60A6B38}" type="datetimeFigureOut">
              <a:rPr lang="en-AU" smtClean="0"/>
              <a:t>28/09/2021</a:t>
            </a:fld>
            <a:endParaRPr lang="en-AU"/>
          </a:p>
        </p:txBody>
      </p:sp>
      <p:sp>
        <p:nvSpPr>
          <p:cNvPr id="5" name="Footer Placeholder 4">
            <a:extLst>
              <a:ext uri="{FF2B5EF4-FFF2-40B4-BE49-F238E27FC236}">
                <a16:creationId xmlns:a16="http://schemas.microsoft.com/office/drawing/2014/main" id="{33D7B657-D92C-4587-AD07-71CB0F061C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B876FF-5AE8-4070-9B16-FA11D350E796}"/>
              </a:ext>
            </a:extLst>
          </p:cNvPr>
          <p:cNvSpPr>
            <a:spLocks noGrp="1"/>
          </p:cNvSpPr>
          <p:nvPr>
            <p:ph type="sldNum" sz="quarter" idx="12"/>
          </p:nvPr>
        </p:nvSpPr>
        <p:spPr/>
        <p:txBody>
          <a:bodyPr/>
          <a:lstStyle/>
          <a:p>
            <a:fld id="{99A5F4CE-BCB9-4387-A4B4-48F99492B422}" type="slidenum">
              <a:rPr lang="en-AU" smtClean="0"/>
              <a:t>‹#›</a:t>
            </a:fld>
            <a:endParaRPr lang="en-AU"/>
          </a:p>
        </p:txBody>
      </p:sp>
    </p:spTree>
    <p:extLst>
      <p:ext uri="{BB962C8B-B14F-4D97-AF65-F5344CB8AC3E}">
        <p14:creationId xmlns:p14="http://schemas.microsoft.com/office/powerpoint/2010/main" val="303649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43304" indent="-243304">
              <a:spcBef>
                <a:spcPts val="339"/>
              </a:spcBef>
              <a:tabLst>
                <a:tab pos="1080055" algn="l"/>
              </a:tabLst>
              <a:defRPr sz="1352"/>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lvl2pPr>
            <a:lvl3pPr marL="986732" indent="-243304">
              <a:spcBef>
                <a:spcPts val="339"/>
              </a:spcBef>
              <a:buClr>
                <a:srgbClr val="385CC4"/>
              </a:buClr>
              <a:buFont typeface="Courier New" panose="02070309020205020404" pitchFamily="49" charset="0"/>
              <a:buChar char="o"/>
              <a:defRPr sz="1352"/>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5" name="Slide Number Placeholder 5">
            <a:extLst>
              <a:ext uri="{FF2B5EF4-FFF2-40B4-BE49-F238E27FC236}">
                <a16:creationId xmlns:a16="http://schemas.microsoft.com/office/drawing/2014/main" id="{583D12DF-D79F-1D49-9EF2-6D032AA87EDB}"/>
              </a:ext>
            </a:extLst>
          </p:cNvPr>
          <p:cNvSpPr>
            <a:spLocks noGrp="1"/>
          </p:cNvSpPr>
          <p:nvPr>
            <p:ph type="sldNum" sz="quarter" idx="11"/>
          </p:nvPr>
        </p:nvSpPr>
        <p:spPr/>
        <p:txBody>
          <a:bodyPr/>
          <a:lstStyle>
            <a:lvl1pPr>
              <a:defRPr sz="676"/>
            </a:lvl1pPr>
          </a:lstStyle>
          <a:p>
            <a:fld id="{75027981-8991-894F-AA38-4332D62C8072}" type="slidenum">
              <a:rPr lang="en-US" altLang="en-US" smtClean="0"/>
              <a:pPr/>
              <a:t>‹#›</a:t>
            </a:fld>
            <a:endParaRPr lang="en-US" altLang="en-US" dirty="0"/>
          </a:p>
        </p:txBody>
      </p:sp>
      <p:sp>
        <p:nvSpPr>
          <p:cNvPr id="9" name="Title Placeholder 1">
            <a:extLst>
              <a:ext uri="{FF2B5EF4-FFF2-40B4-BE49-F238E27FC236}">
                <a16:creationId xmlns:a16="http://schemas.microsoft.com/office/drawing/2014/main" id="{189DC5BB-5D5B-674F-BB10-D2DFC565E1EB}"/>
              </a:ext>
            </a:extLst>
          </p:cNvPr>
          <p:cNvSpPr>
            <a:spLocks noGrp="1"/>
          </p:cNvSpPr>
          <p:nvPr>
            <p:ph type="title"/>
          </p:nvPr>
        </p:nvSpPr>
        <p:spPr bwMode="auto">
          <a:xfrm>
            <a:off x="723193" y="898525"/>
            <a:ext cx="7702374"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403"/>
            </a:lvl1pPr>
          </a:lstStyle>
          <a:p>
            <a:pPr lvl="0"/>
            <a:r>
              <a:rPr lang="en-US" altLang="en-US"/>
              <a:t>Click to edit Master title style</a:t>
            </a:r>
            <a:endParaRPr lang="en-US" altLang="en-US" dirty="0"/>
          </a:p>
        </p:txBody>
      </p:sp>
      <p:sp>
        <p:nvSpPr>
          <p:cNvPr id="8" name="Footer Placeholder 5">
            <a:extLst>
              <a:ext uri="{FF2B5EF4-FFF2-40B4-BE49-F238E27FC236}">
                <a16:creationId xmlns:a16="http://schemas.microsoft.com/office/drawing/2014/main" id="{2E49E2F5-1737-4E8D-A292-1271B224C878}"/>
              </a:ext>
            </a:extLst>
          </p:cNvPr>
          <p:cNvSpPr>
            <a:spLocks noGrp="1"/>
          </p:cNvSpPr>
          <p:nvPr>
            <p:ph type="ftr" sz="quarter" idx="16"/>
          </p:nvPr>
        </p:nvSpPr>
        <p:spPr>
          <a:xfrm>
            <a:off x="720876" y="4773600"/>
            <a:ext cx="3089851" cy="273050"/>
          </a:xfrm>
        </p:spPr>
        <p:txBody>
          <a:bodyPr/>
          <a:lstStyle/>
          <a:p>
            <a:endParaRPr lang="en-US" dirty="0"/>
          </a:p>
        </p:txBody>
      </p:sp>
    </p:spTree>
    <p:extLst>
      <p:ext uri="{BB962C8B-B14F-4D97-AF65-F5344CB8AC3E}">
        <p14:creationId xmlns:p14="http://schemas.microsoft.com/office/powerpoint/2010/main" val="2545083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umn_extra title">
    <p:spTree>
      <p:nvGrpSpPr>
        <p:cNvPr id="1" name=""/>
        <p:cNvGrpSpPr/>
        <p:nvPr/>
      </p:nvGrpSpPr>
      <p:grpSpPr>
        <a:xfrm>
          <a:off x="0" y="0"/>
          <a:ext cx="0" cy="0"/>
          <a:chOff x="0" y="0"/>
          <a:chExt cx="0" cy="0"/>
        </a:xfrm>
      </p:grpSpPr>
      <p:sp>
        <p:nvSpPr>
          <p:cNvPr id="15" name="Content Placeholder 10"/>
          <p:cNvSpPr>
            <a:spLocks noGrp="1"/>
          </p:cNvSpPr>
          <p:nvPr>
            <p:ph sz="quarter" idx="15" hasCustomPrompt="1"/>
          </p:nvPr>
        </p:nvSpPr>
        <p:spPr>
          <a:xfrm>
            <a:off x="4711071" y="1629393"/>
            <a:ext cx="3855711" cy="2975672"/>
          </a:xfrm>
        </p:spPr>
        <p:txBody>
          <a:bodyPr>
            <a:normAutofit/>
          </a:bodyPr>
          <a:lstStyle>
            <a:lvl1pPr marL="301911" indent="-301911" algn="l" defTabSz="402548" rtl="0" eaLnBrk="1" latinLnBrk="0" hangingPunct="1">
              <a:lnSpc>
                <a:spcPts val="1233"/>
              </a:lnSpc>
              <a:spcBef>
                <a:spcPts val="296"/>
              </a:spcBef>
              <a:spcAft>
                <a:spcPts val="296"/>
              </a:spcAft>
              <a:buFont typeface="Arial" panose="020B0604020202020204" pitchFamily="34" charset="0"/>
              <a:buChar char="•"/>
              <a:defRPr lang="en-US" sz="751" kern="1200" spc="5" baseline="0" dirty="0">
                <a:solidFill>
                  <a:schemeClr val="tx1"/>
                </a:solidFill>
                <a:latin typeface="+mn-lt"/>
                <a:ea typeface="+mn-ea"/>
                <a:cs typeface="HelveticaNeueLTCom-Roman"/>
              </a:defRPr>
            </a:lvl1pPr>
          </a:lstStyle>
          <a:p>
            <a:pPr marL="301911" lvl="0" indent="-301911" algn="l" defTabSz="402548" rtl="0" eaLnBrk="1" latinLnBrk="0" hangingPunct="1">
              <a:lnSpc>
                <a:spcPct val="100000"/>
              </a:lnSpc>
              <a:spcBef>
                <a:spcPts val="296"/>
              </a:spcBef>
              <a:spcAft>
                <a:spcPts val="296"/>
              </a:spcAft>
              <a:buFont typeface="Arial" panose="020B0604020202020204" pitchFamily="34" charset="0"/>
              <a:buChar char="•"/>
            </a:pPr>
            <a:r>
              <a:rPr lang="en-AU" dirty="0"/>
              <a:t>Insert text or graphic here.</a:t>
            </a:r>
            <a:endParaRPr lang="en-US" dirty="0"/>
          </a:p>
        </p:txBody>
      </p:sp>
      <p:sp>
        <p:nvSpPr>
          <p:cNvPr id="10" name="Content Placeholder 10"/>
          <p:cNvSpPr>
            <a:spLocks noGrp="1"/>
          </p:cNvSpPr>
          <p:nvPr>
            <p:ph sz="quarter" idx="13" hasCustomPrompt="1"/>
          </p:nvPr>
        </p:nvSpPr>
        <p:spPr>
          <a:xfrm>
            <a:off x="582468" y="1629393"/>
            <a:ext cx="3856838" cy="2975672"/>
          </a:xfrm>
        </p:spPr>
        <p:txBody>
          <a:bodyPr>
            <a:normAutofit/>
          </a:bodyPr>
          <a:lstStyle>
            <a:lvl1pPr marL="160741" indent="-160741" algn="l" defTabSz="402548" rtl="0" eaLnBrk="1" latinLnBrk="0" hangingPunct="1">
              <a:lnSpc>
                <a:spcPts val="1233"/>
              </a:lnSpc>
              <a:spcBef>
                <a:spcPts val="296"/>
              </a:spcBef>
              <a:spcAft>
                <a:spcPts val="296"/>
              </a:spcAft>
              <a:buFont typeface="Arial" panose="020B0604020202020204" pitchFamily="34" charset="0"/>
              <a:buChar char="•"/>
              <a:defRPr lang="en-AU" sz="751" kern="1200" spc="5" baseline="0" dirty="0" smtClean="0">
                <a:solidFill>
                  <a:schemeClr val="tx1"/>
                </a:solidFill>
                <a:latin typeface="+mn-lt"/>
                <a:ea typeface="+mn-ea"/>
                <a:cs typeface="HelveticaNeueLTCom-Roman"/>
              </a:defRPr>
            </a:lvl1pPr>
          </a:lstStyle>
          <a:p>
            <a:pPr marL="301911" lvl="0" indent="-301911" algn="l" defTabSz="402548" rtl="0" eaLnBrk="1" latinLnBrk="0" hangingPunct="1">
              <a:lnSpc>
                <a:spcPct val="100000"/>
              </a:lnSpc>
              <a:spcBef>
                <a:spcPts val="296"/>
              </a:spcBef>
              <a:spcAft>
                <a:spcPts val="296"/>
              </a:spcAft>
              <a:buFont typeface="Arial" panose="020B0604020202020204" pitchFamily="34" charset="0"/>
              <a:buChar char="•"/>
            </a:pPr>
            <a:r>
              <a:rPr lang="en-AU" dirty="0"/>
              <a:t>Insert text or graphic here.</a:t>
            </a:r>
            <a:endParaRPr lang="en-US" dirty="0"/>
          </a:p>
        </p:txBody>
      </p:sp>
      <p:sp>
        <p:nvSpPr>
          <p:cNvPr id="9" name="Title 1"/>
          <p:cNvSpPr>
            <a:spLocks noGrp="1"/>
          </p:cNvSpPr>
          <p:nvPr>
            <p:ph type="title" hasCustomPrompt="1"/>
          </p:nvPr>
        </p:nvSpPr>
        <p:spPr>
          <a:xfrm>
            <a:off x="582470" y="442916"/>
            <a:ext cx="5959626" cy="510763"/>
          </a:xfrm>
        </p:spPr>
        <p:txBody>
          <a:bodyPr anchor="t">
            <a:noAutofit/>
          </a:bodyPr>
          <a:lstStyle>
            <a:lvl1pPr algn="l">
              <a:lnSpc>
                <a:spcPts val="2202"/>
              </a:lnSpc>
              <a:spcBef>
                <a:spcPts val="176"/>
              </a:spcBef>
              <a:spcAft>
                <a:spcPts val="176"/>
              </a:spcAft>
              <a:defRPr sz="1770" b="0" cap="none">
                <a:solidFill>
                  <a:schemeClr val="tx2"/>
                </a:solidFill>
              </a:defRPr>
            </a:lvl1pPr>
          </a:lstStyle>
          <a:p>
            <a:r>
              <a:rPr lang="en-AU" dirty="0"/>
              <a:t>Click to edit heading</a:t>
            </a:r>
            <a:br>
              <a:rPr lang="en-AU" dirty="0"/>
            </a:br>
            <a:endParaRPr lang="en-US" dirty="0"/>
          </a:p>
        </p:txBody>
      </p:sp>
      <p:sp>
        <p:nvSpPr>
          <p:cNvPr id="11" name="Content Placeholder 2"/>
          <p:cNvSpPr>
            <a:spLocks noGrp="1"/>
          </p:cNvSpPr>
          <p:nvPr>
            <p:ph idx="27" hasCustomPrompt="1"/>
          </p:nvPr>
        </p:nvSpPr>
        <p:spPr>
          <a:xfrm>
            <a:off x="582468" y="1270548"/>
            <a:ext cx="3856838" cy="286983"/>
          </a:xfrm>
        </p:spPr>
        <p:txBody>
          <a:bodyPr anchor="ctr" anchorCtr="0">
            <a:normAutofit/>
          </a:bodyPr>
          <a:lstStyle>
            <a:lvl1pPr marL="0" indent="0" algn="l">
              <a:buNone/>
              <a:defRPr sz="1126" b="1">
                <a:latin typeface="+mn-lt"/>
              </a:defRPr>
            </a:lvl1pPr>
          </a:lstStyle>
          <a:p>
            <a:pPr lvl="0"/>
            <a:r>
              <a:rPr lang="en-AU" dirty="0"/>
              <a:t>Title</a:t>
            </a:r>
          </a:p>
        </p:txBody>
      </p:sp>
      <p:sp>
        <p:nvSpPr>
          <p:cNvPr id="12" name="Content Placeholder 2"/>
          <p:cNvSpPr>
            <a:spLocks noGrp="1"/>
          </p:cNvSpPr>
          <p:nvPr>
            <p:ph idx="28" hasCustomPrompt="1"/>
          </p:nvPr>
        </p:nvSpPr>
        <p:spPr>
          <a:xfrm>
            <a:off x="4711073" y="1270548"/>
            <a:ext cx="3855712" cy="286983"/>
          </a:xfrm>
        </p:spPr>
        <p:txBody>
          <a:bodyPr anchor="ctr" anchorCtr="0">
            <a:normAutofit/>
          </a:bodyPr>
          <a:lstStyle>
            <a:lvl1pPr marL="0" indent="0" algn="l">
              <a:buNone/>
              <a:defRPr sz="1126" b="1">
                <a:latin typeface="+mn-lt"/>
              </a:defRPr>
            </a:lvl1pPr>
          </a:lstStyle>
          <a:p>
            <a:pPr lvl="0"/>
            <a:r>
              <a:rPr lang="en-AU" dirty="0"/>
              <a:t>Title</a:t>
            </a:r>
          </a:p>
        </p:txBody>
      </p:sp>
      <p:pic>
        <p:nvPicPr>
          <p:cNvPr id="18" name="Picture 17" descr="header_strip_100dpi copy.png"/>
          <p:cNvPicPr>
            <a:picLocks noChangeAspect="1"/>
          </p:cNvPicPr>
          <p:nvPr userDrawn="1"/>
        </p:nvPicPr>
        <p:blipFill>
          <a:blip r:embed="rId2"/>
          <a:stretch>
            <a:fillRect/>
          </a:stretch>
        </p:blipFill>
        <p:spPr>
          <a:xfrm>
            <a:off x="0" y="4"/>
            <a:ext cx="9155113" cy="164592"/>
          </a:xfrm>
          <a:prstGeom prst="rect">
            <a:avLst/>
          </a:prstGeom>
        </p:spPr>
      </p:pic>
      <p:sp>
        <p:nvSpPr>
          <p:cNvPr id="13" name="Content Placeholder 2"/>
          <p:cNvSpPr>
            <a:spLocks noGrp="1"/>
          </p:cNvSpPr>
          <p:nvPr>
            <p:ph idx="14" hasCustomPrompt="1"/>
          </p:nvPr>
        </p:nvSpPr>
        <p:spPr>
          <a:xfrm>
            <a:off x="582474" y="4758831"/>
            <a:ext cx="3974970" cy="270333"/>
          </a:xfrm>
        </p:spPr>
        <p:txBody>
          <a:bodyPr anchor="ctr">
            <a:normAutofit/>
          </a:bodyPr>
          <a:lstStyle>
            <a:lvl1pPr marL="0" marR="0" indent="0" algn="l" defTabSz="402548" rtl="0" eaLnBrk="1" fontAlgn="auto" latinLnBrk="0" hangingPunct="1">
              <a:lnSpc>
                <a:spcPts val="1233"/>
              </a:lnSpc>
              <a:spcBef>
                <a:spcPts val="264"/>
              </a:spcBef>
              <a:spcAft>
                <a:spcPts val="264"/>
              </a:spcAft>
              <a:buClrTx/>
              <a:buSzTx/>
              <a:buFontTx/>
              <a:buNone/>
              <a:tabLst/>
              <a:defRPr lang="en-US" sz="698" smtClean="0">
                <a:solidFill>
                  <a:srgbClr val="898989"/>
                </a:solidFill>
              </a:defRPr>
            </a:lvl1pPr>
          </a:lstStyle>
          <a:p>
            <a:r>
              <a:rPr lang="en-US" sz="590" dirty="0">
                <a:latin typeface="+mn-lt"/>
              </a:rPr>
              <a:t>CLASSIFICATION - TITLE</a:t>
            </a:r>
          </a:p>
        </p:txBody>
      </p:sp>
      <p:sp>
        <p:nvSpPr>
          <p:cNvPr id="14" name="Content Placeholder 2"/>
          <p:cNvSpPr>
            <a:spLocks noGrp="1"/>
          </p:cNvSpPr>
          <p:nvPr>
            <p:ph idx="34" hasCustomPrompt="1"/>
          </p:nvPr>
        </p:nvSpPr>
        <p:spPr>
          <a:xfrm>
            <a:off x="7969502" y="4758831"/>
            <a:ext cx="597287" cy="270333"/>
          </a:xfrm>
        </p:spPr>
        <p:txBody>
          <a:bodyPr anchor="ctr">
            <a:normAutofit/>
          </a:bodyPr>
          <a:lstStyle>
            <a:lvl1pPr marL="0" marR="0" indent="0" algn="r" defTabSz="402548" rtl="0" eaLnBrk="1" fontAlgn="auto" latinLnBrk="0" hangingPunct="1">
              <a:lnSpc>
                <a:spcPts val="1233"/>
              </a:lnSpc>
              <a:spcBef>
                <a:spcPts val="264"/>
              </a:spcBef>
              <a:spcAft>
                <a:spcPts val="264"/>
              </a:spcAft>
              <a:buClrTx/>
              <a:buSzTx/>
              <a:buFontTx/>
              <a:buNone/>
              <a:tabLst/>
              <a:defRPr lang="en-US" sz="590" smtClean="0">
                <a:solidFill>
                  <a:srgbClr val="898989"/>
                </a:solidFill>
              </a:defRPr>
            </a:lvl1pPr>
          </a:lstStyle>
          <a:p>
            <a:fld id="{B933C3A0-0665-A044-9F1E-E986F0AA2CA9}" type="slidenum">
              <a:rPr lang="en-AU" smtClean="0"/>
              <a:pPr/>
              <a:t>‹#›</a:t>
            </a:fld>
            <a:endParaRPr lang="en-US" sz="590" dirty="0">
              <a:latin typeface="+mn-lt"/>
            </a:endParaRPr>
          </a:p>
        </p:txBody>
      </p:sp>
    </p:spTree>
    <p:extLst>
      <p:ext uri="{BB962C8B-B14F-4D97-AF65-F5344CB8AC3E}">
        <p14:creationId xmlns:p14="http://schemas.microsoft.com/office/powerpoint/2010/main" val="3190481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p:bg>
      <p:bgPr>
        <a:solidFill>
          <a:srgbClr val="0070C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FFB474-FBDA-4E43-9D62-CD6F8039ED5E}"/>
              </a:ext>
            </a:extLst>
          </p:cNvPr>
          <p:cNvSpPr>
            <a:spLocks noGrp="1"/>
          </p:cNvSpPr>
          <p:nvPr>
            <p:ph type="ctrTitle" hasCustomPrompt="1"/>
          </p:nvPr>
        </p:nvSpPr>
        <p:spPr>
          <a:xfrm>
            <a:off x="154570" y="1511624"/>
            <a:ext cx="9000546" cy="690996"/>
          </a:xfrm>
        </p:spPr>
        <p:txBody>
          <a:bodyPr anchor="b"/>
          <a:lstStyle>
            <a:lvl1pPr algn="l">
              <a:defRPr sz="5042" baseline="0">
                <a:solidFill>
                  <a:schemeClr val="bg1"/>
                </a:solidFill>
                <a:latin typeface="Arial Black" panose="020B0A04020102020204" pitchFamily="34" charset="0"/>
              </a:defRPr>
            </a:lvl1pPr>
          </a:lstStyle>
          <a:p>
            <a:r>
              <a:rPr lang="en-US"/>
              <a:t>DIVIDER TITLE</a:t>
            </a:r>
            <a:endParaRPr lang="en-AU"/>
          </a:p>
        </p:txBody>
      </p:sp>
      <p:sp>
        <p:nvSpPr>
          <p:cNvPr id="6" name="Text Placeholder 19"/>
          <p:cNvSpPr>
            <a:spLocks noGrp="1"/>
          </p:cNvSpPr>
          <p:nvPr>
            <p:ph type="body" sz="quarter" idx="13" hasCustomPrompt="1"/>
          </p:nvPr>
        </p:nvSpPr>
        <p:spPr>
          <a:xfrm>
            <a:off x="151591" y="1952700"/>
            <a:ext cx="9003523" cy="686647"/>
          </a:xfrm>
        </p:spPr>
        <p:txBody>
          <a:bodyPr vert="horz" lIns="107507" tIns="53755" rIns="107507" bIns="53755" rtlCol="0" anchor="b">
            <a:normAutofit/>
          </a:bodyPr>
          <a:lstStyle>
            <a:lvl1pPr>
              <a:defRPr lang="en-AU" sz="3755" dirty="0">
                <a:solidFill>
                  <a:srgbClr val="002060"/>
                </a:solidFill>
                <a:latin typeface="Arial Black" panose="020B0A04020102020204" pitchFamily="34" charset="0"/>
                <a:ea typeface="+mj-ea"/>
                <a:cs typeface="+mj-cs"/>
              </a:defRPr>
            </a:lvl1pPr>
          </a:lstStyle>
          <a:p>
            <a:pPr marL="0" lvl="0">
              <a:spcBef>
                <a:spcPct val="0"/>
              </a:spcBef>
              <a:buNone/>
            </a:pPr>
            <a:r>
              <a:rPr lang="en-AU"/>
              <a:t>SUBTITLE</a:t>
            </a:r>
          </a:p>
        </p:txBody>
      </p:sp>
    </p:spTree>
    <p:extLst>
      <p:ext uri="{BB962C8B-B14F-4D97-AF65-F5344CB8AC3E}">
        <p14:creationId xmlns:p14="http://schemas.microsoft.com/office/powerpoint/2010/main" val="2674440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33259" y="4708525"/>
            <a:ext cx="5798238" cy="273050"/>
          </a:xfrm>
          <a:prstGeom prst="rect">
            <a:avLst/>
          </a:prstGeom>
        </p:spPr>
        <p:txBody>
          <a:bodyPr lIns="0" tIns="0" rIns="0" bIns="0"/>
          <a:lstStyle>
            <a:lvl1pPr algn="l">
              <a:defRPr sz="676">
                <a:solidFill>
                  <a:schemeClr val="bg1"/>
                </a:solidFill>
              </a:defRPr>
            </a:lvl1pPr>
          </a:lstStyle>
          <a:p>
            <a:endParaRPr lang="en-US" dirty="0"/>
          </a:p>
        </p:txBody>
      </p:sp>
      <p:pic>
        <p:nvPicPr>
          <p:cNvPr id="7" name="Picture 6" descr="title2 100dpi.png"/>
          <p:cNvPicPr>
            <a:picLocks noChangeAspect="1"/>
          </p:cNvPicPr>
          <p:nvPr userDrawn="1"/>
        </p:nvPicPr>
        <p:blipFill rotWithShape="1">
          <a:blip r:embed="rId2"/>
          <a:srcRect l="20708" b="-1297"/>
          <a:stretch/>
        </p:blipFill>
        <p:spPr>
          <a:xfrm>
            <a:off x="0" y="0"/>
            <a:ext cx="9155113" cy="5358297"/>
          </a:xfrm>
          <a:prstGeom prst="rect">
            <a:avLst/>
          </a:prstGeom>
        </p:spPr>
      </p:pic>
      <p:pic>
        <p:nvPicPr>
          <p:cNvPr id="8" name="Picture 7" descr="govt_crest_white.png"/>
          <p:cNvPicPr>
            <a:picLocks noChangeAspect="1"/>
          </p:cNvPicPr>
          <p:nvPr userDrawn="1"/>
        </p:nvPicPr>
        <p:blipFill>
          <a:blip r:embed="rId3"/>
          <a:stretch>
            <a:fillRect/>
          </a:stretch>
        </p:blipFill>
        <p:spPr>
          <a:xfrm>
            <a:off x="668398" y="498486"/>
            <a:ext cx="1769050" cy="347901"/>
          </a:xfrm>
          <a:prstGeom prst="rect">
            <a:avLst/>
          </a:prstGeom>
        </p:spPr>
      </p:pic>
      <p:sp>
        <p:nvSpPr>
          <p:cNvPr id="12" name="Content Placeholder 2"/>
          <p:cNvSpPr>
            <a:spLocks noGrp="1"/>
          </p:cNvSpPr>
          <p:nvPr userDrawn="1">
            <p:ph idx="14" hasCustomPrompt="1"/>
          </p:nvPr>
        </p:nvSpPr>
        <p:spPr>
          <a:xfrm>
            <a:off x="582467" y="4725931"/>
            <a:ext cx="3974970" cy="339080"/>
          </a:xfrm>
        </p:spPr>
        <p:txBody>
          <a:bodyPr anchor="ctr">
            <a:normAutofit/>
          </a:bodyPr>
          <a:lstStyle>
            <a:lvl1pPr marL="0" marR="0" indent="0" algn="l" defTabSz="402644" rtl="0" eaLnBrk="1" fontAlgn="auto" latinLnBrk="0" hangingPunct="1">
              <a:lnSpc>
                <a:spcPts val="1233"/>
              </a:lnSpc>
              <a:spcBef>
                <a:spcPts val="264"/>
              </a:spcBef>
              <a:spcAft>
                <a:spcPts val="264"/>
              </a:spcAft>
              <a:buClrTx/>
              <a:buSzTx/>
              <a:buFontTx/>
              <a:buNone/>
              <a:tabLst/>
              <a:defRPr lang="en-US" sz="676" smtClean="0">
                <a:solidFill>
                  <a:schemeClr val="bg1"/>
                </a:solidFill>
              </a:defRPr>
            </a:lvl1pPr>
          </a:lstStyle>
          <a:p>
            <a:r>
              <a:rPr lang="en-US" sz="601" dirty="0">
                <a:latin typeface="+mn-lt"/>
              </a:rPr>
              <a:t>CLASSIFICATION - TITLE</a:t>
            </a:r>
          </a:p>
        </p:txBody>
      </p:sp>
      <p:sp>
        <p:nvSpPr>
          <p:cNvPr id="15" name="Text Placeholder 2"/>
          <p:cNvSpPr>
            <a:spLocks noGrp="1"/>
          </p:cNvSpPr>
          <p:nvPr>
            <p:ph type="body" idx="15"/>
          </p:nvPr>
        </p:nvSpPr>
        <p:spPr>
          <a:xfrm>
            <a:off x="565280" y="3890379"/>
            <a:ext cx="5642090" cy="457201"/>
          </a:xfrm>
        </p:spPr>
        <p:txBody>
          <a:bodyPr lIns="0" tIns="0" rIns="0" bIns="0" anchor="t" anchorCtr="0"/>
          <a:lstStyle>
            <a:lvl1pPr marL="0" indent="0">
              <a:buNone/>
              <a:defRPr sz="1727">
                <a:solidFill>
                  <a:schemeClr val="bg1"/>
                </a:solidFill>
              </a:defRPr>
            </a:lvl1pPr>
            <a:lvl2pPr marL="402644" indent="0">
              <a:buNone/>
              <a:defRPr sz="1577">
                <a:solidFill>
                  <a:schemeClr val="tx1">
                    <a:tint val="75000"/>
                  </a:schemeClr>
                </a:solidFill>
              </a:defRPr>
            </a:lvl2pPr>
            <a:lvl3pPr marL="805287" indent="0">
              <a:buNone/>
              <a:defRPr sz="1427">
                <a:solidFill>
                  <a:schemeClr val="tx1">
                    <a:tint val="75000"/>
                  </a:schemeClr>
                </a:solidFill>
              </a:defRPr>
            </a:lvl3pPr>
            <a:lvl4pPr marL="1207931" indent="0">
              <a:buNone/>
              <a:defRPr sz="1201">
                <a:solidFill>
                  <a:schemeClr val="tx1">
                    <a:tint val="75000"/>
                  </a:schemeClr>
                </a:solidFill>
              </a:defRPr>
            </a:lvl4pPr>
            <a:lvl5pPr marL="1610575" indent="0">
              <a:buNone/>
              <a:defRPr sz="1201">
                <a:solidFill>
                  <a:schemeClr val="tx1">
                    <a:tint val="75000"/>
                  </a:schemeClr>
                </a:solidFill>
              </a:defRPr>
            </a:lvl5pPr>
            <a:lvl6pPr marL="2013218" indent="0">
              <a:buNone/>
              <a:defRPr sz="1201">
                <a:solidFill>
                  <a:schemeClr val="tx1">
                    <a:tint val="75000"/>
                  </a:schemeClr>
                </a:solidFill>
              </a:defRPr>
            </a:lvl6pPr>
            <a:lvl7pPr marL="2415862" indent="0">
              <a:buNone/>
              <a:defRPr sz="1201">
                <a:solidFill>
                  <a:schemeClr val="tx1">
                    <a:tint val="75000"/>
                  </a:schemeClr>
                </a:solidFill>
              </a:defRPr>
            </a:lvl7pPr>
            <a:lvl8pPr marL="2818506" indent="0">
              <a:buNone/>
              <a:defRPr sz="1201">
                <a:solidFill>
                  <a:schemeClr val="tx1">
                    <a:tint val="75000"/>
                  </a:schemeClr>
                </a:solidFill>
              </a:defRPr>
            </a:lvl8pPr>
            <a:lvl9pPr marL="3221150" indent="0">
              <a:buNone/>
              <a:defRPr sz="1201">
                <a:solidFill>
                  <a:schemeClr val="tx1">
                    <a:tint val="75000"/>
                  </a:schemeClr>
                </a:solidFill>
              </a:defRPr>
            </a:lvl9pPr>
          </a:lstStyle>
          <a:p>
            <a:pPr lvl="0"/>
            <a:r>
              <a:rPr lang="en-AU" dirty="0"/>
              <a:t>Click to edit Master text styles</a:t>
            </a:r>
          </a:p>
        </p:txBody>
      </p:sp>
      <p:sp>
        <p:nvSpPr>
          <p:cNvPr id="18" name="Text Placeholder 2"/>
          <p:cNvSpPr>
            <a:spLocks noGrp="1"/>
          </p:cNvSpPr>
          <p:nvPr>
            <p:ph type="body" idx="16" hasCustomPrompt="1"/>
          </p:nvPr>
        </p:nvSpPr>
        <p:spPr>
          <a:xfrm>
            <a:off x="565280" y="2876287"/>
            <a:ext cx="5642090" cy="896071"/>
          </a:xfrm>
        </p:spPr>
        <p:txBody>
          <a:bodyPr lIns="0" tIns="0" rIns="0" bIns="0" anchor="t" anchorCtr="0">
            <a:noAutofit/>
          </a:bodyPr>
          <a:lstStyle>
            <a:lvl1pPr marL="0" indent="0">
              <a:buNone/>
              <a:defRPr sz="2703">
                <a:solidFill>
                  <a:schemeClr val="bg1"/>
                </a:solidFill>
              </a:defRPr>
            </a:lvl1pPr>
            <a:lvl2pPr marL="402644" indent="0">
              <a:buNone/>
              <a:defRPr sz="1577">
                <a:solidFill>
                  <a:schemeClr val="tx1">
                    <a:tint val="75000"/>
                  </a:schemeClr>
                </a:solidFill>
              </a:defRPr>
            </a:lvl2pPr>
            <a:lvl3pPr marL="805287" indent="0">
              <a:buNone/>
              <a:defRPr sz="1427">
                <a:solidFill>
                  <a:schemeClr val="tx1">
                    <a:tint val="75000"/>
                  </a:schemeClr>
                </a:solidFill>
              </a:defRPr>
            </a:lvl3pPr>
            <a:lvl4pPr marL="1207931" indent="0">
              <a:buNone/>
              <a:defRPr sz="1201">
                <a:solidFill>
                  <a:schemeClr val="tx1">
                    <a:tint val="75000"/>
                  </a:schemeClr>
                </a:solidFill>
              </a:defRPr>
            </a:lvl4pPr>
            <a:lvl5pPr marL="1610575" indent="0">
              <a:buNone/>
              <a:defRPr sz="1201">
                <a:solidFill>
                  <a:schemeClr val="tx1">
                    <a:tint val="75000"/>
                  </a:schemeClr>
                </a:solidFill>
              </a:defRPr>
            </a:lvl5pPr>
            <a:lvl6pPr marL="2013218" indent="0">
              <a:buNone/>
              <a:defRPr sz="1201">
                <a:solidFill>
                  <a:schemeClr val="tx1">
                    <a:tint val="75000"/>
                  </a:schemeClr>
                </a:solidFill>
              </a:defRPr>
            </a:lvl6pPr>
            <a:lvl7pPr marL="2415862" indent="0">
              <a:buNone/>
              <a:defRPr sz="1201">
                <a:solidFill>
                  <a:schemeClr val="tx1">
                    <a:tint val="75000"/>
                  </a:schemeClr>
                </a:solidFill>
              </a:defRPr>
            </a:lvl7pPr>
            <a:lvl8pPr marL="2818506" indent="0">
              <a:buNone/>
              <a:defRPr sz="1201">
                <a:solidFill>
                  <a:schemeClr val="tx1">
                    <a:tint val="75000"/>
                  </a:schemeClr>
                </a:solidFill>
              </a:defRPr>
            </a:lvl8pPr>
            <a:lvl9pPr marL="3221150" indent="0">
              <a:buNone/>
              <a:defRPr sz="1201">
                <a:solidFill>
                  <a:schemeClr val="tx1">
                    <a:tint val="75000"/>
                  </a:schemeClr>
                </a:solidFill>
              </a:defRPr>
            </a:lvl9pPr>
          </a:lstStyle>
          <a:p>
            <a:pPr lvl="0"/>
            <a:r>
              <a:rPr lang="en-AU" dirty="0"/>
              <a:t>Click to edit title</a:t>
            </a:r>
          </a:p>
        </p:txBody>
      </p:sp>
    </p:spTree>
    <p:extLst>
      <p:ext uri="{BB962C8B-B14F-4D97-AF65-F5344CB8AC3E}">
        <p14:creationId xmlns:p14="http://schemas.microsoft.com/office/powerpoint/2010/main" val="2230127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p:bg>
      <p:bgPr>
        <a:solidFill>
          <a:srgbClr val="0070C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FFB474-FBDA-4E43-9D62-CD6F8039ED5E}"/>
              </a:ext>
            </a:extLst>
          </p:cNvPr>
          <p:cNvSpPr>
            <a:spLocks noGrp="1"/>
          </p:cNvSpPr>
          <p:nvPr>
            <p:ph type="ctrTitle" hasCustomPrompt="1"/>
          </p:nvPr>
        </p:nvSpPr>
        <p:spPr>
          <a:xfrm>
            <a:off x="154582" y="1511624"/>
            <a:ext cx="9000546" cy="690996"/>
          </a:xfrm>
        </p:spPr>
        <p:txBody>
          <a:bodyPr anchor="b"/>
          <a:lstStyle>
            <a:lvl1pPr algn="l">
              <a:defRPr sz="5096" baseline="0">
                <a:solidFill>
                  <a:schemeClr val="bg1"/>
                </a:solidFill>
                <a:latin typeface="Arial Black" panose="020B0A04020102020204" pitchFamily="34" charset="0"/>
              </a:defRPr>
            </a:lvl1pPr>
          </a:lstStyle>
          <a:p>
            <a:r>
              <a:rPr lang="en-US" dirty="0"/>
              <a:t>DIVIDER TITLE</a:t>
            </a:r>
            <a:endParaRPr lang="en-AU" dirty="0"/>
          </a:p>
        </p:txBody>
      </p:sp>
      <p:sp>
        <p:nvSpPr>
          <p:cNvPr id="6" name="Text Placeholder 19"/>
          <p:cNvSpPr>
            <a:spLocks noGrp="1"/>
          </p:cNvSpPr>
          <p:nvPr>
            <p:ph type="body" sz="quarter" idx="13" hasCustomPrompt="1"/>
          </p:nvPr>
        </p:nvSpPr>
        <p:spPr>
          <a:xfrm>
            <a:off x="151598" y="1952700"/>
            <a:ext cx="9003523" cy="686647"/>
          </a:xfrm>
        </p:spPr>
        <p:txBody>
          <a:bodyPr vert="horz" lIns="145472" tIns="72736" rIns="145472" bIns="72736" rtlCol="0" anchor="b">
            <a:normAutofit/>
          </a:bodyPr>
          <a:lstStyle>
            <a:lvl1pPr>
              <a:defRPr lang="en-AU" sz="3755" dirty="0">
                <a:solidFill>
                  <a:srgbClr val="002060"/>
                </a:solidFill>
                <a:latin typeface="Arial Black" panose="020B0A04020102020204" pitchFamily="34" charset="0"/>
                <a:ea typeface="+mj-ea"/>
                <a:cs typeface="+mj-cs"/>
              </a:defRPr>
            </a:lvl1pPr>
          </a:lstStyle>
          <a:p>
            <a:pPr marL="0" lvl="0">
              <a:spcBef>
                <a:spcPct val="0"/>
              </a:spcBef>
              <a:buNone/>
            </a:pPr>
            <a:r>
              <a:rPr lang="en-AU" dirty="0"/>
              <a:t>SUBTITLE</a:t>
            </a:r>
          </a:p>
        </p:txBody>
      </p:sp>
    </p:spTree>
    <p:extLst>
      <p:ext uri="{BB962C8B-B14F-4D97-AF65-F5344CB8AC3E}">
        <p14:creationId xmlns:p14="http://schemas.microsoft.com/office/powerpoint/2010/main" val="1398567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7" name="Table Placeholder 4"/>
          <p:cNvSpPr>
            <a:spLocks noGrp="1"/>
          </p:cNvSpPr>
          <p:nvPr>
            <p:ph type="tbl" sz="quarter" idx="4294967295"/>
          </p:nvPr>
        </p:nvSpPr>
        <p:spPr>
          <a:xfrm>
            <a:off x="582466" y="1279118"/>
            <a:ext cx="7984315" cy="3325946"/>
          </a:xfrm>
        </p:spPr>
      </p:sp>
      <p:sp>
        <p:nvSpPr>
          <p:cNvPr id="6" name="Title 1"/>
          <p:cNvSpPr>
            <a:spLocks noGrp="1"/>
          </p:cNvSpPr>
          <p:nvPr>
            <p:ph type="title" hasCustomPrompt="1"/>
          </p:nvPr>
        </p:nvSpPr>
        <p:spPr>
          <a:xfrm>
            <a:off x="582466" y="442915"/>
            <a:ext cx="5959626" cy="510763"/>
          </a:xfrm>
        </p:spPr>
        <p:txBody>
          <a:bodyPr anchor="t">
            <a:noAutofit/>
          </a:bodyPr>
          <a:lstStyle>
            <a:lvl1pPr algn="l">
              <a:lnSpc>
                <a:spcPts val="2398"/>
              </a:lnSpc>
              <a:spcBef>
                <a:spcPts val="192"/>
              </a:spcBef>
              <a:spcAft>
                <a:spcPts val="192"/>
              </a:spcAft>
              <a:defRPr sz="1931" b="0" cap="none">
                <a:solidFill>
                  <a:schemeClr val="tx2"/>
                </a:solidFill>
              </a:defRPr>
            </a:lvl1pPr>
          </a:lstStyle>
          <a:p>
            <a:r>
              <a:rPr lang="en-AU" dirty="0"/>
              <a:t>Click to edit heading</a:t>
            </a:r>
            <a:endParaRPr lang="en-US" dirty="0"/>
          </a:p>
        </p:txBody>
      </p:sp>
      <p:sp>
        <p:nvSpPr>
          <p:cNvPr id="10" name="Content Placeholder 2"/>
          <p:cNvSpPr>
            <a:spLocks noGrp="1"/>
          </p:cNvSpPr>
          <p:nvPr>
            <p:ph idx="34" hasCustomPrompt="1"/>
          </p:nvPr>
        </p:nvSpPr>
        <p:spPr>
          <a:xfrm>
            <a:off x="7969494" y="4758831"/>
            <a:ext cx="597286" cy="270334"/>
          </a:xfrm>
        </p:spPr>
        <p:txBody>
          <a:bodyPr anchor="ctr">
            <a:normAutofit/>
          </a:bodyPr>
          <a:lstStyle>
            <a:lvl1pPr marL="0" marR="0" indent="0" algn="r" defTabSz="438439" rtl="0" eaLnBrk="1" fontAlgn="auto" latinLnBrk="0" hangingPunct="1">
              <a:lnSpc>
                <a:spcPts val="1343"/>
              </a:lnSpc>
              <a:spcBef>
                <a:spcPts val="288"/>
              </a:spcBef>
              <a:spcAft>
                <a:spcPts val="288"/>
              </a:spcAft>
              <a:buClrTx/>
              <a:buSzTx/>
              <a:buFontTx/>
              <a:buNone/>
              <a:tabLst/>
              <a:defRPr lang="en-US" sz="698" smtClean="0">
                <a:solidFill>
                  <a:srgbClr val="898989"/>
                </a:solidFill>
              </a:defRPr>
            </a:lvl1pPr>
          </a:lstStyle>
          <a:p>
            <a:fld id="{B933C3A0-0665-A044-9F1E-E986F0AA2CA9}" type="slidenum">
              <a:rPr lang="en-AU" smtClean="0"/>
              <a:pPr/>
              <a:t>‹#›</a:t>
            </a:fld>
            <a:endParaRPr lang="en-US" sz="698" dirty="0">
              <a:latin typeface="+mn-lt"/>
            </a:endParaRPr>
          </a:p>
        </p:txBody>
      </p:sp>
      <p:pic>
        <p:nvPicPr>
          <p:cNvPr id="11" name="Picture 10" descr="header_strip_100dpi copy.png"/>
          <p:cNvPicPr>
            <a:picLocks noChangeAspect="1"/>
          </p:cNvPicPr>
          <p:nvPr userDrawn="1"/>
        </p:nvPicPr>
        <p:blipFill>
          <a:blip r:embed="rId2"/>
          <a:stretch>
            <a:fillRect/>
          </a:stretch>
        </p:blipFill>
        <p:spPr>
          <a:xfrm>
            <a:off x="1" y="0"/>
            <a:ext cx="9155113" cy="164592"/>
          </a:xfrm>
          <a:prstGeom prst="rect">
            <a:avLst/>
          </a:prstGeom>
        </p:spPr>
      </p:pic>
      <p:sp>
        <p:nvSpPr>
          <p:cNvPr id="7" name="Content Placeholder 2"/>
          <p:cNvSpPr>
            <a:spLocks noGrp="1"/>
          </p:cNvSpPr>
          <p:nvPr>
            <p:ph idx="14" hasCustomPrompt="1"/>
          </p:nvPr>
        </p:nvSpPr>
        <p:spPr>
          <a:xfrm>
            <a:off x="582466" y="4758831"/>
            <a:ext cx="3974971" cy="270334"/>
          </a:xfrm>
        </p:spPr>
        <p:txBody>
          <a:bodyPr anchor="ctr">
            <a:normAutofit/>
          </a:bodyPr>
          <a:lstStyle>
            <a:lvl1pPr marL="0" marR="0" indent="0" algn="l" defTabSz="438439" rtl="0" eaLnBrk="1" fontAlgn="auto" latinLnBrk="0" hangingPunct="1">
              <a:lnSpc>
                <a:spcPts val="1343"/>
              </a:lnSpc>
              <a:spcBef>
                <a:spcPts val="288"/>
              </a:spcBef>
              <a:spcAft>
                <a:spcPts val="288"/>
              </a:spcAft>
              <a:buClrTx/>
              <a:buSzTx/>
              <a:buFontTx/>
              <a:buNone/>
              <a:tabLst/>
              <a:defRPr lang="en-US" sz="751" smtClean="0">
                <a:solidFill>
                  <a:srgbClr val="898989"/>
                </a:solidFill>
              </a:defRPr>
            </a:lvl1pPr>
          </a:lstStyle>
          <a:p>
            <a:r>
              <a:rPr lang="en-US" sz="698" dirty="0">
                <a:latin typeface="+mn-lt"/>
              </a:rPr>
              <a:t>CLASSIFICATION - TITLE</a:t>
            </a:r>
          </a:p>
        </p:txBody>
      </p:sp>
    </p:spTree>
    <p:extLst>
      <p:ext uri="{BB962C8B-B14F-4D97-AF65-F5344CB8AC3E}">
        <p14:creationId xmlns:p14="http://schemas.microsoft.com/office/powerpoint/2010/main" val="1370512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17" name="Content Placeholder 10"/>
          <p:cNvSpPr>
            <a:spLocks noGrp="1"/>
          </p:cNvSpPr>
          <p:nvPr>
            <p:ph sz="quarter" idx="19" hasCustomPrompt="1"/>
          </p:nvPr>
        </p:nvSpPr>
        <p:spPr>
          <a:xfrm>
            <a:off x="6704735" y="1279121"/>
            <a:ext cx="1841924" cy="3325945"/>
          </a:xfrm>
        </p:spPr>
        <p:txBody>
          <a:bodyPr>
            <a:normAutofit/>
          </a:bodyPr>
          <a:lstStyle>
            <a:lvl1pPr marL="0" indent="0">
              <a:lnSpc>
                <a:spcPts val="1233"/>
              </a:lnSpc>
              <a:spcBef>
                <a:spcPts val="264"/>
              </a:spcBef>
              <a:spcAft>
                <a:spcPts val="264"/>
              </a:spcAft>
              <a:buNone/>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5" name="Content Placeholder 10"/>
          <p:cNvSpPr>
            <a:spLocks noGrp="1"/>
          </p:cNvSpPr>
          <p:nvPr>
            <p:ph sz="quarter" idx="15" hasCustomPrompt="1"/>
          </p:nvPr>
        </p:nvSpPr>
        <p:spPr>
          <a:xfrm>
            <a:off x="4663949" y="1279121"/>
            <a:ext cx="1841836" cy="3325945"/>
          </a:xfrm>
        </p:spPr>
        <p:txBody>
          <a:bodyPr>
            <a:normAutofit/>
          </a:bodyPr>
          <a:lstStyle>
            <a:lvl1pPr marL="0" indent="0">
              <a:lnSpc>
                <a:spcPts val="1233"/>
              </a:lnSpc>
              <a:spcBef>
                <a:spcPts val="264"/>
              </a:spcBef>
              <a:spcAft>
                <a:spcPts val="264"/>
              </a:spcAft>
              <a:buNone/>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0" name="Content Placeholder 10"/>
          <p:cNvSpPr>
            <a:spLocks noGrp="1"/>
          </p:cNvSpPr>
          <p:nvPr>
            <p:ph sz="quarter" idx="13" hasCustomPrompt="1"/>
          </p:nvPr>
        </p:nvSpPr>
        <p:spPr>
          <a:xfrm>
            <a:off x="582467" y="1279121"/>
            <a:ext cx="1841748" cy="3325945"/>
          </a:xfrm>
        </p:spPr>
        <p:txBody>
          <a:bodyPr>
            <a:normAutofit/>
          </a:bodyPr>
          <a:lstStyle>
            <a:lvl1pPr marL="0" indent="0">
              <a:lnSpc>
                <a:spcPts val="1233"/>
              </a:lnSpc>
              <a:spcBef>
                <a:spcPts val="264"/>
              </a:spcBef>
              <a:spcAft>
                <a:spcPts val="264"/>
              </a:spcAft>
              <a:buNone/>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4" name="Content Placeholder 10"/>
          <p:cNvSpPr>
            <a:spLocks noGrp="1"/>
          </p:cNvSpPr>
          <p:nvPr>
            <p:ph sz="quarter" idx="17" hasCustomPrompt="1"/>
          </p:nvPr>
        </p:nvSpPr>
        <p:spPr>
          <a:xfrm>
            <a:off x="2623164" y="1279121"/>
            <a:ext cx="1841836" cy="3325945"/>
          </a:xfrm>
        </p:spPr>
        <p:txBody>
          <a:bodyPr>
            <a:normAutofit/>
          </a:bodyPr>
          <a:lstStyle>
            <a:lvl1pPr marL="0" indent="0">
              <a:lnSpc>
                <a:spcPts val="1233"/>
              </a:lnSpc>
              <a:spcBef>
                <a:spcPts val="264"/>
              </a:spcBef>
              <a:spcAft>
                <a:spcPts val="264"/>
              </a:spcAft>
              <a:buNone/>
              <a:tabLst/>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1" name="Title 1"/>
          <p:cNvSpPr>
            <a:spLocks noGrp="1"/>
          </p:cNvSpPr>
          <p:nvPr>
            <p:ph type="title" hasCustomPrompt="1"/>
          </p:nvPr>
        </p:nvSpPr>
        <p:spPr>
          <a:xfrm>
            <a:off x="582467" y="442916"/>
            <a:ext cx="5959626" cy="510763"/>
          </a:xfrm>
        </p:spPr>
        <p:txBody>
          <a:bodyPr anchor="t">
            <a:noAutofit/>
          </a:bodyPr>
          <a:lstStyle>
            <a:lvl1pPr algn="l">
              <a:lnSpc>
                <a:spcPts val="2202"/>
              </a:lnSpc>
              <a:spcBef>
                <a:spcPts val="176"/>
              </a:spcBef>
              <a:spcAft>
                <a:spcPts val="176"/>
              </a:spcAft>
              <a:defRPr sz="1802" b="0" cap="none">
                <a:solidFill>
                  <a:schemeClr val="tx2"/>
                </a:solidFill>
              </a:defRPr>
            </a:lvl1pPr>
          </a:lstStyle>
          <a:p>
            <a:r>
              <a:rPr lang="en-AU" dirty="0"/>
              <a:t>Click to edit heading</a:t>
            </a:r>
            <a:endParaRPr lang="en-US" dirty="0"/>
          </a:p>
        </p:txBody>
      </p:sp>
      <p:pic>
        <p:nvPicPr>
          <p:cNvPr id="18" name="Picture 17" descr="header_strip_100dpi copy.png"/>
          <p:cNvPicPr>
            <a:picLocks noChangeAspect="1"/>
          </p:cNvPicPr>
          <p:nvPr userDrawn="1"/>
        </p:nvPicPr>
        <p:blipFill>
          <a:blip r:embed="rId2"/>
          <a:stretch>
            <a:fillRect/>
          </a:stretch>
        </p:blipFill>
        <p:spPr>
          <a:xfrm>
            <a:off x="1" y="1"/>
            <a:ext cx="9155113" cy="164592"/>
          </a:xfrm>
          <a:prstGeom prst="rect">
            <a:avLst/>
          </a:prstGeom>
        </p:spPr>
      </p:pic>
      <p:sp>
        <p:nvSpPr>
          <p:cNvPr id="12" name="Content Placeholder 2"/>
          <p:cNvSpPr>
            <a:spLocks noGrp="1"/>
          </p:cNvSpPr>
          <p:nvPr>
            <p:ph idx="14" hasCustomPrompt="1"/>
          </p:nvPr>
        </p:nvSpPr>
        <p:spPr>
          <a:xfrm>
            <a:off x="582465" y="4758833"/>
            <a:ext cx="3974972" cy="270333"/>
          </a:xfrm>
        </p:spPr>
        <p:txBody>
          <a:bodyPr anchor="ctr">
            <a:normAutofit/>
          </a:bodyPr>
          <a:lstStyle>
            <a:lvl1pPr marL="0" marR="0" indent="0" algn="l" defTabSz="402613" rtl="0" eaLnBrk="1" fontAlgn="auto" latinLnBrk="0" hangingPunct="1">
              <a:lnSpc>
                <a:spcPts val="1233"/>
              </a:lnSpc>
              <a:spcBef>
                <a:spcPts val="264"/>
              </a:spcBef>
              <a:spcAft>
                <a:spcPts val="264"/>
              </a:spcAft>
              <a:buClrTx/>
              <a:buSzTx/>
              <a:buFontTx/>
              <a:buNone/>
              <a:tabLst/>
              <a:defRPr lang="en-US" sz="676" smtClean="0">
                <a:solidFill>
                  <a:srgbClr val="898989"/>
                </a:solidFill>
              </a:defRPr>
            </a:lvl1pPr>
          </a:lstStyle>
          <a:p>
            <a:r>
              <a:rPr lang="en-US" sz="601" dirty="0">
                <a:latin typeface="+mn-lt"/>
              </a:rPr>
              <a:t>CLASSIFICATION - TITLE</a:t>
            </a:r>
          </a:p>
        </p:txBody>
      </p:sp>
      <p:sp>
        <p:nvSpPr>
          <p:cNvPr id="19" name="Content Placeholder 2"/>
          <p:cNvSpPr>
            <a:spLocks noGrp="1"/>
          </p:cNvSpPr>
          <p:nvPr>
            <p:ph idx="34" hasCustomPrompt="1"/>
          </p:nvPr>
        </p:nvSpPr>
        <p:spPr>
          <a:xfrm>
            <a:off x="7969495" y="4758833"/>
            <a:ext cx="597286" cy="270333"/>
          </a:xfrm>
        </p:spPr>
        <p:txBody>
          <a:bodyPr anchor="ctr">
            <a:normAutofit/>
          </a:bodyPr>
          <a:lstStyle>
            <a:lvl1pPr marL="0" marR="0" indent="0" algn="r" defTabSz="402613" rtl="0" eaLnBrk="1" fontAlgn="auto" latinLnBrk="0" hangingPunct="1">
              <a:lnSpc>
                <a:spcPts val="1233"/>
              </a:lnSpc>
              <a:spcBef>
                <a:spcPts val="264"/>
              </a:spcBef>
              <a:spcAft>
                <a:spcPts val="264"/>
              </a:spcAft>
              <a:buClrTx/>
              <a:buSzTx/>
              <a:buFontTx/>
              <a:buNone/>
              <a:tabLst/>
              <a:defRPr lang="en-US" sz="601" smtClean="0">
                <a:solidFill>
                  <a:srgbClr val="898989"/>
                </a:solidFill>
              </a:defRPr>
            </a:lvl1pPr>
          </a:lstStyle>
          <a:p>
            <a:fld id="{B933C3A0-0665-A044-9F1E-E986F0AA2CA9}" type="slidenum">
              <a:rPr lang="en-AU" smtClean="0"/>
              <a:pPr/>
              <a:t>‹#›</a:t>
            </a:fld>
            <a:endParaRPr lang="en-US" sz="601" dirty="0">
              <a:latin typeface="+mn-lt"/>
            </a:endParaRPr>
          </a:p>
        </p:txBody>
      </p:sp>
    </p:spTree>
    <p:extLst>
      <p:ext uri="{BB962C8B-B14F-4D97-AF65-F5344CB8AC3E}">
        <p14:creationId xmlns:p14="http://schemas.microsoft.com/office/powerpoint/2010/main" val="3552689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5" name="Content Placeholder 10"/>
          <p:cNvSpPr>
            <a:spLocks noGrp="1"/>
          </p:cNvSpPr>
          <p:nvPr>
            <p:ph sz="quarter" idx="15" hasCustomPrompt="1"/>
          </p:nvPr>
        </p:nvSpPr>
        <p:spPr>
          <a:xfrm>
            <a:off x="6139421" y="1279120"/>
            <a:ext cx="2427359" cy="3325945"/>
          </a:xfrm>
        </p:spPr>
        <p:txBody>
          <a:bodyPr>
            <a:normAutofit/>
          </a:bodyPr>
          <a:lstStyle>
            <a:lvl1pPr>
              <a:lnSpc>
                <a:spcPts val="1233"/>
              </a:lnSpc>
              <a:spcBef>
                <a:spcPts val="264"/>
              </a:spcBef>
              <a:spcAft>
                <a:spcPts val="264"/>
              </a:spcAft>
              <a:buNone/>
              <a:defRPr lang="en-AU" sz="788"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0" name="Content Placeholder 10"/>
          <p:cNvSpPr>
            <a:spLocks noGrp="1"/>
          </p:cNvSpPr>
          <p:nvPr>
            <p:ph sz="quarter" idx="13" hasCustomPrompt="1"/>
          </p:nvPr>
        </p:nvSpPr>
        <p:spPr>
          <a:xfrm>
            <a:off x="582467" y="1279120"/>
            <a:ext cx="2425744" cy="3325945"/>
          </a:xfrm>
        </p:spPr>
        <p:txBody>
          <a:bodyPr>
            <a:normAutofit/>
          </a:bodyPr>
          <a:lstStyle>
            <a:lvl1pPr>
              <a:lnSpc>
                <a:spcPts val="1233"/>
              </a:lnSpc>
              <a:spcBef>
                <a:spcPts val="264"/>
              </a:spcBef>
              <a:spcAft>
                <a:spcPts val="264"/>
              </a:spcAft>
              <a:buNone/>
              <a:defRPr lang="en-AU" sz="788"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4" name="Content Placeholder 10"/>
          <p:cNvSpPr>
            <a:spLocks noGrp="1"/>
          </p:cNvSpPr>
          <p:nvPr>
            <p:ph sz="quarter" idx="17" hasCustomPrompt="1"/>
          </p:nvPr>
        </p:nvSpPr>
        <p:spPr>
          <a:xfrm>
            <a:off x="3361509" y="1279120"/>
            <a:ext cx="2425744" cy="3325945"/>
          </a:xfrm>
        </p:spPr>
        <p:txBody>
          <a:bodyPr>
            <a:normAutofit/>
          </a:bodyPr>
          <a:lstStyle>
            <a:lvl1pPr>
              <a:lnSpc>
                <a:spcPts val="1233"/>
              </a:lnSpc>
              <a:spcBef>
                <a:spcPts val="264"/>
              </a:spcBef>
              <a:spcAft>
                <a:spcPts val="264"/>
              </a:spcAft>
              <a:buNone/>
              <a:defRPr lang="en-AU" sz="788"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1" name="Title 1"/>
          <p:cNvSpPr>
            <a:spLocks noGrp="1"/>
          </p:cNvSpPr>
          <p:nvPr>
            <p:ph type="title" hasCustomPrompt="1"/>
          </p:nvPr>
        </p:nvSpPr>
        <p:spPr>
          <a:xfrm>
            <a:off x="582465" y="442914"/>
            <a:ext cx="5991904" cy="510763"/>
          </a:xfrm>
        </p:spPr>
        <p:txBody>
          <a:bodyPr anchor="t">
            <a:noAutofit/>
          </a:bodyPr>
          <a:lstStyle>
            <a:lvl1pPr algn="l">
              <a:lnSpc>
                <a:spcPts val="2202"/>
              </a:lnSpc>
              <a:spcBef>
                <a:spcPts val="176"/>
              </a:spcBef>
              <a:spcAft>
                <a:spcPts val="176"/>
              </a:spcAft>
              <a:defRPr sz="1802" b="0" cap="none">
                <a:solidFill>
                  <a:schemeClr val="tx2"/>
                </a:solidFill>
              </a:defRPr>
            </a:lvl1pPr>
          </a:lstStyle>
          <a:p>
            <a:r>
              <a:rPr lang="en-AU" dirty="0"/>
              <a:t>Click to edit heading</a:t>
            </a:r>
            <a:endParaRPr lang="en-US" dirty="0"/>
          </a:p>
        </p:txBody>
      </p:sp>
      <p:pic>
        <p:nvPicPr>
          <p:cNvPr id="17" name="Picture 16" descr="header_strip_100dpi copy.png"/>
          <p:cNvPicPr>
            <a:picLocks noChangeAspect="1"/>
          </p:cNvPicPr>
          <p:nvPr userDrawn="1"/>
        </p:nvPicPr>
        <p:blipFill>
          <a:blip r:embed="rId2"/>
          <a:stretch>
            <a:fillRect/>
          </a:stretch>
        </p:blipFill>
        <p:spPr>
          <a:xfrm>
            <a:off x="0" y="2"/>
            <a:ext cx="9155113" cy="164592"/>
          </a:xfrm>
          <a:prstGeom prst="rect">
            <a:avLst/>
          </a:prstGeom>
        </p:spPr>
      </p:pic>
      <p:sp>
        <p:nvSpPr>
          <p:cNvPr id="9" name="Content Placeholder 2"/>
          <p:cNvSpPr>
            <a:spLocks noGrp="1"/>
          </p:cNvSpPr>
          <p:nvPr>
            <p:ph idx="14" hasCustomPrompt="1"/>
          </p:nvPr>
        </p:nvSpPr>
        <p:spPr>
          <a:xfrm>
            <a:off x="582467" y="4758831"/>
            <a:ext cx="3974970" cy="270333"/>
          </a:xfrm>
        </p:spPr>
        <p:txBody>
          <a:bodyPr anchor="ctr">
            <a:normAutofit/>
          </a:bodyPr>
          <a:lstStyle>
            <a:lvl1pPr marL="0" marR="0" indent="0" algn="l" defTabSz="402644" rtl="0" eaLnBrk="1" fontAlgn="auto" latinLnBrk="0" hangingPunct="1">
              <a:lnSpc>
                <a:spcPts val="1233"/>
              </a:lnSpc>
              <a:spcBef>
                <a:spcPts val="264"/>
              </a:spcBef>
              <a:spcAft>
                <a:spcPts val="264"/>
              </a:spcAft>
              <a:buClrTx/>
              <a:buSzTx/>
              <a:buFontTx/>
              <a:buNone/>
              <a:tabLst/>
              <a:defRPr lang="en-US" sz="676" smtClean="0">
                <a:solidFill>
                  <a:srgbClr val="898989"/>
                </a:solidFill>
              </a:defRPr>
            </a:lvl1pPr>
          </a:lstStyle>
          <a:p>
            <a:r>
              <a:rPr lang="en-US" sz="601" dirty="0">
                <a:latin typeface="+mn-lt"/>
              </a:rPr>
              <a:t>UNCLASSIFIED</a:t>
            </a:r>
          </a:p>
        </p:txBody>
      </p:sp>
      <p:sp>
        <p:nvSpPr>
          <p:cNvPr id="12" name="Content Placeholder 2"/>
          <p:cNvSpPr>
            <a:spLocks noGrp="1"/>
          </p:cNvSpPr>
          <p:nvPr>
            <p:ph idx="34" hasCustomPrompt="1"/>
          </p:nvPr>
        </p:nvSpPr>
        <p:spPr>
          <a:xfrm>
            <a:off x="7969494" y="4758831"/>
            <a:ext cx="597286" cy="270333"/>
          </a:xfrm>
        </p:spPr>
        <p:txBody>
          <a:bodyPr anchor="ctr">
            <a:normAutofit/>
          </a:bodyPr>
          <a:lstStyle>
            <a:lvl1pPr marL="0" marR="0" indent="0" algn="r" defTabSz="402644" rtl="0" eaLnBrk="1" fontAlgn="auto" latinLnBrk="0" hangingPunct="1">
              <a:lnSpc>
                <a:spcPts val="1233"/>
              </a:lnSpc>
              <a:spcBef>
                <a:spcPts val="264"/>
              </a:spcBef>
              <a:spcAft>
                <a:spcPts val="264"/>
              </a:spcAft>
              <a:buClrTx/>
              <a:buSzTx/>
              <a:buFontTx/>
              <a:buNone/>
              <a:tabLst/>
              <a:defRPr lang="en-US" sz="601" smtClean="0">
                <a:solidFill>
                  <a:srgbClr val="898989"/>
                </a:solidFill>
              </a:defRPr>
            </a:lvl1pPr>
          </a:lstStyle>
          <a:p>
            <a:fld id="{B933C3A0-0665-A044-9F1E-E986F0AA2CA9}" type="slidenum">
              <a:rPr lang="en-AU" smtClean="0"/>
              <a:pPr/>
              <a:t>‹#›</a:t>
            </a:fld>
            <a:endParaRPr lang="en-US" sz="601" dirty="0">
              <a:latin typeface="+mn-lt"/>
            </a:endParaRPr>
          </a:p>
        </p:txBody>
      </p:sp>
    </p:spTree>
    <p:extLst>
      <p:ext uri="{BB962C8B-B14F-4D97-AF65-F5344CB8AC3E}">
        <p14:creationId xmlns:p14="http://schemas.microsoft.com/office/powerpoint/2010/main" val="3539780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ntent Blue 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356" y="273209"/>
            <a:ext cx="6848313" cy="288897"/>
          </a:xfrm>
          <a:prstGeom prst="rect">
            <a:avLst/>
          </a:prstGeom>
        </p:spPr>
        <p:txBody>
          <a:bodyPr/>
          <a:lstStyle>
            <a:lvl1pPr>
              <a:defRPr sz="1051" b="1" spc="53" baseline="0">
                <a:solidFill>
                  <a:srgbClr val="4178FF"/>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835990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Blue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ubtitle 2"/>
          <p:cNvSpPr>
            <a:spLocks noGrp="1"/>
          </p:cNvSpPr>
          <p:nvPr>
            <p:ph type="subTitle" idx="13"/>
          </p:nvPr>
        </p:nvSpPr>
        <p:spPr>
          <a:xfrm>
            <a:off x="1165052" y="1166499"/>
            <a:ext cx="6848313" cy="310341"/>
          </a:xfrm>
        </p:spPr>
        <p:txBody>
          <a:bodyPr wrap="square">
            <a:spAutoFit/>
          </a:bodyPr>
          <a:lstStyle>
            <a:lvl1pPr marL="0" indent="0" algn="l">
              <a:lnSpc>
                <a:spcPts val="1727"/>
              </a:lnSpc>
              <a:spcBef>
                <a:spcPts val="0"/>
              </a:spcBef>
              <a:buNone/>
              <a:defRPr sz="1577">
                <a:solidFill>
                  <a:schemeClr val="tx1">
                    <a:tint val="75000"/>
                  </a:schemeClr>
                </a:solidFill>
                <a:latin typeface="+mj-lt"/>
              </a:defRPr>
            </a:lvl1pPr>
            <a:lvl2pPr marL="343318" indent="0" algn="ctr">
              <a:buNone/>
              <a:defRPr>
                <a:solidFill>
                  <a:schemeClr val="tx1">
                    <a:tint val="75000"/>
                  </a:schemeClr>
                </a:solidFill>
              </a:defRPr>
            </a:lvl2pPr>
            <a:lvl3pPr marL="686636" indent="0" algn="ctr">
              <a:buNone/>
              <a:defRPr>
                <a:solidFill>
                  <a:schemeClr val="tx1">
                    <a:tint val="75000"/>
                  </a:schemeClr>
                </a:solidFill>
              </a:defRPr>
            </a:lvl3pPr>
            <a:lvl4pPr marL="1029955" indent="0" algn="ctr">
              <a:buNone/>
              <a:defRPr>
                <a:solidFill>
                  <a:schemeClr val="tx1">
                    <a:tint val="75000"/>
                  </a:schemeClr>
                </a:solidFill>
              </a:defRPr>
            </a:lvl4pPr>
            <a:lvl5pPr marL="1373274" indent="0" algn="ctr">
              <a:buNone/>
              <a:defRPr>
                <a:solidFill>
                  <a:schemeClr val="tx1">
                    <a:tint val="75000"/>
                  </a:schemeClr>
                </a:solidFill>
              </a:defRPr>
            </a:lvl5pPr>
            <a:lvl6pPr marL="1716592" indent="0" algn="ctr">
              <a:buNone/>
              <a:defRPr>
                <a:solidFill>
                  <a:schemeClr val="tx1">
                    <a:tint val="75000"/>
                  </a:schemeClr>
                </a:solidFill>
              </a:defRPr>
            </a:lvl6pPr>
            <a:lvl7pPr marL="2059910" indent="0" algn="ctr">
              <a:buNone/>
              <a:defRPr>
                <a:solidFill>
                  <a:schemeClr val="tx1">
                    <a:tint val="75000"/>
                  </a:schemeClr>
                </a:solidFill>
              </a:defRPr>
            </a:lvl7pPr>
            <a:lvl8pPr marL="2403228" indent="0" algn="ctr">
              <a:buNone/>
              <a:defRPr>
                <a:solidFill>
                  <a:schemeClr val="tx1">
                    <a:tint val="75000"/>
                  </a:schemeClr>
                </a:solidFill>
              </a:defRPr>
            </a:lvl8pPr>
            <a:lvl9pPr marL="2746547" indent="0" algn="ctr">
              <a:buNone/>
              <a:defRPr>
                <a:solidFill>
                  <a:schemeClr val="tx1">
                    <a:tint val="75000"/>
                  </a:schemeClr>
                </a:solidFill>
              </a:defRPr>
            </a:lvl9pPr>
          </a:lstStyle>
          <a:p>
            <a:r>
              <a:rPr lang="en-US"/>
              <a:t>Click to edit Master subtitle style</a:t>
            </a:r>
            <a:endParaRPr lang="en-AU" dirty="0"/>
          </a:p>
        </p:txBody>
      </p:sp>
      <p:sp>
        <p:nvSpPr>
          <p:cNvPr id="8" name="Footer Placeholder 4"/>
          <p:cNvSpPr>
            <a:spLocks noGrp="1"/>
          </p:cNvSpPr>
          <p:nvPr>
            <p:ph type="ftr" sz="quarter" idx="3"/>
          </p:nvPr>
        </p:nvSpPr>
        <p:spPr>
          <a:xfrm>
            <a:off x="153732" y="4893998"/>
            <a:ext cx="5767000" cy="133759"/>
          </a:xfrm>
          <a:prstGeom prst="rect">
            <a:avLst/>
          </a:prstGeom>
        </p:spPr>
        <p:txBody>
          <a:bodyPr vert="horz" wrap="square" lIns="0" tIns="0" rIns="0" bIns="0" rtlCol="0" anchor="ctr">
            <a:spAutoFit/>
          </a:bodyPr>
          <a:lstStyle>
            <a:lvl1pPr algn="l">
              <a:lnSpc>
                <a:spcPts val="1126"/>
              </a:lnSpc>
              <a:defRPr sz="751" b="1">
                <a:solidFill>
                  <a:srgbClr val="7B7B7A"/>
                </a:solidFill>
                <a:latin typeface="+mj-lt"/>
              </a:defRPr>
            </a:lvl1pPr>
          </a:lstStyle>
          <a:p>
            <a:r>
              <a:rPr lang="en-AU"/>
              <a:t>FOR OFFICIAL USE ONLY – JobKeeper Payments Extension</a:t>
            </a:r>
            <a:endParaRPr lang="en-AU" dirty="0"/>
          </a:p>
        </p:txBody>
      </p:sp>
      <p:sp>
        <p:nvSpPr>
          <p:cNvPr id="9" name="Content Placeholder 2"/>
          <p:cNvSpPr txBox="1">
            <a:spLocks/>
          </p:cNvSpPr>
          <p:nvPr userDrawn="1"/>
        </p:nvSpPr>
        <p:spPr>
          <a:xfrm>
            <a:off x="8385238" y="4766459"/>
            <a:ext cx="597286" cy="270333"/>
          </a:xfrm>
          <a:prstGeom prst="rect">
            <a:avLst/>
          </a:prstGeom>
        </p:spPr>
        <p:txBody>
          <a:bodyPr anchor="ctr">
            <a:normAutofit/>
          </a:bodyPr>
          <a:lstStyle>
            <a:lvl1pPr marL="0" marR="0" indent="0" algn="r" defTabSz="536204" rtl="0" eaLnBrk="1" fontAlgn="auto" latinLnBrk="0" hangingPunct="1">
              <a:lnSpc>
                <a:spcPts val="1642"/>
              </a:lnSpc>
              <a:spcBef>
                <a:spcPts val="352"/>
              </a:spcBef>
              <a:spcAft>
                <a:spcPts val="352"/>
              </a:spcAft>
              <a:buClrTx/>
              <a:buSzTx/>
              <a:buFontTx/>
              <a:buNone/>
              <a:tabLst/>
              <a:defRPr lang="en-US" sz="800" kern="1200" smtClean="0">
                <a:solidFill>
                  <a:srgbClr val="898989"/>
                </a:solidFill>
                <a:latin typeface="+mn-lt"/>
                <a:ea typeface="+mn-ea"/>
                <a:cs typeface="+mn-cs"/>
              </a:defRPr>
            </a:lvl1pPr>
            <a:lvl2pPr marL="180000" indent="-180000" algn="l" defTabSz="914400" rtl="0" eaLnBrk="1" latinLnBrk="0" hangingPunct="1">
              <a:lnSpc>
                <a:spcPts val="1600"/>
              </a:lnSpc>
              <a:spcBef>
                <a:spcPts val="425"/>
              </a:spcBef>
              <a:buClr>
                <a:schemeClr val="accent3"/>
              </a:buClr>
              <a:buFont typeface="Arial" pitchFamily="34" charset="0"/>
              <a:buChar char="&gt;"/>
              <a:defRPr sz="1200" kern="1200">
                <a:solidFill>
                  <a:schemeClr val="tx1"/>
                </a:solidFill>
                <a:latin typeface="+mn-lt"/>
                <a:ea typeface="+mn-ea"/>
                <a:cs typeface="+mn-cs"/>
              </a:defRPr>
            </a:lvl2pPr>
            <a:lvl3pPr marL="342000" indent="-162000" algn="l" defTabSz="914400" rtl="0" eaLnBrk="1" latinLnBrk="0" hangingPunct="1">
              <a:lnSpc>
                <a:spcPts val="1600"/>
              </a:lnSpc>
              <a:spcBef>
                <a:spcPts val="425"/>
              </a:spcBef>
              <a:buClr>
                <a:schemeClr val="accent3"/>
              </a:buClr>
              <a:buFont typeface="Arial" pitchFamily="34" charset="0"/>
              <a:buChar char="–"/>
              <a:defRPr sz="1200" kern="1200">
                <a:solidFill>
                  <a:schemeClr val="tx1"/>
                </a:solidFill>
                <a:latin typeface="+mn-lt"/>
                <a:ea typeface="+mn-ea"/>
                <a:cs typeface="+mn-cs"/>
              </a:defRPr>
            </a:lvl3pPr>
            <a:lvl4pPr marL="468000" indent="-126000" algn="l" defTabSz="914400" rtl="0" eaLnBrk="1" latinLnBrk="0" hangingPunct="1">
              <a:lnSpc>
                <a:spcPts val="1600"/>
              </a:lnSpc>
              <a:spcBef>
                <a:spcPts val="283"/>
              </a:spcBef>
              <a:buClr>
                <a:schemeClr val="accent3"/>
              </a:buClr>
              <a:buFont typeface="Arial" pitchFamily="34" charset="0"/>
              <a:buChar char="-"/>
              <a:defRPr sz="1200" kern="1200">
                <a:solidFill>
                  <a:schemeClr val="tx1"/>
                </a:solidFill>
                <a:latin typeface="+mn-lt"/>
                <a:ea typeface="+mn-ea"/>
                <a:cs typeface="+mn-cs"/>
              </a:defRPr>
            </a:lvl4pPr>
            <a:lvl5pPr marL="0" indent="0" algn="l" defTabSz="914400" rtl="0" eaLnBrk="1" latinLnBrk="0" hangingPunct="1">
              <a:lnSpc>
                <a:spcPts val="2300"/>
              </a:lnSpc>
              <a:spcBef>
                <a:spcPts val="1984"/>
              </a:spcBef>
              <a:buFontTx/>
              <a:buNone/>
              <a:defRPr sz="2100" kern="1200">
                <a:solidFill>
                  <a:srgbClr val="656464"/>
                </a:solidFill>
                <a:latin typeface="+mj-lt"/>
                <a:ea typeface="+mn-ea"/>
                <a:cs typeface="+mn-cs"/>
              </a:defRPr>
            </a:lvl5pPr>
            <a:lvl6pPr marL="0" indent="0" algn="l" defTabSz="914400" rtl="0" eaLnBrk="1" latinLnBrk="0" hangingPunct="1">
              <a:lnSpc>
                <a:spcPts val="1900"/>
              </a:lnSpc>
              <a:spcBef>
                <a:spcPts val="1984"/>
              </a:spcBef>
              <a:buFontTx/>
              <a:buNone/>
              <a:defRPr sz="1700" kern="1200">
                <a:solidFill>
                  <a:schemeClr val="accent3"/>
                </a:solidFill>
                <a:latin typeface="+mj-lt"/>
                <a:ea typeface="+mn-ea"/>
                <a:cs typeface="+mn-cs"/>
              </a:defRPr>
            </a:lvl6pPr>
            <a:lvl7pPr marL="0" indent="0" algn="l" defTabSz="914400" rtl="0" eaLnBrk="1" latinLnBrk="0" hangingPunct="1">
              <a:lnSpc>
                <a:spcPts val="1500"/>
              </a:lnSpc>
              <a:spcBef>
                <a:spcPts val="1984"/>
              </a:spcBef>
              <a:buFontTx/>
              <a:buNone/>
              <a:defRPr sz="1300" b="1" kern="1200">
                <a:solidFill>
                  <a:srgbClr val="656464"/>
                </a:solidFill>
                <a:latin typeface="+mj-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933C3A0-0665-A044-9F1E-E986F0AA2CA9}" type="slidenum">
              <a:rPr lang="en-AU" sz="601" smtClean="0"/>
              <a:pPr/>
              <a:t>‹#›</a:t>
            </a:fld>
            <a:endParaRPr lang="en-AU" sz="601" dirty="0"/>
          </a:p>
        </p:txBody>
      </p:sp>
    </p:spTree>
    <p:extLst>
      <p:ext uri="{BB962C8B-B14F-4D97-AF65-F5344CB8AC3E}">
        <p14:creationId xmlns:p14="http://schemas.microsoft.com/office/powerpoint/2010/main" val="3426158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Our Understanding">
    <p:spTree>
      <p:nvGrpSpPr>
        <p:cNvPr id="1" name=""/>
        <p:cNvGrpSpPr/>
        <p:nvPr/>
      </p:nvGrpSpPr>
      <p:grpSpPr>
        <a:xfrm>
          <a:off x="0" y="0"/>
          <a:ext cx="0" cy="0"/>
          <a:chOff x="0" y="0"/>
          <a:chExt cx="0" cy="0"/>
        </a:xfrm>
      </p:grpSpPr>
      <p:sp useBgFill="1">
        <p:nvSpPr>
          <p:cNvPr id="2" name="Slide Number Placeholder 1"/>
          <p:cNvSpPr>
            <a:spLocks noGrp="1"/>
          </p:cNvSpPr>
          <p:nvPr userDrawn="1">
            <p:ph type="sldNum" sz="quarter" idx="14"/>
          </p:nvPr>
        </p:nvSpPr>
        <p:spPr>
          <a:xfrm>
            <a:off x="-1431849" y="128419"/>
            <a:ext cx="0" cy="0"/>
          </a:xfrm>
        </p:spPr>
        <p:txBody>
          <a:bodyPr/>
          <a:lstStyle/>
          <a:p>
            <a:endParaRPr lang="en-AU" dirty="0"/>
          </a:p>
        </p:txBody>
      </p:sp>
      <p:sp>
        <p:nvSpPr>
          <p:cNvPr id="53" name="Text Placeholder 2">
            <a:extLst>
              <a:ext uri="{FF2B5EF4-FFF2-40B4-BE49-F238E27FC236}">
                <a16:creationId xmlns:a16="http://schemas.microsoft.com/office/drawing/2014/main" id="{90C8B750-607A-45E3-8D24-EA5DA70896B1}"/>
              </a:ext>
            </a:extLst>
          </p:cNvPr>
          <p:cNvSpPr>
            <a:spLocks noGrp="1"/>
          </p:cNvSpPr>
          <p:nvPr>
            <p:ph type="body" sz="quarter" idx="12"/>
          </p:nvPr>
        </p:nvSpPr>
        <p:spPr>
          <a:xfrm>
            <a:off x="271756" y="385048"/>
            <a:ext cx="8611601" cy="331402"/>
          </a:xfrm>
        </p:spPr>
        <p:txBody>
          <a:bodyPr vert="horz" lIns="0" tIns="0" rIns="0" bIns="0" rtlCol="0">
            <a:noAutofit/>
          </a:bodyPr>
          <a:lstStyle>
            <a:lvl1pPr>
              <a:defRPr lang="en-AU" sz="1502" u="none" baseline="0">
                <a:solidFill>
                  <a:schemeClr val="tx1"/>
                </a:solidFill>
                <a:uFill>
                  <a:solidFill>
                    <a:srgbClr val="039296"/>
                  </a:solidFill>
                </a:uFill>
                <a:latin typeface="+mj-lt"/>
              </a:defRPr>
            </a:lvl1pPr>
          </a:lstStyle>
          <a:p>
            <a:pPr lvl="0"/>
            <a:endParaRPr lang="en-AU"/>
          </a:p>
        </p:txBody>
      </p:sp>
      <p:sp>
        <p:nvSpPr>
          <p:cNvPr id="54" name="Text Placeholder 4">
            <a:extLst>
              <a:ext uri="{FF2B5EF4-FFF2-40B4-BE49-F238E27FC236}">
                <a16:creationId xmlns:a16="http://schemas.microsoft.com/office/drawing/2014/main" id="{297B7C6E-1448-48DA-BFE6-5500BF5B98ED}"/>
              </a:ext>
            </a:extLst>
          </p:cNvPr>
          <p:cNvSpPr>
            <a:spLocks noGrp="1"/>
          </p:cNvSpPr>
          <p:nvPr>
            <p:ph type="body" sz="quarter" idx="13"/>
          </p:nvPr>
        </p:nvSpPr>
        <p:spPr>
          <a:xfrm>
            <a:off x="271756" y="725832"/>
            <a:ext cx="8611601" cy="159741"/>
          </a:xfrm>
        </p:spPr>
        <p:txBody>
          <a:bodyPr>
            <a:noAutofit/>
          </a:bodyPr>
          <a:lstStyle>
            <a:lvl1pPr>
              <a:lnSpc>
                <a:spcPct val="120000"/>
              </a:lnSpc>
              <a:defRPr sz="826">
                <a:latin typeface="+mn-lt"/>
              </a:defRPr>
            </a:lvl1pPr>
          </a:lstStyle>
          <a:p>
            <a:pPr lvl="0"/>
            <a:endParaRPr lang="en-AU"/>
          </a:p>
        </p:txBody>
      </p:sp>
      <p:sp>
        <p:nvSpPr>
          <p:cNvPr id="5" name="Text Placeholder 2">
            <a:extLst>
              <a:ext uri="{FF2B5EF4-FFF2-40B4-BE49-F238E27FC236}">
                <a16:creationId xmlns:a16="http://schemas.microsoft.com/office/drawing/2014/main" id="{7C473E09-1C77-4000-A08A-AB71738B77DD}"/>
              </a:ext>
            </a:extLst>
          </p:cNvPr>
          <p:cNvSpPr>
            <a:spLocks noGrp="1"/>
          </p:cNvSpPr>
          <p:nvPr>
            <p:ph type="body" sz="quarter" idx="15" hasCustomPrompt="1"/>
          </p:nvPr>
        </p:nvSpPr>
        <p:spPr>
          <a:xfrm>
            <a:off x="271756" y="145972"/>
            <a:ext cx="2309043" cy="92447"/>
          </a:xfrm>
        </p:spPr>
        <p:txBody>
          <a:bodyPr wrap="square" anchor="ctr">
            <a:spAutoFit/>
          </a:bodyPr>
          <a:lstStyle>
            <a:lvl1pPr>
              <a:defRPr sz="601" b="1" cap="all" spc="90" baseline="0">
                <a:solidFill>
                  <a:schemeClr val="tx1"/>
                </a:solidFill>
                <a:latin typeface="+mj-lt"/>
              </a:defRPr>
            </a:lvl1pPr>
          </a:lstStyle>
          <a:p>
            <a:pPr lvl="0"/>
            <a:r>
              <a:rPr lang="en-US"/>
              <a:t>BREADCRUMBS</a:t>
            </a:r>
            <a:endParaRPr lang="en-AU"/>
          </a:p>
        </p:txBody>
      </p:sp>
    </p:spTree>
    <p:extLst>
      <p:ext uri="{BB962C8B-B14F-4D97-AF65-F5344CB8AC3E}">
        <p14:creationId xmlns:p14="http://schemas.microsoft.com/office/powerpoint/2010/main" val="118233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 nav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71C1AC-A229-B345-8F07-8A0560E5F72D}"/>
              </a:ext>
              <a:ext uri="{C183D7F6-B498-43B3-948B-1728B52AA6E4}">
                <adec:decorative xmlns:adec="http://schemas.microsoft.com/office/drawing/2017/decorative" val="1"/>
              </a:ext>
            </a:extLst>
          </p:cNvPr>
          <p:cNvSpPr/>
          <p:nvPr/>
        </p:nvSpPr>
        <p:spPr>
          <a:xfrm>
            <a:off x="0" y="154236"/>
            <a:ext cx="9155113" cy="49956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3F185305-68A7-4345-AD1F-39F7BA091311}"/>
              </a:ext>
            </a:extLst>
          </p:cNvPr>
          <p:cNvSpPr>
            <a:spLocks noGrp="1"/>
          </p:cNvSpPr>
          <p:nvPr>
            <p:ph type="sldNum" sz="quarter" idx="11"/>
          </p:nvPr>
        </p:nvSpPr>
        <p:spPr/>
        <p:txBody>
          <a:bodyPr/>
          <a:lstStyle>
            <a:lvl1pPr>
              <a:defRPr sz="676">
                <a:solidFill>
                  <a:srgbClr val="FFFFFF"/>
                </a:solidFill>
              </a:defRPr>
            </a:lvl1pPr>
          </a:lstStyle>
          <a:p>
            <a:fld id="{10FCB9AB-69E1-9E48-A5B1-96EC320F500A}" type="slidenum">
              <a:rPr lang="en-US" altLang="en-US" smtClean="0"/>
              <a:pPr/>
              <a:t>‹#›</a:t>
            </a:fld>
            <a:endParaRPr lang="en-US" altLang="en-US" dirty="0"/>
          </a:p>
        </p:txBody>
      </p:sp>
      <p:sp>
        <p:nvSpPr>
          <p:cNvPr id="7" name="Footer Placeholder 6">
            <a:extLst>
              <a:ext uri="{FF2B5EF4-FFF2-40B4-BE49-F238E27FC236}">
                <a16:creationId xmlns:a16="http://schemas.microsoft.com/office/drawing/2014/main" id="{688E33F1-9614-0C42-80D6-B297172F8757}"/>
              </a:ext>
            </a:extLst>
          </p:cNvPr>
          <p:cNvSpPr>
            <a:spLocks noGrp="1"/>
          </p:cNvSpPr>
          <p:nvPr>
            <p:ph type="ftr" sz="quarter" idx="12"/>
          </p:nvPr>
        </p:nvSpPr>
        <p:spPr>
          <a:xfrm>
            <a:off x="720876" y="4773600"/>
            <a:ext cx="3089851" cy="273050"/>
          </a:xfrm>
          <a:prstGeom prst="rect">
            <a:avLst/>
          </a:prstGeom>
        </p:spPr>
        <p:txBody>
          <a:bodyPr/>
          <a:lstStyle>
            <a:lvl1pPr>
              <a:defRPr sz="676">
                <a:solidFill>
                  <a:schemeClr val="bg1"/>
                </a:solidFill>
              </a:defRPr>
            </a:lvl1pPr>
          </a:lstStyle>
          <a:p>
            <a:endParaRPr lang="en-US" dirty="0"/>
          </a:p>
        </p:txBody>
      </p:sp>
      <p:sp>
        <p:nvSpPr>
          <p:cNvPr id="9" name="Title 1"/>
          <p:cNvSpPr>
            <a:spLocks noGrp="1"/>
          </p:cNvSpPr>
          <p:nvPr>
            <p:ph type="title" hasCustomPrompt="1"/>
          </p:nvPr>
        </p:nvSpPr>
        <p:spPr>
          <a:xfrm>
            <a:off x="723193" y="898525"/>
            <a:ext cx="7702374" cy="782638"/>
          </a:xfrm>
        </p:spPr>
        <p:txBody>
          <a:bodyPr/>
          <a:lstStyle>
            <a:lvl1pPr>
              <a:defRPr>
                <a:solidFill>
                  <a:schemeClr val="bg1"/>
                </a:solidFill>
              </a:defRPr>
            </a:lvl1pPr>
          </a:lstStyle>
          <a:p>
            <a:r>
              <a:rPr lang="en-AU" dirty="0"/>
              <a:t>Click to edit heading</a:t>
            </a:r>
            <a:endParaRPr lang="en-US" dirty="0"/>
          </a:p>
        </p:txBody>
      </p:sp>
      <p:sp>
        <p:nvSpPr>
          <p:cNvPr id="8" name="Content Placeholder 2">
            <a:extLst>
              <a:ext uri="{FF2B5EF4-FFF2-40B4-BE49-F238E27FC236}">
                <a16:creationId xmlns:a16="http://schemas.microsoft.com/office/drawing/2014/main" id="{7A83466A-3736-47FE-AD54-948BA62B6088}"/>
              </a:ext>
            </a:extLst>
          </p:cNvPr>
          <p:cNvSpPr>
            <a:spLocks noGrp="1"/>
          </p:cNvSpPr>
          <p:nvPr>
            <p:ph idx="1" hasCustomPrompt="1"/>
          </p:nvPr>
        </p:nvSpPr>
        <p:spPr>
          <a:xfrm>
            <a:off x="723193" y="1689101"/>
            <a:ext cx="7702374" cy="2911475"/>
          </a:xfrm>
        </p:spPr>
        <p:txBody>
          <a:bodyPr/>
          <a:lstStyle>
            <a:lvl1pPr marL="243304" indent="-243304">
              <a:spcBef>
                <a:spcPts val="339"/>
              </a:spcBef>
              <a:tabLst>
                <a:tab pos="1080055" algn="l"/>
              </a:tabLst>
              <a:defRPr sz="1352">
                <a:solidFill>
                  <a:schemeClr val="bg1"/>
                </a:solidFill>
              </a:defRPr>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solidFill>
                  <a:schemeClr val="bg1"/>
                </a:solidFill>
              </a:defRPr>
            </a:lvl2pPr>
            <a:lvl3pPr marL="986732" indent="-243304">
              <a:spcBef>
                <a:spcPts val="339"/>
              </a:spcBef>
              <a:buClr>
                <a:srgbClr val="385CC4"/>
              </a:buClr>
              <a:buFont typeface="Courier New" panose="02070309020205020404" pitchFamily="49" charset="0"/>
              <a:buChar char="o"/>
              <a:defRPr sz="1352">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spTree>
    <p:extLst>
      <p:ext uri="{BB962C8B-B14F-4D97-AF65-F5344CB8AC3E}">
        <p14:creationId xmlns:p14="http://schemas.microsoft.com/office/powerpoint/2010/main" val="2200501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33260" y="4708525"/>
            <a:ext cx="5798238" cy="273050"/>
          </a:xfrm>
          <a:prstGeom prst="rect">
            <a:avLst/>
          </a:prstGeom>
        </p:spPr>
        <p:txBody>
          <a:bodyPr lIns="0" tIns="0" rIns="0" bIns="0"/>
          <a:lstStyle>
            <a:lvl1pPr algn="l">
              <a:defRPr sz="676">
                <a:solidFill>
                  <a:schemeClr val="bg1"/>
                </a:solidFill>
              </a:defRPr>
            </a:lvl1pPr>
          </a:lstStyle>
          <a:p>
            <a:endParaRPr lang="en-US" dirty="0"/>
          </a:p>
        </p:txBody>
      </p:sp>
      <p:pic>
        <p:nvPicPr>
          <p:cNvPr id="7" name="Picture 6" descr="title2 100dpi.png"/>
          <p:cNvPicPr>
            <a:picLocks noChangeAspect="1"/>
          </p:cNvPicPr>
          <p:nvPr userDrawn="1"/>
        </p:nvPicPr>
        <p:blipFill rotWithShape="1">
          <a:blip r:embed="rId2" cstate="screen">
            <a:extLst>
              <a:ext uri="{28A0092B-C50C-407E-A947-70E740481C1C}">
                <a14:useLocalDpi xmlns:a14="http://schemas.microsoft.com/office/drawing/2010/main"/>
              </a:ext>
            </a:extLst>
          </a:blip>
          <a:srcRect b="-1297"/>
          <a:stretch/>
        </p:blipFill>
        <p:spPr>
          <a:xfrm>
            <a:off x="1" y="0"/>
            <a:ext cx="9155113" cy="5358297"/>
          </a:xfrm>
          <a:prstGeom prst="rect">
            <a:avLst/>
          </a:prstGeom>
        </p:spPr>
      </p:pic>
      <p:pic>
        <p:nvPicPr>
          <p:cNvPr id="8" name="Picture 7" descr="govt_crest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8398" y="498487"/>
            <a:ext cx="1769050" cy="347901"/>
          </a:xfrm>
          <a:prstGeom prst="rect">
            <a:avLst/>
          </a:prstGeom>
        </p:spPr>
      </p:pic>
      <p:sp>
        <p:nvSpPr>
          <p:cNvPr id="12" name="Content Placeholder 2"/>
          <p:cNvSpPr>
            <a:spLocks noGrp="1"/>
          </p:cNvSpPr>
          <p:nvPr userDrawn="1">
            <p:ph idx="14" hasCustomPrompt="1"/>
          </p:nvPr>
        </p:nvSpPr>
        <p:spPr>
          <a:xfrm>
            <a:off x="582467" y="4725931"/>
            <a:ext cx="3974970" cy="339080"/>
          </a:xfrm>
        </p:spPr>
        <p:txBody>
          <a:bodyPr anchor="ctr">
            <a:normAutofit/>
          </a:bodyPr>
          <a:lstStyle>
            <a:lvl1pPr marL="0" marR="0" indent="0" algn="l" defTabSz="402515" rtl="0" eaLnBrk="1" fontAlgn="auto" latinLnBrk="0" hangingPunct="1">
              <a:lnSpc>
                <a:spcPts val="1233"/>
              </a:lnSpc>
              <a:spcBef>
                <a:spcPts val="264"/>
              </a:spcBef>
              <a:spcAft>
                <a:spcPts val="264"/>
              </a:spcAft>
              <a:buClrTx/>
              <a:buSzTx/>
              <a:buFontTx/>
              <a:buNone/>
              <a:tabLst/>
              <a:defRPr lang="en-US" sz="676" smtClean="0">
                <a:solidFill>
                  <a:schemeClr val="bg1"/>
                </a:solidFill>
              </a:defRPr>
            </a:lvl1pPr>
          </a:lstStyle>
          <a:p>
            <a:r>
              <a:rPr lang="en-US" sz="601" dirty="0">
                <a:latin typeface="+mn-lt"/>
              </a:rPr>
              <a:t>CLASSIFICATION - TITLE</a:t>
            </a:r>
          </a:p>
        </p:txBody>
      </p:sp>
      <p:sp>
        <p:nvSpPr>
          <p:cNvPr id="15" name="Text Placeholder 2"/>
          <p:cNvSpPr>
            <a:spLocks noGrp="1"/>
          </p:cNvSpPr>
          <p:nvPr>
            <p:ph type="body" idx="15"/>
          </p:nvPr>
        </p:nvSpPr>
        <p:spPr>
          <a:xfrm>
            <a:off x="565280" y="3890380"/>
            <a:ext cx="5642090" cy="457201"/>
          </a:xfrm>
        </p:spPr>
        <p:txBody>
          <a:bodyPr lIns="0" tIns="0" rIns="0" bIns="0" anchor="t" anchorCtr="0"/>
          <a:lstStyle>
            <a:lvl1pPr marL="0" indent="0">
              <a:buNone/>
              <a:defRPr sz="1727">
                <a:solidFill>
                  <a:schemeClr val="bg1"/>
                </a:solidFill>
              </a:defRPr>
            </a:lvl1pPr>
            <a:lvl2pPr marL="402515" indent="0">
              <a:buNone/>
              <a:defRPr sz="1577">
                <a:solidFill>
                  <a:schemeClr val="tx1">
                    <a:tint val="75000"/>
                  </a:schemeClr>
                </a:solidFill>
              </a:defRPr>
            </a:lvl2pPr>
            <a:lvl3pPr marL="805030" indent="0">
              <a:buNone/>
              <a:defRPr sz="1427">
                <a:solidFill>
                  <a:schemeClr val="tx1">
                    <a:tint val="75000"/>
                  </a:schemeClr>
                </a:solidFill>
              </a:defRPr>
            </a:lvl3pPr>
            <a:lvl4pPr marL="1207544" indent="0">
              <a:buNone/>
              <a:defRPr sz="1201">
                <a:solidFill>
                  <a:schemeClr val="tx1">
                    <a:tint val="75000"/>
                  </a:schemeClr>
                </a:solidFill>
              </a:defRPr>
            </a:lvl4pPr>
            <a:lvl5pPr marL="1610060" indent="0">
              <a:buNone/>
              <a:defRPr sz="1201">
                <a:solidFill>
                  <a:schemeClr val="tx1">
                    <a:tint val="75000"/>
                  </a:schemeClr>
                </a:solidFill>
              </a:defRPr>
            </a:lvl5pPr>
            <a:lvl6pPr marL="2012575" indent="0">
              <a:buNone/>
              <a:defRPr sz="1201">
                <a:solidFill>
                  <a:schemeClr val="tx1">
                    <a:tint val="75000"/>
                  </a:schemeClr>
                </a:solidFill>
              </a:defRPr>
            </a:lvl6pPr>
            <a:lvl7pPr marL="2415090" indent="0">
              <a:buNone/>
              <a:defRPr sz="1201">
                <a:solidFill>
                  <a:schemeClr val="tx1">
                    <a:tint val="75000"/>
                  </a:schemeClr>
                </a:solidFill>
              </a:defRPr>
            </a:lvl7pPr>
            <a:lvl8pPr marL="2817604" indent="0">
              <a:buNone/>
              <a:defRPr sz="1201">
                <a:solidFill>
                  <a:schemeClr val="tx1">
                    <a:tint val="75000"/>
                  </a:schemeClr>
                </a:solidFill>
              </a:defRPr>
            </a:lvl8pPr>
            <a:lvl9pPr marL="3220119" indent="0">
              <a:buNone/>
              <a:defRPr sz="1201">
                <a:solidFill>
                  <a:schemeClr val="tx1">
                    <a:tint val="75000"/>
                  </a:schemeClr>
                </a:solidFill>
              </a:defRPr>
            </a:lvl9pPr>
          </a:lstStyle>
          <a:p>
            <a:pPr lvl="0"/>
            <a:r>
              <a:rPr lang="en-AU" dirty="0"/>
              <a:t>Click to edit Master text styles</a:t>
            </a:r>
          </a:p>
        </p:txBody>
      </p:sp>
      <p:sp>
        <p:nvSpPr>
          <p:cNvPr id="18" name="Text Placeholder 2"/>
          <p:cNvSpPr>
            <a:spLocks noGrp="1"/>
          </p:cNvSpPr>
          <p:nvPr>
            <p:ph type="body" idx="16" hasCustomPrompt="1"/>
          </p:nvPr>
        </p:nvSpPr>
        <p:spPr>
          <a:xfrm>
            <a:off x="565280" y="2876287"/>
            <a:ext cx="5642090" cy="896071"/>
          </a:xfrm>
        </p:spPr>
        <p:txBody>
          <a:bodyPr lIns="0" tIns="0" rIns="0" bIns="0" anchor="t" anchorCtr="0">
            <a:noAutofit/>
          </a:bodyPr>
          <a:lstStyle>
            <a:lvl1pPr marL="0" indent="0">
              <a:buNone/>
              <a:defRPr sz="2702">
                <a:solidFill>
                  <a:schemeClr val="bg1"/>
                </a:solidFill>
              </a:defRPr>
            </a:lvl1pPr>
            <a:lvl2pPr marL="402515" indent="0">
              <a:buNone/>
              <a:defRPr sz="1577">
                <a:solidFill>
                  <a:schemeClr val="tx1">
                    <a:tint val="75000"/>
                  </a:schemeClr>
                </a:solidFill>
              </a:defRPr>
            </a:lvl2pPr>
            <a:lvl3pPr marL="805030" indent="0">
              <a:buNone/>
              <a:defRPr sz="1427">
                <a:solidFill>
                  <a:schemeClr val="tx1">
                    <a:tint val="75000"/>
                  </a:schemeClr>
                </a:solidFill>
              </a:defRPr>
            </a:lvl3pPr>
            <a:lvl4pPr marL="1207544" indent="0">
              <a:buNone/>
              <a:defRPr sz="1201">
                <a:solidFill>
                  <a:schemeClr val="tx1">
                    <a:tint val="75000"/>
                  </a:schemeClr>
                </a:solidFill>
              </a:defRPr>
            </a:lvl4pPr>
            <a:lvl5pPr marL="1610060" indent="0">
              <a:buNone/>
              <a:defRPr sz="1201">
                <a:solidFill>
                  <a:schemeClr val="tx1">
                    <a:tint val="75000"/>
                  </a:schemeClr>
                </a:solidFill>
              </a:defRPr>
            </a:lvl5pPr>
            <a:lvl6pPr marL="2012575" indent="0">
              <a:buNone/>
              <a:defRPr sz="1201">
                <a:solidFill>
                  <a:schemeClr val="tx1">
                    <a:tint val="75000"/>
                  </a:schemeClr>
                </a:solidFill>
              </a:defRPr>
            </a:lvl6pPr>
            <a:lvl7pPr marL="2415090" indent="0">
              <a:buNone/>
              <a:defRPr sz="1201">
                <a:solidFill>
                  <a:schemeClr val="tx1">
                    <a:tint val="75000"/>
                  </a:schemeClr>
                </a:solidFill>
              </a:defRPr>
            </a:lvl7pPr>
            <a:lvl8pPr marL="2817604" indent="0">
              <a:buNone/>
              <a:defRPr sz="1201">
                <a:solidFill>
                  <a:schemeClr val="tx1">
                    <a:tint val="75000"/>
                  </a:schemeClr>
                </a:solidFill>
              </a:defRPr>
            </a:lvl8pPr>
            <a:lvl9pPr marL="3220119" indent="0">
              <a:buNone/>
              <a:defRPr sz="1201">
                <a:solidFill>
                  <a:schemeClr val="tx1">
                    <a:tint val="75000"/>
                  </a:schemeClr>
                </a:solidFill>
              </a:defRPr>
            </a:lvl9pPr>
          </a:lstStyle>
          <a:p>
            <a:pPr lvl="0"/>
            <a:r>
              <a:rPr lang="en-AU" dirty="0"/>
              <a:t>Click to edit title</a:t>
            </a:r>
          </a:p>
        </p:txBody>
      </p:sp>
    </p:spTree>
    <p:extLst>
      <p:ext uri="{BB962C8B-B14F-4D97-AF65-F5344CB8AC3E}">
        <p14:creationId xmlns:p14="http://schemas.microsoft.com/office/powerpoint/2010/main" val="480480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17" name="Content Placeholder 10"/>
          <p:cNvSpPr>
            <a:spLocks noGrp="1"/>
          </p:cNvSpPr>
          <p:nvPr>
            <p:ph sz="quarter" idx="19" hasCustomPrompt="1"/>
          </p:nvPr>
        </p:nvSpPr>
        <p:spPr>
          <a:xfrm>
            <a:off x="6704735" y="1279121"/>
            <a:ext cx="1841924" cy="3325945"/>
          </a:xfrm>
        </p:spPr>
        <p:txBody>
          <a:bodyPr>
            <a:normAutofit/>
          </a:bodyPr>
          <a:lstStyle>
            <a:lvl1pPr marL="0" indent="0">
              <a:lnSpc>
                <a:spcPts val="1233"/>
              </a:lnSpc>
              <a:spcBef>
                <a:spcPts val="264"/>
              </a:spcBef>
              <a:spcAft>
                <a:spcPts val="264"/>
              </a:spcAft>
              <a:buNone/>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5" name="Content Placeholder 10"/>
          <p:cNvSpPr>
            <a:spLocks noGrp="1"/>
          </p:cNvSpPr>
          <p:nvPr>
            <p:ph sz="quarter" idx="15" hasCustomPrompt="1"/>
          </p:nvPr>
        </p:nvSpPr>
        <p:spPr>
          <a:xfrm>
            <a:off x="4663949" y="1279121"/>
            <a:ext cx="1841836" cy="3325945"/>
          </a:xfrm>
        </p:spPr>
        <p:txBody>
          <a:bodyPr>
            <a:normAutofit/>
          </a:bodyPr>
          <a:lstStyle>
            <a:lvl1pPr marL="0" indent="0">
              <a:lnSpc>
                <a:spcPts val="1233"/>
              </a:lnSpc>
              <a:spcBef>
                <a:spcPts val="264"/>
              </a:spcBef>
              <a:spcAft>
                <a:spcPts val="264"/>
              </a:spcAft>
              <a:buNone/>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0" name="Content Placeholder 10"/>
          <p:cNvSpPr>
            <a:spLocks noGrp="1"/>
          </p:cNvSpPr>
          <p:nvPr>
            <p:ph sz="quarter" idx="13" hasCustomPrompt="1"/>
          </p:nvPr>
        </p:nvSpPr>
        <p:spPr>
          <a:xfrm>
            <a:off x="582467" y="1279121"/>
            <a:ext cx="1841748" cy="3325945"/>
          </a:xfrm>
        </p:spPr>
        <p:txBody>
          <a:bodyPr>
            <a:normAutofit/>
          </a:bodyPr>
          <a:lstStyle>
            <a:lvl1pPr marL="0" indent="0">
              <a:lnSpc>
                <a:spcPts val="1233"/>
              </a:lnSpc>
              <a:spcBef>
                <a:spcPts val="264"/>
              </a:spcBef>
              <a:spcAft>
                <a:spcPts val="264"/>
              </a:spcAft>
              <a:buNone/>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4" name="Content Placeholder 10"/>
          <p:cNvSpPr>
            <a:spLocks noGrp="1"/>
          </p:cNvSpPr>
          <p:nvPr>
            <p:ph sz="quarter" idx="17" hasCustomPrompt="1"/>
          </p:nvPr>
        </p:nvSpPr>
        <p:spPr>
          <a:xfrm>
            <a:off x="2623164" y="1279121"/>
            <a:ext cx="1841836" cy="3325945"/>
          </a:xfrm>
        </p:spPr>
        <p:txBody>
          <a:bodyPr>
            <a:normAutofit/>
          </a:bodyPr>
          <a:lstStyle>
            <a:lvl1pPr marL="0" indent="0">
              <a:lnSpc>
                <a:spcPts val="1233"/>
              </a:lnSpc>
              <a:spcBef>
                <a:spcPts val="264"/>
              </a:spcBef>
              <a:spcAft>
                <a:spcPts val="264"/>
              </a:spcAft>
              <a:buNone/>
              <a:tabLst/>
              <a:defRPr lang="en-AU" sz="826"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1" name="Title 1"/>
          <p:cNvSpPr>
            <a:spLocks noGrp="1"/>
          </p:cNvSpPr>
          <p:nvPr>
            <p:ph type="title" hasCustomPrompt="1"/>
          </p:nvPr>
        </p:nvSpPr>
        <p:spPr>
          <a:xfrm>
            <a:off x="582467" y="442916"/>
            <a:ext cx="5959626" cy="510763"/>
          </a:xfrm>
        </p:spPr>
        <p:txBody>
          <a:bodyPr anchor="t">
            <a:noAutofit/>
          </a:bodyPr>
          <a:lstStyle>
            <a:lvl1pPr algn="l">
              <a:lnSpc>
                <a:spcPts val="2202"/>
              </a:lnSpc>
              <a:spcBef>
                <a:spcPts val="176"/>
              </a:spcBef>
              <a:spcAft>
                <a:spcPts val="176"/>
              </a:spcAft>
              <a:defRPr sz="1802" b="0" cap="none">
                <a:solidFill>
                  <a:schemeClr val="tx2"/>
                </a:solidFill>
              </a:defRPr>
            </a:lvl1pPr>
          </a:lstStyle>
          <a:p>
            <a:r>
              <a:rPr lang="en-AU" dirty="0"/>
              <a:t>Click to edit heading</a:t>
            </a:r>
            <a:endParaRPr lang="en-US" dirty="0"/>
          </a:p>
        </p:txBody>
      </p:sp>
      <p:pic>
        <p:nvPicPr>
          <p:cNvPr id="18" name="Picture 17" descr="header_strip_100dpi copy.png"/>
          <p:cNvPicPr>
            <a:picLocks noChangeAspect="1"/>
          </p:cNvPicPr>
          <p:nvPr userDrawn="1"/>
        </p:nvPicPr>
        <p:blipFill>
          <a:blip r:embed="rId2"/>
          <a:stretch>
            <a:fillRect/>
          </a:stretch>
        </p:blipFill>
        <p:spPr>
          <a:xfrm>
            <a:off x="1" y="1"/>
            <a:ext cx="9155113" cy="164592"/>
          </a:xfrm>
          <a:prstGeom prst="rect">
            <a:avLst/>
          </a:prstGeom>
        </p:spPr>
      </p:pic>
      <p:sp>
        <p:nvSpPr>
          <p:cNvPr id="12" name="Content Placeholder 2"/>
          <p:cNvSpPr>
            <a:spLocks noGrp="1"/>
          </p:cNvSpPr>
          <p:nvPr>
            <p:ph idx="14" hasCustomPrompt="1"/>
          </p:nvPr>
        </p:nvSpPr>
        <p:spPr>
          <a:xfrm>
            <a:off x="582465" y="4758833"/>
            <a:ext cx="3974972" cy="270333"/>
          </a:xfrm>
        </p:spPr>
        <p:txBody>
          <a:bodyPr anchor="ctr">
            <a:normAutofit/>
          </a:bodyPr>
          <a:lstStyle>
            <a:lvl1pPr marL="0" marR="0" indent="0" algn="l" defTabSz="402613" rtl="0" eaLnBrk="1" fontAlgn="auto" latinLnBrk="0" hangingPunct="1">
              <a:lnSpc>
                <a:spcPts val="1233"/>
              </a:lnSpc>
              <a:spcBef>
                <a:spcPts val="264"/>
              </a:spcBef>
              <a:spcAft>
                <a:spcPts val="264"/>
              </a:spcAft>
              <a:buClrTx/>
              <a:buSzTx/>
              <a:buFontTx/>
              <a:buNone/>
              <a:tabLst/>
              <a:defRPr lang="en-US" sz="676" smtClean="0">
                <a:solidFill>
                  <a:srgbClr val="898989"/>
                </a:solidFill>
              </a:defRPr>
            </a:lvl1pPr>
          </a:lstStyle>
          <a:p>
            <a:r>
              <a:rPr lang="en-US" sz="601" dirty="0">
                <a:latin typeface="+mn-lt"/>
              </a:rPr>
              <a:t>CLASSIFICATION - TITLE</a:t>
            </a:r>
          </a:p>
        </p:txBody>
      </p:sp>
      <p:sp>
        <p:nvSpPr>
          <p:cNvPr id="19" name="Content Placeholder 2"/>
          <p:cNvSpPr>
            <a:spLocks noGrp="1"/>
          </p:cNvSpPr>
          <p:nvPr>
            <p:ph idx="34" hasCustomPrompt="1"/>
          </p:nvPr>
        </p:nvSpPr>
        <p:spPr>
          <a:xfrm>
            <a:off x="7969495" y="4758833"/>
            <a:ext cx="597286" cy="270333"/>
          </a:xfrm>
        </p:spPr>
        <p:txBody>
          <a:bodyPr anchor="ctr">
            <a:normAutofit/>
          </a:bodyPr>
          <a:lstStyle>
            <a:lvl1pPr marL="0" marR="0" indent="0" algn="r" defTabSz="402613" rtl="0" eaLnBrk="1" fontAlgn="auto" latinLnBrk="0" hangingPunct="1">
              <a:lnSpc>
                <a:spcPts val="1233"/>
              </a:lnSpc>
              <a:spcBef>
                <a:spcPts val="264"/>
              </a:spcBef>
              <a:spcAft>
                <a:spcPts val="264"/>
              </a:spcAft>
              <a:buClrTx/>
              <a:buSzTx/>
              <a:buFontTx/>
              <a:buNone/>
              <a:tabLst/>
              <a:defRPr lang="en-US" sz="601" smtClean="0">
                <a:solidFill>
                  <a:srgbClr val="898989"/>
                </a:solidFill>
              </a:defRPr>
            </a:lvl1pPr>
          </a:lstStyle>
          <a:p>
            <a:fld id="{B933C3A0-0665-A044-9F1E-E986F0AA2CA9}" type="slidenum">
              <a:rPr lang="en-AU" smtClean="0"/>
              <a:pPr/>
              <a:t>‹#›</a:t>
            </a:fld>
            <a:endParaRPr lang="en-US" sz="601" dirty="0">
              <a:latin typeface="+mn-lt"/>
            </a:endParaRPr>
          </a:p>
        </p:txBody>
      </p:sp>
    </p:spTree>
    <p:extLst>
      <p:ext uri="{BB962C8B-B14F-4D97-AF65-F5344CB8AC3E}">
        <p14:creationId xmlns:p14="http://schemas.microsoft.com/office/powerpoint/2010/main" val="784324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Blank">
    <p:bg>
      <p:bgPr>
        <a:solidFill>
          <a:srgbClr val="0070C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FFB474-FBDA-4E43-9D62-CD6F8039ED5E}"/>
              </a:ext>
            </a:extLst>
          </p:cNvPr>
          <p:cNvSpPr>
            <a:spLocks noGrp="1"/>
          </p:cNvSpPr>
          <p:nvPr>
            <p:ph type="ctrTitle" hasCustomPrompt="1"/>
          </p:nvPr>
        </p:nvSpPr>
        <p:spPr>
          <a:xfrm>
            <a:off x="154570" y="1511624"/>
            <a:ext cx="9000546" cy="690996"/>
          </a:xfrm>
        </p:spPr>
        <p:txBody>
          <a:bodyPr anchor="b"/>
          <a:lstStyle>
            <a:lvl1pPr algn="l">
              <a:defRPr sz="5042" baseline="0">
                <a:solidFill>
                  <a:schemeClr val="bg1"/>
                </a:solidFill>
                <a:latin typeface="Arial Black" panose="020B0A04020102020204" pitchFamily="34" charset="0"/>
              </a:defRPr>
            </a:lvl1pPr>
          </a:lstStyle>
          <a:p>
            <a:r>
              <a:rPr lang="en-US"/>
              <a:t>DIVIDER TITLE</a:t>
            </a:r>
            <a:endParaRPr lang="en-AU"/>
          </a:p>
        </p:txBody>
      </p:sp>
      <p:sp>
        <p:nvSpPr>
          <p:cNvPr id="6" name="Text Placeholder 19"/>
          <p:cNvSpPr>
            <a:spLocks noGrp="1"/>
          </p:cNvSpPr>
          <p:nvPr>
            <p:ph type="body" sz="quarter" idx="13" hasCustomPrompt="1"/>
          </p:nvPr>
        </p:nvSpPr>
        <p:spPr>
          <a:xfrm>
            <a:off x="151591" y="1952700"/>
            <a:ext cx="9003523" cy="686647"/>
          </a:xfrm>
        </p:spPr>
        <p:txBody>
          <a:bodyPr vert="horz" lIns="107507" tIns="53755" rIns="107507" bIns="53755" rtlCol="0" anchor="b">
            <a:normAutofit/>
          </a:bodyPr>
          <a:lstStyle>
            <a:lvl1pPr>
              <a:defRPr lang="en-AU" sz="3755" dirty="0">
                <a:solidFill>
                  <a:srgbClr val="002060"/>
                </a:solidFill>
                <a:latin typeface="Arial Black" panose="020B0A04020102020204" pitchFamily="34" charset="0"/>
                <a:ea typeface="+mj-ea"/>
                <a:cs typeface="+mj-cs"/>
              </a:defRPr>
            </a:lvl1pPr>
          </a:lstStyle>
          <a:p>
            <a:pPr marL="0" lvl="0">
              <a:spcBef>
                <a:spcPct val="0"/>
              </a:spcBef>
              <a:buNone/>
            </a:pPr>
            <a:r>
              <a:rPr lang="en-AU"/>
              <a:t>SUBTITLE</a:t>
            </a:r>
          </a:p>
        </p:txBody>
      </p:sp>
    </p:spTree>
    <p:extLst>
      <p:ext uri="{BB962C8B-B14F-4D97-AF65-F5344CB8AC3E}">
        <p14:creationId xmlns:p14="http://schemas.microsoft.com/office/powerpoint/2010/main" val="3914231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 column_extra title">
    <p:spTree>
      <p:nvGrpSpPr>
        <p:cNvPr id="1" name=""/>
        <p:cNvGrpSpPr/>
        <p:nvPr/>
      </p:nvGrpSpPr>
      <p:grpSpPr>
        <a:xfrm>
          <a:off x="0" y="0"/>
          <a:ext cx="0" cy="0"/>
          <a:chOff x="0" y="0"/>
          <a:chExt cx="0" cy="0"/>
        </a:xfrm>
      </p:grpSpPr>
      <p:sp>
        <p:nvSpPr>
          <p:cNvPr id="15" name="Content Placeholder 10"/>
          <p:cNvSpPr>
            <a:spLocks noGrp="1"/>
          </p:cNvSpPr>
          <p:nvPr>
            <p:ph sz="quarter" idx="15" hasCustomPrompt="1"/>
          </p:nvPr>
        </p:nvSpPr>
        <p:spPr>
          <a:xfrm>
            <a:off x="4711071" y="1629393"/>
            <a:ext cx="3855711" cy="2975672"/>
          </a:xfrm>
        </p:spPr>
        <p:txBody>
          <a:bodyPr>
            <a:normAutofit/>
          </a:bodyPr>
          <a:lstStyle>
            <a:lvl1pPr marL="301911" indent="-301911" algn="l" defTabSz="402548" rtl="0" eaLnBrk="1" latinLnBrk="0" hangingPunct="1">
              <a:lnSpc>
                <a:spcPts val="1233"/>
              </a:lnSpc>
              <a:spcBef>
                <a:spcPts val="296"/>
              </a:spcBef>
              <a:spcAft>
                <a:spcPts val="296"/>
              </a:spcAft>
              <a:buFont typeface="Arial" panose="020B0604020202020204" pitchFamily="34" charset="0"/>
              <a:buChar char="•"/>
              <a:defRPr lang="en-US" sz="751" kern="1200" spc="5" baseline="0" dirty="0">
                <a:solidFill>
                  <a:schemeClr val="tx1"/>
                </a:solidFill>
                <a:latin typeface="+mn-lt"/>
                <a:ea typeface="+mn-ea"/>
                <a:cs typeface="HelveticaNeueLTCom-Roman"/>
              </a:defRPr>
            </a:lvl1pPr>
          </a:lstStyle>
          <a:p>
            <a:pPr marL="301911" lvl="0" indent="-301911" algn="l" defTabSz="402548" rtl="0" eaLnBrk="1" latinLnBrk="0" hangingPunct="1">
              <a:lnSpc>
                <a:spcPct val="100000"/>
              </a:lnSpc>
              <a:spcBef>
                <a:spcPts val="296"/>
              </a:spcBef>
              <a:spcAft>
                <a:spcPts val="296"/>
              </a:spcAft>
              <a:buFont typeface="Arial" panose="020B0604020202020204" pitchFamily="34" charset="0"/>
              <a:buChar char="•"/>
            </a:pPr>
            <a:r>
              <a:rPr lang="en-AU" dirty="0"/>
              <a:t>Insert text or graphic here.</a:t>
            </a:r>
            <a:endParaRPr lang="en-US" dirty="0"/>
          </a:p>
        </p:txBody>
      </p:sp>
      <p:sp>
        <p:nvSpPr>
          <p:cNvPr id="10" name="Content Placeholder 10"/>
          <p:cNvSpPr>
            <a:spLocks noGrp="1"/>
          </p:cNvSpPr>
          <p:nvPr>
            <p:ph sz="quarter" idx="13" hasCustomPrompt="1"/>
          </p:nvPr>
        </p:nvSpPr>
        <p:spPr>
          <a:xfrm>
            <a:off x="582468" y="1629393"/>
            <a:ext cx="3856838" cy="2975672"/>
          </a:xfrm>
        </p:spPr>
        <p:txBody>
          <a:bodyPr>
            <a:normAutofit/>
          </a:bodyPr>
          <a:lstStyle>
            <a:lvl1pPr marL="160741" indent="-160741" algn="l" defTabSz="402548" rtl="0" eaLnBrk="1" latinLnBrk="0" hangingPunct="1">
              <a:lnSpc>
                <a:spcPts val="1233"/>
              </a:lnSpc>
              <a:spcBef>
                <a:spcPts val="296"/>
              </a:spcBef>
              <a:spcAft>
                <a:spcPts val="296"/>
              </a:spcAft>
              <a:buFont typeface="Arial" panose="020B0604020202020204" pitchFamily="34" charset="0"/>
              <a:buChar char="•"/>
              <a:defRPr lang="en-AU" sz="751" kern="1200" spc="5" baseline="0" dirty="0" smtClean="0">
                <a:solidFill>
                  <a:schemeClr val="tx1"/>
                </a:solidFill>
                <a:latin typeface="+mn-lt"/>
                <a:ea typeface="+mn-ea"/>
                <a:cs typeface="HelveticaNeueLTCom-Roman"/>
              </a:defRPr>
            </a:lvl1pPr>
          </a:lstStyle>
          <a:p>
            <a:pPr marL="301911" lvl="0" indent="-301911" algn="l" defTabSz="402548" rtl="0" eaLnBrk="1" latinLnBrk="0" hangingPunct="1">
              <a:lnSpc>
                <a:spcPct val="100000"/>
              </a:lnSpc>
              <a:spcBef>
                <a:spcPts val="296"/>
              </a:spcBef>
              <a:spcAft>
                <a:spcPts val="296"/>
              </a:spcAft>
              <a:buFont typeface="Arial" panose="020B0604020202020204" pitchFamily="34" charset="0"/>
              <a:buChar char="•"/>
            </a:pPr>
            <a:r>
              <a:rPr lang="en-AU" dirty="0"/>
              <a:t>Insert text or graphic here.</a:t>
            </a:r>
            <a:endParaRPr lang="en-US" dirty="0"/>
          </a:p>
        </p:txBody>
      </p:sp>
      <p:sp>
        <p:nvSpPr>
          <p:cNvPr id="9" name="Title 1"/>
          <p:cNvSpPr>
            <a:spLocks noGrp="1"/>
          </p:cNvSpPr>
          <p:nvPr>
            <p:ph type="title" hasCustomPrompt="1"/>
          </p:nvPr>
        </p:nvSpPr>
        <p:spPr>
          <a:xfrm>
            <a:off x="582470" y="442916"/>
            <a:ext cx="5959626" cy="510763"/>
          </a:xfrm>
        </p:spPr>
        <p:txBody>
          <a:bodyPr anchor="t">
            <a:noAutofit/>
          </a:bodyPr>
          <a:lstStyle>
            <a:lvl1pPr algn="l">
              <a:lnSpc>
                <a:spcPts val="2202"/>
              </a:lnSpc>
              <a:spcBef>
                <a:spcPts val="176"/>
              </a:spcBef>
              <a:spcAft>
                <a:spcPts val="176"/>
              </a:spcAft>
              <a:defRPr sz="1770" b="0" cap="none">
                <a:solidFill>
                  <a:schemeClr val="tx2"/>
                </a:solidFill>
              </a:defRPr>
            </a:lvl1pPr>
          </a:lstStyle>
          <a:p>
            <a:r>
              <a:rPr lang="en-AU" dirty="0"/>
              <a:t>Click to edit heading</a:t>
            </a:r>
            <a:br>
              <a:rPr lang="en-AU" dirty="0"/>
            </a:br>
            <a:endParaRPr lang="en-US" dirty="0"/>
          </a:p>
        </p:txBody>
      </p:sp>
      <p:sp>
        <p:nvSpPr>
          <p:cNvPr id="11" name="Content Placeholder 2"/>
          <p:cNvSpPr>
            <a:spLocks noGrp="1"/>
          </p:cNvSpPr>
          <p:nvPr>
            <p:ph idx="27" hasCustomPrompt="1"/>
          </p:nvPr>
        </p:nvSpPr>
        <p:spPr>
          <a:xfrm>
            <a:off x="582468" y="1270548"/>
            <a:ext cx="3856838" cy="286983"/>
          </a:xfrm>
        </p:spPr>
        <p:txBody>
          <a:bodyPr anchor="ctr" anchorCtr="0">
            <a:normAutofit/>
          </a:bodyPr>
          <a:lstStyle>
            <a:lvl1pPr marL="0" indent="0" algn="l">
              <a:buNone/>
              <a:defRPr sz="1126" b="1">
                <a:latin typeface="+mn-lt"/>
              </a:defRPr>
            </a:lvl1pPr>
          </a:lstStyle>
          <a:p>
            <a:pPr lvl="0"/>
            <a:r>
              <a:rPr lang="en-AU" dirty="0"/>
              <a:t>Title</a:t>
            </a:r>
          </a:p>
        </p:txBody>
      </p:sp>
      <p:sp>
        <p:nvSpPr>
          <p:cNvPr id="12" name="Content Placeholder 2"/>
          <p:cNvSpPr>
            <a:spLocks noGrp="1"/>
          </p:cNvSpPr>
          <p:nvPr>
            <p:ph idx="28" hasCustomPrompt="1"/>
          </p:nvPr>
        </p:nvSpPr>
        <p:spPr>
          <a:xfrm>
            <a:off x="4711073" y="1270548"/>
            <a:ext cx="3855712" cy="286983"/>
          </a:xfrm>
        </p:spPr>
        <p:txBody>
          <a:bodyPr anchor="ctr" anchorCtr="0">
            <a:normAutofit/>
          </a:bodyPr>
          <a:lstStyle>
            <a:lvl1pPr marL="0" indent="0" algn="l">
              <a:buNone/>
              <a:defRPr sz="1126" b="1">
                <a:latin typeface="+mn-lt"/>
              </a:defRPr>
            </a:lvl1pPr>
          </a:lstStyle>
          <a:p>
            <a:pPr lvl="0"/>
            <a:r>
              <a:rPr lang="en-AU" dirty="0"/>
              <a:t>Title</a:t>
            </a:r>
          </a:p>
        </p:txBody>
      </p:sp>
      <p:pic>
        <p:nvPicPr>
          <p:cNvPr id="18" name="Picture 17" descr="header_strip_100dpi copy.png"/>
          <p:cNvPicPr>
            <a:picLocks noChangeAspect="1"/>
          </p:cNvPicPr>
          <p:nvPr userDrawn="1"/>
        </p:nvPicPr>
        <p:blipFill>
          <a:blip r:embed="rId2"/>
          <a:stretch>
            <a:fillRect/>
          </a:stretch>
        </p:blipFill>
        <p:spPr>
          <a:xfrm>
            <a:off x="0" y="4"/>
            <a:ext cx="9155113" cy="164592"/>
          </a:xfrm>
          <a:prstGeom prst="rect">
            <a:avLst/>
          </a:prstGeom>
        </p:spPr>
      </p:pic>
      <p:sp>
        <p:nvSpPr>
          <p:cNvPr id="13" name="Content Placeholder 2"/>
          <p:cNvSpPr>
            <a:spLocks noGrp="1"/>
          </p:cNvSpPr>
          <p:nvPr>
            <p:ph idx="14" hasCustomPrompt="1"/>
          </p:nvPr>
        </p:nvSpPr>
        <p:spPr>
          <a:xfrm>
            <a:off x="582474" y="4758831"/>
            <a:ext cx="3974970" cy="270333"/>
          </a:xfrm>
        </p:spPr>
        <p:txBody>
          <a:bodyPr anchor="ctr">
            <a:normAutofit/>
          </a:bodyPr>
          <a:lstStyle>
            <a:lvl1pPr marL="0" marR="0" indent="0" algn="l" defTabSz="402548" rtl="0" eaLnBrk="1" fontAlgn="auto" latinLnBrk="0" hangingPunct="1">
              <a:lnSpc>
                <a:spcPts val="1233"/>
              </a:lnSpc>
              <a:spcBef>
                <a:spcPts val="264"/>
              </a:spcBef>
              <a:spcAft>
                <a:spcPts val="264"/>
              </a:spcAft>
              <a:buClrTx/>
              <a:buSzTx/>
              <a:buFontTx/>
              <a:buNone/>
              <a:tabLst/>
              <a:defRPr lang="en-US" sz="698" smtClean="0">
                <a:solidFill>
                  <a:srgbClr val="898989"/>
                </a:solidFill>
              </a:defRPr>
            </a:lvl1pPr>
          </a:lstStyle>
          <a:p>
            <a:r>
              <a:rPr lang="en-US" sz="590" dirty="0">
                <a:latin typeface="+mn-lt"/>
              </a:rPr>
              <a:t>CLASSIFICATION - TITLE</a:t>
            </a:r>
          </a:p>
        </p:txBody>
      </p:sp>
      <p:sp>
        <p:nvSpPr>
          <p:cNvPr id="14" name="Content Placeholder 2"/>
          <p:cNvSpPr>
            <a:spLocks noGrp="1"/>
          </p:cNvSpPr>
          <p:nvPr>
            <p:ph idx="34" hasCustomPrompt="1"/>
          </p:nvPr>
        </p:nvSpPr>
        <p:spPr>
          <a:xfrm>
            <a:off x="7969502" y="4758831"/>
            <a:ext cx="597287" cy="270333"/>
          </a:xfrm>
        </p:spPr>
        <p:txBody>
          <a:bodyPr anchor="ctr">
            <a:normAutofit/>
          </a:bodyPr>
          <a:lstStyle>
            <a:lvl1pPr marL="0" marR="0" indent="0" algn="r" defTabSz="402548" rtl="0" eaLnBrk="1" fontAlgn="auto" latinLnBrk="0" hangingPunct="1">
              <a:lnSpc>
                <a:spcPts val="1233"/>
              </a:lnSpc>
              <a:spcBef>
                <a:spcPts val="264"/>
              </a:spcBef>
              <a:spcAft>
                <a:spcPts val="264"/>
              </a:spcAft>
              <a:buClrTx/>
              <a:buSzTx/>
              <a:buFontTx/>
              <a:buNone/>
              <a:tabLst/>
              <a:defRPr lang="en-US" sz="590" smtClean="0">
                <a:solidFill>
                  <a:srgbClr val="898989"/>
                </a:solidFill>
              </a:defRPr>
            </a:lvl1pPr>
          </a:lstStyle>
          <a:p>
            <a:fld id="{B933C3A0-0665-A044-9F1E-E986F0AA2CA9}" type="slidenum">
              <a:rPr lang="en-AU" smtClean="0"/>
              <a:pPr/>
              <a:t>‹#›</a:t>
            </a:fld>
            <a:endParaRPr lang="en-US" sz="590" dirty="0">
              <a:latin typeface="+mn-lt"/>
            </a:endParaRPr>
          </a:p>
        </p:txBody>
      </p:sp>
    </p:spTree>
    <p:extLst>
      <p:ext uri="{BB962C8B-B14F-4D97-AF65-F5344CB8AC3E}">
        <p14:creationId xmlns:p14="http://schemas.microsoft.com/office/powerpoint/2010/main" val="4179581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88E2-F7CB-4805-B2D2-6B8A2B84BC9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D13C33-A016-4C1F-B2E6-7CC3FD177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981D27-B55C-4B45-A24E-8962DDE09D23}"/>
              </a:ext>
            </a:extLst>
          </p:cNvPr>
          <p:cNvSpPr>
            <a:spLocks noGrp="1"/>
          </p:cNvSpPr>
          <p:nvPr>
            <p:ph type="dt" sz="half" idx="10"/>
          </p:nvPr>
        </p:nvSpPr>
        <p:spPr/>
        <p:txBody>
          <a:bodyPr/>
          <a:lstStyle/>
          <a:p>
            <a:fld id="{0B7FE5E9-ED87-4A10-B8DD-A9858BB62354}" type="datetimeFigureOut">
              <a:rPr lang="en-AU" smtClean="0"/>
              <a:t>28/09/2021</a:t>
            </a:fld>
            <a:endParaRPr lang="en-AU"/>
          </a:p>
        </p:txBody>
      </p:sp>
      <p:sp>
        <p:nvSpPr>
          <p:cNvPr id="5" name="Footer Placeholder 4">
            <a:extLst>
              <a:ext uri="{FF2B5EF4-FFF2-40B4-BE49-F238E27FC236}">
                <a16:creationId xmlns:a16="http://schemas.microsoft.com/office/drawing/2014/main" id="{431F7E05-354D-43C1-9C8A-0CEB34C711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273A34-E4CA-4FBB-9EA8-B44B343FCB62}"/>
              </a:ext>
            </a:extLst>
          </p:cNvPr>
          <p:cNvSpPr>
            <a:spLocks noGrp="1"/>
          </p:cNvSpPr>
          <p:nvPr>
            <p:ph type="sldNum" sz="quarter" idx="12"/>
          </p:nvPr>
        </p:nvSpPr>
        <p:spPr/>
        <p:txBody>
          <a:bodyPr/>
          <a:lstStyle/>
          <a:p>
            <a:fld id="{67279791-8377-4866-B3A4-D15724D639B9}" type="slidenum">
              <a:rPr lang="en-AU" smtClean="0"/>
              <a:t>‹#›</a:t>
            </a:fld>
            <a:endParaRPr lang="en-AU"/>
          </a:p>
        </p:txBody>
      </p:sp>
    </p:spTree>
    <p:extLst>
      <p:ext uri="{BB962C8B-B14F-4D97-AF65-F5344CB8AC3E}">
        <p14:creationId xmlns:p14="http://schemas.microsoft.com/office/powerpoint/2010/main" val="76032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4389" y="842811"/>
            <a:ext cx="6866335" cy="1792911"/>
          </a:xfrm>
        </p:spPr>
        <p:txBody>
          <a:bodyPr anchor="b"/>
          <a:lstStyle>
            <a:lvl1pPr algn="ctr">
              <a:defRPr sz="4505"/>
            </a:lvl1pPr>
          </a:lstStyle>
          <a:p>
            <a:r>
              <a:rPr lang="en-US"/>
              <a:t>Click to edit Master title style</a:t>
            </a:r>
            <a:endParaRPr lang="en-AU"/>
          </a:p>
        </p:txBody>
      </p:sp>
      <p:sp>
        <p:nvSpPr>
          <p:cNvPr id="3" name="Subtitle 2"/>
          <p:cNvSpPr>
            <a:spLocks noGrp="1"/>
          </p:cNvSpPr>
          <p:nvPr>
            <p:ph type="subTitle" idx="1"/>
          </p:nvPr>
        </p:nvSpPr>
        <p:spPr>
          <a:xfrm>
            <a:off x="1144389" y="2704864"/>
            <a:ext cx="6866335" cy="1243355"/>
          </a:xfrm>
        </p:spPr>
        <p:txBody>
          <a:bodyPr/>
          <a:lstStyle>
            <a:lvl1pPr marL="0" indent="0" algn="ctr">
              <a:buNone/>
              <a:defRPr sz="1802"/>
            </a:lvl1pPr>
            <a:lvl2pPr marL="343311" indent="0" algn="ctr">
              <a:buNone/>
              <a:defRPr sz="1502"/>
            </a:lvl2pPr>
            <a:lvl3pPr marL="686622" indent="0" algn="ctr">
              <a:buNone/>
              <a:defRPr sz="1352"/>
            </a:lvl3pPr>
            <a:lvl4pPr marL="1029934" indent="0" algn="ctr">
              <a:buNone/>
              <a:defRPr sz="1201"/>
            </a:lvl4pPr>
            <a:lvl5pPr marL="1373244" indent="0" algn="ctr">
              <a:buNone/>
              <a:defRPr sz="1201"/>
            </a:lvl5pPr>
            <a:lvl6pPr marL="1716556" indent="0" algn="ctr">
              <a:buNone/>
              <a:defRPr sz="1201"/>
            </a:lvl6pPr>
            <a:lvl7pPr marL="2059867" indent="0" algn="ctr">
              <a:buNone/>
              <a:defRPr sz="1201"/>
            </a:lvl7pPr>
            <a:lvl8pPr marL="2403178" indent="0" algn="ctr">
              <a:buNone/>
              <a:defRPr sz="1201"/>
            </a:lvl8pPr>
            <a:lvl9pPr marL="2746489" indent="0" algn="ctr">
              <a:buNone/>
              <a:defRPr sz="1201"/>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4FF816B-4142-47B9-A07C-D1307B6DA8BD}" type="datetime1">
              <a:rPr lang="en-AU" smtClean="0"/>
              <a:t>28/09/2021</a:t>
            </a:fld>
            <a:endParaRPr lang="en-AU" dirty="0"/>
          </a:p>
        </p:txBody>
      </p:sp>
      <p:sp>
        <p:nvSpPr>
          <p:cNvPr id="5" name="Footer Placeholder 4"/>
          <p:cNvSpPr>
            <a:spLocks noGrp="1"/>
          </p:cNvSpPr>
          <p:nvPr>
            <p:ph type="ftr" sz="quarter" idx="11"/>
          </p:nvPr>
        </p:nvSpPr>
        <p:spPr/>
        <p:txBody>
          <a:bodyPr/>
          <a:lstStyle/>
          <a:p>
            <a:r>
              <a:rPr lang="en-AU" dirty="0"/>
              <a:t>OFFICIAL | Reorganisation of Functions</a:t>
            </a:r>
          </a:p>
        </p:txBody>
      </p:sp>
      <p:sp>
        <p:nvSpPr>
          <p:cNvPr id="6" name="Slide Number Placeholder 5"/>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2115637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B79FD1E-055F-471A-9D37-3C6334D8AB02}" type="datetime1">
              <a:rPr lang="en-AU" smtClean="0"/>
              <a:t>28/09/2021</a:t>
            </a:fld>
            <a:endParaRPr lang="en-AU" dirty="0"/>
          </a:p>
        </p:txBody>
      </p:sp>
      <p:sp>
        <p:nvSpPr>
          <p:cNvPr id="5" name="Footer Placeholder 4"/>
          <p:cNvSpPr>
            <a:spLocks noGrp="1"/>
          </p:cNvSpPr>
          <p:nvPr>
            <p:ph type="ftr" sz="quarter" idx="11"/>
          </p:nvPr>
        </p:nvSpPr>
        <p:spPr/>
        <p:txBody>
          <a:bodyPr/>
          <a:lstStyle/>
          <a:p>
            <a:r>
              <a:rPr lang="en-AU" dirty="0"/>
              <a:t>OFFICIAL | Reorganisation of Functions</a:t>
            </a:r>
          </a:p>
        </p:txBody>
      </p:sp>
      <p:sp>
        <p:nvSpPr>
          <p:cNvPr id="6" name="Slide Number Placeholder 5"/>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170012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646" y="1283888"/>
            <a:ext cx="7896285" cy="2142194"/>
          </a:xfrm>
        </p:spPr>
        <p:txBody>
          <a:bodyPr anchor="b"/>
          <a:lstStyle>
            <a:lvl1pPr>
              <a:defRPr sz="4505"/>
            </a:lvl1pPr>
          </a:lstStyle>
          <a:p>
            <a:r>
              <a:rPr lang="en-US"/>
              <a:t>Click to edit Master title style</a:t>
            </a:r>
            <a:endParaRPr lang="en-AU"/>
          </a:p>
        </p:txBody>
      </p:sp>
      <p:sp>
        <p:nvSpPr>
          <p:cNvPr id="3" name="Text Placeholder 2"/>
          <p:cNvSpPr>
            <a:spLocks noGrp="1"/>
          </p:cNvSpPr>
          <p:nvPr>
            <p:ph type="body" idx="1"/>
          </p:nvPr>
        </p:nvSpPr>
        <p:spPr>
          <a:xfrm>
            <a:off x="624646" y="3446348"/>
            <a:ext cx="7896285" cy="1126529"/>
          </a:xfrm>
        </p:spPr>
        <p:txBody>
          <a:bodyPr/>
          <a:lstStyle>
            <a:lvl1pPr marL="0" indent="0">
              <a:buNone/>
              <a:defRPr sz="1802">
                <a:solidFill>
                  <a:schemeClr val="tx1">
                    <a:tint val="75000"/>
                  </a:schemeClr>
                </a:solidFill>
              </a:defRPr>
            </a:lvl1pPr>
            <a:lvl2pPr marL="343311" indent="0">
              <a:buNone/>
              <a:defRPr sz="1502">
                <a:solidFill>
                  <a:schemeClr val="tx1">
                    <a:tint val="75000"/>
                  </a:schemeClr>
                </a:solidFill>
              </a:defRPr>
            </a:lvl2pPr>
            <a:lvl3pPr marL="686622" indent="0">
              <a:buNone/>
              <a:defRPr sz="1352">
                <a:solidFill>
                  <a:schemeClr val="tx1">
                    <a:tint val="75000"/>
                  </a:schemeClr>
                </a:solidFill>
              </a:defRPr>
            </a:lvl3pPr>
            <a:lvl4pPr marL="1029934" indent="0">
              <a:buNone/>
              <a:defRPr sz="1201">
                <a:solidFill>
                  <a:schemeClr val="tx1">
                    <a:tint val="75000"/>
                  </a:schemeClr>
                </a:solidFill>
              </a:defRPr>
            </a:lvl4pPr>
            <a:lvl5pPr marL="1373244" indent="0">
              <a:buNone/>
              <a:defRPr sz="1201">
                <a:solidFill>
                  <a:schemeClr val="tx1">
                    <a:tint val="75000"/>
                  </a:schemeClr>
                </a:solidFill>
              </a:defRPr>
            </a:lvl5pPr>
            <a:lvl6pPr marL="1716556" indent="0">
              <a:buNone/>
              <a:defRPr sz="1201">
                <a:solidFill>
                  <a:schemeClr val="tx1">
                    <a:tint val="75000"/>
                  </a:schemeClr>
                </a:solidFill>
              </a:defRPr>
            </a:lvl6pPr>
            <a:lvl7pPr marL="2059867" indent="0">
              <a:buNone/>
              <a:defRPr sz="1201">
                <a:solidFill>
                  <a:schemeClr val="tx1">
                    <a:tint val="75000"/>
                  </a:schemeClr>
                </a:solidFill>
              </a:defRPr>
            </a:lvl7pPr>
            <a:lvl8pPr marL="2403178" indent="0">
              <a:buNone/>
              <a:defRPr sz="1201">
                <a:solidFill>
                  <a:schemeClr val="tx1">
                    <a:tint val="75000"/>
                  </a:schemeClr>
                </a:solidFill>
              </a:defRPr>
            </a:lvl8pPr>
            <a:lvl9pPr marL="2746489" indent="0">
              <a:buNone/>
              <a:defRPr sz="12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D61577-7291-4B29-9670-4A57210C17B6}" type="datetime1">
              <a:rPr lang="en-AU" smtClean="0"/>
              <a:t>28/09/2021</a:t>
            </a:fld>
            <a:endParaRPr lang="en-AU" dirty="0"/>
          </a:p>
        </p:txBody>
      </p:sp>
      <p:sp>
        <p:nvSpPr>
          <p:cNvPr id="5" name="Footer Placeholder 4"/>
          <p:cNvSpPr>
            <a:spLocks noGrp="1"/>
          </p:cNvSpPr>
          <p:nvPr>
            <p:ph type="ftr" sz="quarter" idx="11"/>
          </p:nvPr>
        </p:nvSpPr>
        <p:spPr/>
        <p:txBody>
          <a:bodyPr/>
          <a:lstStyle/>
          <a:p>
            <a:r>
              <a:rPr lang="en-AU" dirty="0"/>
              <a:t>OFFICIAL | Reorganisation of Functions</a:t>
            </a:r>
          </a:p>
        </p:txBody>
      </p:sp>
      <p:sp>
        <p:nvSpPr>
          <p:cNvPr id="6" name="Slide Number Placeholder 5"/>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1510008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9414" y="1370909"/>
            <a:ext cx="3890923" cy="3267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34776" y="1370909"/>
            <a:ext cx="3890923" cy="3267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E3B173D-344A-44A8-8914-6BAA2D3C5F09}" type="datetime1">
              <a:rPr lang="en-AU" smtClean="0"/>
              <a:t>28/09/2021</a:t>
            </a:fld>
            <a:endParaRPr lang="en-AU" dirty="0"/>
          </a:p>
        </p:txBody>
      </p:sp>
      <p:sp>
        <p:nvSpPr>
          <p:cNvPr id="6" name="Footer Placeholder 5"/>
          <p:cNvSpPr>
            <a:spLocks noGrp="1"/>
          </p:cNvSpPr>
          <p:nvPr>
            <p:ph type="ftr" sz="quarter" idx="11"/>
          </p:nvPr>
        </p:nvSpPr>
        <p:spPr/>
        <p:txBody>
          <a:bodyPr/>
          <a:lstStyle/>
          <a:p>
            <a:r>
              <a:rPr lang="en-AU" dirty="0"/>
              <a:t>OFFICIAL | Reorganisation of Functions</a:t>
            </a:r>
          </a:p>
        </p:txBody>
      </p:sp>
      <p:sp>
        <p:nvSpPr>
          <p:cNvPr id="7" name="Slide Number Placeholder 6"/>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3881991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606" y="274183"/>
            <a:ext cx="7896285" cy="995400"/>
          </a:xfrm>
        </p:spPr>
        <p:txBody>
          <a:bodyPr/>
          <a:lstStyle/>
          <a:p>
            <a:r>
              <a:rPr lang="en-US"/>
              <a:t>Click to edit Master title style</a:t>
            </a:r>
            <a:endParaRPr lang="en-AU"/>
          </a:p>
        </p:txBody>
      </p:sp>
      <p:sp>
        <p:nvSpPr>
          <p:cNvPr id="3" name="Text Placeholder 2"/>
          <p:cNvSpPr>
            <a:spLocks noGrp="1"/>
          </p:cNvSpPr>
          <p:nvPr>
            <p:ph type="body" idx="1"/>
          </p:nvPr>
        </p:nvSpPr>
        <p:spPr>
          <a:xfrm>
            <a:off x="630607" y="1262429"/>
            <a:ext cx="3873042" cy="618697"/>
          </a:xfrm>
        </p:spPr>
        <p:txBody>
          <a:bodyPr anchor="b"/>
          <a:lstStyle>
            <a:lvl1pPr marL="0" indent="0">
              <a:buNone/>
              <a:defRPr sz="1802" b="1"/>
            </a:lvl1pPr>
            <a:lvl2pPr marL="343311" indent="0">
              <a:buNone/>
              <a:defRPr sz="1502" b="1"/>
            </a:lvl2pPr>
            <a:lvl3pPr marL="686622" indent="0">
              <a:buNone/>
              <a:defRPr sz="1352" b="1"/>
            </a:lvl3pPr>
            <a:lvl4pPr marL="1029934" indent="0">
              <a:buNone/>
              <a:defRPr sz="1201" b="1"/>
            </a:lvl4pPr>
            <a:lvl5pPr marL="1373244" indent="0">
              <a:buNone/>
              <a:defRPr sz="1201" b="1"/>
            </a:lvl5pPr>
            <a:lvl6pPr marL="1716556" indent="0">
              <a:buNone/>
              <a:defRPr sz="1201" b="1"/>
            </a:lvl6pPr>
            <a:lvl7pPr marL="2059867" indent="0">
              <a:buNone/>
              <a:defRPr sz="1201" b="1"/>
            </a:lvl7pPr>
            <a:lvl8pPr marL="2403178" indent="0">
              <a:buNone/>
              <a:defRPr sz="1201" b="1"/>
            </a:lvl8pPr>
            <a:lvl9pPr marL="2746489" indent="0">
              <a:buNone/>
              <a:defRPr sz="1201" b="1"/>
            </a:lvl9pPr>
          </a:lstStyle>
          <a:p>
            <a:pPr lvl="0"/>
            <a:r>
              <a:rPr lang="en-US"/>
              <a:t>Edit Master text styles</a:t>
            </a:r>
          </a:p>
        </p:txBody>
      </p:sp>
      <p:sp>
        <p:nvSpPr>
          <p:cNvPr id="4" name="Content Placeholder 3"/>
          <p:cNvSpPr>
            <a:spLocks noGrp="1"/>
          </p:cNvSpPr>
          <p:nvPr>
            <p:ph sz="half" idx="2"/>
          </p:nvPr>
        </p:nvSpPr>
        <p:spPr>
          <a:xfrm>
            <a:off x="630607" y="1881126"/>
            <a:ext cx="3873042" cy="276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34776" y="1262429"/>
            <a:ext cx="3892115" cy="618697"/>
          </a:xfrm>
        </p:spPr>
        <p:txBody>
          <a:bodyPr anchor="b"/>
          <a:lstStyle>
            <a:lvl1pPr marL="0" indent="0">
              <a:buNone/>
              <a:defRPr sz="1802" b="1"/>
            </a:lvl1pPr>
            <a:lvl2pPr marL="343311" indent="0">
              <a:buNone/>
              <a:defRPr sz="1502" b="1"/>
            </a:lvl2pPr>
            <a:lvl3pPr marL="686622" indent="0">
              <a:buNone/>
              <a:defRPr sz="1352" b="1"/>
            </a:lvl3pPr>
            <a:lvl4pPr marL="1029934" indent="0">
              <a:buNone/>
              <a:defRPr sz="1201" b="1"/>
            </a:lvl4pPr>
            <a:lvl5pPr marL="1373244" indent="0">
              <a:buNone/>
              <a:defRPr sz="1201" b="1"/>
            </a:lvl5pPr>
            <a:lvl6pPr marL="1716556" indent="0">
              <a:buNone/>
              <a:defRPr sz="1201" b="1"/>
            </a:lvl6pPr>
            <a:lvl7pPr marL="2059867" indent="0">
              <a:buNone/>
              <a:defRPr sz="1201" b="1"/>
            </a:lvl7pPr>
            <a:lvl8pPr marL="2403178" indent="0">
              <a:buNone/>
              <a:defRPr sz="1201" b="1"/>
            </a:lvl8pPr>
            <a:lvl9pPr marL="2746489" indent="0">
              <a:buNone/>
              <a:defRPr sz="1201" b="1"/>
            </a:lvl9pPr>
          </a:lstStyle>
          <a:p>
            <a:pPr lvl="0"/>
            <a:r>
              <a:rPr lang="en-US"/>
              <a:t>Edit Master text styles</a:t>
            </a:r>
          </a:p>
        </p:txBody>
      </p:sp>
      <p:sp>
        <p:nvSpPr>
          <p:cNvPr id="6" name="Content Placeholder 5"/>
          <p:cNvSpPr>
            <a:spLocks noGrp="1"/>
          </p:cNvSpPr>
          <p:nvPr>
            <p:ph sz="quarter" idx="4"/>
          </p:nvPr>
        </p:nvSpPr>
        <p:spPr>
          <a:xfrm>
            <a:off x="4634776" y="1881126"/>
            <a:ext cx="3892115" cy="276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CBC6057-DC10-4D99-B328-9F66C3786E0C}" type="datetime1">
              <a:rPr lang="en-AU" smtClean="0"/>
              <a:t>28/09/2021</a:t>
            </a:fld>
            <a:endParaRPr lang="en-AU" dirty="0"/>
          </a:p>
        </p:txBody>
      </p:sp>
      <p:sp>
        <p:nvSpPr>
          <p:cNvPr id="8" name="Footer Placeholder 7"/>
          <p:cNvSpPr>
            <a:spLocks noGrp="1"/>
          </p:cNvSpPr>
          <p:nvPr>
            <p:ph type="ftr" sz="quarter" idx="11"/>
          </p:nvPr>
        </p:nvSpPr>
        <p:spPr/>
        <p:txBody>
          <a:bodyPr/>
          <a:lstStyle/>
          <a:p>
            <a:r>
              <a:rPr lang="en-AU" dirty="0"/>
              <a:t>OFFICIAL | Reorganisation of Functions</a:t>
            </a:r>
          </a:p>
        </p:txBody>
      </p:sp>
      <p:sp>
        <p:nvSpPr>
          <p:cNvPr id="9" name="Slide Number Placeholder 8"/>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390321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3_Blue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AB97D4-388B-1342-A16E-718453EE0F47}"/>
              </a:ext>
              <a:ext uri="{C183D7F6-B498-43B3-948B-1728B52AA6E4}">
                <adec:decorative xmlns:adec="http://schemas.microsoft.com/office/drawing/2017/decorative" val="1"/>
              </a:ext>
            </a:extLst>
          </p:cNvPr>
          <p:cNvSpPr/>
          <p:nvPr/>
        </p:nvSpPr>
        <p:spPr>
          <a:xfrm flipV="1">
            <a:off x="0" y="146050"/>
            <a:ext cx="9155113" cy="5003800"/>
          </a:xfrm>
          <a:prstGeom prst="rect">
            <a:avLst/>
          </a:prstGeom>
          <a:gradFill>
            <a:gsLst>
              <a:gs pos="0">
                <a:srgbClr val="1C193B"/>
              </a:gs>
              <a:gs pos="100000">
                <a:srgbClr val="315C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a:extLst>
              <a:ext uri="{FF2B5EF4-FFF2-40B4-BE49-F238E27FC236}">
                <a16:creationId xmlns:a16="http://schemas.microsoft.com/office/drawing/2014/main" id="{A5C3F23F-2837-954D-9737-972D0AA88011}"/>
              </a:ext>
            </a:extLst>
          </p:cNvPr>
          <p:cNvSpPr>
            <a:spLocks noGrp="1"/>
          </p:cNvSpPr>
          <p:nvPr>
            <p:ph type="sldNum" sz="quarter" idx="11"/>
          </p:nvPr>
        </p:nvSpPr>
        <p:spPr/>
        <p:txBody>
          <a:bodyPr/>
          <a:lstStyle>
            <a:lvl1pPr>
              <a:defRPr sz="676">
                <a:solidFill>
                  <a:srgbClr val="FFFFFF"/>
                </a:solidFill>
              </a:defRPr>
            </a:lvl1pPr>
          </a:lstStyle>
          <a:p>
            <a:fld id="{8EE3427D-EA6F-1140-8438-FE7E4F182547}" type="slidenum">
              <a:rPr lang="en-US" altLang="en-US" smtClean="0"/>
              <a:pPr/>
              <a:t>‹#›</a:t>
            </a:fld>
            <a:endParaRPr lang="en-US" altLang="en-US" dirty="0"/>
          </a:p>
        </p:txBody>
      </p:sp>
      <p:sp>
        <p:nvSpPr>
          <p:cNvPr id="7" name="Footer Placeholder 6">
            <a:extLst>
              <a:ext uri="{FF2B5EF4-FFF2-40B4-BE49-F238E27FC236}">
                <a16:creationId xmlns:a16="http://schemas.microsoft.com/office/drawing/2014/main" id="{8936299C-B4C6-884F-B56D-33ABBD6DC1E6}"/>
              </a:ext>
            </a:extLst>
          </p:cNvPr>
          <p:cNvSpPr>
            <a:spLocks noGrp="1"/>
          </p:cNvSpPr>
          <p:nvPr>
            <p:ph type="ftr" sz="quarter" idx="12"/>
          </p:nvPr>
        </p:nvSpPr>
        <p:spPr>
          <a:xfrm>
            <a:off x="720876" y="4773600"/>
            <a:ext cx="3089851" cy="273050"/>
          </a:xfrm>
          <a:prstGeom prst="rect">
            <a:avLst/>
          </a:prstGeom>
        </p:spPr>
        <p:txBody>
          <a:bodyPr/>
          <a:lstStyle>
            <a:lvl1pPr>
              <a:defRPr sz="676">
                <a:solidFill>
                  <a:schemeClr val="bg1"/>
                </a:solidFill>
              </a:defRPr>
            </a:lvl1pPr>
          </a:lstStyle>
          <a:p>
            <a:endParaRPr lang="en-US" dirty="0"/>
          </a:p>
        </p:txBody>
      </p:sp>
      <p:sp>
        <p:nvSpPr>
          <p:cNvPr id="10" name="Title 1"/>
          <p:cNvSpPr>
            <a:spLocks noGrp="1"/>
          </p:cNvSpPr>
          <p:nvPr>
            <p:ph type="title" hasCustomPrompt="1"/>
          </p:nvPr>
        </p:nvSpPr>
        <p:spPr>
          <a:xfrm>
            <a:off x="723193" y="898525"/>
            <a:ext cx="7702374" cy="782638"/>
          </a:xfrm>
        </p:spPr>
        <p:txBody>
          <a:bodyPr/>
          <a:lstStyle>
            <a:lvl1pPr>
              <a:defRPr>
                <a:solidFill>
                  <a:schemeClr val="bg1"/>
                </a:solidFill>
              </a:defRPr>
            </a:lvl1pPr>
          </a:lstStyle>
          <a:p>
            <a:r>
              <a:rPr lang="en-AU" dirty="0"/>
              <a:t>Click to edit heading</a:t>
            </a:r>
            <a:endParaRPr lang="en-US" dirty="0"/>
          </a:p>
        </p:txBody>
      </p:sp>
      <p:sp>
        <p:nvSpPr>
          <p:cNvPr id="12" name="Content Placeholder 2">
            <a:extLst>
              <a:ext uri="{FF2B5EF4-FFF2-40B4-BE49-F238E27FC236}">
                <a16:creationId xmlns:a16="http://schemas.microsoft.com/office/drawing/2014/main" id="{48E7957E-B472-4297-BFE0-D95331CD8279}"/>
              </a:ext>
            </a:extLst>
          </p:cNvPr>
          <p:cNvSpPr>
            <a:spLocks noGrp="1"/>
          </p:cNvSpPr>
          <p:nvPr>
            <p:ph idx="1" hasCustomPrompt="1"/>
          </p:nvPr>
        </p:nvSpPr>
        <p:spPr>
          <a:xfrm>
            <a:off x="723193" y="1689101"/>
            <a:ext cx="7702374" cy="2911475"/>
          </a:xfrm>
        </p:spPr>
        <p:txBody>
          <a:bodyPr/>
          <a:lstStyle>
            <a:lvl1pPr marL="243304" indent="-243304">
              <a:spcBef>
                <a:spcPts val="339"/>
              </a:spcBef>
              <a:buClr>
                <a:schemeClr val="bg1"/>
              </a:buClr>
              <a:tabLst>
                <a:tab pos="1080055" algn="l"/>
              </a:tabLst>
              <a:defRPr sz="1352">
                <a:solidFill>
                  <a:schemeClr val="bg1"/>
                </a:solidFill>
              </a:defRPr>
            </a:lvl1pPr>
            <a:lvl2pPr marL="540675" marR="0" indent="-202753" algn="l" defTabSz="343328" rtl="0" eaLnBrk="0" fontAlgn="base" latinLnBrk="0" hangingPunct="0">
              <a:lnSpc>
                <a:spcPct val="100000"/>
              </a:lnSpc>
              <a:spcBef>
                <a:spcPts val="339"/>
              </a:spcBef>
              <a:spcAft>
                <a:spcPct val="0"/>
              </a:spcAft>
              <a:buClr>
                <a:schemeClr val="bg1"/>
              </a:buClr>
              <a:buSzTx/>
              <a:buFont typeface="Arial" panose="020B0604020202020204" pitchFamily="34" charset="0"/>
              <a:buChar char="̶"/>
              <a:tabLst/>
              <a:defRPr sz="1352">
                <a:solidFill>
                  <a:schemeClr val="bg1"/>
                </a:solidFill>
              </a:defRPr>
            </a:lvl2pPr>
            <a:lvl3pPr marL="986732" indent="-243304">
              <a:spcBef>
                <a:spcPts val="339"/>
              </a:spcBef>
              <a:buClr>
                <a:schemeClr val="bg1"/>
              </a:buClr>
              <a:buFont typeface="Courier New" panose="02070309020205020404" pitchFamily="49" charset="0"/>
              <a:buChar char="o"/>
              <a:defRPr sz="1352">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spTree>
    <p:extLst>
      <p:ext uri="{BB962C8B-B14F-4D97-AF65-F5344CB8AC3E}">
        <p14:creationId xmlns:p14="http://schemas.microsoft.com/office/powerpoint/2010/main" val="24964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C17472F-D04B-4F8D-A6A5-1A86C77EFE51}" type="datetime1">
              <a:rPr lang="en-AU" smtClean="0"/>
              <a:t>28/09/2021</a:t>
            </a:fld>
            <a:endParaRPr lang="en-AU" dirty="0"/>
          </a:p>
        </p:txBody>
      </p:sp>
      <p:sp>
        <p:nvSpPr>
          <p:cNvPr id="4" name="Footer Placeholder 3"/>
          <p:cNvSpPr>
            <a:spLocks noGrp="1"/>
          </p:cNvSpPr>
          <p:nvPr>
            <p:ph type="ftr" sz="quarter" idx="11"/>
          </p:nvPr>
        </p:nvSpPr>
        <p:spPr/>
        <p:txBody>
          <a:bodyPr/>
          <a:lstStyle/>
          <a:p>
            <a:r>
              <a:rPr lang="en-AU" dirty="0"/>
              <a:t>OFFICIAL | Reorganisation of Functions</a:t>
            </a:r>
          </a:p>
        </p:txBody>
      </p:sp>
      <p:sp>
        <p:nvSpPr>
          <p:cNvPr id="5" name="Slide Number Placeholder 4"/>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1457719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4F294-E706-4DE3-949D-DFCBE680F936}" type="datetime1">
              <a:rPr lang="en-AU" smtClean="0"/>
              <a:t>28/09/2021</a:t>
            </a:fld>
            <a:endParaRPr lang="en-AU" dirty="0"/>
          </a:p>
        </p:txBody>
      </p:sp>
      <p:sp>
        <p:nvSpPr>
          <p:cNvPr id="3" name="Footer Placeholder 2"/>
          <p:cNvSpPr>
            <a:spLocks noGrp="1"/>
          </p:cNvSpPr>
          <p:nvPr>
            <p:ph type="ftr" sz="quarter" idx="11"/>
          </p:nvPr>
        </p:nvSpPr>
        <p:spPr/>
        <p:txBody>
          <a:bodyPr/>
          <a:lstStyle/>
          <a:p>
            <a:r>
              <a:rPr lang="en-AU" dirty="0"/>
              <a:t>OFFICIAL | Reorganisation of Functions</a:t>
            </a:r>
          </a:p>
        </p:txBody>
      </p:sp>
      <p:sp>
        <p:nvSpPr>
          <p:cNvPr id="4" name="Slide Number Placeholder 3"/>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2139549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607" y="343323"/>
            <a:ext cx="2952762" cy="1201632"/>
          </a:xfrm>
        </p:spPr>
        <p:txBody>
          <a:bodyPr anchor="b"/>
          <a:lstStyle>
            <a:lvl1pPr>
              <a:defRPr sz="2403"/>
            </a:lvl1pPr>
          </a:lstStyle>
          <a:p>
            <a:r>
              <a:rPr lang="en-US"/>
              <a:t>Click to edit Master title style</a:t>
            </a:r>
            <a:endParaRPr lang="en-AU"/>
          </a:p>
        </p:txBody>
      </p:sp>
      <p:sp>
        <p:nvSpPr>
          <p:cNvPr id="3" name="Content Placeholder 2"/>
          <p:cNvSpPr>
            <a:spLocks noGrp="1"/>
          </p:cNvSpPr>
          <p:nvPr>
            <p:ph idx="1"/>
          </p:nvPr>
        </p:nvSpPr>
        <p:spPr>
          <a:xfrm>
            <a:off x="3892115" y="741484"/>
            <a:ext cx="4634776" cy="3659731"/>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607" y="1544955"/>
            <a:ext cx="2952762" cy="2862220"/>
          </a:xfrm>
        </p:spPr>
        <p:txBody>
          <a:bodyPr/>
          <a:lstStyle>
            <a:lvl1pPr marL="0" indent="0">
              <a:buNone/>
              <a:defRPr sz="1201"/>
            </a:lvl1pPr>
            <a:lvl2pPr marL="343311" indent="0">
              <a:buNone/>
              <a:defRPr sz="1051"/>
            </a:lvl2pPr>
            <a:lvl3pPr marL="686622" indent="0">
              <a:buNone/>
              <a:defRPr sz="901"/>
            </a:lvl3pPr>
            <a:lvl4pPr marL="1029934" indent="0">
              <a:buNone/>
              <a:defRPr sz="751"/>
            </a:lvl4pPr>
            <a:lvl5pPr marL="1373244" indent="0">
              <a:buNone/>
              <a:defRPr sz="751"/>
            </a:lvl5pPr>
            <a:lvl6pPr marL="1716556" indent="0">
              <a:buNone/>
              <a:defRPr sz="751"/>
            </a:lvl6pPr>
            <a:lvl7pPr marL="2059867" indent="0">
              <a:buNone/>
              <a:defRPr sz="751"/>
            </a:lvl7pPr>
            <a:lvl8pPr marL="2403178" indent="0">
              <a:buNone/>
              <a:defRPr sz="751"/>
            </a:lvl8pPr>
            <a:lvl9pPr marL="2746489"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9B4F7001-091E-4900-ACB7-8CCFF3F71031}" type="datetime1">
              <a:rPr lang="en-AU" smtClean="0"/>
              <a:t>28/09/2021</a:t>
            </a:fld>
            <a:endParaRPr lang="en-AU" dirty="0"/>
          </a:p>
        </p:txBody>
      </p:sp>
      <p:sp>
        <p:nvSpPr>
          <p:cNvPr id="6" name="Footer Placeholder 5"/>
          <p:cNvSpPr>
            <a:spLocks noGrp="1"/>
          </p:cNvSpPr>
          <p:nvPr>
            <p:ph type="ftr" sz="quarter" idx="11"/>
          </p:nvPr>
        </p:nvSpPr>
        <p:spPr/>
        <p:txBody>
          <a:bodyPr/>
          <a:lstStyle/>
          <a:p>
            <a:r>
              <a:rPr lang="en-AU" dirty="0"/>
              <a:t>OFFICIAL | Reorganisation of Functions</a:t>
            </a:r>
          </a:p>
        </p:txBody>
      </p:sp>
      <p:sp>
        <p:nvSpPr>
          <p:cNvPr id="7" name="Slide Number Placeholder 6"/>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727373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607" y="343323"/>
            <a:ext cx="2952762" cy="1201632"/>
          </a:xfrm>
        </p:spPr>
        <p:txBody>
          <a:bodyPr anchor="b"/>
          <a:lstStyle>
            <a:lvl1pPr>
              <a:defRPr sz="2403"/>
            </a:lvl1pPr>
          </a:lstStyle>
          <a:p>
            <a:r>
              <a:rPr lang="en-US"/>
              <a:t>Click to edit Master title style</a:t>
            </a:r>
            <a:endParaRPr lang="en-AU"/>
          </a:p>
        </p:txBody>
      </p:sp>
      <p:sp>
        <p:nvSpPr>
          <p:cNvPr id="3" name="Picture Placeholder 2"/>
          <p:cNvSpPr>
            <a:spLocks noGrp="1"/>
          </p:cNvSpPr>
          <p:nvPr>
            <p:ph type="pic" idx="1"/>
          </p:nvPr>
        </p:nvSpPr>
        <p:spPr>
          <a:xfrm>
            <a:off x="3892115" y="741484"/>
            <a:ext cx="4634776" cy="3659731"/>
          </a:xfrm>
        </p:spPr>
        <p:txBody>
          <a:bodyPr/>
          <a:lstStyle>
            <a:lvl1pPr marL="0" indent="0">
              <a:buNone/>
              <a:defRPr sz="2403"/>
            </a:lvl1pPr>
            <a:lvl2pPr marL="343311" indent="0">
              <a:buNone/>
              <a:defRPr sz="2103"/>
            </a:lvl2pPr>
            <a:lvl3pPr marL="686622" indent="0">
              <a:buNone/>
              <a:defRPr sz="1802"/>
            </a:lvl3pPr>
            <a:lvl4pPr marL="1029934" indent="0">
              <a:buNone/>
              <a:defRPr sz="1502"/>
            </a:lvl4pPr>
            <a:lvl5pPr marL="1373244" indent="0">
              <a:buNone/>
              <a:defRPr sz="1502"/>
            </a:lvl5pPr>
            <a:lvl6pPr marL="1716556" indent="0">
              <a:buNone/>
              <a:defRPr sz="1502"/>
            </a:lvl6pPr>
            <a:lvl7pPr marL="2059867" indent="0">
              <a:buNone/>
              <a:defRPr sz="1502"/>
            </a:lvl7pPr>
            <a:lvl8pPr marL="2403178" indent="0">
              <a:buNone/>
              <a:defRPr sz="1502"/>
            </a:lvl8pPr>
            <a:lvl9pPr marL="2746489" indent="0">
              <a:buNone/>
              <a:defRPr sz="1502"/>
            </a:lvl9pPr>
          </a:lstStyle>
          <a:p>
            <a:endParaRPr lang="en-AU" dirty="0"/>
          </a:p>
        </p:txBody>
      </p:sp>
      <p:sp>
        <p:nvSpPr>
          <p:cNvPr id="4" name="Text Placeholder 3"/>
          <p:cNvSpPr>
            <a:spLocks noGrp="1"/>
          </p:cNvSpPr>
          <p:nvPr>
            <p:ph type="body" sz="half" idx="2"/>
          </p:nvPr>
        </p:nvSpPr>
        <p:spPr>
          <a:xfrm>
            <a:off x="630607" y="1544955"/>
            <a:ext cx="2952762" cy="2862220"/>
          </a:xfrm>
        </p:spPr>
        <p:txBody>
          <a:bodyPr/>
          <a:lstStyle>
            <a:lvl1pPr marL="0" indent="0">
              <a:buNone/>
              <a:defRPr sz="1201"/>
            </a:lvl1pPr>
            <a:lvl2pPr marL="343311" indent="0">
              <a:buNone/>
              <a:defRPr sz="1051"/>
            </a:lvl2pPr>
            <a:lvl3pPr marL="686622" indent="0">
              <a:buNone/>
              <a:defRPr sz="901"/>
            </a:lvl3pPr>
            <a:lvl4pPr marL="1029934" indent="0">
              <a:buNone/>
              <a:defRPr sz="751"/>
            </a:lvl4pPr>
            <a:lvl5pPr marL="1373244" indent="0">
              <a:buNone/>
              <a:defRPr sz="751"/>
            </a:lvl5pPr>
            <a:lvl6pPr marL="1716556" indent="0">
              <a:buNone/>
              <a:defRPr sz="751"/>
            </a:lvl6pPr>
            <a:lvl7pPr marL="2059867" indent="0">
              <a:buNone/>
              <a:defRPr sz="751"/>
            </a:lvl7pPr>
            <a:lvl8pPr marL="2403178" indent="0">
              <a:buNone/>
              <a:defRPr sz="751"/>
            </a:lvl8pPr>
            <a:lvl9pPr marL="2746489"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BBEBB603-397A-4CBB-B738-57A7601B0234}" type="datetime1">
              <a:rPr lang="en-AU" smtClean="0"/>
              <a:t>28/09/2021</a:t>
            </a:fld>
            <a:endParaRPr lang="en-AU" dirty="0"/>
          </a:p>
        </p:txBody>
      </p:sp>
      <p:sp>
        <p:nvSpPr>
          <p:cNvPr id="6" name="Footer Placeholder 5"/>
          <p:cNvSpPr>
            <a:spLocks noGrp="1"/>
          </p:cNvSpPr>
          <p:nvPr>
            <p:ph type="ftr" sz="quarter" idx="11"/>
          </p:nvPr>
        </p:nvSpPr>
        <p:spPr/>
        <p:txBody>
          <a:bodyPr/>
          <a:lstStyle/>
          <a:p>
            <a:r>
              <a:rPr lang="en-AU" dirty="0"/>
              <a:t>OFFICIAL | Reorganisation of Functions</a:t>
            </a:r>
          </a:p>
        </p:txBody>
      </p:sp>
      <p:sp>
        <p:nvSpPr>
          <p:cNvPr id="7" name="Slide Number Placeholder 6"/>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730725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3332442-8AA0-4E51-9181-E71CF94EDB4C}" type="datetime1">
              <a:rPr lang="en-AU" smtClean="0"/>
              <a:t>28/09/2021</a:t>
            </a:fld>
            <a:endParaRPr lang="en-AU" dirty="0"/>
          </a:p>
        </p:txBody>
      </p:sp>
      <p:sp>
        <p:nvSpPr>
          <p:cNvPr id="5" name="Footer Placeholder 4"/>
          <p:cNvSpPr>
            <a:spLocks noGrp="1"/>
          </p:cNvSpPr>
          <p:nvPr>
            <p:ph type="ftr" sz="quarter" idx="11"/>
          </p:nvPr>
        </p:nvSpPr>
        <p:spPr/>
        <p:txBody>
          <a:bodyPr/>
          <a:lstStyle/>
          <a:p>
            <a:r>
              <a:rPr lang="en-AU" dirty="0"/>
              <a:t>OFFICIAL | Reorganisation of Functions</a:t>
            </a:r>
          </a:p>
        </p:txBody>
      </p:sp>
      <p:sp>
        <p:nvSpPr>
          <p:cNvPr id="6" name="Slide Number Placeholder 5"/>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2415138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28" y="274182"/>
            <a:ext cx="1974071" cy="436426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9414" y="274182"/>
            <a:ext cx="5807775" cy="4364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B564721-B882-4520-91FA-28808917D717}" type="datetime1">
              <a:rPr lang="en-AU" smtClean="0"/>
              <a:t>28/09/2021</a:t>
            </a:fld>
            <a:endParaRPr lang="en-AU" dirty="0"/>
          </a:p>
        </p:txBody>
      </p:sp>
      <p:sp>
        <p:nvSpPr>
          <p:cNvPr id="5" name="Footer Placeholder 4"/>
          <p:cNvSpPr>
            <a:spLocks noGrp="1"/>
          </p:cNvSpPr>
          <p:nvPr>
            <p:ph type="ftr" sz="quarter" idx="11"/>
          </p:nvPr>
        </p:nvSpPr>
        <p:spPr/>
        <p:txBody>
          <a:bodyPr/>
          <a:lstStyle/>
          <a:p>
            <a:r>
              <a:rPr lang="en-AU" dirty="0"/>
              <a:t>OFFICIAL | Reorganisation of Functions</a:t>
            </a:r>
          </a:p>
        </p:txBody>
      </p:sp>
      <p:sp>
        <p:nvSpPr>
          <p:cNvPr id="6" name="Slide Number Placeholder 5"/>
          <p:cNvSpPr>
            <a:spLocks noGrp="1"/>
          </p:cNvSpPr>
          <p:nvPr>
            <p:ph type="sldNum" sz="quarter" idx="12"/>
          </p:nvPr>
        </p:nvSpPr>
        <p:spPr/>
        <p:txBody>
          <a:bodyPr/>
          <a:lstStyle/>
          <a:p>
            <a:fld id="{E03A516E-CF4D-4742-913E-BCA8ABCC55C4}" type="slidenum">
              <a:rPr lang="en-AU" smtClean="0"/>
              <a:t>‹#›</a:t>
            </a:fld>
            <a:endParaRPr lang="en-AU" dirty="0"/>
          </a:p>
        </p:txBody>
      </p:sp>
    </p:spTree>
    <p:extLst>
      <p:ext uri="{BB962C8B-B14F-4D97-AF65-F5344CB8AC3E}">
        <p14:creationId xmlns:p14="http://schemas.microsoft.com/office/powerpoint/2010/main" val="4024981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6" name="Picture 5" descr="quote_background 100dpi.png"/>
          <p:cNvPicPr>
            <a:picLocks noChangeAspect="1"/>
          </p:cNvPicPr>
          <p:nvPr userDrawn="1"/>
        </p:nvPicPr>
        <p:blipFill rotWithShape="1">
          <a:blip r:embed="rId2"/>
          <a:srcRect r="18313"/>
          <a:stretch/>
        </p:blipFill>
        <p:spPr>
          <a:xfrm>
            <a:off x="0" y="0"/>
            <a:ext cx="9155113" cy="5149850"/>
          </a:xfrm>
          <a:prstGeom prst="rect">
            <a:avLst/>
          </a:prstGeom>
          <a:effectLst/>
        </p:spPr>
      </p:pic>
      <p:sp>
        <p:nvSpPr>
          <p:cNvPr id="10" name="Content Placeholder 9"/>
          <p:cNvSpPr>
            <a:spLocks noGrp="1"/>
          </p:cNvSpPr>
          <p:nvPr>
            <p:ph sz="quarter" idx="10" hasCustomPrompt="1"/>
          </p:nvPr>
        </p:nvSpPr>
        <p:spPr>
          <a:xfrm>
            <a:off x="3738338" y="2187575"/>
            <a:ext cx="4577557" cy="1219200"/>
          </a:xfrm>
        </p:spPr>
        <p:txBody>
          <a:bodyPr vert="horz" anchor="ctr">
            <a:normAutofit/>
          </a:bodyPr>
          <a:lstStyle>
            <a:lvl1pPr algn="r">
              <a:buNone/>
              <a:defRPr sz="2103">
                <a:solidFill>
                  <a:srgbClr val="FFFFFF"/>
                </a:solidFill>
                <a:latin typeface="Arial"/>
                <a:cs typeface="Arial"/>
              </a:defRPr>
            </a:lvl1pPr>
          </a:lstStyle>
          <a:p>
            <a:pPr lvl="0"/>
            <a:r>
              <a:rPr lang="en-AU" dirty="0"/>
              <a:t>Click to add quote</a:t>
            </a:r>
            <a:endParaRPr lang="en-US" dirty="0"/>
          </a:p>
        </p:txBody>
      </p:sp>
      <p:sp>
        <p:nvSpPr>
          <p:cNvPr id="7" name="Content Placeholder 2"/>
          <p:cNvSpPr txBox="1">
            <a:spLocks/>
          </p:cNvSpPr>
          <p:nvPr userDrawn="1"/>
        </p:nvSpPr>
        <p:spPr>
          <a:xfrm>
            <a:off x="582466" y="4760738"/>
            <a:ext cx="3974970" cy="270333"/>
          </a:xfrm>
          <a:prstGeom prst="rect">
            <a:avLst/>
          </a:prstGeom>
        </p:spPr>
        <p:txBody>
          <a:bodyPr anchor="ctr">
            <a:normAutofit/>
          </a:bodyPr>
          <a:lstStyle>
            <a:lvl1pPr marL="0" marR="0" indent="0" algn="l" defTabSz="536204" rtl="0" eaLnBrk="1" fontAlgn="auto" latinLnBrk="0" hangingPunct="1">
              <a:lnSpc>
                <a:spcPts val="1642"/>
              </a:lnSpc>
              <a:spcBef>
                <a:spcPts val="352"/>
              </a:spcBef>
              <a:spcAft>
                <a:spcPts val="352"/>
              </a:spcAft>
              <a:buClrTx/>
              <a:buSzTx/>
              <a:buFontTx/>
              <a:buNone/>
              <a:tabLst/>
              <a:defRPr lang="en-US" sz="900" kern="1200" baseline="0" smtClean="0">
                <a:solidFill>
                  <a:srgbClr val="898989"/>
                </a:solidFill>
                <a:latin typeface="Arial"/>
                <a:ea typeface="+mn-ea"/>
                <a:cs typeface="Arial"/>
              </a:defRPr>
            </a:lvl1pPr>
            <a:lvl2pPr marL="871332" indent="-335128" algn="l" defTabSz="536204" rtl="0" eaLnBrk="1" latinLnBrk="0" hangingPunct="1">
              <a:spcBef>
                <a:spcPct val="20000"/>
              </a:spcBef>
              <a:buFont typeface="Arial"/>
              <a:buChar char="–"/>
              <a:defRPr sz="2300" kern="1200">
                <a:solidFill>
                  <a:schemeClr val="tx1"/>
                </a:solidFill>
                <a:latin typeface="Arial"/>
                <a:ea typeface="+mn-ea"/>
                <a:cs typeface="Arial"/>
              </a:defRPr>
            </a:lvl2pPr>
            <a:lvl3pPr marL="1340510" indent="-268102" algn="l" defTabSz="536204" rtl="0" eaLnBrk="1" latinLnBrk="0" hangingPunct="1">
              <a:spcBef>
                <a:spcPct val="20000"/>
              </a:spcBef>
              <a:buFont typeface="Arial"/>
              <a:buChar char="•"/>
              <a:defRPr sz="2300" kern="1200">
                <a:solidFill>
                  <a:schemeClr val="tx1"/>
                </a:solidFill>
                <a:latin typeface="Arial"/>
                <a:ea typeface="+mn-ea"/>
                <a:cs typeface="Arial"/>
              </a:defRPr>
            </a:lvl3pPr>
            <a:lvl4pPr marL="1876715" indent="-268102" algn="l" defTabSz="536204" rtl="0" eaLnBrk="1" latinLnBrk="0" hangingPunct="1">
              <a:spcBef>
                <a:spcPct val="20000"/>
              </a:spcBef>
              <a:buFont typeface="Arial"/>
              <a:buChar char="–"/>
              <a:defRPr sz="2300" kern="1200">
                <a:solidFill>
                  <a:schemeClr val="tx1"/>
                </a:solidFill>
                <a:latin typeface="Arial"/>
                <a:ea typeface="+mn-ea"/>
                <a:cs typeface="Arial"/>
              </a:defRPr>
            </a:lvl4pPr>
            <a:lvl5pPr marL="2412919" indent="-268102" algn="l" defTabSz="536204" rtl="0" eaLnBrk="1" latinLnBrk="0" hangingPunct="1">
              <a:spcBef>
                <a:spcPct val="20000"/>
              </a:spcBef>
              <a:buFont typeface="Arial"/>
              <a:buChar char="»"/>
              <a:defRPr sz="2300" kern="1200">
                <a:solidFill>
                  <a:schemeClr val="tx1"/>
                </a:solidFill>
                <a:latin typeface="Arial"/>
                <a:ea typeface="+mn-ea"/>
                <a:cs typeface="Arial"/>
              </a:defRPr>
            </a:lvl5pPr>
            <a:lvl6pPr marL="2949123" indent="-268102" algn="l" defTabSz="536204" rtl="0" eaLnBrk="1" latinLnBrk="0" hangingPunct="1">
              <a:spcBef>
                <a:spcPct val="20000"/>
              </a:spcBef>
              <a:buFont typeface="Arial"/>
              <a:buChar char="•"/>
              <a:defRPr sz="2300" kern="1200">
                <a:solidFill>
                  <a:schemeClr val="tx1"/>
                </a:solidFill>
                <a:latin typeface="+mn-lt"/>
                <a:ea typeface="+mn-ea"/>
                <a:cs typeface="+mn-cs"/>
              </a:defRPr>
            </a:lvl6pPr>
            <a:lvl7pPr marL="3485327" indent="-268102" algn="l" defTabSz="536204" rtl="0" eaLnBrk="1" latinLnBrk="0" hangingPunct="1">
              <a:spcBef>
                <a:spcPct val="20000"/>
              </a:spcBef>
              <a:buFont typeface="Arial"/>
              <a:buChar char="•"/>
              <a:defRPr sz="2300" kern="1200">
                <a:solidFill>
                  <a:schemeClr val="tx1"/>
                </a:solidFill>
                <a:latin typeface="+mn-lt"/>
                <a:ea typeface="+mn-ea"/>
                <a:cs typeface="+mn-cs"/>
              </a:defRPr>
            </a:lvl7pPr>
            <a:lvl8pPr marL="4021531" indent="-268102" algn="l" defTabSz="536204" rtl="0" eaLnBrk="1" latinLnBrk="0" hangingPunct="1">
              <a:spcBef>
                <a:spcPct val="20000"/>
              </a:spcBef>
              <a:buFont typeface="Arial"/>
              <a:buChar char="•"/>
              <a:defRPr sz="2300" kern="1200">
                <a:solidFill>
                  <a:schemeClr val="tx1"/>
                </a:solidFill>
                <a:latin typeface="+mn-lt"/>
                <a:ea typeface="+mn-ea"/>
                <a:cs typeface="+mn-cs"/>
              </a:defRPr>
            </a:lvl8pPr>
            <a:lvl9pPr marL="4557735" indent="-268102" algn="l" defTabSz="536204" rtl="0" eaLnBrk="1" latinLnBrk="0" hangingPunct="1">
              <a:spcBef>
                <a:spcPct val="20000"/>
              </a:spcBef>
              <a:buFont typeface="Arial"/>
              <a:buChar char="•"/>
              <a:defRPr sz="2300" kern="1200">
                <a:solidFill>
                  <a:schemeClr val="tx1"/>
                </a:solidFill>
                <a:latin typeface="+mn-lt"/>
                <a:ea typeface="+mn-ea"/>
                <a:cs typeface="+mn-cs"/>
              </a:defRPr>
            </a:lvl9pPr>
          </a:lstStyle>
          <a:p>
            <a:r>
              <a:rPr lang="en-AU" sz="601" dirty="0">
                <a:solidFill>
                  <a:schemeClr val="bg1"/>
                </a:solidFill>
                <a:latin typeface="+mn-lt"/>
              </a:rPr>
              <a:t>OFFICIAL - INTERNAL</a:t>
            </a:r>
          </a:p>
        </p:txBody>
      </p:sp>
    </p:spTree>
    <p:extLst>
      <p:ext uri="{BB962C8B-B14F-4D97-AF65-F5344CB8AC3E}">
        <p14:creationId xmlns:p14="http://schemas.microsoft.com/office/powerpoint/2010/main" val="1443622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2">
    <p:spTree>
      <p:nvGrpSpPr>
        <p:cNvPr id="1" name=""/>
        <p:cNvGrpSpPr/>
        <p:nvPr/>
      </p:nvGrpSpPr>
      <p:grpSpPr>
        <a:xfrm>
          <a:off x="0" y="0"/>
          <a:ext cx="0" cy="0"/>
          <a:chOff x="0" y="0"/>
          <a:chExt cx="0" cy="0"/>
        </a:xfrm>
      </p:grpSpPr>
      <p:sp>
        <p:nvSpPr>
          <p:cNvPr id="8" name="Rectangle 7"/>
          <p:cNvSpPr/>
          <p:nvPr userDrawn="1"/>
        </p:nvSpPr>
        <p:spPr>
          <a:xfrm>
            <a:off x="0" y="3"/>
            <a:ext cx="915511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0528" tIns="40264" rIns="80528" bIns="40264" rtlCol="0" anchor="ctr"/>
          <a:lstStyle/>
          <a:p>
            <a:pPr algn="ctr"/>
            <a:endParaRPr lang="en-US" sz="1352" dirty="0"/>
          </a:p>
        </p:txBody>
      </p:sp>
      <p:pic>
        <p:nvPicPr>
          <p:cNvPr id="13" name="Picture 2" descr="title_photo1 copy.100dp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69" y="2574925"/>
            <a:ext cx="9179251" cy="201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582467" y="1272969"/>
            <a:ext cx="7984315" cy="488950"/>
          </a:xfrm>
        </p:spPr>
        <p:txBody>
          <a:bodyPr anchor="t">
            <a:noAutofit/>
          </a:bodyPr>
          <a:lstStyle>
            <a:lvl1pPr algn="l">
              <a:defRPr sz="2703" b="0" cap="none"/>
            </a:lvl1pPr>
          </a:lstStyle>
          <a:p>
            <a:r>
              <a:rPr lang="en-AU" dirty="0"/>
              <a:t>Click to edit title</a:t>
            </a:r>
            <a:endParaRPr lang="en-US" dirty="0"/>
          </a:p>
        </p:txBody>
      </p:sp>
      <p:sp>
        <p:nvSpPr>
          <p:cNvPr id="14" name="Text Placeholder 2"/>
          <p:cNvSpPr>
            <a:spLocks noGrp="1"/>
          </p:cNvSpPr>
          <p:nvPr>
            <p:ph type="body" idx="1"/>
          </p:nvPr>
        </p:nvSpPr>
        <p:spPr>
          <a:xfrm>
            <a:off x="582467" y="1879940"/>
            <a:ext cx="7984315" cy="457201"/>
          </a:xfrm>
        </p:spPr>
        <p:txBody>
          <a:bodyPr lIns="0" tIns="0" rIns="0" bIns="0" anchor="t" anchorCtr="0"/>
          <a:lstStyle>
            <a:lvl1pPr marL="0" indent="0">
              <a:buNone/>
              <a:defRPr sz="1727">
                <a:solidFill>
                  <a:srgbClr val="385CC4"/>
                </a:solidFill>
              </a:defRPr>
            </a:lvl1pPr>
            <a:lvl2pPr marL="402636" indent="0">
              <a:buNone/>
              <a:defRPr sz="1577">
                <a:solidFill>
                  <a:schemeClr val="tx1">
                    <a:tint val="75000"/>
                  </a:schemeClr>
                </a:solidFill>
              </a:defRPr>
            </a:lvl2pPr>
            <a:lvl3pPr marL="805271" indent="0">
              <a:buNone/>
              <a:defRPr sz="1427">
                <a:solidFill>
                  <a:schemeClr val="tx1">
                    <a:tint val="75000"/>
                  </a:schemeClr>
                </a:solidFill>
              </a:defRPr>
            </a:lvl3pPr>
            <a:lvl4pPr marL="1207907" indent="0">
              <a:buNone/>
              <a:defRPr sz="1201">
                <a:solidFill>
                  <a:schemeClr val="tx1">
                    <a:tint val="75000"/>
                  </a:schemeClr>
                </a:solidFill>
              </a:defRPr>
            </a:lvl4pPr>
            <a:lvl5pPr marL="1610543" indent="0">
              <a:buNone/>
              <a:defRPr sz="1201">
                <a:solidFill>
                  <a:schemeClr val="tx1">
                    <a:tint val="75000"/>
                  </a:schemeClr>
                </a:solidFill>
              </a:defRPr>
            </a:lvl5pPr>
            <a:lvl6pPr marL="2013179" indent="0">
              <a:buNone/>
              <a:defRPr sz="1201">
                <a:solidFill>
                  <a:schemeClr val="tx1">
                    <a:tint val="75000"/>
                  </a:schemeClr>
                </a:solidFill>
              </a:defRPr>
            </a:lvl6pPr>
            <a:lvl7pPr marL="2415814" indent="0">
              <a:buNone/>
              <a:defRPr sz="1201">
                <a:solidFill>
                  <a:schemeClr val="tx1">
                    <a:tint val="75000"/>
                  </a:schemeClr>
                </a:solidFill>
              </a:defRPr>
            </a:lvl7pPr>
            <a:lvl8pPr marL="2818450" indent="0">
              <a:buNone/>
              <a:defRPr sz="1201">
                <a:solidFill>
                  <a:schemeClr val="tx1">
                    <a:tint val="75000"/>
                  </a:schemeClr>
                </a:solidFill>
              </a:defRPr>
            </a:lvl8pPr>
            <a:lvl9pPr marL="3221085" indent="0">
              <a:buNone/>
              <a:defRPr sz="1201">
                <a:solidFill>
                  <a:schemeClr val="tx1">
                    <a:tint val="75000"/>
                  </a:schemeClr>
                </a:solidFill>
              </a:defRPr>
            </a:lvl9pPr>
          </a:lstStyle>
          <a:p>
            <a:pPr lvl="0"/>
            <a:r>
              <a:rPr lang="en-AU" dirty="0"/>
              <a:t>Click to edit Master text styles</a:t>
            </a:r>
          </a:p>
        </p:txBody>
      </p:sp>
      <p:sp>
        <p:nvSpPr>
          <p:cNvPr id="16" name="Content Placeholder 2"/>
          <p:cNvSpPr>
            <a:spLocks noGrp="1"/>
          </p:cNvSpPr>
          <p:nvPr>
            <p:ph idx="14" hasCustomPrompt="1"/>
          </p:nvPr>
        </p:nvSpPr>
        <p:spPr>
          <a:xfrm>
            <a:off x="582465" y="4758831"/>
            <a:ext cx="3974972" cy="270333"/>
          </a:xfrm>
        </p:spPr>
        <p:txBody>
          <a:bodyPr anchor="ctr">
            <a:normAutofit/>
          </a:bodyPr>
          <a:lstStyle>
            <a:lvl1pPr marL="0" marR="0" indent="0" algn="l" defTabSz="402636" rtl="0" eaLnBrk="1" fontAlgn="auto" latinLnBrk="0" hangingPunct="1">
              <a:lnSpc>
                <a:spcPts val="1233"/>
              </a:lnSpc>
              <a:spcBef>
                <a:spcPts val="264"/>
              </a:spcBef>
              <a:spcAft>
                <a:spcPts val="264"/>
              </a:spcAft>
              <a:buClrTx/>
              <a:buSzTx/>
              <a:buFontTx/>
              <a:buNone/>
              <a:tabLst/>
              <a:defRPr lang="en-US" sz="601" dirty="0" smtClean="0"/>
            </a:lvl1pPr>
          </a:lstStyle>
          <a:p>
            <a:r>
              <a:rPr lang="en-US" sz="601" dirty="0">
                <a:latin typeface="+mn-lt"/>
              </a:rPr>
              <a:t>UNCLASSFIED - EXTERNAL</a:t>
            </a:r>
          </a:p>
        </p:txBody>
      </p:sp>
      <p:pic>
        <p:nvPicPr>
          <p:cNvPr id="10" name="Picture 9" descr="govt_crest_200dpi.png"/>
          <p:cNvPicPr>
            <a:picLocks noChangeAspect="1"/>
          </p:cNvPicPr>
          <p:nvPr userDrawn="1"/>
        </p:nvPicPr>
        <p:blipFill>
          <a:blip r:embed="rId3"/>
          <a:stretch>
            <a:fillRect/>
          </a:stretch>
        </p:blipFill>
        <p:spPr>
          <a:xfrm>
            <a:off x="7003662" y="410687"/>
            <a:ext cx="1547924" cy="345708"/>
          </a:xfrm>
          <a:prstGeom prst="rect">
            <a:avLst/>
          </a:prstGeom>
        </p:spPr>
      </p:pic>
    </p:spTree>
    <p:extLst>
      <p:ext uri="{BB962C8B-B14F-4D97-AF65-F5344CB8AC3E}">
        <p14:creationId xmlns:p14="http://schemas.microsoft.com/office/powerpoint/2010/main" val="254626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ll ">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582465" y="1279119"/>
            <a:ext cx="7984314" cy="3325945"/>
          </a:xfrm>
        </p:spPr>
        <p:txBody>
          <a:bodyPr/>
          <a:lstStyle>
            <a:lvl1pPr>
              <a:defRPr>
                <a:solidFill>
                  <a:schemeClr val="tx1"/>
                </a:solidFill>
              </a:defRPr>
            </a:lvl1pPr>
          </a:lstStyle>
          <a:p>
            <a:pPr lvl="0"/>
            <a:r>
              <a:rPr lang="en-AU" dirty="0"/>
              <a:t>Bulleted list, replace positional text with your own.</a:t>
            </a:r>
          </a:p>
        </p:txBody>
      </p:sp>
      <p:sp>
        <p:nvSpPr>
          <p:cNvPr id="7" name="Title 1"/>
          <p:cNvSpPr>
            <a:spLocks noGrp="1"/>
          </p:cNvSpPr>
          <p:nvPr>
            <p:ph type="title" hasCustomPrompt="1"/>
          </p:nvPr>
        </p:nvSpPr>
        <p:spPr>
          <a:xfrm>
            <a:off x="582466" y="442914"/>
            <a:ext cx="5959626" cy="510763"/>
          </a:xfrm>
        </p:spPr>
        <p:txBody>
          <a:bodyPr anchor="t">
            <a:noAutofit/>
          </a:bodyPr>
          <a:lstStyle>
            <a:lvl1pPr algn="l">
              <a:lnSpc>
                <a:spcPts val="2202"/>
              </a:lnSpc>
              <a:spcBef>
                <a:spcPts val="176"/>
              </a:spcBef>
              <a:spcAft>
                <a:spcPts val="176"/>
              </a:spcAft>
              <a:defRPr sz="1802" b="0" cap="none">
                <a:solidFill>
                  <a:schemeClr val="tx2"/>
                </a:solidFill>
              </a:defRPr>
            </a:lvl1pPr>
          </a:lstStyle>
          <a:p>
            <a:r>
              <a:rPr lang="en-AU" dirty="0"/>
              <a:t>Click to edit heading</a:t>
            </a:r>
            <a:br>
              <a:rPr lang="en-AU" dirty="0"/>
            </a:br>
            <a:endParaRPr lang="en-US" dirty="0"/>
          </a:p>
        </p:txBody>
      </p:sp>
      <p:pic>
        <p:nvPicPr>
          <p:cNvPr id="13" name="Picture 12" descr="header_strip_100dpi copy.png"/>
          <p:cNvPicPr>
            <a:picLocks noChangeAspect="1"/>
          </p:cNvPicPr>
          <p:nvPr userDrawn="1"/>
        </p:nvPicPr>
        <p:blipFill>
          <a:blip r:embed="rId2"/>
          <a:stretch>
            <a:fillRect/>
          </a:stretch>
        </p:blipFill>
        <p:spPr>
          <a:xfrm>
            <a:off x="0" y="1"/>
            <a:ext cx="9155113" cy="164592"/>
          </a:xfrm>
          <a:prstGeom prst="rect">
            <a:avLst/>
          </a:prstGeom>
        </p:spPr>
      </p:pic>
      <p:sp>
        <p:nvSpPr>
          <p:cNvPr id="8" name="Content Placeholder 2"/>
          <p:cNvSpPr>
            <a:spLocks noGrp="1"/>
          </p:cNvSpPr>
          <p:nvPr>
            <p:ph idx="14" hasCustomPrompt="1"/>
          </p:nvPr>
        </p:nvSpPr>
        <p:spPr>
          <a:xfrm>
            <a:off x="582466" y="4758831"/>
            <a:ext cx="3974970" cy="270333"/>
          </a:xfrm>
        </p:spPr>
        <p:txBody>
          <a:bodyPr anchor="ctr">
            <a:normAutofit/>
          </a:bodyPr>
          <a:lstStyle>
            <a:lvl1pPr marL="0" marR="0" indent="0" algn="l" defTabSz="402636" rtl="0" eaLnBrk="1" fontAlgn="auto" latinLnBrk="0" hangingPunct="1">
              <a:lnSpc>
                <a:spcPts val="1233"/>
              </a:lnSpc>
              <a:spcBef>
                <a:spcPts val="264"/>
              </a:spcBef>
              <a:spcAft>
                <a:spcPts val="264"/>
              </a:spcAft>
              <a:buClrTx/>
              <a:buSzTx/>
              <a:buFontTx/>
              <a:buNone/>
              <a:tabLst/>
              <a:defRPr lang="en-US" sz="676" smtClean="0">
                <a:solidFill>
                  <a:srgbClr val="898989"/>
                </a:solidFill>
              </a:defRPr>
            </a:lvl1pPr>
          </a:lstStyle>
          <a:p>
            <a:r>
              <a:rPr lang="en-US" sz="601" dirty="0">
                <a:latin typeface="+mn-lt"/>
              </a:rPr>
              <a:t>CLASSIFICATION - TITLE</a:t>
            </a:r>
          </a:p>
        </p:txBody>
      </p:sp>
      <p:sp>
        <p:nvSpPr>
          <p:cNvPr id="9" name="Content Placeholder 2"/>
          <p:cNvSpPr>
            <a:spLocks noGrp="1"/>
          </p:cNvSpPr>
          <p:nvPr>
            <p:ph idx="34" hasCustomPrompt="1"/>
          </p:nvPr>
        </p:nvSpPr>
        <p:spPr>
          <a:xfrm>
            <a:off x="7969494" y="4758831"/>
            <a:ext cx="597286" cy="270333"/>
          </a:xfrm>
        </p:spPr>
        <p:txBody>
          <a:bodyPr anchor="ctr">
            <a:normAutofit/>
          </a:bodyPr>
          <a:lstStyle>
            <a:lvl1pPr marL="0" marR="0" indent="0" algn="r" defTabSz="402636" rtl="0" eaLnBrk="1" fontAlgn="auto" latinLnBrk="0" hangingPunct="1">
              <a:lnSpc>
                <a:spcPts val="1233"/>
              </a:lnSpc>
              <a:spcBef>
                <a:spcPts val="264"/>
              </a:spcBef>
              <a:spcAft>
                <a:spcPts val="264"/>
              </a:spcAft>
              <a:buClrTx/>
              <a:buSzTx/>
              <a:buFontTx/>
              <a:buNone/>
              <a:tabLst/>
              <a:defRPr lang="en-US" sz="601" smtClean="0">
                <a:solidFill>
                  <a:srgbClr val="898989"/>
                </a:solidFill>
              </a:defRPr>
            </a:lvl1pPr>
          </a:lstStyle>
          <a:p>
            <a:fld id="{B933C3A0-0665-A044-9F1E-E986F0AA2CA9}" type="slidenum">
              <a:rPr lang="en-AU" smtClean="0"/>
              <a:pPr/>
              <a:t>‹#›</a:t>
            </a:fld>
            <a:endParaRPr lang="en-US" sz="601" dirty="0">
              <a:latin typeface="+mn-lt"/>
            </a:endParaRPr>
          </a:p>
        </p:txBody>
      </p:sp>
    </p:spTree>
    <p:extLst>
      <p:ext uri="{BB962C8B-B14F-4D97-AF65-F5344CB8AC3E}">
        <p14:creationId xmlns:p14="http://schemas.microsoft.com/office/powerpoint/2010/main" val="2247929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Half page image (right) &amp; tex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191" y="898525"/>
            <a:ext cx="3987878" cy="782638"/>
          </a:xfrm>
        </p:spPr>
        <p:txBody>
          <a:bodyPr/>
          <a:lstStyle>
            <a:lvl1pPr>
              <a:defRPr>
                <a:solidFill>
                  <a:srgbClr val="385CC4"/>
                </a:solidFill>
              </a:defRPr>
            </a:lvl1pPr>
          </a:lstStyle>
          <a:p>
            <a:r>
              <a:rPr lang="en-AU" dirty="0"/>
              <a:t>Click to edit heading</a:t>
            </a:r>
            <a:endParaRPr lang="en-US" dirty="0"/>
          </a:p>
        </p:txBody>
      </p:sp>
      <p:sp>
        <p:nvSpPr>
          <p:cNvPr id="11" name="Content Placeholder 10"/>
          <p:cNvSpPr>
            <a:spLocks noGrp="1"/>
          </p:cNvSpPr>
          <p:nvPr>
            <p:ph sz="quarter" idx="13" hasCustomPrompt="1"/>
          </p:nvPr>
        </p:nvSpPr>
        <p:spPr>
          <a:xfrm>
            <a:off x="723195" y="1682750"/>
            <a:ext cx="3981519" cy="2876550"/>
          </a:xfrm>
        </p:spPr>
        <p:txBody>
          <a:bodyPr/>
          <a:lstStyle>
            <a:lvl1pPr>
              <a:buNone/>
              <a:defRPr baseline="0"/>
            </a:lvl1pPr>
          </a:lstStyle>
          <a:p>
            <a:pPr lvl="0"/>
            <a:r>
              <a:rPr lang="en-AU" dirty="0"/>
              <a:t>Click to edit text</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4"/>
          </p:nvPr>
        </p:nvSpPr>
        <p:spPr>
          <a:xfrm>
            <a:off x="4876370" y="171450"/>
            <a:ext cx="4278743" cy="4978400"/>
          </a:xfrm>
          <a:solidFill>
            <a:schemeClr val="bg1">
              <a:lumMod val="95000"/>
            </a:schemeClr>
          </a:solidFill>
        </p:spPr>
        <p:txBody>
          <a:bodyPr rtlCol="0" anchor="ctr">
            <a:normAutofit/>
          </a:bodyPr>
          <a:lstStyle>
            <a:lvl1pPr algn="ctr">
              <a:buNone/>
              <a:defRPr sz="751" baseline="0">
                <a:solidFill>
                  <a:schemeClr val="bg1">
                    <a:lumMod val="65000"/>
                  </a:schemeClr>
                </a:solidFill>
              </a:defRPr>
            </a:lvl1pPr>
          </a:lstStyle>
          <a:p>
            <a:pPr lvl="0"/>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0D389F11-4BFD-FD40-B2B9-7854786E858D}"/>
              </a:ext>
            </a:extLst>
          </p:cNvPr>
          <p:cNvSpPr>
            <a:spLocks noGrp="1"/>
          </p:cNvSpPr>
          <p:nvPr>
            <p:ph type="sldNum" sz="quarter" idx="16"/>
          </p:nvPr>
        </p:nvSpPr>
        <p:spPr/>
        <p:txBody>
          <a:bodyPr/>
          <a:lstStyle>
            <a:lvl1pPr>
              <a:defRPr sz="676"/>
            </a:lvl1pPr>
          </a:lstStyle>
          <a:p>
            <a:fld id="{054C390E-84E0-AB4E-8805-87A77C80246E}" type="slidenum">
              <a:rPr lang="en-US" altLang="en-US" smtClean="0"/>
              <a:pPr/>
              <a:t>‹#›</a:t>
            </a:fld>
            <a:endParaRPr lang="en-US" altLang="en-US" dirty="0"/>
          </a:p>
        </p:txBody>
      </p:sp>
      <p:sp>
        <p:nvSpPr>
          <p:cNvPr id="7" name="Footer Placeholder 2">
            <a:extLst>
              <a:ext uri="{FF2B5EF4-FFF2-40B4-BE49-F238E27FC236}">
                <a16:creationId xmlns:a16="http://schemas.microsoft.com/office/drawing/2014/main" id="{1E496BCE-0FBB-4A23-B10D-35A481D35C56}"/>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156823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85CC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id="{6A0C2923-A3C5-5A40-96EA-E7B8C2917657}"/>
              </a:ext>
            </a:extLst>
          </p:cNvPr>
          <p:cNvSpPr>
            <a:spLocks noGrp="1"/>
          </p:cNvSpPr>
          <p:nvPr>
            <p:ph type="sldNum" sz="quarter" idx="11"/>
          </p:nvPr>
        </p:nvSpPr>
        <p:spPr/>
        <p:txBody>
          <a:bodyPr/>
          <a:lstStyle>
            <a:lvl1pPr>
              <a:defRPr sz="676"/>
            </a:lvl1pPr>
          </a:lstStyle>
          <a:p>
            <a:fld id="{530AF9E2-68E0-A94D-97CB-B8A2AC2C0148}" type="slidenum">
              <a:rPr lang="en-US" altLang="en-US" smtClean="0"/>
              <a:pPr/>
              <a:t>‹#›</a:t>
            </a:fld>
            <a:endParaRPr lang="en-US" altLang="en-US" dirty="0"/>
          </a:p>
        </p:txBody>
      </p:sp>
      <p:sp>
        <p:nvSpPr>
          <p:cNvPr id="9" name="Content Placeholder 2">
            <a:extLst>
              <a:ext uri="{FF2B5EF4-FFF2-40B4-BE49-F238E27FC236}">
                <a16:creationId xmlns:a16="http://schemas.microsoft.com/office/drawing/2014/main" id="{A4F5709F-A058-463E-985A-09C0EEC9EC80}"/>
              </a:ext>
            </a:extLst>
          </p:cNvPr>
          <p:cNvSpPr>
            <a:spLocks noGrp="1"/>
          </p:cNvSpPr>
          <p:nvPr>
            <p:ph idx="13" hasCustomPrompt="1"/>
          </p:nvPr>
        </p:nvSpPr>
        <p:spPr>
          <a:xfrm>
            <a:off x="734321" y="1681163"/>
            <a:ext cx="3738337" cy="2919412"/>
          </a:xfrm>
        </p:spPr>
        <p:txBody>
          <a:bodyPr/>
          <a:lstStyle>
            <a:lvl1pPr marL="243304" indent="-243304">
              <a:spcBef>
                <a:spcPts val="339"/>
              </a:spcBef>
              <a:tabLst>
                <a:tab pos="1080055" algn="l"/>
              </a:tabLst>
              <a:defRPr sz="1352"/>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lvl2pPr>
            <a:lvl3pPr marL="986732" indent="-243304">
              <a:spcBef>
                <a:spcPts val="339"/>
              </a:spcBef>
              <a:buClr>
                <a:srgbClr val="385CC4"/>
              </a:buClr>
              <a:buFont typeface="Courier New" panose="02070309020205020404" pitchFamily="49" charset="0"/>
              <a:buChar char="o"/>
              <a:defRPr sz="1352"/>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1" name="Content Placeholder 2">
            <a:extLst>
              <a:ext uri="{FF2B5EF4-FFF2-40B4-BE49-F238E27FC236}">
                <a16:creationId xmlns:a16="http://schemas.microsoft.com/office/drawing/2014/main" id="{48CC0C49-EF23-4439-AA2F-6753B3F15C03}"/>
              </a:ext>
            </a:extLst>
          </p:cNvPr>
          <p:cNvSpPr>
            <a:spLocks noGrp="1"/>
          </p:cNvSpPr>
          <p:nvPr>
            <p:ph idx="14" hasCustomPrompt="1"/>
          </p:nvPr>
        </p:nvSpPr>
        <p:spPr>
          <a:xfrm>
            <a:off x="4652314" y="1681163"/>
            <a:ext cx="3773253" cy="2919412"/>
          </a:xfrm>
        </p:spPr>
        <p:txBody>
          <a:bodyPr/>
          <a:lstStyle>
            <a:lvl1pPr marL="243304" indent="-243304">
              <a:spcBef>
                <a:spcPts val="339"/>
              </a:spcBef>
              <a:tabLst>
                <a:tab pos="1080055" algn="l"/>
              </a:tabLst>
              <a:defRPr sz="1352"/>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a:lvl2pPr>
            <a:lvl3pPr marL="986732" indent="-243304">
              <a:spcBef>
                <a:spcPts val="339"/>
              </a:spcBef>
              <a:buClr>
                <a:srgbClr val="385CC4"/>
              </a:buClr>
              <a:buFont typeface="Courier New" panose="02070309020205020404" pitchFamily="49" charset="0"/>
              <a:buChar char="o"/>
              <a:defRPr sz="1352"/>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3" name="Footer Placeholder 5">
            <a:extLst>
              <a:ext uri="{FF2B5EF4-FFF2-40B4-BE49-F238E27FC236}">
                <a16:creationId xmlns:a16="http://schemas.microsoft.com/office/drawing/2014/main" id="{7EDDC90F-C740-4A66-83A7-9A3F9C95112F}"/>
              </a:ext>
            </a:extLst>
          </p:cNvPr>
          <p:cNvSpPr>
            <a:spLocks noGrp="1"/>
          </p:cNvSpPr>
          <p:nvPr>
            <p:ph type="ftr" sz="quarter" idx="12"/>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2555756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634" y="1599793"/>
            <a:ext cx="7781846" cy="1103880"/>
          </a:xfrm>
        </p:spPr>
        <p:txBody>
          <a:bodyPr/>
          <a:lstStyle/>
          <a:p>
            <a:r>
              <a:rPr lang="en-US"/>
              <a:t>Click to edit Master title style</a:t>
            </a:r>
            <a:endParaRPr lang="en-AU"/>
          </a:p>
        </p:txBody>
      </p:sp>
      <p:sp>
        <p:nvSpPr>
          <p:cNvPr id="3" name="Subtitle 2"/>
          <p:cNvSpPr>
            <a:spLocks noGrp="1"/>
          </p:cNvSpPr>
          <p:nvPr>
            <p:ph type="subTitle" idx="1"/>
          </p:nvPr>
        </p:nvSpPr>
        <p:spPr>
          <a:xfrm>
            <a:off x="1373267" y="2918248"/>
            <a:ext cx="6408579" cy="1316073"/>
          </a:xfrm>
        </p:spPr>
        <p:txBody>
          <a:bodyPr/>
          <a:lstStyle>
            <a:lvl1pPr marL="0" indent="0" algn="ctr">
              <a:buNone/>
              <a:defRPr>
                <a:solidFill>
                  <a:schemeClr val="tx1">
                    <a:tint val="75000"/>
                  </a:schemeClr>
                </a:solidFill>
              </a:defRPr>
            </a:lvl1pPr>
            <a:lvl2pPr marL="343339" indent="0" algn="ctr">
              <a:buNone/>
              <a:defRPr>
                <a:solidFill>
                  <a:schemeClr val="tx1">
                    <a:tint val="75000"/>
                  </a:schemeClr>
                </a:solidFill>
              </a:defRPr>
            </a:lvl2pPr>
            <a:lvl3pPr marL="686678" indent="0" algn="ctr">
              <a:buNone/>
              <a:defRPr>
                <a:solidFill>
                  <a:schemeClr val="tx1">
                    <a:tint val="75000"/>
                  </a:schemeClr>
                </a:solidFill>
              </a:defRPr>
            </a:lvl3pPr>
            <a:lvl4pPr marL="1030017" indent="0" algn="ctr">
              <a:buNone/>
              <a:defRPr>
                <a:solidFill>
                  <a:schemeClr val="tx1">
                    <a:tint val="75000"/>
                  </a:schemeClr>
                </a:solidFill>
              </a:defRPr>
            </a:lvl4pPr>
            <a:lvl5pPr marL="1373356" indent="0" algn="ctr">
              <a:buNone/>
              <a:defRPr>
                <a:solidFill>
                  <a:schemeClr val="tx1">
                    <a:tint val="75000"/>
                  </a:schemeClr>
                </a:solidFill>
              </a:defRPr>
            </a:lvl5pPr>
            <a:lvl6pPr marL="1716695" indent="0" algn="ctr">
              <a:buNone/>
              <a:defRPr>
                <a:solidFill>
                  <a:schemeClr val="tx1">
                    <a:tint val="75000"/>
                  </a:schemeClr>
                </a:solidFill>
              </a:defRPr>
            </a:lvl6pPr>
            <a:lvl7pPr marL="2060033" indent="0" algn="ctr">
              <a:buNone/>
              <a:defRPr>
                <a:solidFill>
                  <a:schemeClr val="tx1">
                    <a:tint val="75000"/>
                  </a:schemeClr>
                </a:solidFill>
              </a:defRPr>
            </a:lvl7pPr>
            <a:lvl8pPr marL="2403372" indent="0" algn="ctr">
              <a:buNone/>
              <a:defRPr>
                <a:solidFill>
                  <a:schemeClr val="tx1">
                    <a:tint val="75000"/>
                  </a:schemeClr>
                </a:solidFill>
              </a:defRPr>
            </a:lvl8pPr>
            <a:lvl9pPr marL="2746711"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097B8BE-F5A2-4C1D-BA59-E6AF1D755B6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2822727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097B8BE-F5A2-4C1D-BA59-E6AF1D755B6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3790482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191" y="3309257"/>
            <a:ext cx="7781846" cy="1022817"/>
          </a:xfrm>
        </p:spPr>
        <p:txBody>
          <a:bodyPr anchor="t"/>
          <a:lstStyle>
            <a:lvl1pPr algn="l">
              <a:defRPr sz="3004" b="1" cap="all"/>
            </a:lvl1pPr>
          </a:lstStyle>
          <a:p>
            <a:r>
              <a:rPr lang="en-US"/>
              <a:t>Click to edit Master title style</a:t>
            </a:r>
            <a:endParaRPr lang="en-AU"/>
          </a:p>
        </p:txBody>
      </p:sp>
      <p:sp>
        <p:nvSpPr>
          <p:cNvPr id="3" name="Text Placeholder 2"/>
          <p:cNvSpPr>
            <a:spLocks noGrp="1"/>
          </p:cNvSpPr>
          <p:nvPr>
            <p:ph type="body" idx="1"/>
          </p:nvPr>
        </p:nvSpPr>
        <p:spPr>
          <a:xfrm>
            <a:off x="723191" y="2182727"/>
            <a:ext cx="7781846" cy="1126529"/>
          </a:xfrm>
        </p:spPr>
        <p:txBody>
          <a:bodyPr anchor="b"/>
          <a:lstStyle>
            <a:lvl1pPr marL="0" indent="0">
              <a:buNone/>
              <a:defRPr sz="1502">
                <a:solidFill>
                  <a:schemeClr val="tx1">
                    <a:tint val="75000"/>
                  </a:schemeClr>
                </a:solidFill>
              </a:defRPr>
            </a:lvl1pPr>
            <a:lvl2pPr marL="343339" indent="0">
              <a:buNone/>
              <a:defRPr sz="1341">
                <a:solidFill>
                  <a:schemeClr val="tx1">
                    <a:tint val="75000"/>
                  </a:schemeClr>
                </a:solidFill>
              </a:defRPr>
            </a:lvl2pPr>
            <a:lvl3pPr marL="686678" indent="0">
              <a:buNone/>
              <a:defRPr sz="1180">
                <a:solidFill>
                  <a:schemeClr val="tx1">
                    <a:tint val="75000"/>
                  </a:schemeClr>
                </a:solidFill>
              </a:defRPr>
            </a:lvl3pPr>
            <a:lvl4pPr marL="1030017" indent="0">
              <a:buNone/>
              <a:defRPr sz="1073">
                <a:solidFill>
                  <a:schemeClr val="tx1">
                    <a:tint val="75000"/>
                  </a:schemeClr>
                </a:solidFill>
              </a:defRPr>
            </a:lvl4pPr>
            <a:lvl5pPr marL="1373356" indent="0">
              <a:buNone/>
              <a:defRPr sz="1073">
                <a:solidFill>
                  <a:schemeClr val="tx1">
                    <a:tint val="75000"/>
                  </a:schemeClr>
                </a:solidFill>
              </a:defRPr>
            </a:lvl5pPr>
            <a:lvl6pPr marL="1716695" indent="0">
              <a:buNone/>
              <a:defRPr sz="1073">
                <a:solidFill>
                  <a:schemeClr val="tx1">
                    <a:tint val="75000"/>
                  </a:schemeClr>
                </a:solidFill>
              </a:defRPr>
            </a:lvl6pPr>
            <a:lvl7pPr marL="2060033" indent="0">
              <a:buNone/>
              <a:defRPr sz="1073">
                <a:solidFill>
                  <a:schemeClr val="tx1">
                    <a:tint val="75000"/>
                  </a:schemeClr>
                </a:solidFill>
              </a:defRPr>
            </a:lvl7pPr>
            <a:lvl8pPr marL="2403372" indent="0">
              <a:buNone/>
              <a:defRPr sz="1073">
                <a:solidFill>
                  <a:schemeClr val="tx1">
                    <a:tint val="75000"/>
                  </a:schemeClr>
                </a:solidFill>
              </a:defRPr>
            </a:lvl8pPr>
            <a:lvl9pPr marL="2746711" indent="0">
              <a:buNone/>
              <a:defRPr sz="10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7B8BE-F5A2-4C1D-BA59-E6AF1D755B6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3292089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756" y="1201632"/>
            <a:ext cx="4043508" cy="3398663"/>
          </a:xfrm>
        </p:spPr>
        <p:txBody>
          <a:bodyPr/>
          <a:lstStyle>
            <a:lvl1pPr>
              <a:defRPr sz="2092"/>
            </a:lvl1pPr>
            <a:lvl2pPr>
              <a:defRPr sz="1824"/>
            </a:lvl2pPr>
            <a:lvl3pPr>
              <a:defRPr sz="1502"/>
            </a:lvl3pPr>
            <a:lvl4pPr>
              <a:defRPr sz="1341"/>
            </a:lvl4pPr>
            <a:lvl5pPr>
              <a:defRPr sz="1341"/>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53849" y="1201632"/>
            <a:ext cx="4043508" cy="3398663"/>
          </a:xfrm>
        </p:spPr>
        <p:txBody>
          <a:bodyPr/>
          <a:lstStyle>
            <a:lvl1pPr>
              <a:defRPr sz="2092"/>
            </a:lvl1pPr>
            <a:lvl2pPr>
              <a:defRPr sz="1824"/>
            </a:lvl2pPr>
            <a:lvl3pPr>
              <a:defRPr sz="1502"/>
            </a:lvl3pPr>
            <a:lvl4pPr>
              <a:defRPr sz="1341"/>
            </a:lvl4pPr>
            <a:lvl5pPr>
              <a:defRPr sz="1341"/>
            </a:lvl5pPr>
            <a:lvl6pPr>
              <a:defRPr sz="1341"/>
            </a:lvl6pPr>
            <a:lvl7pPr>
              <a:defRPr sz="1341"/>
            </a:lvl7pPr>
            <a:lvl8pPr>
              <a:defRPr sz="1341"/>
            </a:lvl8pPr>
            <a:lvl9pPr>
              <a:defRPr sz="13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097B8BE-F5A2-4C1D-BA59-E6AF1D755B6F}" type="datetimeFigureOut">
              <a:rPr lang="en-AU" smtClean="0"/>
              <a:t>28/09/2021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4070145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756" y="1152757"/>
            <a:ext cx="4045098" cy="480414"/>
          </a:xfrm>
        </p:spPr>
        <p:txBody>
          <a:bodyPr anchor="b"/>
          <a:lstStyle>
            <a:lvl1pPr marL="0" indent="0">
              <a:buNone/>
              <a:defRPr sz="1824" b="1"/>
            </a:lvl1pPr>
            <a:lvl2pPr marL="343339" indent="0">
              <a:buNone/>
              <a:defRPr sz="1502" b="1"/>
            </a:lvl2pPr>
            <a:lvl3pPr marL="686678" indent="0">
              <a:buNone/>
              <a:defRPr sz="1341" b="1"/>
            </a:lvl3pPr>
            <a:lvl4pPr marL="1030017" indent="0">
              <a:buNone/>
              <a:defRPr sz="1180" b="1"/>
            </a:lvl4pPr>
            <a:lvl5pPr marL="1373356" indent="0">
              <a:buNone/>
              <a:defRPr sz="1180" b="1"/>
            </a:lvl5pPr>
            <a:lvl6pPr marL="1716695" indent="0">
              <a:buNone/>
              <a:defRPr sz="1180" b="1"/>
            </a:lvl6pPr>
            <a:lvl7pPr marL="2060033" indent="0">
              <a:buNone/>
              <a:defRPr sz="1180" b="1"/>
            </a:lvl7pPr>
            <a:lvl8pPr marL="2403372" indent="0">
              <a:buNone/>
              <a:defRPr sz="1180" b="1"/>
            </a:lvl8pPr>
            <a:lvl9pPr marL="2746711" indent="0">
              <a:buNone/>
              <a:defRPr sz="1180" b="1"/>
            </a:lvl9pPr>
          </a:lstStyle>
          <a:p>
            <a:pPr lvl="0"/>
            <a:r>
              <a:rPr lang="en-US"/>
              <a:t>Click to edit Master text styles</a:t>
            </a:r>
          </a:p>
        </p:txBody>
      </p:sp>
      <p:sp>
        <p:nvSpPr>
          <p:cNvPr id="4" name="Content Placeholder 3"/>
          <p:cNvSpPr>
            <a:spLocks noGrp="1"/>
          </p:cNvSpPr>
          <p:nvPr>
            <p:ph sz="half" idx="2"/>
          </p:nvPr>
        </p:nvSpPr>
        <p:spPr>
          <a:xfrm>
            <a:off x="457756" y="1633171"/>
            <a:ext cx="4045098" cy="2967124"/>
          </a:xfrm>
        </p:spPr>
        <p:txBody>
          <a:bodyPr/>
          <a:lstStyle>
            <a:lvl1pPr>
              <a:defRPr sz="1824"/>
            </a:lvl1pPr>
            <a:lvl2pPr>
              <a:defRPr sz="1502"/>
            </a:lvl2pPr>
            <a:lvl3pPr>
              <a:defRPr sz="1341"/>
            </a:lvl3pPr>
            <a:lvl4pPr>
              <a:defRPr sz="1180"/>
            </a:lvl4pPr>
            <a:lvl5pPr>
              <a:defRPr sz="1180"/>
            </a:lvl5pPr>
            <a:lvl6pPr>
              <a:defRPr sz="1180"/>
            </a:lvl6pPr>
            <a:lvl7pPr>
              <a:defRPr sz="1180"/>
            </a:lvl7pPr>
            <a:lvl8pPr>
              <a:defRPr sz="1180"/>
            </a:lvl8pPr>
            <a:lvl9pPr>
              <a:defRPr sz="11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50672" y="1152757"/>
            <a:ext cx="4046687" cy="480414"/>
          </a:xfrm>
        </p:spPr>
        <p:txBody>
          <a:bodyPr anchor="b"/>
          <a:lstStyle>
            <a:lvl1pPr marL="0" indent="0">
              <a:buNone/>
              <a:defRPr sz="1824" b="1"/>
            </a:lvl1pPr>
            <a:lvl2pPr marL="343339" indent="0">
              <a:buNone/>
              <a:defRPr sz="1502" b="1"/>
            </a:lvl2pPr>
            <a:lvl3pPr marL="686678" indent="0">
              <a:buNone/>
              <a:defRPr sz="1341" b="1"/>
            </a:lvl3pPr>
            <a:lvl4pPr marL="1030017" indent="0">
              <a:buNone/>
              <a:defRPr sz="1180" b="1"/>
            </a:lvl4pPr>
            <a:lvl5pPr marL="1373356" indent="0">
              <a:buNone/>
              <a:defRPr sz="1180" b="1"/>
            </a:lvl5pPr>
            <a:lvl6pPr marL="1716695" indent="0">
              <a:buNone/>
              <a:defRPr sz="1180" b="1"/>
            </a:lvl6pPr>
            <a:lvl7pPr marL="2060033" indent="0">
              <a:buNone/>
              <a:defRPr sz="1180" b="1"/>
            </a:lvl7pPr>
            <a:lvl8pPr marL="2403372" indent="0">
              <a:buNone/>
              <a:defRPr sz="1180" b="1"/>
            </a:lvl8pPr>
            <a:lvl9pPr marL="2746711" indent="0">
              <a:buNone/>
              <a:defRPr sz="1180" b="1"/>
            </a:lvl9pPr>
          </a:lstStyle>
          <a:p>
            <a:pPr lvl="0"/>
            <a:r>
              <a:rPr lang="en-US"/>
              <a:t>Click to edit Master text styles</a:t>
            </a:r>
          </a:p>
        </p:txBody>
      </p:sp>
      <p:sp>
        <p:nvSpPr>
          <p:cNvPr id="6" name="Content Placeholder 5"/>
          <p:cNvSpPr>
            <a:spLocks noGrp="1"/>
          </p:cNvSpPr>
          <p:nvPr>
            <p:ph sz="quarter" idx="4"/>
          </p:nvPr>
        </p:nvSpPr>
        <p:spPr>
          <a:xfrm>
            <a:off x="4650672" y="1633171"/>
            <a:ext cx="4046687" cy="2967124"/>
          </a:xfrm>
        </p:spPr>
        <p:txBody>
          <a:bodyPr/>
          <a:lstStyle>
            <a:lvl1pPr>
              <a:defRPr sz="1824"/>
            </a:lvl1pPr>
            <a:lvl2pPr>
              <a:defRPr sz="1502"/>
            </a:lvl2pPr>
            <a:lvl3pPr>
              <a:defRPr sz="1341"/>
            </a:lvl3pPr>
            <a:lvl4pPr>
              <a:defRPr sz="1180"/>
            </a:lvl4pPr>
            <a:lvl5pPr>
              <a:defRPr sz="1180"/>
            </a:lvl5pPr>
            <a:lvl6pPr>
              <a:defRPr sz="1180"/>
            </a:lvl6pPr>
            <a:lvl7pPr>
              <a:defRPr sz="1180"/>
            </a:lvl7pPr>
            <a:lvl8pPr>
              <a:defRPr sz="1180"/>
            </a:lvl8pPr>
            <a:lvl9pPr>
              <a:defRPr sz="11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097B8BE-F5A2-4C1D-BA59-E6AF1D755B6F}" type="datetimeFigureOut">
              <a:rPr lang="en-AU" smtClean="0"/>
              <a:t>28/09/2021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4893204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097B8BE-F5A2-4C1D-BA59-E6AF1D755B6F}" type="datetimeFigureOut">
              <a:rPr lang="en-AU" smtClean="0"/>
              <a:t>28/09/2021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2493483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7B8BE-F5A2-4C1D-BA59-E6AF1D755B6F}" type="datetimeFigureOut">
              <a:rPr lang="en-AU" smtClean="0"/>
              <a:t>28/09/2021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1519451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57" y="205041"/>
            <a:ext cx="3011969" cy="872613"/>
          </a:xfrm>
        </p:spPr>
        <p:txBody>
          <a:bodyPr anchor="b"/>
          <a:lstStyle>
            <a:lvl1pPr algn="l">
              <a:defRPr sz="1502" b="1"/>
            </a:lvl1pPr>
          </a:lstStyle>
          <a:p>
            <a:r>
              <a:rPr lang="en-US"/>
              <a:t>Click to edit Master title style</a:t>
            </a:r>
            <a:endParaRPr lang="en-AU"/>
          </a:p>
        </p:txBody>
      </p:sp>
      <p:sp>
        <p:nvSpPr>
          <p:cNvPr id="3" name="Content Placeholder 2"/>
          <p:cNvSpPr>
            <a:spLocks noGrp="1"/>
          </p:cNvSpPr>
          <p:nvPr>
            <p:ph idx="1"/>
          </p:nvPr>
        </p:nvSpPr>
        <p:spPr>
          <a:xfrm>
            <a:off x="3579395" y="205041"/>
            <a:ext cx="5117962" cy="4395254"/>
          </a:xfrm>
        </p:spPr>
        <p:txBody>
          <a:bodyPr/>
          <a:lstStyle>
            <a:lvl1pPr>
              <a:defRPr sz="2414"/>
            </a:lvl1pPr>
            <a:lvl2pPr>
              <a:defRPr sz="2092"/>
            </a:lvl2pPr>
            <a:lvl3pPr>
              <a:defRPr sz="1824"/>
            </a:lvl3pPr>
            <a:lvl4pPr>
              <a:defRPr sz="1502"/>
            </a:lvl4pPr>
            <a:lvl5pPr>
              <a:defRPr sz="1502"/>
            </a:lvl5pPr>
            <a:lvl6pPr>
              <a:defRPr sz="1502"/>
            </a:lvl6pPr>
            <a:lvl7pPr>
              <a:defRPr sz="1502"/>
            </a:lvl7pPr>
            <a:lvl8pPr>
              <a:defRPr sz="1502"/>
            </a:lvl8pPr>
            <a:lvl9pPr>
              <a:defRPr sz="15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757" y="1077654"/>
            <a:ext cx="3011969" cy="3522641"/>
          </a:xfrm>
        </p:spPr>
        <p:txBody>
          <a:bodyPr/>
          <a:lstStyle>
            <a:lvl1pPr marL="0" indent="0">
              <a:buNone/>
              <a:defRPr sz="1073"/>
            </a:lvl1pPr>
            <a:lvl2pPr marL="343339" indent="0">
              <a:buNone/>
              <a:defRPr sz="912"/>
            </a:lvl2pPr>
            <a:lvl3pPr marL="686678" indent="0">
              <a:buNone/>
              <a:defRPr sz="751"/>
            </a:lvl3pPr>
            <a:lvl4pPr marL="1030017" indent="0">
              <a:buNone/>
              <a:defRPr sz="697"/>
            </a:lvl4pPr>
            <a:lvl5pPr marL="1373356" indent="0">
              <a:buNone/>
              <a:defRPr sz="697"/>
            </a:lvl5pPr>
            <a:lvl6pPr marL="1716695" indent="0">
              <a:buNone/>
              <a:defRPr sz="697"/>
            </a:lvl6pPr>
            <a:lvl7pPr marL="2060033" indent="0">
              <a:buNone/>
              <a:defRPr sz="697"/>
            </a:lvl7pPr>
            <a:lvl8pPr marL="2403372" indent="0">
              <a:buNone/>
              <a:defRPr sz="697"/>
            </a:lvl8pPr>
            <a:lvl9pPr marL="2746711" indent="0">
              <a:buNone/>
              <a:defRPr sz="697"/>
            </a:lvl9pPr>
          </a:lstStyle>
          <a:p>
            <a:pPr lvl="0"/>
            <a:r>
              <a:rPr lang="en-US"/>
              <a:t>Click to edit Master text styles</a:t>
            </a:r>
          </a:p>
        </p:txBody>
      </p:sp>
      <p:sp>
        <p:nvSpPr>
          <p:cNvPr id="5" name="Date Placeholder 4"/>
          <p:cNvSpPr>
            <a:spLocks noGrp="1"/>
          </p:cNvSpPr>
          <p:nvPr>
            <p:ph type="dt" sz="half" idx="10"/>
          </p:nvPr>
        </p:nvSpPr>
        <p:spPr/>
        <p:txBody>
          <a:bodyPr/>
          <a:lstStyle/>
          <a:p>
            <a:fld id="{6097B8BE-F5A2-4C1D-BA59-E6AF1D755B6F}" type="datetimeFigureOut">
              <a:rPr lang="en-AU" smtClean="0"/>
              <a:t>28/09/2021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1333116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4466" y="3604896"/>
            <a:ext cx="5493068" cy="425578"/>
          </a:xfrm>
        </p:spPr>
        <p:txBody>
          <a:bodyPr anchor="b"/>
          <a:lstStyle>
            <a:lvl1pPr algn="l">
              <a:defRPr sz="1502" b="1"/>
            </a:lvl1pPr>
          </a:lstStyle>
          <a:p>
            <a:r>
              <a:rPr lang="en-US"/>
              <a:t>Click to edit Master title style</a:t>
            </a:r>
            <a:endParaRPr lang="en-AU"/>
          </a:p>
        </p:txBody>
      </p:sp>
      <p:sp>
        <p:nvSpPr>
          <p:cNvPr id="3" name="Picture Placeholder 2"/>
          <p:cNvSpPr>
            <a:spLocks noGrp="1"/>
          </p:cNvSpPr>
          <p:nvPr>
            <p:ph type="pic" idx="1"/>
          </p:nvPr>
        </p:nvSpPr>
        <p:spPr>
          <a:xfrm>
            <a:off x="1794466" y="460149"/>
            <a:ext cx="5493068" cy="3089910"/>
          </a:xfrm>
        </p:spPr>
        <p:txBody>
          <a:bodyPr/>
          <a:lstStyle>
            <a:lvl1pPr marL="0" indent="0">
              <a:buNone/>
              <a:defRPr sz="2414"/>
            </a:lvl1pPr>
            <a:lvl2pPr marL="343339" indent="0">
              <a:buNone/>
              <a:defRPr sz="2092"/>
            </a:lvl2pPr>
            <a:lvl3pPr marL="686678" indent="0">
              <a:buNone/>
              <a:defRPr sz="1824"/>
            </a:lvl3pPr>
            <a:lvl4pPr marL="1030017" indent="0">
              <a:buNone/>
              <a:defRPr sz="1502"/>
            </a:lvl4pPr>
            <a:lvl5pPr marL="1373356" indent="0">
              <a:buNone/>
              <a:defRPr sz="1502"/>
            </a:lvl5pPr>
            <a:lvl6pPr marL="1716695" indent="0">
              <a:buNone/>
              <a:defRPr sz="1502"/>
            </a:lvl6pPr>
            <a:lvl7pPr marL="2060033" indent="0">
              <a:buNone/>
              <a:defRPr sz="1502"/>
            </a:lvl7pPr>
            <a:lvl8pPr marL="2403372" indent="0">
              <a:buNone/>
              <a:defRPr sz="1502"/>
            </a:lvl8pPr>
            <a:lvl9pPr marL="2746711" indent="0">
              <a:buNone/>
              <a:defRPr sz="1502"/>
            </a:lvl9pPr>
          </a:lstStyle>
          <a:p>
            <a:endParaRPr lang="en-AU"/>
          </a:p>
        </p:txBody>
      </p:sp>
      <p:sp>
        <p:nvSpPr>
          <p:cNvPr id="4" name="Text Placeholder 3"/>
          <p:cNvSpPr>
            <a:spLocks noGrp="1"/>
          </p:cNvSpPr>
          <p:nvPr>
            <p:ph type="body" sz="half" idx="2"/>
          </p:nvPr>
        </p:nvSpPr>
        <p:spPr>
          <a:xfrm>
            <a:off x="1794466" y="4030474"/>
            <a:ext cx="5493068" cy="604392"/>
          </a:xfrm>
        </p:spPr>
        <p:txBody>
          <a:bodyPr/>
          <a:lstStyle>
            <a:lvl1pPr marL="0" indent="0">
              <a:buNone/>
              <a:defRPr sz="1073"/>
            </a:lvl1pPr>
            <a:lvl2pPr marL="343339" indent="0">
              <a:buNone/>
              <a:defRPr sz="912"/>
            </a:lvl2pPr>
            <a:lvl3pPr marL="686678" indent="0">
              <a:buNone/>
              <a:defRPr sz="751"/>
            </a:lvl3pPr>
            <a:lvl4pPr marL="1030017" indent="0">
              <a:buNone/>
              <a:defRPr sz="697"/>
            </a:lvl4pPr>
            <a:lvl5pPr marL="1373356" indent="0">
              <a:buNone/>
              <a:defRPr sz="697"/>
            </a:lvl5pPr>
            <a:lvl6pPr marL="1716695" indent="0">
              <a:buNone/>
              <a:defRPr sz="697"/>
            </a:lvl6pPr>
            <a:lvl7pPr marL="2060033" indent="0">
              <a:buNone/>
              <a:defRPr sz="697"/>
            </a:lvl7pPr>
            <a:lvl8pPr marL="2403372" indent="0">
              <a:buNone/>
              <a:defRPr sz="697"/>
            </a:lvl8pPr>
            <a:lvl9pPr marL="2746711" indent="0">
              <a:buNone/>
              <a:defRPr sz="697"/>
            </a:lvl9pPr>
          </a:lstStyle>
          <a:p>
            <a:pPr lvl="0"/>
            <a:r>
              <a:rPr lang="en-US"/>
              <a:t>Click to edit Master text styles</a:t>
            </a:r>
          </a:p>
        </p:txBody>
      </p:sp>
      <p:sp>
        <p:nvSpPr>
          <p:cNvPr id="5" name="Date Placeholder 4"/>
          <p:cNvSpPr>
            <a:spLocks noGrp="1"/>
          </p:cNvSpPr>
          <p:nvPr>
            <p:ph type="dt" sz="half" idx="10"/>
          </p:nvPr>
        </p:nvSpPr>
        <p:spPr/>
        <p:txBody>
          <a:bodyPr/>
          <a:lstStyle/>
          <a:p>
            <a:fld id="{6097B8BE-F5A2-4C1D-BA59-E6AF1D755B6F}" type="datetimeFigureOut">
              <a:rPr lang="en-AU" smtClean="0"/>
              <a:t>28/09/2021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2304161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097B8BE-F5A2-4C1D-BA59-E6AF1D755B6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53584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mp; images_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AU" dirty="0"/>
              <a:t>Click to edit heading</a:t>
            </a:r>
            <a:endParaRPr lang="en-US" dirty="0"/>
          </a:p>
        </p:txBody>
      </p:sp>
      <p:sp>
        <p:nvSpPr>
          <p:cNvPr id="3" name="Content Placeholder 2"/>
          <p:cNvSpPr>
            <a:spLocks noGrp="1"/>
          </p:cNvSpPr>
          <p:nvPr>
            <p:ph sz="half" idx="1" hasCustomPrompt="1"/>
          </p:nvPr>
        </p:nvSpPr>
        <p:spPr>
          <a:xfrm>
            <a:off x="723191" y="2809881"/>
            <a:ext cx="1841922" cy="1819275"/>
          </a:xfrm>
        </p:spPr>
        <p:txBody>
          <a:bodyPr>
            <a:normAutofit/>
          </a:bodyPr>
          <a:lstStyle>
            <a:lvl1pPr algn="ctr">
              <a:buNone/>
              <a:defRPr sz="976"/>
            </a:lvl1pPr>
            <a:lvl2pPr>
              <a:buFont typeface="Arial"/>
              <a:buChar cha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4" name="Content Placeholder 3"/>
          <p:cNvSpPr>
            <a:spLocks noGrp="1"/>
          </p:cNvSpPr>
          <p:nvPr>
            <p:ph sz="half" idx="2" hasCustomPrompt="1"/>
          </p:nvPr>
        </p:nvSpPr>
        <p:spPr>
          <a:xfrm>
            <a:off x="2676676" y="2809881"/>
            <a:ext cx="1841922" cy="1819275"/>
          </a:xfrm>
        </p:spPr>
        <p:txBody>
          <a:bodyPr>
            <a:normAutofit/>
          </a:bodyPr>
          <a:lstStyle>
            <a:lvl1pPr algn="ctr">
              <a:buNone/>
              <a:defRPr sz="976"/>
            </a:lvl1pPr>
            <a:lvl2pP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8" name="Content Placeholder 3"/>
          <p:cNvSpPr>
            <a:spLocks noGrp="1"/>
          </p:cNvSpPr>
          <p:nvPr>
            <p:ph sz="half" idx="13" hasCustomPrompt="1"/>
          </p:nvPr>
        </p:nvSpPr>
        <p:spPr>
          <a:xfrm>
            <a:off x="4630160" y="2809881"/>
            <a:ext cx="1841922" cy="1819275"/>
          </a:xfrm>
        </p:spPr>
        <p:txBody>
          <a:bodyPr>
            <a:normAutofit/>
          </a:bodyPr>
          <a:lstStyle>
            <a:lvl1pPr algn="ctr">
              <a:buNone/>
              <a:defRPr sz="976"/>
            </a:lvl1pPr>
            <a:lvl2pP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9" name="Content Placeholder 3"/>
          <p:cNvSpPr>
            <a:spLocks noGrp="1"/>
          </p:cNvSpPr>
          <p:nvPr>
            <p:ph sz="half" idx="14" hasCustomPrompt="1"/>
          </p:nvPr>
        </p:nvSpPr>
        <p:spPr>
          <a:xfrm>
            <a:off x="6583643" y="2809881"/>
            <a:ext cx="1841922" cy="1819275"/>
          </a:xfrm>
        </p:spPr>
        <p:txBody>
          <a:bodyPr>
            <a:normAutofit/>
          </a:bodyPr>
          <a:lstStyle>
            <a:lvl1pPr algn="ctr">
              <a:buNone/>
              <a:defRPr sz="976"/>
            </a:lvl1pPr>
            <a:lvl2pPr>
              <a:defRPr sz="1803"/>
            </a:lvl2pPr>
            <a:lvl3pPr>
              <a:defRPr sz="1503"/>
            </a:lvl3pPr>
            <a:lvl4pPr>
              <a:defRPr sz="1352"/>
            </a:lvl4pPr>
            <a:lvl5pPr>
              <a:defRPr sz="1352"/>
            </a:lvl5pPr>
            <a:lvl6pPr>
              <a:defRPr sz="1352"/>
            </a:lvl6pPr>
            <a:lvl7pPr>
              <a:defRPr sz="1352"/>
            </a:lvl7pPr>
            <a:lvl8pPr>
              <a:defRPr sz="1352"/>
            </a:lvl8pPr>
            <a:lvl9pPr>
              <a:defRPr sz="1352"/>
            </a:lvl9pPr>
          </a:lstStyle>
          <a:p>
            <a:pPr lvl="0"/>
            <a:r>
              <a:rPr lang="en-AU" dirty="0"/>
              <a:t>Click to edit text</a:t>
            </a:r>
          </a:p>
        </p:txBody>
      </p:sp>
      <p:sp>
        <p:nvSpPr>
          <p:cNvPr id="11" name="Picture Placeholder 10"/>
          <p:cNvSpPr>
            <a:spLocks noGrp="1"/>
          </p:cNvSpPr>
          <p:nvPr>
            <p:ph type="pic" sz="quarter" idx="15"/>
          </p:nvPr>
        </p:nvSpPr>
        <p:spPr>
          <a:xfrm>
            <a:off x="723194" y="1689100"/>
            <a:ext cx="1841836" cy="1060450"/>
          </a:xfr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5" name="Picture Placeholder 10"/>
          <p:cNvSpPr>
            <a:spLocks noGrp="1"/>
          </p:cNvSpPr>
          <p:nvPr>
            <p:ph type="pic" sz="quarter" idx="19"/>
          </p:nvPr>
        </p:nvSpPr>
        <p:spPr>
          <a:xfrm>
            <a:off x="2676763" y="1689100"/>
            <a:ext cx="1841836" cy="1060450"/>
          </a:xfr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6" name="Picture Placeholder 10"/>
          <p:cNvSpPr>
            <a:spLocks noGrp="1"/>
          </p:cNvSpPr>
          <p:nvPr>
            <p:ph type="pic" sz="quarter" idx="20"/>
          </p:nvPr>
        </p:nvSpPr>
        <p:spPr>
          <a:xfrm>
            <a:off x="4630248" y="1689100"/>
            <a:ext cx="1841836" cy="1060450"/>
          </a:xfr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7" name="Picture Placeholder 10"/>
          <p:cNvSpPr>
            <a:spLocks noGrp="1"/>
          </p:cNvSpPr>
          <p:nvPr>
            <p:ph type="pic" sz="quarter" idx="21"/>
          </p:nvPr>
        </p:nvSpPr>
        <p:spPr>
          <a:xfrm>
            <a:off x="6583730" y="1689100"/>
            <a:ext cx="1841836" cy="1060450"/>
          </a:xfrm>
        </p:spPr>
        <p:txBody>
          <a:bodyPr rtlCol="0" anchor="ctr">
            <a:normAutofit/>
          </a:bodyPr>
          <a:lstStyle>
            <a:lvl1pPr algn="ctr">
              <a:buNone/>
              <a:defRPr sz="901">
                <a:solidFill>
                  <a:srgbClr val="A6A6A6"/>
                </a:solidFill>
              </a:defRPr>
            </a:lvl1pPr>
          </a:lstStyle>
          <a:p>
            <a:pPr lvl="0"/>
            <a:r>
              <a:rPr lang="en-US" noProof="0"/>
              <a:t>Click icon to add picture</a:t>
            </a:r>
            <a:endParaRPr lang="en-US" noProof="0" dirty="0"/>
          </a:p>
        </p:txBody>
      </p:sp>
      <p:sp>
        <p:nvSpPr>
          <p:cNvPr id="13" name="Slide Number Placeholder 5">
            <a:extLst>
              <a:ext uri="{FF2B5EF4-FFF2-40B4-BE49-F238E27FC236}">
                <a16:creationId xmlns:a16="http://schemas.microsoft.com/office/drawing/2014/main" id="{B26495ED-3A96-9F41-ABC4-5C0BAD30F770}"/>
              </a:ext>
            </a:extLst>
          </p:cNvPr>
          <p:cNvSpPr>
            <a:spLocks noGrp="1"/>
          </p:cNvSpPr>
          <p:nvPr>
            <p:ph type="sldNum" sz="quarter" idx="23"/>
          </p:nvPr>
        </p:nvSpPr>
        <p:spPr/>
        <p:txBody>
          <a:bodyPr/>
          <a:lstStyle>
            <a:lvl1pPr>
              <a:defRPr sz="676"/>
            </a:lvl1pPr>
          </a:lstStyle>
          <a:p>
            <a:fld id="{45AAC001-8ED1-C641-9B1C-502E8BFFAA3C}" type="slidenum">
              <a:rPr lang="en-US" altLang="en-US" smtClean="0"/>
              <a:pPr/>
              <a:t>‹#›</a:t>
            </a:fld>
            <a:endParaRPr lang="en-US" altLang="en-US" dirty="0"/>
          </a:p>
        </p:txBody>
      </p:sp>
      <p:sp>
        <p:nvSpPr>
          <p:cNvPr id="14" name="Footer Placeholder 5">
            <a:extLst>
              <a:ext uri="{FF2B5EF4-FFF2-40B4-BE49-F238E27FC236}">
                <a16:creationId xmlns:a16="http://schemas.microsoft.com/office/drawing/2014/main" id="{5C0A8ED3-A17A-4AAF-A6B6-0E97300893AE}"/>
              </a:ext>
            </a:extLst>
          </p:cNvPr>
          <p:cNvSpPr>
            <a:spLocks noGrp="1"/>
          </p:cNvSpPr>
          <p:nvPr>
            <p:ph type="ftr" sz="quarter" idx="12"/>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1203485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457" y="206234"/>
            <a:ext cx="2059900" cy="43940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756" y="206234"/>
            <a:ext cx="6027116" cy="4394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097B8BE-F5A2-4C1D-BA59-E6AF1D755B6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242325-0BC4-4612-A37C-0C35D821BE28}" type="slidenum">
              <a:rPr lang="en-AU" smtClean="0"/>
              <a:t>‹#›</a:t>
            </a:fld>
            <a:endParaRPr lang="en-AU"/>
          </a:p>
        </p:txBody>
      </p:sp>
    </p:spTree>
    <p:extLst>
      <p:ext uri="{BB962C8B-B14F-4D97-AF65-F5344CB8AC3E}">
        <p14:creationId xmlns:p14="http://schemas.microsoft.com/office/powerpoint/2010/main" val="40157390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2">
    <p:spTree>
      <p:nvGrpSpPr>
        <p:cNvPr id="1" name=""/>
        <p:cNvGrpSpPr/>
        <p:nvPr/>
      </p:nvGrpSpPr>
      <p:grpSpPr>
        <a:xfrm>
          <a:off x="0" y="0"/>
          <a:ext cx="0" cy="0"/>
          <a:chOff x="0" y="0"/>
          <a:chExt cx="0" cy="0"/>
        </a:xfrm>
      </p:grpSpPr>
      <p:sp>
        <p:nvSpPr>
          <p:cNvPr id="8" name="Rectangle 7"/>
          <p:cNvSpPr/>
          <p:nvPr userDrawn="1"/>
        </p:nvSpPr>
        <p:spPr>
          <a:xfrm>
            <a:off x="0" y="3"/>
            <a:ext cx="915511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0396" tIns="30198" rIns="60396" bIns="30198" rtlCol="0" anchor="ctr"/>
          <a:lstStyle/>
          <a:p>
            <a:pPr algn="ctr"/>
            <a:endParaRPr lang="en-US" sz="1014" dirty="0"/>
          </a:p>
        </p:txBody>
      </p:sp>
      <p:pic>
        <p:nvPicPr>
          <p:cNvPr id="13" name="Picture 2" descr="title_photo1 copy.100dp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69" y="2574925"/>
            <a:ext cx="9179251" cy="201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582467" y="1272970"/>
            <a:ext cx="7984315" cy="488950"/>
          </a:xfrm>
        </p:spPr>
        <p:txBody>
          <a:bodyPr anchor="t">
            <a:noAutofit/>
          </a:bodyPr>
          <a:lstStyle>
            <a:lvl1pPr algn="l">
              <a:defRPr sz="2028" b="0" cap="none"/>
            </a:lvl1pPr>
          </a:lstStyle>
          <a:p>
            <a:r>
              <a:rPr lang="en-AU" dirty="0"/>
              <a:t>Click to edit title</a:t>
            </a:r>
            <a:endParaRPr lang="en-US" dirty="0"/>
          </a:p>
        </p:txBody>
      </p:sp>
      <p:sp>
        <p:nvSpPr>
          <p:cNvPr id="14" name="Text Placeholder 2"/>
          <p:cNvSpPr>
            <a:spLocks noGrp="1"/>
          </p:cNvSpPr>
          <p:nvPr>
            <p:ph type="body" idx="1"/>
          </p:nvPr>
        </p:nvSpPr>
        <p:spPr>
          <a:xfrm>
            <a:off x="582467" y="1879940"/>
            <a:ext cx="7984315" cy="457201"/>
          </a:xfrm>
        </p:spPr>
        <p:txBody>
          <a:bodyPr lIns="0" tIns="0" rIns="0" bIns="0" anchor="t" anchorCtr="0"/>
          <a:lstStyle>
            <a:lvl1pPr marL="0" indent="0">
              <a:buNone/>
              <a:defRPr sz="1295">
                <a:solidFill>
                  <a:srgbClr val="385CC4"/>
                </a:solidFill>
              </a:defRPr>
            </a:lvl1pPr>
            <a:lvl2pPr marL="302001" indent="0">
              <a:buNone/>
              <a:defRPr sz="1183">
                <a:solidFill>
                  <a:schemeClr val="tx1">
                    <a:tint val="75000"/>
                  </a:schemeClr>
                </a:solidFill>
              </a:defRPr>
            </a:lvl2pPr>
            <a:lvl3pPr marL="604001" indent="0">
              <a:buNone/>
              <a:defRPr sz="1070">
                <a:solidFill>
                  <a:schemeClr val="tx1">
                    <a:tint val="75000"/>
                  </a:schemeClr>
                </a:solidFill>
              </a:defRPr>
            </a:lvl3pPr>
            <a:lvl4pPr marL="906003" indent="0">
              <a:buNone/>
              <a:defRPr sz="901">
                <a:solidFill>
                  <a:schemeClr val="tx1">
                    <a:tint val="75000"/>
                  </a:schemeClr>
                </a:solidFill>
              </a:defRPr>
            </a:lvl4pPr>
            <a:lvl5pPr marL="1208004" indent="0">
              <a:buNone/>
              <a:defRPr sz="901">
                <a:solidFill>
                  <a:schemeClr val="tx1">
                    <a:tint val="75000"/>
                  </a:schemeClr>
                </a:solidFill>
              </a:defRPr>
            </a:lvl5pPr>
            <a:lvl6pPr marL="1510005" indent="0">
              <a:buNone/>
              <a:defRPr sz="901">
                <a:solidFill>
                  <a:schemeClr val="tx1">
                    <a:tint val="75000"/>
                  </a:schemeClr>
                </a:solidFill>
              </a:defRPr>
            </a:lvl6pPr>
            <a:lvl7pPr marL="1812005" indent="0">
              <a:buNone/>
              <a:defRPr sz="901">
                <a:solidFill>
                  <a:schemeClr val="tx1">
                    <a:tint val="75000"/>
                  </a:schemeClr>
                </a:solidFill>
              </a:defRPr>
            </a:lvl7pPr>
            <a:lvl8pPr marL="2114006" indent="0">
              <a:buNone/>
              <a:defRPr sz="901">
                <a:solidFill>
                  <a:schemeClr val="tx1">
                    <a:tint val="75000"/>
                  </a:schemeClr>
                </a:solidFill>
              </a:defRPr>
            </a:lvl8pPr>
            <a:lvl9pPr marL="2416007" indent="0">
              <a:buNone/>
              <a:defRPr sz="901">
                <a:solidFill>
                  <a:schemeClr val="tx1">
                    <a:tint val="75000"/>
                  </a:schemeClr>
                </a:solidFill>
              </a:defRPr>
            </a:lvl9pPr>
          </a:lstStyle>
          <a:p>
            <a:pPr lvl="0"/>
            <a:r>
              <a:rPr lang="en-AU" dirty="0"/>
              <a:t>Click to edit Master text styles</a:t>
            </a:r>
          </a:p>
        </p:txBody>
      </p:sp>
      <p:sp>
        <p:nvSpPr>
          <p:cNvPr id="16" name="Content Placeholder 2"/>
          <p:cNvSpPr>
            <a:spLocks noGrp="1"/>
          </p:cNvSpPr>
          <p:nvPr>
            <p:ph idx="14" hasCustomPrompt="1"/>
          </p:nvPr>
        </p:nvSpPr>
        <p:spPr>
          <a:xfrm>
            <a:off x="582466" y="4758831"/>
            <a:ext cx="3974971" cy="270333"/>
          </a:xfrm>
        </p:spPr>
        <p:txBody>
          <a:bodyPr anchor="ctr">
            <a:normAutofit/>
          </a:bodyPr>
          <a:lstStyle>
            <a:lvl1pPr marL="0" marR="0" indent="0" algn="l" defTabSz="302001" rtl="0" eaLnBrk="1" fontAlgn="auto" latinLnBrk="0" hangingPunct="1">
              <a:lnSpc>
                <a:spcPts val="925"/>
              </a:lnSpc>
              <a:spcBef>
                <a:spcPts val="198"/>
              </a:spcBef>
              <a:spcAft>
                <a:spcPts val="198"/>
              </a:spcAft>
              <a:buClrTx/>
              <a:buSzTx/>
              <a:buFontTx/>
              <a:buNone/>
              <a:tabLst/>
              <a:defRPr lang="en-US" sz="451" dirty="0" smtClean="0"/>
            </a:lvl1pPr>
          </a:lstStyle>
          <a:p>
            <a:r>
              <a:rPr lang="en-US" sz="451" dirty="0">
                <a:latin typeface="+mn-lt"/>
              </a:rPr>
              <a:t>UNCLASSFIED - EXTERNAL</a:t>
            </a:r>
          </a:p>
        </p:txBody>
      </p:sp>
      <p:pic>
        <p:nvPicPr>
          <p:cNvPr id="10" name="Picture 9" descr="govt_crest_200dpi.png"/>
          <p:cNvPicPr>
            <a:picLocks noChangeAspect="1"/>
          </p:cNvPicPr>
          <p:nvPr userDrawn="1"/>
        </p:nvPicPr>
        <p:blipFill>
          <a:blip r:embed="rId3"/>
          <a:stretch>
            <a:fillRect/>
          </a:stretch>
        </p:blipFill>
        <p:spPr>
          <a:xfrm>
            <a:off x="7003661" y="410687"/>
            <a:ext cx="1547925" cy="345708"/>
          </a:xfrm>
          <a:prstGeom prst="rect">
            <a:avLst/>
          </a:prstGeom>
        </p:spPr>
      </p:pic>
    </p:spTree>
    <p:extLst>
      <p:ext uri="{BB962C8B-B14F-4D97-AF65-F5344CB8AC3E}">
        <p14:creationId xmlns:p14="http://schemas.microsoft.com/office/powerpoint/2010/main" val="3802622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635" y="1599794"/>
            <a:ext cx="7781846" cy="1103880"/>
          </a:xfrm>
        </p:spPr>
        <p:txBody>
          <a:bodyPr/>
          <a:lstStyle/>
          <a:p>
            <a:r>
              <a:rPr lang="en-US"/>
              <a:t>Click to edit Master title style</a:t>
            </a:r>
            <a:endParaRPr lang="en-AU"/>
          </a:p>
        </p:txBody>
      </p:sp>
      <p:sp>
        <p:nvSpPr>
          <p:cNvPr id="3" name="Subtitle 2"/>
          <p:cNvSpPr>
            <a:spLocks noGrp="1"/>
          </p:cNvSpPr>
          <p:nvPr>
            <p:ph type="subTitle" idx="1"/>
          </p:nvPr>
        </p:nvSpPr>
        <p:spPr>
          <a:xfrm>
            <a:off x="1373268" y="2918248"/>
            <a:ext cx="6408579" cy="1316073"/>
          </a:xfrm>
        </p:spPr>
        <p:txBody>
          <a:bodyPr/>
          <a:lstStyle>
            <a:lvl1pPr marL="0" indent="0" algn="ctr">
              <a:buNone/>
              <a:defRPr>
                <a:solidFill>
                  <a:schemeClr val="tx1">
                    <a:tint val="75000"/>
                  </a:schemeClr>
                </a:solidFill>
              </a:defRPr>
            </a:lvl1pPr>
            <a:lvl2pPr marL="343311" indent="0" algn="ctr">
              <a:buNone/>
              <a:defRPr>
                <a:solidFill>
                  <a:schemeClr val="tx1">
                    <a:tint val="75000"/>
                  </a:schemeClr>
                </a:solidFill>
              </a:defRPr>
            </a:lvl2pPr>
            <a:lvl3pPr marL="686623" indent="0" algn="ctr">
              <a:buNone/>
              <a:defRPr>
                <a:solidFill>
                  <a:schemeClr val="tx1">
                    <a:tint val="75000"/>
                  </a:schemeClr>
                </a:solidFill>
              </a:defRPr>
            </a:lvl3pPr>
            <a:lvl4pPr marL="1029934" indent="0" algn="ctr">
              <a:buNone/>
              <a:defRPr>
                <a:solidFill>
                  <a:schemeClr val="tx1">
                    <a:tint val="75000"/>
                  </a:schemeClr>
                </a:solidFill>
              </a:defRPr>
            </a:lvl4pPr>
            <a:lvl5pPr marL="1373246" indent="0" algn="ctr">
              <a:buNone/>
              <a:defRPr>
                <a:solidFill>
                  <a:schemeClr val="tx1">
                    <a:tint val="75000"/>
                  </a:schemeClr>
                </a:solidFill>
              </a:defRPr>
            </a:lvl5pPr>
            <a:lvl6pPr marL="1716557" indent="0" algn="ctr">
              <a:buNone/>
              <a:defRPr>
                <a:solidFill>
                  <a:schemeClr val="tx1">
                    <a:tint val="75000"/>
                  </a:schemeClr>
                </a:solidFill>
              </a:defRPr>
            </a:lvl6pPr>
            <a:lvl7pPr marL="2059869" indent="0" algn="ctr">
              <a:buNone/>
              <a:defRPr>
                <a:solidFill>
                  <a:schemeClr val="tx1">
                    <a:tint val="75000"/>
                  </a:schemeClr>
                </a:solidFill>
              </a:defRPr>
            </a:lvl7pPr>
            <a:lvl8pPr marL="2403180" indent="0" algn="ctr">
              <a:buNone/>
              <a:defRPr>
                <a:solidFill>
                  <a:schemeClr val="tx1">
                    <a:tint val="75000"/>
                  </a:schemeClr>
                </a:solidFill>
              </a:defRPr>
            </a:lvl8pPr>
            <a:lvl9pPr marL="2746492"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822277" y="4773151"/>
            <a:ext cx="875081" cy="274182"/>
          </a:xfrm>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3009891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264074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192" y="3309258"/>
            <a:ext cx="7781846" cy="1022817"/>
          </a:xfrm>
        </p:spPr>
        <p:txBody>
          <a:bodyPr anchor="t"/>
          <a:lstStyle>
            <a:lvl1pPr algn="l">
              <a:defRPr sz="3004" b="1" cap="all"/>
            </a:lvl1pPr>
          </a:lstStyle>
          <a:p>
            <a:r>
              <a:rPr lang="en-US"/>
              <a:t>Click to edit Master title style</a:t>
            </a:r>
            <a:endParaRPr lang="en-AU"/>
          </a:p>
        </p:txBody>
      </p:sp>
      <p:sp>
        <p:nvSpPr>
          <p:cNvPr id="3" name="Text Placeholder 2"/>
          <p:cNvSpPr>
            <a:spLocks noGrp="1"/>
          </p:cNvSpPr>
          <p:nvPr>
            <p:ph type="body" idx="1"/>
          </p:nvPr>
        </p:nvSpPr>
        <p:spPr>
          <a:xfrm>
            <a:off x="723192" y="2182727"/>
            <a:ext cx="7781846" cy="1126529"/>
          </a:xfrm>
        </p:spPr>
        <p:txBody>
          <a:bodyPr anchor="b"/>
          <a:lstStyle>
            <a:lvl1pPr marL="0" indent="0">
              <a:buNone/>
              <a:defRPr sz="1502">
                <a:solidFill>
                  <a:schemeClr val="tx1">
                    <a:tint val="75000"/>
                  </a:schemeClr>
                </a:solidFill>
              </a:defRPr>
            </a:lvl1pPr>
            <a:lvl2pPr marL="343311" indent="0">
              <a:buNone/>
              <a:defRPr sz="1352">
                <a:solidFill>
                  <a:schemeClr val="tx1">
                    <a:tint val="75000"/>
                  </a:schemeClr>
                </a:solidFill>
              </a:defRPr>
            </a:lvl2pPr>
            <a:lvl3pPr marL="686623" indent="0">
              <a:buNone/>
              <a:defRPr sz="1201">
                <a:solidFill>
                  <a:schemeClr val="tx1">
                    <a:tint val="75000"/>
                  </a:schemeClr>
                </a:solidFill>
              </a:defRPr>
            </a:lvl3pPr>
            <a:lvl4pPr marL="1029934" indent="0">
              <a:buNone/>
              <a:defRPr sz="1051">
                <a:solidFill>
                  <a:schemeClr val="tx1">
                    <a:tint val="75000"/>
                  </a:schemeClr>
                </a:solidFill>
              </a:defRPr>
            </a:lvl4pPr>
            <a:lvl5pPr marL="1373246" indent="0">
              <a:buNone/>
              <a:defRPr sz="1051">
                <a:solidFill>
                  <a:schemeClr val="tx1">
                    <a:tint val="75000"/>
                  </a:schemeClr>
                </a:solidFill>
              </a:defRPr>
            </a:lvl5pPr>
            <a:lvl6pPr marL="1716557" indent="0">
              <a:buNone/>
              <a:defRPr sz="1051">
                <a:solidFill>
                  <a:schemeClr val="tx1">
                    <a:tint val="75000"/>
                  </a:schemeClr>
                </a:solidFill>
              </a:defRPr>
            </a:lvl6pPr>
            <a:lvl7pPr marL="2059869" indent="0">
              <a:buNone/>
              <a:defRPr sz="1051">
                <a:solidFill>
                  <a:schemeClr val="tx1">
                    <a:tint val="75000"/>
                  </a:schemeClr>
                </a:solidFill>
              </a:defRPr>
            </a:lvl7pPr>
            <a:lvl8pPr marL="2403180" indent="0">
              <a:buNone/>
              <a:defRPr sz="1051">
                <a:solidFill>
                  <a:schemeClr val="tx1">
                    <a:tint val="75000"/>
                  </a:schemeClr>
                </a:solidFill>
              </a:defRPr>
            </a:lvl8pPr>
            <a:lvl9pPr marL="2746492" indent="0">
              <a:buNone/>
              <a:defRPr sz="1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F624F0-ED8B-404F-93E7-09279FE1AB4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15352566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10342" y="1201634"/>
            <a:ext cx="5415186" cy="3398663"/>
          </a:xfrm>
        </p:spPr>
        <p:txBody>
          <a:bodyPr/>
          <a:lstStyle>
            <a:lvl1pPr>
              <a:defRPr sz="2103"/>
            </a:lvl1pPr>
            <a:lvl2pPr>
              <a:defRPr sz="1802"/>
            </a:lvl2pPr>
            <a:lvl3pPr>
              <a:defRPr sz="1502"/>
            </a:lvl3pPr>
            <a:lvl4pPr>
              <a:defRPr sz="1352"/>
            </a:lvl4pPr>
            <a:lvl5pPr>
              <a:defRPr sz="1352"/>
            </a:lvl5pPr>
            <a:lvl6pPr>
              <a:defRPr sz="1352"/>
            </a:lvl6pPr>
            <a:lvl7pPr>
              <a:defRPr sz="1352"/>
            </a:lvl7pPr>
            <a:lvl8pPr>
              <a:defRPr sz="1352"/>
            </a:lvl8pPr>
            <a:lvl9pPr>
              <a:defRPr sz="13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8113" y="1201634"/>
            <a:ext cx="5416775" cy="3398663"/>
          </a:xfrm>
        </p:spPr>
        <p:txBody>
          <a:bodyPr/>
          <a:lstStyle>
            <a:lvl1pPr>
              <a:defRPr sz="2103"/>
            </a:lvl1pPr>
            <a:lvl2pPr>
              <a:defRPr sz="1802"/>
            </a:lvl2pPr>
            <a:lvl3pPr>
              <a:defRPr sz="1502"/>
            </a:lvl3pPr>
            <a:lvl4pPr>
              <a:defRPr sz="1352"/>
            </a:lvl4pPr>
            <a:lvl5pPr>
              <a:defRPr sz="1352"/>
            </a:lvl5pPr>
            <a:lvl6pPr>
              <a:defRPr sz="1352"/>
            </a:lvl6pPr>
            <a:lvl7pPr>
              <a:defRPr sz="1352"/>
            </a:lvl7pPr>
            <a:lvl8pPr>
              <a:defRPr sz="1352"/>
            </a:lvl8pPr>
            <a:lvl9pPr>
              <a:defRPr sz="13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9F624F0-ED8B-404F-93E7-09279FE1AB4F}" type="datetimeFigureOut">
              <a:rPr lang="en-AU" smtClean="0"/>
              <a:t>28/09/2021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6958899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56" y="206233"/>
            <a:ext cx="8239602" cy="858308"/>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756" y="1152756"/>
            <a:ext cx="4045098" cy="480414"/>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en-US"/>
              <a:t>Click to edit Master text styles</a:t>
            </a:r>
          </a:p>
        </p:txBody>
      </p:sp>
      <p:sp>
        <p:nvSpPr>
          <p:cNvPr id="4" name="Content Placeholder 3"/>
          <p:cNvSpPr>
            <a:spLocks noGrp="1"/>
          </p:cNvSpPr>
          <p:nvPr>
            <p:ph sz="half" idx="2"/>
          </p:nvPr>
        </p:nvSpPr>
        <p:spPr>
          <a:xfrm>
            <a:off x="457756" y="1633170"/>
            <a:ext cx="4045098" cy="2967125"/>
          </a:xfrm>
        </p:spPr>
        <p:txBody>
          <a:bodyPr/>
          <a:lstStyle>
            <a:lvl1pPr>
              <a:defRPr sz="1802"/>
            </a:lvl1pPr>
            <a:lvl2pPr>
              <a:defRPr sz="1502"/>
            </a:lvl2pPr>
            <a:lvl3pPr>
              <a:defRPr sz="1352"/>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50671" y="1152756"/>
            <a:ext cx="4046687" cy="480414"/>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en-US"/>
              <a:t>Click to edit Master text styles</a:t>
            </a:r>
          </a:p>
        </p:txBody>
      </p:sp>
      <p:sp>
        <p:nvSpPr>
          <p:cNvPr id="6" name="Content Placeholder 5"/>
          <p:cNvSpPr>
            <a:spLocks noGrp="1"/>
          </p:cNvSpPr>
          <p:nvPr>
            <p:ph sz="quarter" idx="4"/>
          </p:nvPr>
        </p:nvSpPr>
        <p:spPr>
          <a:xfrm>
            <a:off x="4650671" y="1633170"/>
            <a:ext cx="4046687" cy="2967125"/>
          </a:xfrm>
        </p:spPr>
        <p:txBody>
          <a:bodyPr/>
          <a:lstStyle>
            <a:lvl1pPr>
              <a:defRPr sz="1802"/>
            </a:lvl1pPr>
            <a:lvl2pPr>
              <a:defRPr sz="1502"/>
            </a:lvl2pPr>
            <a:lvl3pPr>
              <a:defRPr sz="1352"/>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9F624F0-ED8B-404F-93E7-09279FE1AB4F}" type="datetimeFigureOut">
              <a:rPr lang="en-AU" smtClean="0"/>
              <a:t>28/09/2021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25051879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9F624F0-ED8B-404F-93E7-09279FE1AB4F}" type="datetimeFigureOut">
              <a:rPr lang="en-AU" smtClean="0"/>
              <a:t>28/09/2021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2130519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624F0-ED8B-404F-93E7-09279FE1AB4F}" type="datetimeFigureOut">
              <a:rPr lang="en-AU" smtClean="0"/>
              <a:t>28/09/2021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1657322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56" y="205041"/>
            <a:ext cx="3011969" cy="872613"/>
          </a:xfrm>
        </p:spPr>
        <p:txBody>
          <a:bodyPr anchor="b"/>
          <a:lstStyle>
            <a:lvl1pPr algn="l">
              <a:defRPr sz="1502" b="1"/>
            </a:lvl1pPr>
          </a:lstStyle>
          <a:p>
            <a:r>
              <a:rPr lang="en-US"/>
              <a:t>Click to edit Master title style</a:t>
            </a:r>
            <a:endParaRPr lang="en-AU"/>
          </a:p>
        </p:txBody>
      </p:sp>
      <p:sp>
        <p:nvSpPr>
          <p:cNvPr id="3" name="Content Placeholder 2"/>
          <p:cNvSpPr>
            <a:spLocks noGrp="1"/>
          </p:cNvSpPr>
          <p:nvPr>
            <p:ph idx="1"/>
          </p:nvPr>
        </p:nvSpPr>
        <p:spPr>
          <a:xfrm>
            <a:off x="3579395" y="205043"/>
            <a:ext cx="5117962" cy="4395254"/>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756" y="1077656"/>
            <a:ext cx="3011969" cy="3522641"/>
          </a:xfrm>
        </p:spPr>
        <p:txBody>
          <a:bodyPr/>
          <a:lstStyle>
            <a:lvl1pPr marL="0" indent="0">
              <a:buNone/>
              <a:defRPr sz="1051"/>
            </a:lvl1pPr>
            <a:lvl2pPr marL="343311" indent="0">
              <a:buNone/>
              <a:defRPr sz="901"/>
            </a:lvl2pPr>
            <a:lvl3pPr marL="686623" indent="0">
              <a:buNone/>
              <a:defRPr sz="751"/>
            </a:lvl3pPr>
            <a:lvl4pPr marL="1029934" indent="0">
              <a:buNone/>
              <a:defRPr sz="676"/>
            </a:lvl4pPr>
            <a:lvl5pPr marL="1373246" indent="0">
              <a:buNone/>
              <a:defRPr sz="676"/>
            </a:lvl5pPr>
            <a:lvl6pPr marL="1716557" indent="0">
              <a:buNone/>
              <a:defRPr sz="676"/>
            </a:lvl6pPr>
            <a:lvl7pPr marL="2059869" indent="0">
              <a:buNone/>
              <a:defRPr sz="676"/>
            </a:lvl7pPr>
            <a:lvl8pPr marL="2403180" indent="0">
              <a:buNone/>
              <a:defRPr sz="676"/>
            </a:lvl8pPr>
            <a:lvl9pPr marL="2746492" indent="0">
              <a:buNone/>
              <a:defRPr sz="676"/>
            </a:lvl9pPr>
          </a:lstStyle>
          <a:p>
            <a:pPr lvl="0"/>
            <a:r>
              <a:rPr lang="en-US"/>
              <a:t>Click to edit Master text styles</a:t>
            </a:r>
          </a:p>
        </p:txBody>
      </p:sp>
      <p:sp>
        <p:nvSpPr>
          <p:cNvPr id="5" name="Date Placeholder 4"/>
          <p:cNvSpPr>
            <a:spLocks noGrp="1"/>
          </p:cNvSpPr>
          <p:nvPr>
            <p:ph type="dt" sz="half" idx="10"/>
          </p:nvPr>
        </p:nvSpPr>
        <p:spPr/>
        <p:txBody>
          <a:bodyPr/>
          <a:lstStyle/>
          <a:p>
            <a:fld id="{49F624F0-ED8B-404F-93E7-09279FE1AB4F}" type="datetimeFigureOut">
              <a:rPr lang="en-AU" smtClean="0"/>
              <a:t>28/09/2021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14567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page image (right) &amp; tex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191" y="898525"/>
            <a:ext cx="3987878" cy="782638"/>
          </a:xfrm>
        </p:spPr>
        <p:txBody>
          <a:bodyPr/>
          <a:lstStyle>
            <a:lvl1pPr>
              <a:defRPr>
                <a:solidFill>
                  <a:srgbClr val="385CC4"/>
                </a:solidFill>
              </a:defRPr>
            </a:lvl1pPr>
          </a:lstStyle>
          <a:p>
            <a:r>
              <a:rPr lang="en-AU" dirty="0"/>
              <a:t>Click to edit heading</a:t>
            </a:r>
            <a:endParaRPr lang="en-US" dirty="0"/>
          </a:p>
        </p:txBody>
      </p:sp>
      <p:sp>
        <p:nvSpPr>
          <p:cNvPr id="11" name="Content Placeholder 10"/>
          <p:cNvSpPr>
            <a:spLocks noGrp="1"/>
          </p:cNvSpPr>
          <p:nvPr>
            <p:ph sz="quarter" idx="13" hasCustomPrompt="1"/>
          </p:nvPr>
        </p:nvSpPr>
        <p:spPr>
          <a:xfrm>
            <a:off x="723195" y="1682750"/>
            <a:ext cx="3981519" cy="2876550"/>
          </a:xfrm>
        </p:spPr>
        <p:txBody>
          <a:bodyPr/>
          <a:lstStyle>
            <a:lvl1pPr>
              <a:buNone/>
              <a:defRPr baseline="0"/>
            </a:lvl1pPr>
          </a:lstStyle>
          <a:p>
            <a:pPr lvl="0"/>
            <a:r>
              <a:rPr lang="en-AU" dirty="0"/>
              <a:t>Click to edit text</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4"/>
          </p:nvPr>
        </p:nvSpPr>
        <p:spPr>
          <a:xfrm>
            <a:off x="4876370" y="171450"/>
            <a:ext cx="4278743" cy="4978400"/>
          </a:xfrm>
          <a:solidFill>
            <a:schemeClr val="bg1">
              <a:lumMod val="95000"/>
            </a:schemeClr>
          </a:solidFill>
        </p:spPr>
        <p:txBody>
          <a:bodyPr rtlCol="0" anchor="ctr">
            <a:normAutofit/>
          </a:bodyPr>
          <a:lstStyle>
            <a:lvl1pPr algn="ctr">
              <a:buNone/>
              <a:defRPr sz="751" baseline="0">
                <a:solidFill>
                  <a:schemeClr val="bg1">
                    <a:lumMod val="65000"/>
                  </a:schemeClr>
                </a:solidFill>
              </a:defRPr>
            </a:lvl1pPr>
          </a:lstStyle>
          <a:p>
            <a:pPr lvl="0"/>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0D389F11-4BFD-FD40-B2B9-7854786E858D}"/>
              </a:ext>
            </a:extLst>
          </p:cNvPr>
          <p:cNvSpPr>
            <a:spLocks noGrp="1"/>
          </p:cNvSpPr>
          <p:nvPr>
            <p:ph type="sldNum" sz="quarter" idx="16"/>
          </p:nvPr>
        </p:nvSpPr>
        <p:spPr/>
        <p:txBody>
          <a:bodyPr/>
          <a:lstStyle>
            <a:lvl1pPr>
              <a:defRPr sz="676"/>
            </a:lvl1pPr>
          </a:lstStyle>
          <a:p>
            <a:fld id="{054C390E-84E0-AB4E-8805-87A77C80246E}" type="slidenum">
              <a:rPr lang="en-US" altLang="en-US" smtClean="0"/>
              <a:pPr/>
              <a:t>‹#›</a:t>
            </a:fld>
            <a:endParaRPr lang="en-US" altLang="en-US" dirty="0"/>
          </a:p>
        </p:txBody>
      </p:sp>
      <p:sp>
        <p:nvSpPr>
          <p:cNvPr id="7" name="Footer Placeholder 2">
            <a:extLst>
              <a:ext uri="{FF2B5EF4-FFF2-40B4-BE49-F238E27FC236}">
                <a16:creationId xmlns:a16="http://schemas.microsoft.com/office/drawing/2014/main" id="{1E496BCE-0FBB-4A23-B10D-35A481D35C56}"/>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5922580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4466" y="3604895"/>
            <a:ext cx="5493068" cy="425578"/>
          </a:xfrm>
        </p:spPr>
        <p:txBody>
          <a:bodyPr anchor="b"/>
          <a:lstStyle>
            <a:lvl1pPr algn="l">
              <a:defRPr sz="1502" b="1"/>
            </a:lvl1pPr>
          </a:lstStyle>
          <a:p>
            <a:r>
              <a:rPr lang="en-US"/>
              <a:t>Click to edit Master title style</a:t>
            </a:r>
            <a:endParaRPr lang="en-AU"/>
          </a:p>
        </p:txBody>
      </p:sp>
      <p:sp>
        <p:nvSpPr>
          <p:cNvPr id="3" name="Picture Placeholder 2"/>
          <p:cNvSpPr>
            <a:spLocks noGrp="1"/>
          </p:cNvSpPr>
          <p:nvPr>
            <p:ph type="pic" idx="1"/>
          </p:nvPr>
        </p:nvSpPr>
        <p:spPr>
          <a:xfrm>
            <a:off x="1794466" y="460149"/>
            <a:ext cx="5493068" cy="3089910"/>
          </a:xfrm>
        </p:spPr>
        <p:txBody>
          <a:bodyPr/>
          <a:lstStyle>
            <a:lvl1pPr marL="0" indent="0">
              <a:buNone/>
              <a:defRPr sz="2403"/>
            </a:lvl1pPr>
            <a:lvl2pPr marL="343311" indent="0">
              <a:buNone/>
              <a:defRPr sz="2103"/>
            </a:lvl2pPr>
            <a:lvl3pPr marL="686623" indent="0">
              <a:buNone/>
              <a:defRPr sz="1802"/>
            </a:lvl3pPr>
            <a:lvl4pPr marL="1029934" indent="0">
              <a:buNone/>
              <a:defRPr sz="1502"/>
            </a:lvl4pPr>
            <a:lvl5pPr marL="1373246" indent="0">
              <a:buNone/>
              <a:defRPr sz="1502"/>
            </a:lvl5pPr>
            <a:lvl6pPr marL="1716557" indent="0">
              <a:buNone/>
              <a:defRPr sz="1502"/>
            </a:lvl6pPr>
            <a:lvl7pPr marL="2059869" indent="0">
              <a:buNone/>
              <a:defRPr sz="1502"/>
            </a:lvl7pPr>
            <a:lvl8pPr marL="2403180" indent="0">
              <a:buNone/>
              <a:defRPr sz="1502"/>
            </a:lvl8pPr>
            <a:lvl9pPr marL="2746492" indent="0">
              <a:buNone/>
              <a:defRPr sz="1502"/>
            </a:lvl9pPr>
          </a:lstStyle>
          <a:p>
            <a:endParaRPr lang="en-AU"/>
          </a:p>
        </p:txBody>
      </p:sp>
      <p:sp>
        <p:nvSpPr>
          <p:cNvPr id="4" name="Text Placeholder 3"/>
          <p:cNvSpPr>
            <a:spLocks noGrp="1"/>
          </p:cNvSpPr>
          <p:nvPr>
            <p:ph type="body" sz="half" idx="2"/>
          </p:nvPr>
        </p:nvSpPr>
        <p:spPr>
          <a:xfrm>
            <a:off x="1794466" y="4030473"/>
            <a:ext cx="5493068" cy="604392"/>
          </a:xfrm>
        </p:spPr>
        <p:txBody>
          <a:bodyPr/>
          <a:lstStyle>
            <a:lvl1pPr marL="0" indent="0">
              <a:buNone/>
              <a:defRPr sz="1051"/>
            </a:lvl1pPr>
            <a:lvl2pPr marL="343311" indent="0">
              <a:buNone/>
              <a:defRPr sz="901"/>
            </a:lvl2pPr>
            <a:lvl3pPr marL="686623" indent="0">
              <a:buNone/>
              <a:defRPr sz="751"/>
            </a:lvl3pPr>
            <a:lvl4pPr marL="1029934" indent="0">
              <a:buNone/>
              <a:defRPr sz="676"/>
            </a:lvl4pPr>
            <a:lvl5pPr marL="1373246" indent="0">
              <a:buNone/>
              <a:defRPr sz="676"/>
            </a:lvl5pPr>
            <a:lvl6pPr marL="1716557" indent="0">
              <a:buNone/>
              <a:defRPr sz="676"/>
            </a:lvl6pPr>
            <a:lvl7pPr marL="2059869" indent="0">
              <a:buNone/>
              <a:defRPr sz="676"/>
            </a:lvl7pPr>
            <a:lvl8pPr marL="2403180" indent="0">
              <a:buNone/>
              <a:defRPr sz="676"/>
            </a:lvl8pPr>
            <a:lvl9pPr marL="2746492" indent="0">
              <a:buNone/>
              <a:defRPr sz="676"/>
            </a:lvl9pPr>
          </a:lstStyle>
          <a:p>
            <a:pPr lvl="0"/>
            <a:r>
              <a:rPr lang="en-US"/>
              <a:t>Click to edit Master text styles</a:t>
            </a:r>
          </a:p>
        </p:txBody>
      </p:sp>
      <p:sp>
        <p:nvSpPr>
          <p:cNvPr id="5" name="Date Placeholder 4"/>
          <p:cNvSpPr>
            <a:spLocks noGrp="1"/>
          </p:cNvSpPr>
          <p:nvPr>
            <p:ph type="dt" sz="half" idx="10"/>
          </p:nvPr>
        </p:nvSpPr>
        <p:spPr/>
        <p:txBody>
          <a:bodyPr/>
          <a:lstStyle/>
          <a:p>
            <a:fld id="{49F624F0-ED8B-404F-93E7-09279FE1AB4F}" type="datetimeFigureOut">
              <a:rPr lang="en-AU" smtClean="0"/>
              <a:t>28/09/2021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640473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1840890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9943" y="206235"/>
            <a:ext cx="2744945" cy="43940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10341" y="206235"/>
            <a:ext cx="8087016" cy="4394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t>28/09/2021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35C4CC-B75B-43BD-83F6-8D5E31670077}" type="slidenum">
              <a:rPr lang="en-AU" smtClean="0"/>
              <a:t>‹#›</a:t>
            </a:fld>
            <a:endParaRPr lang="en-AU"/>
          </a:p>
        </p:txBody>
      </p:sp>
    </p:spTree>
    <p:extLst>
      <p:ext uri="{BB962C8B-B14F-4D97-AF65-F5344CB8AC3E}">
        <p14:creationId xmlns:p14="http://schemas.microsoft.com/office/powerpoint/2010/main" val="4434347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25254D"/>
            </a:gs>
            <a:gs pos="100000">
              <a:srgbClr val="496CB3"/>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6635" y="1599794"/>
            <a:ext cx="7781846" cy="1103880"/>
          </a:xfrm>
        </p:spPr>
        <p:txBody>
          <a:bodyPr/>
          <a:lstStyle/>
          <a:p>
            <a:r>
              <a:rPr lang="en-US"/>
              <a:t>Click to edit Master title style</a:t>
            </a:r>
            <a:endParaRPr lang="en-AU"/>
          </a:p>
        </p:txBody>
      </p:sp>
      <p:sp>
        <p:nvSpPr>
          <p:cNvPr id="3" name="Subtitle 2"/>
          <p:cNvSpPr>
            <a:spLocks noGrp="1"/>
          </p:cNvSpPr>
          <p:nvPr>
            <p:ph type="subTitle" idx="1"/>
          </p:nvPr>
        </p:nvSpPr>
        <p:spPr>
          <a:xfrm>
            <a:off x="1373268" y="2918248"/>
            <a:ext cx="6408579" cy="1316073"/>
          </a:xfrm>
        </p:spPr>
        <p:txBody>
          <a:bodyPr/>
          <a:lstStyle>
            <a:lvl1pPr marL="0" indent="0" algn="ctr">
              <a:buNone/>
              <a:defRPr>
                <a:solidFill>
                  <a:schemeClr val="tx1">
                    <a:tint val="75000"/>
                  </a:schemeClr>
                </a:solidFill>
              </a:defRPr>
            </a:lvl1pPr>
            <a:lvl2pPr marL="343311" indent="0" algn="ctr">
              <a:buNone/>
              <a:defRPr>
                <a:solidFill>
                  <a:schemeClr val="tx1">
                    <a:tint val="75000"/>
                  </a:schemeClr>
                </a:solidFill>
              </a:defRPr>
            </a:lvl2pPr>
            <a:lvl3pPr marL="686623" indent="0" algn="ctr">
              <a:buNone/>
              <a:defRPr>
                <a:solidFill>
                  <a:schemeClr val="tx1">
                    <a:tint val="75000"/>
                  </a:schemeClr>
                </a:solidFill>
              </a:defRPr>
            </a:lvl3pPr>
            <a:lvl4pPr marL="1029934" indent="0" algn="ctr">
              <a:buNone/>
              <a:defRPr>
                <a:solidFill>
                  <a:schemeClr val="tx1">
                    <a:tint val="75000"/>
                  </a:schemeClr>
                </a:solidFill>
              </a:defRPr>
            </a:lvl4pPr>
            <a:lvl5pPr marL="1373246" indent="0" algn="ctr">
              <a:buNone/>
              <a:defRPr>
                <a:solidFill>
                  <a:schemeClr val="tx1">
                    <a:tint val="75000"/>
                  </a:schemeClr>
                </a:solidFill>
              </a:defRPr>
            </a:lvl5pPr>
            <a:lvl6pPr marL="1716557" indent="0" algn="ctr">
              <a:buNone/>
              <a:defRPr>
                <a:solidFill>
                  <a:schemeClr val="tx1">
                    <a:tint val="75000"/>
                  </a:schemeClr>
                </a:solidFill>
              </a:defRPr>
            </a:lvl6pPr>
            <a:lvl7pPr marL="2059869" indent="0" algn="ctr">
              <a:buNone/>
              <a:defRPr>
                <a:solidFill>
                  <a:schemeClr val="tx1">
                    <a:tint val="75000"/>
                  </a:schemeClr>
                </a:solidFill>
              </a:defRPr>
            </a:lvl7pPr>
            <a:lvl8pPr marL="2403180" indent="0" algn="ctr">
              <a:buNone/>
              <a:defRPr>
                <a:solidFill>
                  <a:schemeClr val="tx1">
                    <a:tint val="75000"/>
                  </a:schemeClr>
                </a:solidFill>
              </a:defRPr>
            </a:lvl8pPr>
            <a:lvl9pPr marL="2746492"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a:xfrm>
            <a:off x="7822277" y="4773151"/>
            <a:ext cx="875081" cy="274182"/>
          </a:xfrm>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
        <p:nvSpPr>
          <p:cNvPr id="7" name="Flowchart: Data 4">
            <a:extLst>
              <a:ext uri="{FF2B5EF4-FFF2-40B4-BE49-F238E27FC236}">
                <a16:creationId xmlns:a16="http://schemas.microsoft.com/office/drawing/2014/main" id="{25A75E89-950F-4CD6-BB1A-482546E004B8}"/>
              </a:ext>
            </a:extLst>
          </p:cNvPr>
          <p:cNvSpPr/>
          <p:nvPr userDrawn="1"/>
        </p:nvSpPr>
        <p:spPr>
          <a:xfrm>
            <a:off x="6510131" y="-3605"/>
            <a:ext cx="1780849" cy="51534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79"/>
              <a:gd name="connsiteY0" fmla="*/ 10000 h 10000"/>
              <a:gd name="connsiteX1" fmla="*/ 2000 w 9979"/>
              <a:gd name="connsiteY1" fmla="*/ 0 h 10000"/>
              <a:gd name="connsiteX2" fmla="*/ 9979 w 9979"/>
              <a:gd name="connsiteY2" fmla="*/ 7 h 10000"/>
              <a:gd name="connsiteX3" fmla="*/ 8000 w 9979"/>
              <a:gd name="connsiteY3" fmla="*/ 10000 h 10000"/>
              <a:gd name="connsiteX4" fmla="*/ 0 w 9979"/>
              <a:gd name="connsiteY4" fmla="*/ 10000 h 10000"/>
              <a:gd name="connsiteX0" fmla="*/ 0 w 10000"/>
              <a:gd name="connsiteY0" fmla="*/ 10007 h 10007"/>
              <a:gd name="connsiteX1" fmla="*/ 7002 w 10000"/>
              <a:gd name="connsiteY1" fmla="*/ 0 h 10007"/>
              <a:gd name="connsiteX2" fmla="*/ 10000 w 10000"/>
              <a:gd name="connsiteY2" fmla="*/ 14 h 10007"/>
              <a:gd name="connsiteX3" fmla="*/ 8017 w 10000"/>
              <a:gd name="connsiteY3" fmla="*/ 10007 h 10007"/>
              <a:gd name="connsiteX4" fmla="*/ 0 w 10000"/>
              <a:gd name="connsiteY4" fmla="*/ 10007 h 10007"/>
              <a:gd name="connsiteX0" fmla="*/ 0 w 10000"/>
              <a:gd name="connsiteY0" fmla="*/ 10007 h 10007"/>
              <a:gd name="connsiteX1" fmla="*/ 7002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0" y="10007"/>
                </a:moveTo>
                <a:lnTo>
                  <a:pt x="6399" y="0"/>
                </a:lnTo>
                <a:lnTo>
                  <a:pt x="10000" y="14"/>
                </a:lnTo>
                <a:lnTo>
                  <a:pt x="3579" y="10007"/>
                </a:lnTo>
                <a:lnTo>
                  <a:pt x="0" y="10007"/>
                </a:lnTo>
                <a:close/>
              </a:path>
            </a:pathLst>
          </a:custGeom>
          <a:gradFill flip="none" rotWithShape="1">
            <a:gsLst>
              <a:gs pos="0">
                <a:srgbClr val="32B9C8"/>
              </a:gs>
              <a:gs pos="100000">
                <a:srgbClr val="3D9BC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lowchart: Data 4">
            <a:extLst>
              <a:ext uri="{FF2B5EF4-FFF2-40B4-BE49-F238E27FC236}">
                <a16:creationId xmlns:a16="http://schemas.microsoft.com/office/drawing/2014/main" id="{A0B90166-9290-4ACC-AE59-D597912450D9}"/>
              </a:ext>
            </a:extLst>
          </p:cNvPr>
          <p:cNvSpPr/>
          <p:nvPr userDrawn="1"/>
        </p:nvSpPr>
        <p:spPr>
          <a:xfrm>
            <a:off x="5875444" y="-3605"/>
            <a:ext cx="1780849" cy="51534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79"/>
              <a:gd name="connsiteY0" fmla="*/ 10000 h 10000"/>
              <a:gd name="connsiteX1" fmla="*/ 2000 w 9979"/>
              <a:gd name="connsiteY1" fmla="*/ 0 h 10000"/>
              <a:gd name="connsiteX2" fmla="*/ 9979 w 9979"/>
              <a:gd name="connsiteY2" fmla="*/ 7 h 10000"/>
              <a:gd name="connsiteX3" fmla="*/ 8000 w 9979"/>
              <a:gd name="connsiteY3" fmla="*/ 10000 h 10000"/>
              <a:gd name="connsiteX4" fmla="*/ 0 w 9979"/>
              <a:gd name="connsiteY4" fmla="*/ 10000 h 10000"/>
              <a:gd name="connsiteX0" fmla="*/ 0 w 10000"/>
              <a:gd name="connsiteY0" fmla="*/ 10007 h 10007"/>
              <a:gd name="connsiteX1" fmla="*/ 7002 w 10000"/>
              <a:gd name="connsiteY1" fmla="*/ 0 h 10007"/>
              <a:gd name="connsiteX2" fmla="*/ 10000 w 10000"/>
              <a:gd name="connsiteY2" fmla="*/ 14 h 10007"/>
              <a:gd name="connsiteX3" fmla="*/ 8017 w 10000"/>
              <a:gd name="connsiteY3" fmla="*/ 10007 h 10007"/>
              <a:gd name="connsiteX4" fmla="*/ 0 w 10000"/>
              <a:gd name="connsiteY4" fmla="*/ 10007 h 10007"/>
              <a:gd name="connsiteX0" fmla="*/ 0 w 10000"/>
              <a:gd name="connsiteY0" fmla="*/ 10007 h 10007"/>
              <a:gd name="connsiteX1" fmla="*/ 7002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0" y="10007"/>
                </a:moveTo>
                <a:lnTo>
                  <a:pt x="6399" y="0"/>
                </a:lnTo>
                <a:lnTo>
                  <a:pt x="10000" y="14"/>
                </a:lnTo>
                <a:lnTo>
                  <a:pt x="3579" y="10007"/>
                </a:lnTo>
                <a:lnTo>
                  <a:pt x="0" y="10007"/>
                </a:lnTo>
                <a:close/>
              </a:path>
            </a:pathLst>
          </a:custGeom>
          <a:gradFill flip="none" rotWithShape="1">
            <a:gsLst>
              <a:gs pos="0">
                <a:srgbClr val="2D8CC9"/>
              </a:gs>
              <a:gs pos="100000">
                <a:srgbClr val="3D5CA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65" tIns="34332" rIns="68665" bIns="34332" numCol="1" spcCol="0" rtlCol="0" fromWordArt="0" anchor="ctr" anchorCtr="0" forceAA="0" compatLnSpc="1">
            <a:prstTxWarp prst="textNoShape">
              <a:avLst/>
            </a:prstTxWarp>
            <a:noAutofit/>
          </a:bodyPr>
          <a:lstStyle/>
          <a:p>
            <a:pPr algn="ctr"/>
            <a:endParaRPr lang="en-AU">
              <a:solidFill>
                <a:prstClr val="white"/>
              </a:solidFill>
            </a:endParaRPr>
          </a:p>
        </p:txBody>
      </p:sp>
    </p:spTree>
    <p:extLst>
      <p:ext uri="{BB962C8B-B14F-4D97-AF65-F5344CB8AC3E}">
        <p14:creationId xmlns:p14="http://schemas.microsoft.com/office/powerpoint/2010/main" val="1583592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73801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25254D"/>
            </a:gs>
            <a:gs pos="100000">
              <a:srgbClr val="496CB3"/>
            </a:gs>
          </a:gsLst>
          <a:lin ang="0" scaled="1"/>
          <a:tileRect/>
        </a:gradFill>
        <a:effectLst/>
      </p:bgPr>
    </p:bg>
    <p:spTree>
      <p:nvGrpSpPr>
        <p:cNvPr id="1" name=""/>
        <p:cNvGrpSpPr/>
        <p:nvPr/>
      </p:nvGrpSpPr>
      <p:grpSpPr>
        <a:xfrm>
          <a:off x="0" y="0"/>
          <a:ext cx="0" cy="0"/>
          <a:chOff x="0" y="0"/>
          <a:chExt cx="0" cy="0"/>
        </a:xfrm>
      </p:grpSpPr>
      <p:sp>
        <p:nvSpPr>
          <p:cNvPr id="7" name="Flowchart: Data 4">
            <a:extLst>
              <a:ext uri="{FF2B5EF4-FFF2-40B4-BE49-F238E27FC236}">
                <a16:creationId xmlns:a16="http://schemas.microsoft.com/office/drawing/2014/main" id="{25A75E89-950F-4CD6-BB1A-482546E004B8}"/>
              </a:ext>
            </a:extLst>
          </p:cNvPr>
          <p:cNvSpPr/>
          <p:nvPr userDrawn="1"/>
        </p:nvSpPr>
        <p:spPr>
          <a:xfrm>
            <a:off x="6510131" y="-3605"/>
            <a:ext cx="1780849" cy="51534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79"/>
              <a:gd name="connsiteY0" fmla="*/ 10000 h 10000"/>
              <a:gd name="connsiteX1" fmla="*/ 2000 w 9979"/>
              <a:gd name="connsiteY1" fmla="*/ 0 h 10000"/>
              <a:gd name="connsiteX2" fmla="*/ 9979 w 9979"/>
              <a:gd name="connsiteY2" fmla="*/ 7 h 10000"/>
              <a:gd name="connsiteX3" fmla="*/ 8000 w 9979"/>
              <a:gd name="connsiteY3" fmla="*/ 10000 h 10000"/>
              <a:gd name="connsiteX4" fmla="*/ 0 w 9979"/>
              <a:gd name="connsiteY4" fmla="*/ 10000 h 10000"/>
              <a:gd name="connsiteX0" fmla="*/ 0 w 10000"/>
              <a:gd name="connsiteY0" fmla="*/ 10007 h 10007"/>
              <a:gd name="connsiteX1" fmla="*/ 7002 w 10000"/>
              <a:gd name="connsiteY1" fmla="*/ 0 h 10007"/>
              <a:gd name="connsiteX2" fmla="*/ 10000 w 10000"/>
              <a:gd name="connsiteY2" fmla="*/ 14 h 10007"/>
              <a:gd name="connsiteX3" fmla="*/ 8017 w 10000"/>
              <a:gd name="connsiteY3" fmla="*/ 10007 h 10007"/>
              <a:gd name="connsiteX4" fmla="*/ 0 w 10000"/>
              <a:gd name="connsiteY4" fmla="*/ 10007 h 10007"/>
              <a:gd name="connsiteX0" fmla="*/ 0 w 10000"/>
              <a:gd name="connsiteY0" fmla="*/ 10007 h 10007"/>
              <a:gd name="connsiteX1" fmla="*/ 7002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0" y="10007"/>
                </a:moveTo>
                <a:lnTo>
                  <a:pt x="6399" y="0"/>
                </a:lnTo>
                <a:lnTo>
                  <a:pt x="10000" y="14"/>
                </a:lnTo>
                <a:lnTo>
                  <a:pt x="3579" y="10007"/>
                </a:lnTo>
                <a:lnTo>
                  <a:pt x="0" y="10007"/>
                </a:lnTo>
                <a:close/>
              </a:path>
            </a:pathLst>
          </a:custGeom>
          <a:gradFill flip="none" rotWithShape="1">
            <a:gsLst>
              <a:gs pos="0">
                <a:srgbClr val="32B9C8"/>
              </a:gs>
              <a:gs pos="100000">
                <a:srgbClr val="3D9BC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Flowchart: Data 4">
            <a:extLst>
              <a:ext uri="{FF2B5EF4-FFF2-40B4-BE49-F238E27FC236}">
                <a16:creationId xmlns:a16="http://schemas.microsoft.com/office/drawing/2014/main" id="{A0B90166-9290-4ACC-AE59-D597912450D9}"/>
              </a:ext>
            </a:extLst>
          </p:cNvPr>
          <p:cNvSpPr/>
          <p:nvPr userDrawn="1"/>
        </p:nvSpPr>
        <p:spPr>
          <a:xfrm>
            <a:off x="5875444" y="-3605"/>
            <a:ext cx="1780849" cy="51534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79"/>
              <a:gd name="connsiteY0" fmla="*/ 10000 h 10000"/>
              <a:gd name="connsiteX1" fmla="*/ 2000 w 9979"/>
              <a:gd name="connsiteY1" fmla="*/ 0 h 10000"/>
              <a:gd name="connsiteX2" fmla="*/ 9979 w 9979"/>
              <a:gd name="connsiteY2" fmla="*/ 7 h 10000"/>
              <a:gd name="connsiteX3" fmla="*/ 8000 w 9979"/>
              <a:gd name="connsiteY3" fmla="*/ 10000 h 10000"/>
              <a:gd name="connsiteX4" fmla="*/ 0 w 9979"/>
              <a:gd name="connsiteY4" fmla="*/ 10000 h 10000"/>
              <a:gd name="connsiteX0" fmla="*/ 0 w 10000"/>
              <a:gd name="connsiteY0" fmla="*/ 10007 h 10007"/>
              <a:gd name="connsiteX1" fmla="*/ 7002 w 10000"/>
              <a:gd name="connsiteY1" fmla="*/ 0 h 10007"/>
              <a:gd name="connsiteX2" fmla="*/ 10000 w 10000"/>
              <a:gd name="connsiteY2" fmla="*/ 14 h 10007"/>
              <a:gd name="connsiteX3" fmla="*/ 8017 w 10000"/>
              <a:gd name="connsiteY3" fmla="*/ 10007 h 10007"/>
              <a:gd name="connsiteX4" fmla="*/ 0 w 10000"/>
              <a:gd name="connsiteY4" fmla="*/ 10007 h 10007"/>
              <a:gd name="connsiteX0" fmla="*/ 0 w 10000"/>
              <a:gd name="connsiteY0" fmla="*/ 10007 h 10007"/>
              <a:gd name="connsiteX1" fmla="*/ 7002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 name="connsiteX0" fmla="*/ 0 w 10000"/>
              <a:gd name="connsiteY0" fmla="*/ 10007 h 10007"/>
              <a:gd name="connsiteX1" fmla="*/ 6399 w 10000"/>
              <a:gd name="connsiteY1" fmla="*/ 0 h 10007"/>
              <a:gd name="connsiteX2" fmla="*/ 10000 w 10000"/>
              <a:gd name="connsiteY2" fmla="*/ 14 h 10007"/>
              <a:gd name="connsiteX3" fmla="*/ 3579 w 10000"/>
              <a:gd name="connsiteY3" fmla="*/ 10007 h 10007"/>
              <a:gd name="connsiteX4" fmla="*/ 0 w 10000"/>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0" y="10007"/>
                </a:moveTo>
                <a:lnTo>
                  <a:pt x="6399" y="0"/>
                </a:lnTo>
                <a:lnTo>
                  <a:pt x="10000" y="14"/>
                </a:lnTo>
                <a:lnTo>
                  <a:pt x="3579" y="10007"/>
                </a:lnTo>
                <a:lnTo>
                  <a:pt x="0" y="10007"/>
                </a:lnTo>
                <a:close/>
              </a:path>
            </a:pathLst>
          </a:custGeom>
          <a:gradFill flip="none" rotWithShape="1">
            <a:gsLst>
              <a:gs pos="0">
                <a:srgbClr val="2D8CC9"/>
              </a:gs>
              <a:gs pos="100000">
                <a:srgbClr val="3D5CA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65" tIns="34332" rIns="68665" bIns="34332" numCol="1" spcCol="0" rtlCol="0" fromWordArt="0" anchor="ctr" anchorCtr="0" forceAA="0" compatLnSpc="1">
            <a:prstTxWarp prst="textNoShape">
              <a:avLst/>
            </a:prstTxWarp>
            <a:noAutofit/>
          </a:bodyPr>
          <a:lstStyle/>
          <a:p>
            <a:pPr algn="ctr"/>
            <a:endParaRPr lang="en-AU">
              <a:solidFill>
                <a:prstClr val="white"/>
              </a:solidFill>
            </a:endParaRPr>
          </a:p>
        </p:txBody>
      </p:sp>
      <p:sp>
        <p:nvSpPr>
          <p:cNvPr id="245" name="Rectangle 244"/>
          <p:cNvSpPr/>
          <p:nvPr userDrawn="1"/>
        </p:nvSpPr>
        <p:spPr>
          <a:xfrm>
            <a:off x="-112" y="0"/>
            <a:ext cx="9155113" cy="5165123"/>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723192" y="3309258"/>
            <a:ext cx="7781846" cy="1022817"/>
          </a:xfrm>
        </p:spPr>
        <p:txBody>
          <a:bodyPr anchor="t"/>
          <a:lstStyle>
            <a:lvl1pPr algn="l">
              <a:defRPr sz="3004" b="1" cap="all">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723192" y="2182727"/>
            <a:ext cx="7781846" cy="1126529"/>
          </a:xfrm>
        </p:spPr>
        <p:txBody>
          <a:bodyPr anchor="b"/>
          <a:lstStyle>
            <a:lvl1pPr marL="0" indent="0">
              <a:buNone/>
              <a:defRPr sz="1502">
                <a:solidFill>
                  <a:schemeClr val="bg1">
                    <a:lumMod val="85000"/>
                  </a:schemeClr>
                </a:solidFill>
              </a:defRPr>
            </a:lvl1pPr>
            <a:lvl2pPr marL="343311" indent="0">
              <a:buNone/>
              <a:defRPr sz="1352">
                <a:solidFill>
                  <a:schemeClr val="tx1">
                    <a:tint val="75000"/>
                  </a:schemeClr>
                </a:solidFill>
              </a:defRPr>
            </a:lvl2pPr>
            <a:lvl3pPr marL="686623" indent="0">
              <a:buNone/>
              <a:defRPr sz="1201">
                <a:solidFill>
                  <a:schemeClr val="tx1">
                    <a:tint val="75000"/>
                  </a:schemeClr>
                </a:solidFill>
              </a:defRPr>
            </a:lvl3pPr>
            <a:lvl4pPr marL="1029934" indent="0">
              <a:buNone/>
              <a:defRPr sz="1051">
                <a:solidFill>
                  <a:schemeClr val="tx1">
                    <a:tint val="75000"/>
                  </a:schemeClr>
                </a:solidFill>
              </a:defRPr>
            </a:lvl4pPr>
            <a:lvl5pPr marL="1373246" indent="0">
              <a:buNone/>
              <a:defRPr sz="1051">
                <a:solidFill>
                  <a:schemeClr val="tx1">
                    <a:tint val="75000"/>
                  </a:schemeClr>
                </a:solidFill>
              </a:defRPr>
            </a:lvl5pPr>
            <a:lvl6pPr marL="1716557" indent="0">
              <a:buNone/>
              <a:defRPr sz="1051">
                <a:solidFill>
                  <a:schemeClr val="tx1">
                    <a:tint val="75000"/>
                  </a:schemeClr>
                </a:solidFill>
              </a:defRPr>
            </a:lvl6pPr>
            <a:lvl7pPr marL="2059869" indent="0">
              <a:buNone/>
              <a:defRPr sz="1051">
                <a:solidFill>
                  <a:schemeClr val="tx1">
                    <a:tint val="75000"/>
                  </a:schemeClr>
                </a:solidFill>
              </a:defRPr>
            </a:lvl7pPr>
            <a:lvl8pPr marL="2403180" indent="0">
              <a:buNone/>
              <a:defRPr sz="1051">
                <a:solidFill>
                  <a:schemeClr val="tx1">
                    <a:tint val="75000"/>
                  </a:schemeClr>
                </a:solidFill>
              </a:defRPr>
            </a:lvl8pPr>
            <a:lvl9pPr marL="2746492" indent="0">
              <a:buNone/>
              <a:defRPr sz="105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grpSp>
        <p:nvGrpSpPr>
          <p:cNvPr id="9" name="Group 8"/>
          <p:cNvGrpSpPr/>
          <p:nvPr userDrawn="1"/>
        </p:nvGrpSpPr>
        <p:grpSpPr>
          <a:xfrm>
            <a:off x="7497804" y="3761862"/>
            <a:ext cx="1430673" cy="935795"/>
            <a:chOff x="3613150" y="830263"/>
            <a:chExt cx="1905000" cy="1246188"/>
          </a:xfrm>
          <a:solidFill>
            <a:schemeClr val="bg1"/>
          </a:solidFill>
        </p:grpSpPr>
        <p:sp>
          <p:nvSpPr>
            <p:cNvPr id="10" name="Freeform 9"/>
            <p:cNvSpPr>
              <a:spLocks noEditPoints="1"/>
            </p:cNvSpPr>
            <p:nvPr userDrawn="1"/>
          </p:nvSpPr>
          <p:spPr bwMode="auto">
            <a:xfrm>
              <a:off x="3625850" y="1635125"/>
              <a:ext cx="141288" cy="134938"/>
            </a:xfrm>
            <a:custGeom>
              <a:avLst/>
              <a:gdLst>
                <a:gd name="T0" fmla="*/ 103 w 177"/>
                <a:gd name="T1" fmla="*/ 122 h 170"/>
                <a:gd name="T2" fmla="*/ 44 w 177"/>
                <a:gd name="T3" fmla="*/ 122 h 170"/>
                <a:gd name="T4" fmla="*/ 37 w 177"/>
                <a:gd name="T5" fmla="*/ 139 h 170"/>
                <a:gd name="T6" fmla="*/ 34 w 177"/>
                <a:gd name="T7" fmla="*/ 152 h 170"/>
                <a:gd name="T8" fmla="*/ 39 w 177"/>
                <a:gd name="T9" fmla="*/ 162 h 170"/>
                <a:gd name="T10" fmla="*/ 56 w 177"/>
                <a:gd name="T11" fmla="*/ 165 h 170"/>
                <a:gd name="T12" fmla="*/ 56 w 177"/>
                <a:gd name="T13" fmla="*/ 170 h 170"/>
                <a:gd name="T14" fmla="*/ 0 w 177"/>
                <a:gd name="T15" fmla="*/ 170 h 170"/>
                <a:gd name="T16" fmla="*/ 0 w 177"/>
                <a:gd name="T17" fmla="*/ 165 h 170"/>
                <a:gd name="T18" fmla="*/ 15 w 177"/>
                <a:gd name="T19" fmla="*/ 158 h 170"/>
                <a:gd name="T20" fmla="*/ 29 w 177"/>
                <a:gd name="T21" fmla="*/ 133 h 170"/>
                <a:gd name="T22" fmla="*/ 89 w 177"/>
                <a:gd name="T23" fmla="*/ 0 h 170"/>
                <a:gd name="T24" fmla="*/ 91 w 177"/>
                <a:gd name="T25" fmla="*/ 0 h 170"/>
                <a:gd name="T26" fmla="*/ 151 w 177"/>
                <a:gd name="T27" fmla="*/ 136 h 170"/>
                <a:gd name="T28" fmla="*/ 165 w 177"/>
                <a:gd name="T29" fmla="*/ 161 h 170"/>
                <a:gd name="T30" fmla="*/ 177 w 177"/>
                <a:gd name="T31" fmla="*/ 165 h 170"/>
                <a:gd name="T32" fmla="*/ 177 w 177"/>
                <a:gd name="T33" fmla="*/ 170 h 170"/>
                <a:gd name="T34" fmla="*/ 96 w 177"/>
                <a:gd name="T35" fmla="*/ 170 h 170"/>
                <a:gd name="T36" fmla="*/ 96 w 177"/>
                <a:gd name="T37" fmla="*/ 165 h 170"/>
                <a:gd name="T38" fmla="*/ 100 w 177"/>
                <a:gd name="T39" fmla="*/ 165 h 170"/>
                <a:gd name="T40" fmla="*/ 113 w 177"/>
                <a:gd name="T41" fmla="*/ 162 h 170"/>
                <a:gd name="T42" fmla="*/ 116 w 177"/>
                <a:gd name="T43" fmla="*/ 157 h 170"/>
                <a:gd name="T44" fmla="*/ 115 w 177"/>
                <a:gd name="T45" fmla="*/ 152 h 170"/>
                <a:gd name="T46" fmla="*/ 112 w 177"/>
                <a:gd name="T47" fmla="*/ 143 h 170"/>
                <a:gd name="T48" fmla="*/ 103 w 177"/>
                <a:gd name="T49" fmla="*/ 122 h 170"/>
                <a:gd name="T50" fmla="*/ 99 w 177"/>
                <a:gd name="T51" fmla="*/ 113 h 170"/>
                <a:gd name="T52" fmla="*/ 74 w 177"/>
                <a:gd name="T53" fmla="*/ 56 h 170"/>
                <a:gd name="T54" fmla="*/ 48 w 177"/>
                <a:gd name="T55" fmla="*/ 113 h 170"/>
                <a:gd name="T56" fmla="*/ 99 w 177"/>
                <a:gd name="T57" fmla="*/ 1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0">
                  <a:moveTo>
                    <a:pt x="103" y="122"/>
                  </a:moveTo>
                  <a:lnTo>
                    <a:pt x="44" y="122"/>
                  </a:lnTo>
                  <a:lnTo>
                    <a:pt x="37" y="139"/>
                  </a:lnTo>
                  <a:cubicBezTo>
                    <a:pt x="35" y="144"/>
                    <a:pt x="34" y="148"/>
                    <a:pt x="34" y="152"/>
                  </a:cubicBezTo>
                  <a:cubicBezTo>
                    <a:pt x="34" y="157"/>
                    <a:pt x="35" y="160"/>
                    <a:pt x="39" y="162"/>
                  </a:cubicBezTo>
                  <a:cubicBezTo>
                    <a:pt x="41" y="164"/>
                    <a:pt x="47" y="164"/>
                    <a:pt x="56" y="165"/>
                  </a:cubicBezTo>
                  <a:lnTo>
                    <a:pt x="56" y="170"/>
                  </a:lnTo>
                  <a:lnTo>
                    <a:pt x="0" y="170"/>
                  </a:lnTo>
                  <a:lnTo>
                    <a:pt x="0" y="165"/>
                  </a:lnTo>
                  <a:cubicBezTo>
                    <a:pt x="6" y="164"/>
                    <a:pt x="11" y="162"/>
                    <a:pt x="15" y="158"/>
                  </a:cubicBezTo>
                  <a:cubicBezTo>
                    <a:pt x="19" y="154"/>
                    <a:pt x="23" y="145"/>
                    <a:pt x="29" y="133"/>
                  </a:cubicBezTo>
                  <a:lnTo>
                    <a:pt x="89" y="0"/>
                  </a:lnTo>
                  <a:lnTo>
                    <a:pt x="91" y="0"/>
                  </a:lnTo>
                  <a:lnTo>
                    <a:pt x="151" y="136"/>
                  </a:lnTo>
                  <a:cubicBezTo>
                    <a:pt x="157" y="149"/>
                    <a:pt x="161" y="157"/>
                    <a:pt x="165" y="161"/>
                  </a:cubicBezTo>
                  <a:cubicBezTo>
                    <a:pt x="168" y="163"/>
                    <a:pt x="172" y="165"/>
                    <a:pt x="177" y="165"/>
                  </a:cubicBezTo>
                  <a:lnTo>
                    <a:pt x="177" y="170"/>
                  </a:lnTo>
                  <a:lnTo>
                    <a:pt x="96" y="170"/>
                  </a:lnTo>
                  <a:lnTo>
                    <a:pt x="96" y="165"/>
                  </a:lnTo>
                  <a:lnTo>
                    <a:pt x="100" y="165"/>
                  </a:lnTo>
                  <a:cubicBezTo>
                    <a:pt x="106" y="165"/>
                    <a:pt x="111" y="164"/>
                    <a:pt x="113" y="162"/>
                  </a:cubicBezTo>
                  <a:cubicBezTo>
                    <a:pt x="115" y="161"/>
                    <a:pt x="116" y="159"/>
                    <a:pt x="116" y="157"/>
                  </a:cubicBezTo>
                  <a:cubicBezTo>
                    <a:pt x="116" y="155"/>
                    <a:pt x="116" y="154"/>
                    <a:pt x="115" y="152"/>
                  </a:cubicBezTo>
                  <a:cubicBezTo>
                    <a:pt x="115" y="152"/>
                    <a:pt x="114" y="148"/>
                    <a:pt x="112" y="143"/>
                  </a:cubicBezTo>
                  <a:lnTo>
                    <a:pt x="103" y="122"/>
                  </a:lnTo>
                  <a:close/>
                  <a:moveTo>
                    <a:pt x="99" y="113"/>
                  </a:moveTo>
                  <a:lnTo>
                    <a:pt x="74" y="56"/>
                  </a:lnTo>
                  <a:lnTo>
                    <a:pt x="48" y="113"/>
                  </a:lnTo>
                  <a:lnTo>
                    <a:pt x="99" y="1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 name="Freeform 10"/>
            <p:cNvSpPr>
              <a:spLocks/>
            </p:cNvSpPr>
            <p:nvPr userDrawn="1"/>
          </p:nvSpPr>
          <p:spPr bwMode="auto">
            <a:xfrm>
              <a:off x="3759200" y="1679575"/>
              <a:ext cx="98425" cy="93663"/>
            </a:xfrm>
            <a:custGeom>
              <a:avLst/>
              <a:gdLst>
                <a:gd name="T0" fmla="*/ 112 w 124"/>
                <a:gd name="T1" fmla="*/ 0 h 118"/>
                <a:gd name="T2" fmla="*/ 112 w 124"/>
                <a:gd name="T3" fmla="*/ 90 h 118"/>
                <a:gd name="T4" fmla="*/ 114 w 124"/>
                <a:gd name="T5" fmla="*/ 106 h 118"/>
                <a:gd name="T6" fmla="*/ 124 w 124"/>
                <a:gd name="T7" fmla="*/ 110 h 118"/>
                <a:gd name="T8" fmla="*/ 124 w 124"/>
                <a:gd name="T9" fmla="*/ 115 h 118"/>
                <a:gd name="T10" fmla="*/ 77 w 124"/>
                <a:gd name="T11" fmla="*/ 115 h 118"/>
                <a:gd name="T12" fmla="*/ 77 w 124"/>
                <a:gd name="T13" fmla="*/ 99 h 118"/>
                <a:gd name="T14" fmla="*/ 61 w 124"/>
                <a:gd name="T15" fmla="*/ 114 h 118"/>
                <a:gd name="T16" fmla="*/ 43 w 124"/>
                <a:gd name="T17" fmla="*/ 118 h 118"/>
                <a:gd name="T18" fmla="*/ 25 w 124"/>
                <a:gd name="T19" fmla="*/ 112 h 118"/>
                <a:gd name="T20" fmla="*/ 15 w 124"/>
                <a:gd name="T21" fmla="*/ 98 h 118"/>
                <a:gd name="T22" fmla="*/ 13 w 124"/>
                <a:gd name="T23" fmla="*/ 70 h 118"/>
                <a:gd name="T24" fmla="*/ 13 w 124"/>
                <a:gd name="T25" fmla="*/ 25 h 118"/>
                <a:gd name="T26" fmla="*/ 10 w 124"/>
                <a:gd name="T27" fmla="*/ 9 h 118"/>
                <a:gd name="T28" fmla="*/ 0 w 124"/>
                <a:gd name="T29" fmla="*/ 5 h 118"/>
                <a:gd name="T30" fmla="*/ 0 w 124"/>
                <a:gd name="T31" fmla="*/ 0 h 118"/>
                <a:gd name="T32" fmla="*/ 47 w 124"/>
                <a:gd name="T33" fmla="*/ 0 h 118"/>
                <a:gd name="T34" fmla="*/ 47 w 124"/>
                <a:gd name="T35" fmla="*/ 78 h 118"/>
                <a:gd name="T36" fmla="*/ 48 w 124"/>
                <a:gd name="T37" fmla="*/ 94 h 118"/>
                <a:gd name="T38" fmla="*/ 52 w 124"/>
                <a:gd name="T39" fmla="*/ 100 h 118"/>
                <a:gd name="T40" fmla="*/ 58 w 124"/>
                <a:gd name="T41" fmla="*/ 101 h 118"/>
                <a:gd name="T42" fmla="*/ 66 w 124"/>
                <a:gd name="T43" fmla="*/ 99 h 118"/>
                <a:gd name="T44" fmla="*/ 77 w 124"/>
                <a:gd name="T45" fmla="*/ 86 h 118"/>
                <a:gd name="T46" fmla="*/ 77 w 124"/>
                <a:gd name="T47" fmla="*/ 25 h 118"/>
                <a:gd name="T48" fmla="*/ 75 w 124"/>
                <a:gd name="T49" fmla="*/ 9 h 118"/>
                <a:gd name="T50" fmla="*/ 65 w 124"/>
                <a:gd name="T51" fmla="*/ 5 h 118"/>
                <a:gd name="T52" fmla="*/ 65 w 124"/>
                <a:gd name="T53" fmla="*/ 0 h 118"/>
                <a:gd name="T54" fmla="*/ 112 w 124"/>
                <a:gd name="T5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118">
                  <a:moveTo>
                    <a:pt x="112" y="0"/>
                  </a:moveTo>
                  <a:lnTo>
                    <a:pt x="112" y="90"/>
                  </a:lnTo>
                  <a:cubicBezTo>
                    <a:pt x="112" y="99"/>
                    <a:pt x="113" y="104"/>
                    <a:pt x="114" y="106"/>
                  </a:cubicBezTo>
                  <a:cubicBezTo>
                    <a:pt x="116" y="108"/>
                    <a:pt x="119" y="110"/>
                    <a:pt x="124" y="110"/>
                  </a:cubicBezTo>
                  <a:lnTo>
                    <a:pt x="124" y="115"/>
                  </a:lnTo>
                  <a:lnTo>
                    <a:pt x="77" y="115"/>
                  </a:lnTo>
                  <a:lnTo>
                    <a:pt x="77" y="99"/>
                  </a:lnTo>
                  <a:cubicBezTo>
                    <a:pt x="72" y="106"/>
                    <a:pt x="67" y="111"/>
                    <a:pt x="61" y="114"/>
                  </a:cubicBezTo>
                  <a:cubicBezTo>
                    <a:pt x="56" y="117"/>
                    <a:pt x="49" y="118"/>
                    <a:pt x="43" y="118"/>
                  </a:cubicBezTo>
                  <a:cubicBezTo>
                    <a:pt x="36" y="118"/>
                    <a:pt x="30" y="116"/>
                    <a:pt x="25" y="112"/>
                  </a:cubicBezTo>
                  <a:cubicBezTo>
                    <a:pt x="20" y="108"/>
                    <a:pt x="17" y="104"/>
                    <a:pt x="15" y="98"/>
                  </a:cubicBezTo>
                  <a:cubicBezTo>
                    <a:pt x="14" y="93"/>
                    <a:pt x="13" y="84"/>
                    <a:pt x="13" y="70"/>
                  </a:cubicBezTo>
                  <a:lnTo>
                    <a:pt x="13" y="25"/>
                  </a:lnTo>
                  <a:cubicBezTo>
                    <a:pt x="13" y="16"/>
                    <a:pt x="12" y="11"/>
                    <a:pt x="10" y="9"/>
                  </a:cubicBezTo>
                  <a:cubicBezTo>
                    <a:pt x="9" y="7"/>
                    <a:pt x="5" y="5"/>
                    <a:pt x="0" y="5"/>
                  </a:cubicBezTo>
                  <a:lnTo>
                    <a:pt x="0" y="0"/>
                  </a:lnTo>
                  <a:lnTo>
                    <a:pt x="47" y="0"/>
                  </a:lnTo>
                  <a:lnTo>
                    <a:pt x="47" y="78"/>
                  </a:lnTo>
                  <a:cubicBezTo>
                    <a:pt x="47" y="87"/>
                    <a:pt x="47" y="92"/>
                    <a:pt x="48" y="94"/>
                  </a:cubicBezTo>
                  <a:cubicBezTo>
                    <a:pt x="49" y="97"/>
                    <a:pt x="50" y="98"/>
                    <a:pt x="52" y="100"/>
                  </a:cubicBezTo>
                  <a:cubicBezTo>
                    <a:pt x="54" y="101"/>
                    <a:pt x="56" y="101"/>
                    <a:pt x="58" y="101"/>
                  </a:cubicBezTo>
                  <a:cubicBezTo>
                    <a:pt x="61" y="101"/>
                    <a:pt x="63" y="101"/>
                    <a:pt x="66" y="99"/>
                  </a:cubicBezTo>
                  <a:cubicBezTo>
                    <a:pt x="69" y="97"/>
                    <a:pt x="73" y="93"/>
                    <a:pt x="77" y="86"/>
                  </a:cubicBezTo>
                  <a:lnTo>
                    <a:pt x="77" y="25"/>
                  </a:lnTo>
                  <a:cubicBezTo>
                    <a:pt x="77" y="16"/>
                    <a:pt x="77" y="11"/>
                    <a:pt x="75" y="9"/>
                  </a:cubicBezTo>
                  <a:cubicBezTo>
                    <a:pt x="73" y="7"/>
                    <a:pt x="70" y="5"/>
                    <a:pt x="65" y="5"/>
                  </a:cubicBezTo>
                  <a:lnTo>
                    <a:pt x="65"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 name="Freeform 11"/>
            <p:cNvSpPr>
              <a:spLocks/>
            </p:cNvSpPr>
            <p:nvPr userDrawn="1"/>
          </p:nvSpPr>
          <p:spPr bwMode="auto">
            <a:xfrm>
              <a:off x="3863975" y="1676400"/>
              <a:ext cx="63500" cy="96838"/>
            </a:xfrm>
            <a:custGeom>
              <a:avLst/>
              <a:gdLst>
                <a:gd name="T0" fmla="*/ 71 w 79"/>
                <a:gd name="T1" fmla="*/ 0 h 121"/>
                <a:gd name="T2" fmla="*/ 73 w 79"/>
                <a:gd name="T3" fmla="*/ 39 h 121"/>
                <a:gd name="T4" fmla="*/ 69 w 79"/>
                <a:gd name="T5" fmla="*/ 39 h 121"/>
                <a:gd name="T6" fmla="*/ 54 w 79"/>
                <a:gd name="T7" fmla="*/ 15 h 121"/>
                <a:gd name="T8" fmla="*/ 38 w 79"/>
                <a:gd name="T9" fmla="*/ 9 h 121"/>
                <a:gd name="T10" fmla="*/ 29 w 79"/>
                <a:gd name="T11" fmla="*/ 12 h 121"/>
                <a:gd name="T12" fmla="*/ 25 w 79"/>
                <a:gd name="T13" fmla="*/ 20 h 121"/>
                <a:gd name="T14" fmla="*/ 28 w 79"/>
                <a:gd name="T15" fmla="*/ 26 h 121"/>
                <a:gd name="T16" fmla="*/ 50 w 79"/>
                <a:gd name="T17" fmla="*/ 44 h 121"/>
                <a:gd name="T18" fmla="*/ 74 w 79"/>
                <a:gd name="T19" fmla="*/ 64 h 121"/>
                <a:gd name="T20" fmla="*/ 79 w 79"/>
                <a:gd name="T21" fmla="*/ 83 h 121"/>
                <a:gd name="T22" fmla="*/ 75 w 79"/>
                <a:gd name="T23" fmla="*/ 102 h 121"/>
                <a:gd name="T24" fmla="*/ 61 w 79"/>
                <a:gd name="T25" fmla="*/ 116 h 121"/>
                <a:gd name="T26" fmla="*/ 42 w 79"/>
                <a:gd name="T27" fmla="*/ 121 h 121"/>
                <a:gd name="T28" fmla="*/ 20 w 79"/>
                <a:gd name="T29" fmla="*/ 116 h 121"/>
                <a:gd name="T30" fmla="*/ 15 w 79"/>
                <a:gd name="T31" fmla="*/ 115 h 121"/>
                <a:gd name="T32" fmla="*/ 8 w 79"/>
                <a:gd name="T33" fmla="*/ 121 h 121"/>
                <a:gd name="T34" fmla="*/ 4 w 79"/>
                <a:gd name="T35" fmla="*/ 121 h 121"/>
                <a:gd name="T36" fmla="*/ 2 w 79"/>
                <a:gd name="T37" fmla="*/ 80 h 121"/>
                <a:gd name="T38" fmla="*/ 6 w 79"/>
                <a:gd name="T39" fmla="*/ 80 h 121"/>
                <a:gd name="T40" fmla="*/ 21 w 79"/>
                <a:gd name="T41" fmla="*/ 104 h 121"/>
                <a:gd name="T42" fmla="*/ 40 w 79"/>
                <a:gd name="T43" fmla="*/ 112 h 121"/>
                <a:gd name="T44" fmla="*/ 49 w 79"/>
                <a:gd name="T45" fmla="*/ 108 h 121"/>
                <a:gd name="T46" fmla="*/ 53 w 79"/>
                <a:gd name="T47" fmla="*/ 100 h 121"/>
                <a:gd name="T48" fmla="*/ 49 w 79"/>
                <a:gd name="T49" fmla="*/ 89 h 121"/>
                <a:gd name="T50" fmla="*/ 33 w 79"/>
                <a:gd name="T51" fmla="*/ 76 h 121"/>
                <a:gd name="T52" fmla="*/ 9 w 79"/>
                <a:gd name="T53" fmla="*/ 56 h 121"/>
                <a:gd name="T54" fmla="*/ 0 w 79"/>
                <a:gd name="T55" fmla="*/ 34 h 121"/>
                <a:gd name="T56" fmla="*/ 10 w 79"/>
                <a:gd name="T57" fmla="*/ 10 h 121"/>
                <a:gd name="T58" fmla="*/ 36 w 79"/>
                <a:gd name="T59" fmla="*/ 0 h 121"/>
                <a:gd name="T60" fmla="*/ 54 w 79"/>
                <a:gd name="T61" fmla="*/ 4 h 121"/>
                <a:gd name="T62" fmla="*/ 59 w 79"/>
                <a:gd name="T63" fmla="*/ 6 h 121"/>
                <a:gd name="T64" fmla="*/ 63 w 79"/>
                <a:gd name="T65" fmla="*/ 5 h 121"/>
                <a:gd name="T66" fmla="*/ 67 w 79"/>
                <a:gd name="T67" fmla="*/ 0 h 121"/>
                <a:gd name="T68" fmla="*/ 71 w 79"/>
                <a:gd name="T6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121">
                  <a:moveTo>
                    <a:pt x="71" y="0"/>
                  </a:moveTo>
                  <a:lnTo>
                    <a:pt x="73" y="39"/>
                  </a:lnTo>
                  <a:lnTo>
                    <a:pt x="69" y="39"/>
                  </a:lnTo>
                  <a:cubicBezTo>
                    <a:pt x="64" y="27"/>
                    <a:pt x="59" y="19"/>
                    <a:pt x="54" y="15"/>
                  </a:cubicBezTo>
                  <a:cubicBezTo>
                    <a:pt x="48" y="11"/>
                    <a:pt x="43" y="9"/>
                    <a:pt x="38" y="9"/>
                  </a:cubicBezTo>
                  <a:cubicBezTo>
                    <a:pt x="34" y="9"/>
                    <a:pt x="31" y="10"/>
                    <a:pt x="29" y="12"/>
                  </a:cubicBezTo>
                  <a:cubicBezTo>
                    <a:pt x="27" y="14"/>
                    <a:pt x="25" y="17"/>
                    <a:pt x="25" y="20"/>
                  </a:cubicBezTo>
                  <a:cubicBezTo>
                    <a:pt x="25" y="22"/>
                    <a:pt x="26" y="24"/>
                    <a:pt x="28" y="26"/>
                  </a:cubicBezTo>
                  <a:cubicBezTo>
                    <a:pt x="31" y="30"/>
                    <a:pt x="38" y="35"/>
                    <a:pt x="50" y="44"/>
                  </a:cubicBezTo>
                  <a:cubicBezTo>
                    <a:pt x="62" y="52"/>
                    <a:pt x="70" y="59"/>
                    <a:pt x="74" y="64"/>
                  </a:cubicBezTo>
                  <a:cubicBezTo>
                    <a:pt x="77" y="70"/>
                    <a:pt x="79" y="76"/>
                    <a:pt x="79" y="83"/>
                  </a:cubicBezTo>
                  <a:cubicBezTo>
                    <a:pt x="79" y="90"/>
                    <a:pt x="78" y="96"/>
                    <a:pt x="75" y="102"/>
                  </a:cubicBezTo>
                  <a:cubicBezTo>
                    <a:pt x="71" y="108"/>
                    <a:pt x="67" y="113"/>
                    <a:pt x="61" y="116"/>
                  </a:cubicBezTo>
                  <a:cubicBezTo>
                    <a:pt x="55" y="119"/>
                    <a:pt x="49" y="121"/>
                    <a:pt x="42" y="121"/>
                  </a:cubicBezTo>
                  <a:cubicBezTo>
                    <a:pt x="36" y="121"/>
                    <a:pt x="29" y="119"/>
                    <a:pt x="20" y="116"/>
                  </a:cubicBezTo>
                  <a:cubicBezTo>
                    <a:pt x="17" y="115"/>
                    <a:pt x="16" y="115"/>
                    <a:pt x="15" y="115"/>
                  </a:cubicBezTo>
                  <a:cubicBezTo>
                    <a:pt x="12" y="115"/>
                    <a:pt x="10" y="117"/>
                    <a:pt x="8" y="121"/>
                  </a:cubicBezTo>
                  <a:lnTo>
                    <a:pt x="4" y="121"/>
                  </a:lnTo>
                  <a:lnTo>
                    <a:pt x="2" y="80"/>
                  </a:lnTo>
                  <a:lnTo>
                    <a:pt x="6" y="80"/>
                  </a:lnTo>
                  <a:cubicBezTo>
                    <a:pt x="10" y="90"/>
                    <a:pt x="15" y="98"/>
                    <a:pt x="21" y="104"/>
                  </a:cubicBezTo>
                  <a:cubicBezTo>
                    <a:pt x="28" y="109"/>
                    <a:pt x="34" y="112"/>
                    <a:pt x="40" y="112"/>
                  </a:cubicBezTo>
                  <a:cubicBezTo>
                    <a:pt x="44" y="112"/>
                    <a:pt x="47" y="111"/>
                    <a:pt x="49" y="108"/>
                  </a:cubicBezTo>
                  <a:cubicBezTo>
                    <a:pt x="52" y="106"/>
                    <a:pt x="53" y="103"/>
                    <a:pt x="53" y="100"/>
                  </a:cubicBezTo>
                  <a:cubicBezTo>
                    <a:pt x="53" y="96"/>
                    <a:pt x="52" y="92"/>
                    <a:pt x="49" y="89"/>
                  </a:cubicBezTo>
                  <a:cubicBezTo>
                    <a:pt x="47" y="86"/>
                    <a:pt x="41" y="82"/>
                    <a:pt x="33" y="76"/>
                  </a:cubicBezTo>
                  <a:cubicBezTo>
                    <a:pt x="20" y="68"/>
                    <a:pt x="12" y="61"/>
                    <a:pt x="9" y="56"/>
                  </a:cubicBezTo>
                  <a:cubicBezTo>
                    <a:pt x="3" y="50"/>
                    <a:pt x="0" y="42"/>
                    <a:pt x="0" y="34"/>
                  </a:cubicBezTo>
                  <a:cubicBezTo>
                    <a:pt x="0" y="25"/>
                    <a:pt x="3" y="17"/>
                    <a:pt x="10" y="10"/>
                  </a:cubicBezTo>
                  <a:cubicBezTo>
                    <a:pt x="16" y="3"/>
                    <a:pt x="25" y="0"/>
                    <a:pt x="36" y="0"/>
                  </a:cubicBezTo>
                  <a:cubicBezTo>
                    <a:pt x="42" y="0"/>
                    <a:pt x="48" y="1"/>
                    <a:pt x="54" y="4"/>
                  </a:cubicBezTo>
                  <a:cubicBezTo>
                    <a:pt x="56" y="5"/>
                    <a:pt x="58" y="6"/>
                    <a:pt x="59" y="6"/>
                  </a:cubicBezTo>
                  <a:cubicBezTo>
                    <a:pt x="61" y="6"/>
                    <a:pt x="62" y="6"/>
                    <a:pt x="63" y="5"/>
                  </a:cubicBezTo>
                  <a:cubicBezTo>
                    <a:pt x="64" y="4"/>
                    <a:pt x="65" y="3"/>
                    <a:pt x="67" y="0"/>
                  </a:cubicBez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 name="Freeform 12"/>
            <p:cNvSpPr>
              <a:spLocks/>
            </p:cNvSpPr>
            <p:nvPr userDrawn="1"/>
          </p:nvSpPr>
          <p:spPr bwMode="auto">
            <a:xfrm>
              <a:off x="3930650" y="1646238"/>
              <a:ext cx="60325" cy="125413"/>
            </a:xfrm>
            <a:custGeom>
              <a:avLst/>
              <a:gdLst>
                <a:gd name="T0" fmla="*/ 49 w 76"/>
                <a:gd name="T1" fmla="*/ 0 h 158"/>
                <a:gd name="T2" fmla="*/ 49 w 76"/>
                <a:gd name="T3" fmla="*/ 42 h 158"/>
                <a:gd name="T4" fmla="*/ 76 w 76"/>
                <a:gd name="T5" fmla="*/ 42 h 158"/>
                <a:gd name="T6" fmla="*/ 76 w 76"/>
                <a:gd name="T7" fmla="*/ 54 h 158"/>
                <a:gd name="T8" fmla="*/ 49 w 76"/>
                <a:gd name="T9" fmla="*/ 54 h 158"/>
                <a:gd name="T10" fmla="*/ 49 w 76"/>
                <a:gd name="T11" fmla="*/ 125 h 158"/>
                <a:gd name="T12" fmla="*/ 50 w 76"/>
                <a:gd name="T13" fmla="*/ 138 h 158"/>
                <a:gd name="T14" fmla="*/ 53 w 76"/>
                <a:gd name="T15" fmla="*/ 142 h 158"/>
                <a:gd name="T16" fmla="*/ 58 w 76"/>
                <a:gd name="T17" fmla="*/ 144 h 158"/>
                <a:gd name="T18" fmla="*/ 73 w 76"/>
                <a:gd name="T19" fmla="*/ 132 h 158"/>
                <a:gd name="T20" fmla="*/ 76 w 76"/>
                <a:gd name="T21" fmla="*/ 135 h 158"/>
                <a:gd name="T22" fmla="*/ 44 w 76"/>
                <a:gd name="T23" fmla="*/ 158 h 158"/>
                <a:gd name="T24" fmla="*/ 26 w 76"/>
                <a:gd name="T25" fmla="*/ 152 h 158"/>
                <a:gd name="T26" fmla="*/ 16 w 76"/>
                <a:gd name="T27" fmla="*/ 139 h 158"/>
                <a:gd name="T28" fmla="*/ 15 w 76"/>
                <a:gd name="T29" fmla="*/ 116 h 158"/>
                <a:gd name="T30" fmla="*/ 15 w 76"/>
                <a:gd name="T31" fmla="*/ 54 h 158"/>
                <a:gd name="T32" fmla="*/ 0 w 76"/>
                <a:gd name="T33" fmla="*/ 54 h 158"/>
                <a:gd name="T34" fmla="*/ 0 w 76"/>
                <a:gd name="T35" fmla="*/ 50 h 158"/>
                <a:gd name="T36" fmla="*/ 26 w 76"/>
                <a:gd name="T37" fmla="*/ 27 h 158"/>
                <a:gd name="T38" fmla="*/ 45 w 76"/>
                <a:gd name="T39" fmla="*/ 0 h 158"/>
                <a:gd name="T40" fmla="*/ 49 w 76"/>
                <a:gd name="T4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58">
                  <a:moveTo>
                    <a:pt x="49" y="0"/>
                  </a:moveTo>
                  <a:lnTo>
                    <a:pt x="49" y="42"/>
                  </a:lnTo>
                  <a:lnTo>
                    <a:pt x="76" y="42"/>
                  </a:lnTo>
                  <a:lnTo>
                    <a:pt x="76" y="54"/>
                  </a:lnTo>
                  <a:lnTo>
                    <a:pt x="49" y="54"/>
                  </a:lnTo>
                  <a:lnTo>
                    <a:pt x="49" y="125"/>
                  </a:lnTo>
                  <a:cubicBezTo>
                    <a:pt x="49" y="132"/>
                    <a:pt x="50" y="136"/>
                    <a:pt x="50" y="138"/>
                  </a:cubicBezTo>
                  <a:cubicBezTo>
                    <a:pt x="51" y="140"/>
                    <a:pt x="52" y="141"/>
                    <a:pt x="53" y="142"/>
                  </a:cubicBezTo>
                  <a:cubicBezTo>
                    <a:pt x="55" y="144"/>
                    <a:pt x="56" y="144"/>
                    <a:pt x="58" y="144"/>
                  </a:cubicBezTo>
                  <a:cubicBezTo>
                    <a:pt x="63" y="144"/>
                    <a:pt x="68" y="140"/>
                    <a:pt x="73" y="132"/>
                  </a:cubicBezTo>
                  <a:lnTo>
                    <a:pt x="76" y="135"/>
                  </a:lnTo>
                  <a:cubicBezTo>
                    <a:pt x="70" y="150"/>
                    <a:pt x="59" y="158"/>
                    <a:pt x="44" y="158"/>
                  </a:cubicBezTo>
                  <a:cubicBezTo>
                    <a:pt x="37" y="158"/>
                    <a:pt x="31" y="156"/>
                    <a:pt x="26" y="152"/>
                  </a:cubicBezTo>
                  <a:cubicBezTo>
                    <a:pt x="21" y="148"/>
                    <a:pt x="18" y="144"/>
                    <a:pt x="16" y="139"/>
                  </a:cubicBezTo>
                  <a:cubicBezTo>
                    <a:pt x="15" y="136"/>
                    <a:pt x="15" y="128"/>
                    <a:pt x="15" y="116"/>
                  </a:cubicBezTo>
                  <a:lnTo>
                    <a:pt x="15" y="54"/>
                  </a:lnTo>
                  <a:lnTo>
                    <a:pt x="0" y="54"/>
                  </a:lnTo>
                  <a:lnTo>
                    <a:pt x="0" y="50"/>
                  </a:lnTo>
                  <a:cubicBezTo>
                    <a:pt x="10" y="43"/>
                    <a:pt x="19" y="35"/>
                    <a:pt x="26" y="27"/>
                  </a:cubicBezTo>
                  <a:cubicBezTo>
                    <a:pt x="33" y="19"/>
                    <a:pt x="40" y="10"/>
                    <a:pt x="45" y="0"/>
                  </a:cubicBez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 name="Freeform 13"/>
            <p:cNvSpPr>
              <a:spLocks/>
            </p:cNvSpPr>
            <p:nvPr userDrawn="1"/>
          </p:nvSpPr>
          <p:spPr bwMode="auto">
            <a:xfrm>
              <a:off x="3998913" y="1676400"/>
              <a:ext cx="77788" cy="93663"/>
            </a:xfrm>
            <a:custGeom>
              <a:avLst/>
              <a:gdLst>
                <a:gd name="T0" fmla="*/ 46 w 98"/>
                <a:gd name="T1" fmla="*/ 3 h 118"/>
                <a:gd name="T2" fmla="*/ 46 w 98"/>
                <a:gd name="T3" fmla="*/ 29 h 118"/>
                <a:gd name="T4" fmla="*/ 66 w 98"/>
                <a:gd name="T5" fmla="*/ 5 h 118"/>
                <a:gd name="T6" fmla="*/ 83 w 98"/>
                <a:gd name="T7" fmla="*/ 0 h 118"/>
                <a:gd name="T8" fmla="*/ 94 w 98"/>
                <a:gd name="T9" fmla="*/ 4 h 118"/>
                <a:gd name="T10" fmla="*/ 98 w 98"/>
                <a:gd name="T11" fmla="*/ 16 h 118"/>
                <a:gd name="T12" fmla="*/ 94 w 98"/>
                <a:gd name="T13" fmla="*/ 28 h 118"/>
                <a:gd name="T14" fmla="*/ 85 w 98"/>
                <a:gd name="T15" fmla="*/ 33 h 118"/>
                <a:gd name="T16" fmla="*/ 73 w 98"/>
                <a:gd name="T17" fmla="*/ 29 h 118"/>
                <a:gd name="T18" fmla="*/ 68 w 98"/>
                <a:gd name="T19" fmla="*/ 24 h 118"/>
                <a:gd name="T20" fmla="*/ 65 w 98"/>
                <a:gd name="T21" fmla="*/ 23 h 118"/>
                <a:gd name="T22" fmla="*/ 58 w 98"/>
                <a:gd name="T23" fmla="*/ 26 h 118"/>
                <a:gd name="T24" fmla="*/ 50 w 98"/>
                <a:gd name="T25" fmla="*/ 38 h 118"/>
                <a:gd name="T26" fmla="*/ 46 w 98"/>
                <a:gd name="T27" fmla="*/ 64 h 118"/>
                <a:gd name="T28" fmla="*/ 46 w 98"/>
                <a:gd name="T29" fmla="*/ 91 h 118"/>
                <a:gd name="T30" fmla="*/ 47 w 98"/>
                <a:gd name="T31" fmla="*/ 98 h 118"/>
                <a:gd name="T32" fmla="*/ 47 w 98"/>
                <a:gd name="T33" fmla="*/ 107 h 118"/>
                <a:gd name="T34" fmla="*/ 52 w 98"/>
                <a:gd name="T35" fmla="*/ 111 h 118"/>
                <a:gd name="T36" fmla="*/ 62 w 98"/>
                <a:gd name="T37" fmla="*/ 113 h 118"/>
                <a:gd name="T38" fmla="*/ 62 w 98"/>
                <a:gd name="T39" fmla="*/ 118 h 118"/>
                <a:gd name="T40" fmla="*/ 0 w 98"/>
                <a:gd name="T41" fmla="*/ 118 h 118"/>
                <a:gd name="T42" fmla="*/ 0 w 98"/>
                <a:gd name="T43" fmla="*/ 113 h 118"/>
                <a:gd name="T44" fmla="*/ 10 w 98"/>
                <a:gd name="T45" fmla="*/ 109 h 118"/>
                <a:gd name="T46" fmla="*/ 12 w 98"/>
                <a:gd name="T47" fmla="*/ 91 h 118"/>
                <a:gd name="T48" fmla="*/ 12 w 98"/>
                <a:gd name="T49" fmla="*/ 27 h 118"/>
                <a:gd name="T50" fmla="*/ 11 w 98"/>
                <a:gd name="T51" fmla="*/ 15 h 118"/>
                <a:gd name="T52" fmla="*/ 8 w 98"/>
                <a:gd name="T53" fmla="*/ 10 h 118"/>
                <a:gd name="T54" fmla="*/ 0 w 98"/>
                <a:gd name="T55" fmla="*/ 8 h 118"/>
                <a:gd name="T56" fmla="*/ 0 w 98"/>
                <a:gd name="T57" fmla="*/ 3 h 118"/>
                <a:gd name="T58" fmla="*/ 46 w 98"/>
                <a:gd name="T59"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118">
                  <a:moveTo>
                    <a:pt x="46" y="3"/>
                  </a:moveTo>
                  <a:lnTo>
                    <a:pt x="46" y="29"/>
                  </a:lnTo>
                  <a:cubicBezTo>
                    <a:pt x="54" y="17"/>
                    <a:pt x="61" y="9"/>
                    <a:pt x="66" y="5"/>
                  </a:cubicBezTo>
                  <a:cubicBezTo>
                    <a:pt x="72" y="1"/>
                    <a:pt x="78" y="0"/>
                    <a:pt x="83" y="0"/>
                  </a:cubicBezTo>
                  <a:cubicBezTo>
                    <a:pt x="88" y="0"/>
                    <a:pt x="91" y="1"/>
                    <a:pt x="94" y="4"/>
                  </a:cubicBezTo>
                  <a:cubicBezTo>
                    <a:pt x="97" y="7"/>
                    <a:pt x="98" y="11"/>
                    <a:pt x="98" y="16"/>
                  </a:cubicBezTo>
                  <a:cubicBezTo>
                    <a:pt x="98" y="21"/>
                    <a:pt x="97" y="25"/>
                    <a:pt x="94" y="28"/>
                  </a:cubicBezTo>
                  <a:cubicBezTo>
                    <a:pt x="91" y="32"/>
                    <a:pt x="88" y="33"/>
                    <a:pt x="85" y="33"/>
                  </a:cubicBezTo>
                  <a:cubicBezTo>
                    <a:pt x="80" y="33"/>
                    <a:pt x="76" y="32"/>
                    <a:pt x="73" y="29"/>
                  </a:cubicBezTo>
                  <a:cubicBezTo>
                    <a:pt x="70" y="26"/>
                    <a:pt x="68" y="25"/>
                    <a:pt x="68" y="24"/>
                  </a:cubicBezTo>
                  <a:cubicBezTo>
                    <a:pt x="67" y="24"/>
                    <a:pt x="66" y="23"/>
                    <a:pt x="65" y="23"/>
                  </a:cubicBezTo>
                  <a:cubicBezTo>
                    <a:pt x="62" y="23"/>
                    <a:pt x="60" y="24"/>
                    <a:pt x="58" y="26"/>
                  </a:cubicBezTo>
                  <a:cubicBezTo>
                    <a:pt x="55" y="29"/>
                    <a:pt x="52" y="33"/>
                    <a:pt x="50" y="38"/>
                  </a:cubicBezTo>
                  <a:cubicBezTo>
                    <a:pt x="48" y="46"/>
                    <a:pt x="46" y="55"/>
                    <a:pt x="46" y="64"/>
                  </a:cubicBezTo>
                  <a:lnTo>
                    <a:pt x="46" y="91"/>
                  </a:lnTo>
                  <a:lnTo>
                    <a:pt x="47" y="98"/>
                  </a:lnTo>
                  <a:cubicBezTo>
                    <a:pt x="47" y="102"/>
                    <a:pt x="47" y="105"/>
                    <a:pt x="47" y="107"/>
                  </a:cubicBezTo>
                  <a:cubicBezTo>
                    <a:pt x="48" y="109"/>
                    <a:pt x="50" y="110"/>
                    <a:pt x="52" y="111"/>
                  </a:cubicBezTo>
                  <a:cubicBezTo>
                    <a:pt x="54" y="112"/>
                    <a:pt x="57" y="113"/>
                    <a:pt x="62" y="113"/>
                  </a:cubicBezTo>
                  <a:lnTo>
                    <a:pt x="62" y="118"/>
                  </a:lnTo>
                  <a:lnTo>
                    <a:pt x="0" y="118"/>
                  </a:lnTo>
                  <a:lnTo>
                    <a:pt x="0" y="113"/>
                  </a:lnTo>
                  <a:cubicBezTo>
                    <a:pt x="5" y="113"/>
                    <a:pt x="8" y="112"/>
                    <a:pt x="10" y="109"/>
                  </a:cubicBezTo>
                  <a:cubicBezTo>
                    <a:pt x="11" y="107"/>
                    <a:pt x="12" y="101"/>
                    <a:pt x="12" y="91"/>
                  </a:cubicBezTo>
                  <a:lnTo>
                    <a:pt x="12" y="27"/>
                  </a:lnTo>
                  <a:cubicBezTo>
                    <a:pt x="12" y="21"/>
                    <a:pt x="12" y="17"/>
                    <a:pt x="11" y="15"/>
                  </a:cubicBezTo>
                  <a:cubicBezTo>
                    <a:pt x="11" y="12"/>
                    <a:pt x="9" y="11"/>
                    <a:pt x="8" y="10"/>
                  </a:cubicBezTo>
                  <a:cubicBezTo>
                    <a:pt x="6" y="9"/>
                    <a:pt x="4" y="8"/>
                    <a:pt x="0" y="8"/>
                  </a:cubicBezTo>
                  <a:lnTo>
                    <a:pt x="0" y="3"/>
                  </a:lnTo>
                  <a:lnTo>
                    <a:pt x="4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 name="Freeform 14"/>
            <p:cNvSpPr>
              <a:spLocks noEditPoints="1"/>
            </p:cNvSpPr>
            <p:nvPr userDrawn="1"/>
          </p:nvSpPr>
          <p:spPr bwMode="auto">
            <a:xfrm>
              <a:off x="4078288" y="1676400"/>
              <a:ext cx="87313" cy="95250"/>
            </a:xfrm>
            <a:custGeom>
              <a:avLst/>
              <a:gdLst>
                <a:gd name="T0" fmla="*/ 60 w 110"/>
                <a:gd name="T1" fmla="*/ 101 h 119"/>
                <a:gd name="T2" fmla="*/ 22 w 110"/>
                <a:gd name="T3" fmla="*/ 119 h 119"/>
                <a:gd name="T4" fmla="*/ 6 w 110"/>
                <a:gd name="T5" fmla="*/ 113 h 119"/>
                <a:gd name="T6" fmla="*/ 0 w 110"/>
                <a:gd name="T7" fmla="*/ 97 h 119"/>
                <a:gd name="T8" fmla="*/ 11 w 110"/>
                <a:gd name="T9" fmla="*/ 73 h 119"/>
                <a:gd name="T10" fmla="*/ 60 w 110"/>
                <a:gd name="T11" fmla="*/ 45 h 119"/>
                <a:gd name="T12" fmla="*/ 60 w 110"/>
                <a:gd name="T13" fmla="*/ 34 h 119"/>
                <a:gd name="T14" fmla="*/ 59 w 110"/>
                <a:gd name="T15" fmla="*/ 17 h 119"/>
                <a:gd name="T16" fmla="*/ 53 w 110"/>
                <a:gd name="T17" fmla="*/ 11 h 119"/>
                <a:gd name="T18" fmla="*/ 45 w 110"/>
                <a:gd name="T19" fmla="*/ 9 h 119"/>
                <a:gd name="T20" fmla="*/ 31 w 110"/>
                <a:gd name="T21" fmla="*/ 12 h 119"/>
                <a:gd name="T22" fmla="*/ 28 w 110"/>
                <a:gd name="T23" fmla="*/ 18 h 119"/>
                <a:gd name="T24" fmla="*/ 32 w 110"/>
                <a:gd name="T25" fmla="*/ 24 h 119"/>
                <a:gd name="T26" fmla="*/ 36 w 110"/>
                <a:gd name="T27" fmla="*/ 34 h 119"/>
                <a:gd name="T28" fmla="*/ 32 w 110"/>
                <a:gd name="T29" fmla="*/ 44 h 119"/>
                <a:gd name="T30" fmla="*/ 20 w 110"/>
                <a:gd name="T31" fmla="*/ 49 h 119"/>
                <a:gd name="T32" fmla="*/ 7 w 110"/>
                <a:gd name="T33" fmla="*/ 44 h 119"/>
                <a:gd name="T34" fmla="*/ 2 w 110"/>
                <a:gd name="T35" fmla="*/ 33 h 119"/>
                <a:gd name="T36" fmla="*/ 9 w 110"/>
                <a:gd name="T37" fmla="*/ 16 h 119"/>
                <a:gd name="T38" fmla="*/ 29 w 110"/>
                <a:gd name="T39" fmla="*/ 4 h 119"/>
                <a:gd name="T40" fmla="*/ 55 w 110"/>
                <a:gd name="T41" fmla="*/ 0 h 119"/>
                <a:gd name="T42" fmla="*/ 80 w 110"/>
                <a:gd name="T43" fmla="*/ 7 h 119"/>
                <a:gd name="T44" fmla="*/ 93 w 110"/>
                <a:gd name="T45" fmla="*/ 21 h 119"/>
                <a:gd name="T46" fmla="*/ 94 w 110"/>
                <a:gd name="T47" fmla="*/ 45 h 119"/>
                <a:gd name="T48" fmla="*/ 94 w 110"/>
                <a:gd name="T49" fmla="*/ 90 h 119"/>
                <a:gd name="T50" fmla="*/ 95 w 110"/>
                <a:gd name="T51" fmla="*/ 100 h 119"/>
                <a:gd name="T52" fmla="*/ 97 w 110"/>
                <a:gd name="T53" fmla="*/ 103 h 119"/>
                <a:gd name="T54" fmla="*/ 100 w 110"/>
                <a:gd name="T55" fmla="*/ 104 h 119"/>
                <a:gd name="T56" fmla="*/ 106 w 110"/>
                <a:gd name="T57" fmla="*/ 99 h 119"/>
                <a:gd name="T58" fmla="*/ 110 w 110"/>
                <a:gd name="T59" fmla="*/ 102 h 119"/>
                <a:gd name="T60" fmla="*/ 97 w 110"/>
                <a:gd name="T61" fmla="*/ 115 h 119"/>
                <a:gd name="T62" fmla="*/ 82 w 110"/>
                <a:gd name="T63" fmla="*/ 119 h 119"/>
                <a:gd name="T64" fmla="*/ 67 w 110"/>
                <a:gd name="T65" fmla="*/ 115 h 119"/>
                <a:gd name="T66" fmla="*/ 60 w 110"/>
                <a:gd name="T67" fmla="*/ 101 h 119"/>
                <a:gd name="T68" fmla="*/ 60 w 110"/>
                <a:gd name="T69" fmla="*/ 92 h 119"/>
                <a:gd name="T70" fmla="*/ 60 w 110"/>
                <a:gd name="T71" fmla="*/ 53 h 119"/>
                <a:gd name="T72" fmla="*/ 38 w 110"/>
                <a:gd name="T73" fmla="*/ 72 h 119"/>
                <a:gd name="T74" fmla="*/ 33 w 110"/>
                <a:gd name="T75" fmla="*/ 85 h 119"/>
                <a:gd name="T76" fmla="*/ 37 w 110"/>
                <a:gd name="T77" fmla="*/ 95 h 119"/>
                <a:gd name="T78" fmla="*/ 46 w 110"/>
                <a:gd name="T79" fmla="*/ 99 h 119"/>
                <a:gd name="T80" fmla="*/ 60 w 110"/>
                <a:gd name="T81"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19">
                  <a:moveTo>
                    <a:pt x="60" y="101"/>
                  </a:moveTo>
                  <a:cubicBezTo>
                    <a:pt x="46" y="113"/>
                    <a:pt x="34" y="119"/>
                    <a:pt x="22" y="119"/>
                  </a:cubicBezTo>
                  <a:cubicBezTo>
                    <a:pt x="16" y="119"/>
                    <a:pt x="11" y="117"/>
                    <a:pt x="6" y="113"/>
                  </a:cubicBezTo>
                  <a:cubicBezTo>
                    <a:pt x="2" y="109"/>
                    <a:pt x="0" y="103"/>
                    <a:pt x="0" y="97"/>
                  </a:cubicBezTo>
                  <a:cubicBezTo>
                    <a:pt x="0" y="88"/>
                    <a:pt x="3" y="80"/>
                    <a:pt x="11" y="73"/>
                  </a:cubicBezTo>
                  <a:cubicBezTo>
                    <a:pt x="18" y="66"/>
                    <a:pt x="35" y="57"/>
                    <a:pt x="60" y="45"/>
                  </a:cubicBezTo>
                  <a:lnTo>
                    <a:pt x="60" y="34"/>
                  </a:lnTo>
                  <a:cubicBezTo>
                    <a:pt x="60" y="25"/>
                    <a:pt x="60" y="20"/>
                    <a:pt x="59" y="17"/>
                  </a:cubicBezTo>
                  <a:cubicBezTo>
                    <a:pt x="58" y="15"/>
                    <a:pt x="56" y="13"/>
                    <a:pt x="53" y="11"/>
                  </a:cubicBezTo>
                  <a:cubicBezTo>
                    <a:pt x="51" y="10"/>
                    <a:pt x="48" y="9"/>
                    <a:pt x="45" y="9"/>
                  </a:cubicBezTo>
                  <a:cubicBezTo>
                    <a:pt x="39" y="9"/>
                    <a:pt x="35" y="10"/>
                    <a:pt x="31" y="12"/>
                  </a:cubicBezTo>
                  <a:cubicBezTo>
                    <a:pt x="29" y="14"/>
                    <a:pt x="28" y="16"/>
                    <a:pt x="28" y="18"/>
                  </a:cubicBezTo>
                  <a:cubicBezTo>
                    <a:pt x="28" y="19"/>
                    <a:pt x="29" y="21"/>
                    <a:pt x="32" y="24"/>
                  </a:cubicBezTo>
                  <a:cubicBezTo>
                    <a:pt x="35" y="27"/>
                    <a:pt x="36" y="31"/>
                    <a:pt x="36" y="34"/>
                  </a:cubicBezTo>
                  <a:cubicBezTo>
                    <a:pt x="36" y="38"/>
                    <a:pt x="35" y="42"/>
                    <a:pt x="32" y="44"/>
                  </a:cubicBezTo>
                  <a:cubicBezTo>
                    <a:pt x="29" y="47"/>
                    <a:pt x="25" y="49"/>
                    <a:pt x="20" y="49"/>
                  </a:cubicBezTo>
                  <a:cubicBezTo>
                    <a:pt x="15" y="49"/>
                    <a:pt x="11" y="47"/>
                    <a:pt x="7" y="44"/>
                  </a:cubicBezTo>
                  <a:cubicBezTo>
                    <a:pt x="4" y="41"/>
                    <a:pt x="2" y="37"/>
                    <a:pt x="2" y="33"/>
                  </a:cubicBezTo>
                  <a:cubicBezTo>
                    <a:pt x="2" y="27"/>
                    <a:pt x="4" y="22"/>
                    <a:pt x="9" y="16"/>
                  </a:cubicBezTo>
                  <a:cubicBezTo>
                    <a:pt x="14" y="11"/>
                    <a:pt x="20" y="7"/>
                    <a:pt x="29" y="4"/>
                  </a:cubicBezTo>
                  <a:cubicBezTo>
                    <a:pt x="37" y="1"/>
                    <a:pt x="46" y="0"/>
                    <a:pt x="55" y="0"/>
                  </a:cubicBezTo>
                  <a:cubicBezTo>
                    <a:pt x="65" y="0"/>
                    <a:pt x="74" y="2"/>
                    <a:pt x="80" y="7"/>
                  </a:cubicBezTo>
                  <a:cubicBezTo>
                    <a:pt x="87" y="11"/>
                    <a:pt x="91" y="16"/>
                    <a:pt x="93" y="21"/>
                  </a:cubicBezTo>
                  <a:cubicBezTo>
                    <a:pt x="94" y="25"/>
                    <a:pt x="94" y="33"/>
                    <a:pt x="94" y="45"/>
                  </a:cubicBezTo>
                  <a:lnTo>
                    <a:pt x="94" y="90"/>
                  </a:lnTo>
                  <a:cubicBezTo>
                    <a:pt x="94" y="95"/>
                    <a:pt x="95" y="98"/>
                    <a:pt x="95" y="100"/>
                  </a:cubicBezTo>
                  <a:cubicBezTo>
                    <a:pt x="95" y="101"/>
                    <a:pt x="96" y="102"/>
                    <a:pt x="97" y="103"/>
                  </a:cubicBezTo>
                  <a:cubicBezTo>
                    <a:pt x="98" y="103"/>
                    <a:pt x="99" y="104"/>
                    <a:pt x="100" y="104"/>
                  </a:cubicBezTo>
                  <a:cubicBezTo>
                    <a:pt x="102" y="104"/>
                    <a:pt x="104" y="102"/>
                    <a:pt x="106" y="99"/>
                  </a:cubicBezTo>
                  <a:lnTo>
                    <a:pt x="110" y="102"/>
                  </a:lnTo>
                  <a:cubicBezTo>
                    <a:pt x="106" y="108"/>
                    <a:pt x="102" y="112"/>
                    <a:pt x="97" y="115"/>
                  </a:cubicBezTo>
                  <a:cubicBezTo>
                    <a:pt x="93" y="118"/>
                    <a:pt x="88" y="119"/>
                    <a:pt x="82" y="119"/>
                  </a:cubicBezTo>
                  <a:cubicBezTo>
                    <a:pt x="76" y="119"/>
                    <a:pt x="71" y="118"/>
                    <a:pt x="67" y="115"/>
                  </a:cubicBezTo>
                  <a:cubicBezTo>
                    <a:pt x="63" y="112"/>
                    <a:pt x="61" y="107"/>
                    <a:pt x="60" y="101"/>
                  </a:cubicBezTo>
                  <a:moveTo>
                    <a:pt x="60" y="92"/>
                  </a:moveTo>
                  <a:lnTo>
                    <a:pt x="60" y="53"/>
                  </a:lnTo>
                  <a:cubicBezTo>
                    <a:pt x="50" y="59"/>
                    <a:pt x="43" y="65"/>
                    <a:pt x="38" y="72"/>
                  </a:cubicBezTo>
                  <a:cubicBezTo>
                    <a:pt x="35" y="76"/>
                    <a:pt x="33" y="81"/>
                    <a:pt x="33" y="85"/>
                  </a:cubicBezTo>
                  <a:cubicBezTo>
                    <a:pt x="33" y="89"/>
                    <a:pt x="35" y="93"/>
                    <a:pt x="37" y="95"/>
                  </a:cubicBezTo>
                  <a:cubicBezTo>
                    <a:pt x="39" y="98"/>
                    <a:pt x="42" y="99"/>
                    <a:pt x="46" y="99"/>
                  </a:cubicBezTo>
                  <a:cubicBezTo>
                    <a:pt x="50" y="99"/>
                    <a:pt x="55" y="96"/>
                    <a:pt x="60" y="92"/>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 name="Freeform 15"/>
            <p:cNvSpPr>
              <a:spLocks/>
            </p:cNvSpPr>
            <p:nvPr userDrawn="1"/>
          </p:nvSpPr>
          <p:spPr bwMode="auto">
            <a:xfrm>
              <a:off x="4167188" y="1638300"/>
              <a:ext cx="49213" cy="131763"/>
            </a:xfrm>
            <a:custGeom>
              <a:avLst/>
              <a:gdLst>
                <a:gd name="T0" fmla="*/ 48 w 62"/>
                <a:gd name="T1" fmla="*/ 0 h 167"/>
                <a:gd name="T2" fmla="*/ 48 w 62"/>
                <a:gd name="T3" fmla="*/ 143 h 167"/>
                <a:gd name="T4" fmla="*/ 51 w 62"/>
                <a:gd name="T5" fmla="*/ 158 h 167"/>
                <a:gd name="T6" fmla="*/ 62 w 62"/>
                <a:gd name="T7" fmla="*/ 162 h 167"/>
                <a:gd name="T8" fmla="*/ 62 w 62"/>
                <a:gd name="T9" fmla="*/ 167 h 167"/>
                <a:gd name="T10" fmla="*/ 0 w 62"/>
                <a:gd name="T11" fmla="*/ 167 h 167"/>
                <a:gd name="T12" fmla="*/ 0 w 62"/>
                <a:gd name="T13" fmla="*/ 162 h 167"/>
                <a:gd name="T14" fmla="*/ 11 w 62"/>
                <a:gd name="T15" fmla="*/ 158 h 167"/>
                <a:gd name="T16" fmla="*/ 14 w 62"/>
                <a:gd name="T17" fmla="*/ 143 h 167"/>
                <a:gd name="T18" fmla="*/ 14 w 62"/>
                <a:gd name="T19" fmla="*/ 24 h 167"/>
                <a:gd name="T20" fmla="*/ 11 w 62"/>
                <a:gd name="T21" fmla="*/ 9 h 167"/>
                <a:gd name="T22" fmla="*/ 0 w 62"/>
                <a:gd name="T23" fmla="*/ 5 h 167"/>
                <a:gd name="T24" fmla="*/ 0 w 62"/>
                <a:gd name="T25" fmla="*/ 0 h 167"/>
                <a:gd name="T26" fmla="*/ 48 w 62"/>
                <a:gd name="T2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67">
                  <a:moveTo>
                    <a:pt x="48" y="0"/>
                  </a:moveTo>
                  <a:lnTo>
                    <a:pt x="48" y="143"/>
                  </a:lnTo>
                  <a:cubicBezTo>
                    <a:pt x="48" y="151"/>
                    <a:pt x="49" y="156"/>
                    <a:pt x="51" y="158"/>
                  </a:cubicBezTo>
                  <a:cubicBezTo>
                    <a:pt x="53" y="161"/>
                    <a:pt x="56" y="162"/>
                    <a:pt x="62" y="162"/>
                  </a:cubicBezTo>
                  <a:lnTo>
                    <a:pt x="62" y="167"/>
                  </a:lnTo>
                  <a:lnTo>
                    <a:pt x="0" y="167"/>
                  </a:lnTo>
                  <a:lnTo>
                    <a:pt x="0" y="162"/>
                  </a:lnTo>
                  <a:cubicBezTo>
                    <a:pt x="5" y="162"/>
                    <a:pt x="9" y="161"/>
                    <a:pt x="11" y="158"/>
                  </a:cubicBezTo>
                  <a:cubicBezTo>
                    <a:pt x="13" y="156"/>
                    <a:pt x="14" y="151"/>
                    <a:pt x="14" y="143"/>
                  </a:cubicBezTo>
                  <a:lnTo>
                    <a:pt x="14" y="24"/>
                  </a:lnTo>
                  <a:cubicBezTo>
                    <a:pt x="14" y="16"/>
                    <a:pt x="13" y="11"/>
                    <a:pt x="11" y="9"/>
                  </a:cubicBezTo>
                  <a:cubicBezTo>
                    <a:pt x="9" y="6"/>
                    <a:pt x="5" y="5"/>
                    <a:pt x="0" y="5"/>
                  </a:cubicBez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 name="Freeform 16"/>
            <p:cNvSpPr>
              <a:spLocks noEditPoints="1"/>
            </p:cNvSpPr>
            <p:nvPr userDrawn="1"/>
          </p:nvSpPr>
          <p:spPr bwMode="auto">
            <a:xfrm>
              <a:off x="4222750" y="1635125"/>
              <a:ext cx="49213" cy="134938"/>
            </a:xfrm>
            <a:custGeom>
              <a:avLst/>
              <a:gdLst>
                <a:gd name="T0" fmla="*/ 31 w 62"/>
                <a:gd name="T1" fmla="*/ 0 h 171"/>
                <a:gd name="T2" fmla="*/ 45 w 62"/>
                <a:gd name="T3" fmla="*/ 6 h 171"/>
                <a:gd name="T4" fmla="*/ 50 w 62"/>
                <a:gd name="T5" fmla="*/ 19 h 171"/>
                <a:gd name="T6" fmla="*/ 45 w 62"/>
                <a:gd name="T7" fmla="*/ 33 h 171"/>
                <a:gd name="T8" fmla="*/ 31 w 62"/>
                <a:gd name="T9" fmla="*/ 38 h 171"/>
                <a:gd name="T10" fmla="*/ 18 w 62"/>
                <a:gd name="T11" fmla="*/ 33 h 171"/>
                <a:gd name="T12" fmla="*/ 12 w 62"/>
                <a:gd name="T13" fmla="*/ 19 h 171"/>
                <a:gd name="T14" fmla="*/ 18 w 62"/>
                <a:gd name="T15" fmla="*/ 6 h 171"/>
                <a:gd name="T16" fmla="*/ 31 w 62"/>
                <a:gd name="T17" fmla="*/ 0 h 171"/>
                <a:gd name="T18" fmla="*/ 49 w 62"/>
                <a:gd name="T19" fmla="*/ 56 h 171"/>
                <a:gd name="T20" fmla="*/ 49 w 62"/>
                <a:gd name="T21" fmla="*/ 147 h 171"/>
                <a:gd name="T22" fmla="*/ 51 w 62"/>
                <a:gd name="T23" fmla="*/ 162 h 171"/>
                <a:gd name="T24" fmla="*/ 62 w 62"/>
                <a:gd name="T25" fmla="*/ 166 h 171"/>
                <a:gd name="T26" fmla="*/ 62 w 62"/>
                <a:gd name="T27" fmla="*/ 171 h 171"/>
                <a:gd name="T28" fmla="*/ 0 w 62"/>
                <a:gd name="T29" fmla="*/ 171 h 171"/>
                <a:gd name="T30" fmla="*/ 0 w 62"/>
                <a:gd name="T31" fmla="*/ 166 h 171"/>
                <a:gd name="T32" fmla="*/ 12 w 62"/>
                <a:gd name="T33" fmla="*/ 162 h 171"/>
                <a:gd name="T34" fmla="*/ 14 w 62"/>
                <a:gd name="T35" fmla="*/ 147 h 171"/>
                <a:gd name="T36" fmla="*/ 14 w 62"/>
                <a:gd name="T37" fmla="*/ 80 h 171"/>
                <a:gd name="T38" fmla="*/ 11 w 62"/>
                <a:gd name="T39" fmla="*/ 64 h 171"/>
                <a:gd name="T40" fmla="*/ 0 w 62"/>
                <a:gd name="T41" fmla="*/ 61 h 171"/>
                <a:gd name="T42" fmla="*/ 0 w 62"/>
                <a:gd name="T43" fmla="*/ 56 h 171"/>
                <a:gd name="T44" fmla="*/ 49 w 62"/>
                <a:gd name="T45" fmla="*/ 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71">
                  <a:moveTo>
                    <a:pt x="31" y="0"/>
                  </a:moveTo>
                  <a:cubicBezTo>
                    <a:pt x="37" y="0"/>
                    <a:pt x="41" y="2"/>
                    <a:pt x="45" y="6"/>
                  </a:cubicBezTo>
                  <a:cubicBezTo>
                    <a:pt x="49" y="10"/>
                    <a:pt x="50" y="14"/>
                    <a:pt x="50" y="19"/>
                  </a:cubicBezTo>
                  <a:cubicBezTo>
                    <a:pt x="50" y="25"/>
                    <a:pt x="49" y="29"/>
                    <a:pt x="45" y="33"/>
                  </a:cubicBezTo>
                  <a:cubicBezTo>
                    <a:pt x="41" y="36"/>
                    <a:pt x="37" y="38"/>
                    <a:pt x="31" y="38"/>
                  </a:cubicBezTo>
                  <a:cubicBezTo>
                    <a:pt x="26" y="38"/>
                    <a:pt x="22" y="36"/>
                    <a:pt x="18" y="33"/>
                  </a:cubicBezTo>
                  <a:cubicBezTo>
                    <a:pt x="14" y="29"/>
                    <a:pt x="12" y="25"/>
                    <a:pt x="12" y="19"/>
                  </a:cubicBezTo>
                  <a:cubicBezTo>
                    <a:pt x="12" y="14"/>
                    <a:pt x="14" y="10"/>
                    <a:pt x="18" y="6"/>
                  </a:cubicBezTo>
                  <a:cubicBezTo>
                    <a:pt x="22" y="2"/>
                    <a:pt x="26" y="0"/>
                    <a:pt x="31" y="0"/>
                  </a:cubicBezTo>
                  <a:moveTo>
                    <a:pt x="49" y="56"/>
                  </a:moveTo>
                  <a:lnTo>
                    <a:pt x="49" y="147"/>
                  </a:lnTo>
                  <a:cubicBezTo>
                    <a:pt x="49" y="155"/>
                    <a:pt x="49" y="160"/>
                    <a:pt x="51" y="162"/>
                  </a:cubicBezTo>
                  <a:cubicBezTo>
                    <a:pt x="53" y="165"/>
                    <a:pt x="57" y="166"/>
                    <a:pt x="62" y="166"/>
                  </a:cubicBezTo>
                  <a:lnTo>
                    <a:pt x="62" y="171"/>
                  </a:lnTo>
                  <a:lnTo>
                    <a:pt x="0" y="171"/>
                  </a:lnTo>
                  <a:lnTo>
                    <a:pt x="0" y="166"/>
                  </a:lnTo>
                  <a:cubicBezTo>
                    <a:pt x="6" y="166"/>
                    <a:pt x="9" y="165"/>
                    <a:pt x="12" y="162"/>
                  </a:cubicBezTo>
                  <a:cubicBezTo>
                    <a:pt x="13" y="160"/>
                    <a:pt x="14" y="155"/>
                    <a:pt x="14" y="147"/>
                  </a:cubicBezTo>
                  <a:lnTo>
                    <a:pt x="14" y="80"/>
                  </a:lnTo>
                  <a:cubicBezTo>
                    <a:pt x="14" y="72"/>
                    <a:pt x="13" y="67"/>
                    <a:pt x="11" y="64"/>
                  </a:cubicBezTo>
                  <a:cubicBezTo>
                    <a:pt x="9" y="62"/>
                    <a:pt x="6" y="61"/>
                    <a:pt x="0" y="61"/>
                  </a:cubicBezTo>
                  <a:lnTo>
                    <a:pt x="0" y="56"/>
                  </a:lnTo>
                  <a:lnTo>
                    <a:pt x="49"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 name="Freeform 17"/>
            <p:cNvSpPr>
              <a:spLocks noEditPoints="1"/>
            </p:cNvSpPr>
            <p:nvPr userDrawn="1"/>
          </p:nvSpPr>
          <p:spPr bwMode="auto">
            <a:xfrm>
              <a:off x="4276725" y="1676400"/>
              <a:ext cx="87313" cy="95250"/>
            </a:xfrm>
            <a:custGeom>
              <a:avLst/>
              <a:gdLst>
                <a:gd name="T0" fmla="*/ 60 w 110"/>
                <a:gd name="T1" fmla="*/ 101 h 119"/>
                <a:gd name="T2" fmla="*/ 23 w 110"/>
                <a:gd name="T3" fmla="*/ 119 h 119"/>
                <a:gd name="T4" fmla="*/ 6 w 110"/>
                <a:gd name="T5" fmla="*/ 113 h 119"/>
                <a:gd name="T6" fmla="*/ 0 w 110"/>
                <a:gd name="T7" fmla="*/ 97 h 119"/>
                <a:gd name="T8" fmla="*/ 11 w 110"/>
                <a:gd name="T9" fmla="*/ 73 h 119"/>
                <a:gd name="T10" fmla="*/ 60 w 110"/>
                <a:gd name="T11" fmla="*/ 45 h 119"/>
                <a:gd name="T12" fmla="*/ 60 w 110"/>
                <a:gd name="T13" fmla="*/ 34 h 119"/>
                <a:gd name="T14" fmla="*/ 59 w 110"/>
                <a:gd name="T15" fmla="*/ 17 h 119"/>
                <a:gd name="T16" fmla="*/ 54 w 110"/>
                <a:gd name="T17" fmla="*/ 11 h 119"/>
                <a:gd name="T18" fmla="*/ 45 w 110"/>
                <a:gd name="T19" fmla="*/ 9 h 119"/>
                <a:gd name="T20" fmla="*/ 32 w 110"/>
                <a:gd name="T21" fmla="*/ 12 h 119"/>
                <a:gd name="T22" fmla="*/ 28 w 110"/>
                <a:gd name="T23" fmla="*/ 18 h 119"/>
                <a:gd name="T24" fmla="*/ 32 w 110"/>
                <a:gd name="T25" fmla="*/ 24 h 119"/>
                <a:gd name="T26" fmla="*/ 37 w 110"/>
                <a:gd name="T27" fmla="*/ 34 h 119"/>
                <a:gd name="T28" fmla="*/ 32 w 110"/>
                <a:gd name="T29" fmla="*/ 44 h 119"/>
                <a:gd name="T30" fmla="*/ 20 w 110"/>
                <a:gd name="T31" fmla="*/ 49 h 119"/>
                <a:gd name="T32" fmla="*/ 7 w 110"/>
                <a:gd name="T33" fmla="*/ 44 h 119"/>
                <a:gd name="T34" fmla="*/ 2 w 110"/>
                <a:gd name="T35" fmla="*/ 33 h 119"/>
                <a:gd name="T36" fmla="*/ 9 w 110"/>
                <a:gd name="T37" fmla="*/ 16 h 119"/>
                <a:gd name="T38" fmla="*/ 29 w 110"/>
                <a:gd name="T39" fmla="*/ 4 h 119"/>
                <a:gd name="T40" fmla="*/ 55 w 110"/>
                <a:gd name="T41" fmla="*/ 0 h 119"/>
                <a:gd name="T42" fmla="*/ 80 w 110"/>
                <a:gd name="T43" fmla="*/ 7 h 119"/>
                <a:gd name="T44" fmla="*/ 93 w 110"/>
                <a:gd name="T45" fmla="*/ 21 h 119"/>
                <a:gd name="T46" fmla="*/ 95 w 110"/>
                <a:gd name="T47" fmla="*/ 45 h 119"/>
                <a:gd name="T48" fmla="*/ 95 w 110"/>
                <a:gd name="T49" fmla="*/ 90 h 119"/>
                <a:gd name="T50" fmla="*/ 95 w 110"/>
                <a:gd name="T51" fmla="*/ 100 h 119"/>
                <a:gd name="T52" fmla="*/ 97 w 110"/>
                <a:gd name="T53" fmla="*/ 103 h 119"/>
                <a:gd name="T54" fmla="*/ 100 w 110"/>
                <a:gd name="T55" fmla="*/ 104 h 119"/>
                <a:gd name="T56" fmla="*/ 106 w 110"/>
                <a:gd name="T57" fmla="*/ 99 h 119"/>
                <a:gd name="T58" fmla="*/ 110 w 110"/>
                <a:gd name="T59" fmla="*/ 102 h 119"/>
                <a:gd name="T60" fmla="*/ 97 w 110"/>
                <a:gd name="T61" fmla="*/ 115 h 119"/>
                <a:gd name="T62" fmla="*/ 82 w 110"/>
                <a:gd name="T63" fmla="*/ 119 h 119"/>
                <a:gd name="T64" fmla="*/ 67 w 110"/>
                <a:gd name="T65" fmla="*/ 115 h 119"/>
                <a:gd name="T66" fmla="*/ 60 w 110"/>
                <a:gd name="T67" fmla="*/ 101 h 119"/>
                <a:gd name="T68" fmla="*/ 60 w 110"/>
                <a:gd name="T69" fmla="*/ 92 h 119"/>
                <a:gd name="T70" fmla="*/ 60 w 110"/>
                <a:gd name="T71" fmla="*/ 53 h 119"/>
                <a:gd name="T72" fmla="*/ 38 w 110"/>
                <a:gd name="T73" fmla="*/ 72 h 119"/>
                <a:gd name="T74" fmla="*/ 33 w 110"/>
                <a:gd name="T75" fmla="*/ 85 h 119"/>
                <a:gd name="T76" fmla="*/ 38 w 110"/>
                <a:gd name="T77" fmla="*/ 95 h 119"/>
                <a:gd name="T78" fmla="*/ 46 w 110"/>
                <a:gd name="T79" fmla="*/ 99 h 119"/>
                <a:gd name="T80" fmla="*/ 60 w 110"/>
                <a:gd name="T81"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19">
                  <a:moveTo>
                    <a:pt x="60" y="101"/>
                  </a:moveTo>
                  <a:cubicBezTo>
                    <a:pt x="46" y="113"/>
                    <a:pt x="34" y="119"/>
                    <a:pt x="23" y="119"/>
                  </a:cubicBezTo>
                  <a:cubicBezTo>
                    <a:pt x="16" y="119"/>
                    <a:pt x="11" y="117"/>
                    <a:pt x="6" y="113"/>
                  </a:cubicBezTo>
                  <a:cubicBezTo>
                    <a:pt x="2" y="109"/>
                    <a:pt x="0" y="103"/>
                    <a:pt x="0" y="97"/>
                  </a:cubicBezTo>
                  <a:cubicBezTo>
                    <a:pt x="0" y="88"/>
                    <a:pt x="4" y="80"/>
                    <a:pt x="11" y="73"/>
                  </a:cubicBezTo>
                  <a:cubicBezTo>
                    <a:pt x="19" y="66"/>
                    <a:pt x="35" y="57"/>
                    <a:pt x="60" y="45"/>
                  </a:cubicBezTo>
                  <a:lnTo>
                    <a:pt x="60" y="34"/>
                  </a:lnTo>
                  <a:cubicBezTo>
                    <a:pt x="60" y="25"/>
                    <a:pt x="60" y="20"/>
                    <a:pt x="59" y="17"/>
                  </a:cubicBezTo>
                  <a:cubicBezTo>
                    <a:pt x="58" y="15"/>
                    <a:pt x="56" y="13"/>
                    <a:pt x="54" y="11"/>
                  </a:cubicBezTo>
                  <a:cubicBezTo>
                    <a:pt x="51" y="10"/>
                    <a:pt x="48" y="9"/>
                    <a:pt x="45" y="9"/>
                  </a:cubicBezTo>
                  <a:cubicBezTo>
                    <a:pt x="39" y="9"/>
                    <a:pt x="35" y="10"/>
                    <a:pt x="32" y="12"/>
                  </a:cubicBezTo>
                  <a:cubicBezTo>
                    <a:pt x="30" y="14"/>
                    <a:pt x="28" y="16"/>
                    <a:pt x="28" y="18"/>
                  </a:cubicBezTo>
                  <a:cubicBezTo>
                    <a:pt x="28" y="19"/>
                    <a:pt x="30" y="21"/>
                    <a:pt x="32" y="24"/>
                  </a:cubicBezTo>
                  <a:cubicBezTo>
                    <a:pt x="35" y="27"/>
                    <a:pt x="37" y="31"/>
                    <a:pt x="37" y="34"/>
                  </a:cubicBezTo>
                  <a:cubicBezTo>
                    <a:pt x="37" y="38"/>
                    <a:pt x="35" y="42"/>
                    <a:pt x="32" y="44"/>
                  </a:cubicBezTo>
                  <a:cubicBezTo>
                    <a:pt x="29" y="47"/>
                    <a:pt x="25" y="49"/>
                    <a:pt x="20" y="49"/>
                  </a:cubicBezTo>
                  <a:cubicBezTo>
                    <a:pt x="15" y="49"/>
                    <a:pt x="11" y="47"/>
                    <a:pt x="7" y="44"/>
                  </a:cubicBezTo>
                  <a:cubicBezTo>
                    <a:pt x="4" y="41"/>
                    <a:pt x="2" y="37"/>
                    <a:pt x="2" y="33"/>
                  </a:cubicBezTo>
                  <a:cubicBezTo>
                    <a:pt x="2" y="27"/>
                    <a:pt x="5" y="22"/>
                    <a:pt x="9" y="16"/>
                  </a:cubicBezTo>
                  <a:cubicBezTo>
                    <a:pt x="14" y="11"/>
                    <a:pt x="20" y="7"/>
                    <a:pt x="29" y="4"/>
                  </a:cubicBezTo>
                  <a:cubicBezTo>
                    <a:pt x="37" y="1"/>
                    <a:pt x="46" y="0"/>
                    <a:pt x="55" y="0"/>
                  </a:cubicBezTo>
                  <a:cubicBezTo>
                    <a:pt x="66" y="0"/>
                    <a:pt x="74" y="2"/>
                    <a:pt x="80" y="7"/>
                  </a:cubicBezTo>
                  <a:cubicBezTo>
                    <a:pt x="87" y="11"/>
                    <a:pt x="91" y="16"/>
                    <a:pt x="93" y="21"/>
                  </a:cubicBezTo>
                  <a:cubicBezTo>
                    <a:pt x="94" y="25"/>
                    <a:pt x="95" y="33"/>
                    <a:pt x="95" y="45"/>
                  </a:cubicBezTo>
                  <a:lnTo>
                    <a:pt x="95" y="90"/>
                  </a:lnTo>
                  <a:cubicBezTo>
                    <a:pt x="95" y="95"/>
                    <a:pt x="95" y="98"/>
                    <a:pt x="95" y="100"/>
                  </a:cubicBezTo>
                  <a:cubicBezTo>
                    <a:pt x="96" y="101"/>
                    <a:pt x="96" y="102"/>
                    <a:pt x="97" y="103"/>
                  </a:cubicBezTo>
                  <a:cubicBezTo>
                    <a:pt x="98" y="103"/>
                    <a:pt x="99" y="104"/>
                    <a:pt x="100" y="104"/>
                  </a:cubicBezTo>
                  <a:cubicBezTo>
                    <a:pt x="102" y="104"/>
                    <a:pt x="104" y="102"/>
                    <a:pt x="106" y="99"/>
                  </a:cubicBezTo>
                  <a:lnTo>
                    <a:pt x="110" y="102"/>
                  </a:lnTo>
                  <a:cubicBezTo>
                    <a:pt x="106" y="108"/>
                    <a:pt x="102" y="112"/>
                    <a:pt x="97" y="115"/>
                  </a:cubicBezTo>
                  <a:cubicBezTo>
                    <a:pt x="93" y="118"/>
                    <a:pt x="88" y="119"/>
                    <a:pt x="82" y="119"/>
                  </a:cubicBezTo>
                  <a:cubicBezTo>
                    <a:pt x="76" y="119"/>
                    <a:pt x="71" y="118"/>
                    <a:pt x="67" y="115"/>
                  </a:cubicBezTo>
                  <a:cubicBezTo>
                    <a:pt x="63" y="112"/>
                    <a:pt x="61" y="107"/>
                    <a:pt x="60" y="101"/>
                  </a:cubicBezTo>
                  <a:moveTo>
                    <a:pt x="60" y="92"/>
                  </a:moveTo>
                  <a:lnTo>
                    <a:pt x="60" y="53"/>
                  </a:lnTo>
                  <a:cubicBezTo>
                    <a:pt x="50" y="59"/>
                    <a:pt x="43" y="65"/>
                    <a:pt x="38" y="72"/>
                  </a:cubicBezTo>
                  <a:cubicBezTo>
                    <a:pt x="35" y="76"/>
                    <a:pt x="33" y="81"/>
                    <a:pt x="33" y="85"/>
                  </a:cubicBezTo>
                  <a:cubicBezTo>
                    <a:pt x="33" y="89"/>
                    <a:pt x="35" y="93"/>
                    <a:pt x="38" y="95"/>
                  </a:cubicBezTo>
                  <a:cubicBezTo>
                    <a:pt x="40" y="98"/>
                    <a:pt x="42" y="99"/>
                    <a:pt x="46" y="99"/>
                  </a:cubicBezTo>
                  <a:cubicBezTo>
                    <a:pt x="50" y="99"/>
                    <a:pt x="55" y="96"/>
                    <a:pt x="60" y="92"/>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 name="Freeform 18"/>
            <p:cNvSpPr>
              <a:spLocks/>
            </p:cNvSpPr>
            <p:nvPr userDrawn="1"/>
          </p:nvSpPr>
          <p:spPr bwMode="auto">
            <a:xfrm>
              <a:off x="4367213" y="1676400"/>
              <a:ext cx="98425" cy="93663"/>
            </a:xfrm>
            <a:custGeom>
              <a:avLst/>
              <a:gdLst>
                <a:gd name="T0" fmla="*/ 47 w 124"/>
                <a:gd name="T1" fmla="*/ 3 h 118"/>
                <a:gd name="T2" fmla="*/ 47 w 124"/>
                <a:gd name="T3" fmla="*/ 18 h 118"/>
                <a:gd name="T4" fmla="*/ 63 w 124"/>
                <a:gd name="T5" fmla="*/ 4 h 118"/>
                <a:gd name="T6" fmla="*/ 81 w 124"/>
                <a:gd name="T7" fmla="*/ 0 h 118"/>
                <a:gd name="T8" fmla="*/ 99 w 124"/>
                <a:gd name="T9" fmla="*/ 6 h 118"/>
                <a:gd name="T10" fmla="*/ 109 w 124"/>
                <a:gd name="T11" fmla="*/ 21 h 118"/>
                <a:gd name="T12" fmla="*/ 111 w 124"/>
                <a:gd name="T13" fmla="*/ 48 h 118"/>
                <a:gd name="T14" fmla="*/ 111 w 124"/>
                <a:gd name="T15" fmla="*/ 93 h 118"/>
                <a:gd name="T16" fmla="*/ 113 w 124"/>
                <a:gd name="T17" fmla="*/ 109 h 118"/>
                <a:gd name="T18" fmla="*/ 124 w 124"/>
                <a:gd name="T19" fmla="*/ 113 h 118"/>
                <a:gd name="T20" fmla="*/ 124 w 124"/>
                <a:gd name="T21" fmla="*/ 118 h 118"/>
                <a:gd name="T22" fmla="*/ 66 w 124"/>
                <a:gd name="T23" fmla="*/ 118 h 118"/>
                <a:gd name="T24" fmla="*/ 66 w 124"/>
                <a:gd name="T25" fmla="*/ 113 h 118"/>
                <a:gd name="T26" fmla="*/ 75 w 124"/>
                <a:gd name="T27" fmla="*/ 108 h 118"/>
                <a:gd name="T28" fmla="*/ 77 w 124"/>
                <a:gd name="T29" fmla="*/ 93 h 118"/>
                <a:gd name="T30" fmla="*/ 77 w 124"/>
                <a:gd name="T31" fmla="*/ 42 h 118"/>
                <a:gd name="T32" fmla="*/ 76 w 124"/>
                <a:gd name="T33" fmla="*/ 24 h 118"/>
                <a:gd name="T34" fmla="*/ 72 w 124"/>
                <a:gd name="T35" fmla="*/ 18 h 118"/>
                <a:gd name="T36" fmla="*/ 66 w 124"/>
                <a:gd name="T37" fmla="*/ 16 h 118"/>
                <a:gd name="T38" fmla="*/ 47 w 124"/>
                <a:gd name="T39" fmla="*/ 31 h 118"/>
                <a:gd name="T40" fmla="*/ 47 w 124"/>
                <a:gd name="T41" fmla="*/ 93 h 118"/>
                <a:gd name="T42" fmla="*/ 49 w 124"/>
                <a:gd name="T43" fmla="*/ 109 h 118"/>
                <a:gd name="T44" fmla="*/ 58 w 124"/>
                <a:gd name="T45" fmla="*/ 113 h 118"/>
                <a:gd name="T46" fmla="*/ 58 w 124"/>
                <a:gd name="T47" fmla="*/ 118 h 118"/>
                <a:gd name="T48" fmla="*/ 0 w 124"/>
                <a:gd name="T49" fmla="*/ 118 h 118"/>
                <a:gd name="T50" fmla="*/ 0 w 124"/>
                <a:gd name="T51" fmla="*/ 113 h 118"/>
                <a:gd name="T52" fmla="*/ 10 w 124"/>
                <a:gd name="T53" fmla="*/ 109 h 118"/>
                <a:gd name="T54" fmla="*/ 12 w 124"/>
                <a:gd name="T55" fmla="*/ 93 h 118"/>
                <a:gd name="T56" fmla="*/ 12 w 124"/>
                <a:gd name="T57" fmla="*/ 28 h 118"/>
                <a:gd name="T58" fmla="*/ 10 w 124"/>
                <a:gd name="T59" fmla="*/ 12 h 118"/>
                <a:gd name="T60" fmla="*/ 0 w 124"/>
                <a:gd name="T61" fmla="*/ 8 h 118"/>
                <a:gd name="T62" fmla="*/ 0 w 124"/>
                <a:gd name="T63" fmla="*/ 3 h 118"/>
                <a:gd name="T64" fmla="*/ 47 w 124"/>
                <a:gd name="T6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8">
                  <a:moveTo>
                    <a:pt x="47" y="3"/>
                  </a:moveTo>
                  <a:lnTo>
                    <a:pt x="47" y="18"/>
                  </a:lnTo>
                  <a:cubicBezTo>
                    <a:pt x="52" y="11"/>
                    <a:pt x="58" y="7"/>
                    <a:pt x="63" y="4"/>
                  </a:cubicBezTo>
                  <a:cubicBezTo>
                    <a:pt x="69" y="1"/>
                    <a:pt x="75" y="0"/>
                    <a:pt x="81" y="0"/>
                  </a:cubicBezTo>
                  <a:cubicBezTo>
                    <a:pt x="88" y="0"/>
                    <a:pt x="94" y="2"/>
                    <a:pt x="99" y="6"/>
                  </a:cubicBezTo>
                  <a:cubicBezTo>
                    <a:pt x="104" y="10"/>
                    <a:pt x="108" y="15"/>
                    <a:pt x="109" y="21"/>
                  </a:cubicBezTo>
                  <a:cubicBezTo>
                    <a:pt x="111" y="26"/>
                    <a:pt x="111" y="35"/>
                    <a:pt x="111" y="48"/>
                  </a:cubicBezTo>
                  <a:lnTo>
                    <a:pt x="111" y="93"/>
                  </a:lnTo>
                  <a:cubicBezTo>
                    <a:pt x="111" y="101"/>
                    <a:pt x="112" y="107"/>
                    <a:pt x="113" y="109"/>
                  </a:cubicBezTo>
                  <a:cubicBezTo>
                    <a:pt x="115" y="111"/>
                    <a:pt x="118" y="113"/>
                    <a:pt x="124" y="113"/>
                  </a:cubicBezTo>
                  <a:lnTo>
                    <a:pt x="124" y="118"/>
                  </a:lnTo>
                  <a:lnTo>
                    <a:pt x="66" y="118"/>
                  </a:lnTo>
                  <a:lnTo>
                    <a:pt x="66" y="113"/>
                  </a:lnTo>
                  <a:cubicBezTo>
                    <a:pt x="70" y="113"/>
                    <a:pt x="73" y="111"/>
                    <a:pt x="75" y="108"/>
                  </a:cubicBezTo>
                  <a:cubicBezTo>
                    <a:pt x="76" y="106"/>
                    <a:pt x="77" y="101"/>
                    <a:pt x="77" y="93"/>
                  </a:cubicBezTo>
                  <a:lnTo>
                    <a:pt x="77" y="42"/>
                  </a:lnTo>
                  <a:cubicBezTo>
                    <a:pt x="77" y="32"/>
                    <a:pt x="76" y="26"/>
                    <a:pt x="76" y="24"/>
                  </a:cubicBezTo>
                  <a:cubicBezTo>
                    <a:pt x="75" y="21"/>
                    <a:pt x="74" y="20"/>
                    <a:pt x="72" y="18"/>
                  </a:cubicBezTo>
                  <a:cubicBezTo>
                    <a:pt x="70" y="17"/>
                    <a:pt x="68" y="16"/>
                    <a:pt x="66" y="16"/>
                  </a:cubicBezTo>
                  <a:cubicBezTo>
                    <a:pt x="59" y="16"/>
                    <a:pt x="53" y="21"/>
                    <a:pt x="47" y="31"/>
                  </a:cubicBezTo>
                  <a:lnTo>
                    <a:pt x="47" y="93"/>
                  </a:lnTo>
                  <a:cubicBezTo>
                    <a:pt x="47" y="101"/>
                    <a:pt x="47" y="107"/>
                    <a:pt x="49" y="109"/>
                  </a:cubicBezTo>
                  <a:cubicBezTo>
                    <a:pt x="50" y="111"/>
                    <a:pt x="53" y="113"/>
                    <a:pt x="58" y="113"/>
                  </a:cubicBezTo>
                  <a:lnTo>
                    <a:pt x="58" y="118"/>
                  </a:lnTo>
                  <a:lnTo>
                    <a:pt x="0" y="118"/>
                  </a:lnTo>
                  <a:lnTo>
                    <a:pt x="0" y="113"/>
                  </a:lnTo>
                  <a:cubicBezTo>
                    <a:pt x="5" y="113"/>
                    <a:pt x="8" y="111"/>
                    <a:pt x="10" y="109"/>
                  </a:cubicBezTo>
                  <a:cubicBezTo>
                    <a:pt x="11" y="107"/>
                    <a:pt x="12" y="102"/>
                    <a:pt x="12" y="93"/>
                  </a:cubicBezTo>
                  <a:lnTo>
                    <a:pt x="12" y="28"/>
                  </a:lnTo>
                  <a:cubicBezTo>
                    <a:pt x="12" y="19"/>
                    <a:pt x="11" y="14"/>
                    <a:pt x="10" y="12"/>
                  </a:cubicBezTo>
                  <a:cubicBezTo>
                    <a:pt x="8" y="10"/>
                    <a:pt x="5" y="8"/>
                    <a:pt x="0" y="8"/>
                  </a:cubicBezTo>
                  <a:lnTo>
                    <a:pt x="0" y="3"/>
                  </a:lnTo>
                  <a:lnTo>
                    <a:pt x="47"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 name="Freeform 19"/>
            <p:cNvSpPr>
              <a:spLocks/>
            </p:cNvSpPr>
            <p:nvPr userDrawn="1"/>
          </p:nvSpPr>
          <p:spPr bwMode="auto">
            <a:xfrm>
              <a:off x="4514850" y="1635125"/>
              <a:ext cx="144463" cy="138113"/>
            </a:xfrm>
            <a:custGeom>
              <a:avLst/>
              <a:gdLst>
                <a:gd name="T0" fmla="*/ 164 w 183"/>
                <a:gd name="T1" fmla="*/ 1 h 175"/>
                <a:gd name="T2" fmla="*/ 164 w 183"/>
                <a:gd name="T3" fmla="*/ 59 h 175"/>
                <a:gd name="T4" fmla="*/ 159 w 183"/>
                <a:gd name="T5" fmla="*/ 59 h 175"/>
                <a:gd name="T6" fmla="*/ 134 w 183"/>
                <a:gd name="T7" fmla="*/ 23 h 175"/>
                <a:gd name="T8" fmla="*/ 98 w 183"/>
                <a:gd name="T9" fmla="*/ 10 h 175"/>
                <a:gd name="T10" fmla="*/ 67 w 183"/>
                <a:gd name="T11" fmla="*/ 21 h 175"/>
                <a:gd name="T12" fmla="*/ 50 w 183"/>
                <a:gd name="T13" fmla="*/ 50 h 175"/>
                <a:gd name="T14" fmla="*/ 45 w 183"/>
                <a:gd name="T15" fmla="*/ 88 h 175"/>
                <a:gd name="T16" fmla="*/ 50 w 183"/>
                <a:gd name="T17" fmla="*/ 130 h 175"/>
                <a:gd name="T18" fmla="*/ 68 w 183"/>
                <a:gd name="T19" fmla="*/ 157 h 175"/>
                <a:gd name="T20" fmla="*/ 98 w 183"/>
                <a:gd name="T21" fmla="*/ 165 h 175"/>
                <a:gd name="T22" fmla="*/ 111 w 183"/>
                <a:gd name="T23" fmla="*/ 164 h 175"/>
                <a:gd name="T24" fmla="*/ 124 w 183"/>
                <a:gd name="T25" fmla="*/ 160 h 175"/>
                <a:gd name="T26" fmla="*/ 124 w 183"/>
                <a:gd name="T27" fmla="*/ 126 h 175"/>
                <a:gd name="T28" fmla="*/ 122 w 183"/>
                <a:gd name="T29" fmla="*/ 113 h 175"/>
                <a:gd name="T30" fmla="*/ 117 w 183"/>
                <a:gd name="T31" fmla="*/ 108 h 175"/>
                <a:gd name="T32" fmla="*/ 106 w 183"/>
                <a:gd name="T33" fmla="*/ 105 h 175"/>
                <a:gd name="T34" fmla="*/ 102 w 183"/>
                <a:gd name="T35" fmla="*/ 105 h 175"/>
                <a:gd name="T36" fmla="*/ 102 w 183"/>
                <a:gd name="T37" fmla="*/ 101 h 175"/>
                <a:gd name="T38" fmla="*/ 183 w 183"/>
                <a:gd name="T39" fmla="*/ 101 h 175"/>
                <a:gd name="T40" fmla="*/ 183 w 183"/>
                <a:gd name="T41" fmla="*/ 105 h 175"/>
                <a:gd name="T42" fmla="*/ 170 w 183"/>
                <a:gd name="T43" fmla="*/ 108 h 175"/>
                <a:gd name="T44" fmla="*/ 165 w 183"/>
                <a:gd name="T45" fmla="*/ 114 h 175"/>
                <a:gd name="T46" fmla="*/ 164 w 183"/>
                <a:gd name="T47" fmla="*/ 126 h 175"/>
                <a:gd name="T48" fmla="*/ 164 w 183"/>
                <a:gd name="T49" fmla="*/ 160 h 175"/>
                <a:gd name="T50" fmla="*/ 130 w 183"/>
                <a:gd name="T51" fmla="*/ 171 h 175"/>
                <a:gd name="T52" fmla="*/ 95 w 183"/>
                <a:gd name="T53" fmla="*/ 175 h 175"/>
                <a:gd name="T54" fmla="*/ 55 w 183"/>
                <a:gd name="T55" fmla="*/ 168 h 175"/>
                <a:gd name="T56" fmla="*/ 28 w 183"/>
                <a:gd name="T57" fmla="*/ 151 h 175"/>
                <a:gd name="T58" fmla="*/ 9 w 183"/>
                <a:gd name="T59" fmla="*/ 128 h 175"/>
                <a:gd name="T60" fmla="*/ 0 w 183"/>
                <a:gd name="T61" fmla="*/ 90 h 175"/>
                <a:gd name="T62" fmla="*/ 27 w 183"/>
                <a:gd name="T63" fmla="*/ 26 h 175"/>
                <a:gd name="T64" fmla="*/ 93 w 183"/>
                <a:gd name="T65" fmla="*/ 0 h 175"/>
                <a:gd name="T66" fmla="*/ 115 w 183"/>
                <a:gd name="T67" fmla="*/ 2 h 175"/>
                <a:gd name="T68" fmla="*/ 133 w 183"/>
                <a:gd name="T69" fmla="*/ 8 h 175"/>
                <a:gd name="T70" fmla="*/ 147 w 183"/>
                <a:gd name="T71" fmla="*/ 13 h 175"/>
                <a:gd name="T72" fmla="*/ 154 w 183"/>
                <a:gd name="T73" fmla="*/ 10 h 175"/>
                <a:gd name="T74" fmla="*/ 159 w 183"/>
                <a:gd name="T75" fmla="*/ 1 h 175"/>
                <a:gd name="T76" fmla="*/ 164 w 183"/>
                <a:gd name="T77" fmla="*/ 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3" h="175">
                  <a:moveTo>
                    <a:pt x="164" y="1"/>
                  </a:moveTo>
                  <a:lnTo>
                    <a:pt x="164" y="59"/>
                  </a:lnTo>
                  <a:lnTo>
                    <a:pt x="159" y="59"/>
                  </a:lnTo>
                  <a:cubicBezTo>
                    <a:pt x="153" y="43"/>
                    <a:pt x="145" y="31"/>
                    <a:pt x="134" y="23"/>
                  </a:cubicBezTo>
                  <a:cubicBezTo>
                    <a:pt x="123" y="14"/>
                    <a:pt x="111" y="10"/>
                    <a:pt x="98" y="10"/>
                  </a:cubicBezTo>
                  <a:cubicBezTo>
                    <a:pt x="86" y="10"/>
                    <a:pt x="76" y="14"/>
                    <a:pt x="67" y="21"/>
                  </a:cubicBezTo>
                  <a:cubicBezTo>
                    <a:pt x="59" y="28"/>
                    <a:pt x="53" y="37"/>
                    <a:pt x="50" y="50"/>
                  </a:cubicBezTo>
                  <a:cubicBezTo>
                    <a:pt x="46" y="62"/>
                    <a:pt x="45" y="75"/>
                    <a:pt x="45" y="88"/>
                  </a:cubicBezTo>
                  <a:cubicBezTo>
                    <a:pt x="45" y="104"/>
                    <a:pt x="47" y="118"/>
                    <a:pt x="50" y="130"/>
                  </a:cubicBezTo>
                  <a:cubicBezTo>
                    <a:pt x="54" y="142"/>
                    <a:pt x="60" y="151"/>
                    <a:pt x="68" y="157"/>
                  </a:cubicBezTo>
                  <a:cubicBezTo>
                    <a:pt x="77" y="162"/>
                    <a:pt x="87" y="165"/>
                    <a:pt x="98" y="165"/>
                  </a:cubicBezTo>
                  <a:cubicBezTo>
                    <a:pt x="102" y="165"/>
                    <a:pt x="106" y="165"/>
                    <a:pt x="111" y="164"/>
                  </a:cubicBezTo>
                  <a:cubicBezTo>
                    <a:pt x="115" y="163"/>
                    <a:pt x="119" y="162"/>
                    <a:pt x="124" y="160"/>
                  </a:cubicBezTo>
                  <a:lnTo>
                    <a:pt x="124" y="126"/>
                  </a:lnTo>
                  <a:cubicBezTo>
                    <a:pt x="124" y="119"/>
                    <a:pt x="123" y="115"/>
                    <a:pt x="122" y="113"/>
                  </a:cubicBezTo>
                  <a:cubicBezTo>
                    <a:pt x="121" y="111"/>
                    <a:pt x="120" y="109"/>
                    <a:pt x="117" y="108"/>
                  </a:cubicBezTo>
                  <a:cubicBezTo>
                    <a:pt x="114" y="106"/>
                    <a:pt x="110" y="105"/>
                    <a:pt x="106" y="105"/>
                  </a:cubicBezTo>
                  <a:lnTo>
                    <a:pt x="102" y="105"/>
                  </a:lnTo>
                  <a:lnTo>
                    <a:pt x="102" y="101"/>
                  </a:lnTo>
                  <a:lnTo>
                    <a:pt x="183" y="101"/>
                  </a:lnTo>
                  <a:lnTo>
                    <a:pt x="183" y="105"/>
                  </a:lnTo>
                  <a:cubicBezTo>
                    <a:pt x="177" y="106"/>
                    <a:pt x="173" y="107"/>
                    <a:pt x="170" y="108"/>
                  </a:cubicBezTo>
                  <a:cubicBezTo>
                    <a:pt x="168" y="109"/>
                    <a:pt x="166" y="111"/>
                    <a:pt x="165" y="114"/>
                  </a:cubicBezTo>
                  <a:cubicBezTo>
                    <a:pt x="164" y="116"/>
                    <a:pt x="164" y="120"/>
                    <a:pt x="164" y="126"/>
                  </a:cubicBezTo>
                  <a:lnTo>
                    <a:pt x="164" y="160"/>
                  </a:lnTo>
                  <a:cubicBezTo>
                    <a:pt x="153" y="165"/>
                    <a:pt x="142" y="169"/>
                    <a:pt x="130" y="171"/>
                  </a:cubicBezTo>
                  <a:cubicBezTo>
                    <a:pt x="119" y="173"/>
                    <a:pt x="107" y="175"/>
                    <a:pt x="95" y="175"/>
                  </a:cubicBezTo>
                  <a:cubicBezTo>
                    <a:pt x="79" y="175"/>
                    <a:pt x="66" y="172"/>
                    <a:pt x="55" y="168"/>
                  </a:cubicBezTo>
                  <a:cubicBezTo>
                    <a:pt x="45" y="164"/>
                    <a:pt x="36" y="158"/>
                    <a:pt x="28" y="151"/>
                  </a:cubicBezTo>
                  <a:cubicBezTo>
                    <a:pt x="20" y="144"/>
                    <a:pt x="13" y="136"/>
                    <a:pt x="9" y="128"/>
                  </a:cubicBezTo>
                  <a:cubicBezTo>
                    <a:pt x="3" y="116"/>
                    <a:pt x="0" y="104"/>
                    <a:pt x="0" y="90"/>
                  </a:cubicBezTo>
                  <a:cubicBezTo>
                    <a:pt x="0" y="65"/>
                    <a:pt x="9" y="44"/>
                    <a:pt x="27" y="26"/>
                  </a:cubicBezTo>
                  <a:cubicBezTo>
                    <a:pt x="44" y="9"/>
                    <a:pt x="66" y="0"/>
                    <a:pt x="93" y="0"/>
                  </a:cubicBezTo>
                  <a:cubicBezTo>
                    <a:pt x="101" y="0"/>
                    <a:pt x="109" y="1"/>
                    <a:pt x="115" y="2"/>
                  </a:cubicBezTo>
                  <a:cubicBezTo>
                    <a:pt x="119" y="3"/>
                    <a:pt x="125" y="5"/>
                    <a:pt x="133" y="8"/>
                  </a:cubicBezTo>
                  <a:cubicBezTo>
                    <a:pt x="141" y="11"/>
                    <a:pt x="146" y="13"/>
                    <a:pt x="147" y="13"/>
                  </a:cubicBezTo>
                  <a:cubicBezTo>
                    <a:pt x="149" y="13"/>
                    <a:pt x="152" y="12"/>
                    <a:pt x="154" y="10"/>
                  </a:cubicBezTo>
                  <a:cubicBezTo>
                    <a:pt x="156" y="8"/>
                    <a:pt x="157" y="5"/>
                    <a:pt x="159" y="1"/>
                  </a:cubicBezTo>
                  <a:lnTo>
                    <a:pt x="16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 name="Freeform 20"/>
            <p:cNvSpPr>
              <a:spLocks noEditPoints="1"/>
            </p:cNvSpPr>
            <p:nvPr userDrawn="1"/>
          </p:nvSpPr>
          <p:spPr bwMode="auto">
            <a:xfrm>
              <a:off x="4665663" y="1676400"/>
              <a:ext cx="84138" cy="96838"/>
            </a:xfrm>
            <a:custGeom>
              <a:avLst/>
              <a:gdLst>
                <a:gd name="T0" fmla="*/ 53 w 107"/>
                <a:gd name="T1" fmla="*/ 0 h 121"/>
                <a:gd name="T2" fmla="*/ 81 w 107"/>
                <a:gd name="T3" fmla="*/ 7 h 121"/>
                <a:gd name="T4" fmla="*/ 101 w 107"/>
                <a:gd name="T5" fmla="*/ 29 h 121"/>
                <a:gd name="T6" fmla="*/ 107 w 107"/>
                <a:gd name="T7" fmla="*/ 60 h 121"/>
                <a:gd name="T8" fmla="*/ 95 w 107"/>
                <a:gd name="T9" fmla="*/ 101 h 121"/>
                <a:gd name="T10" fmla="*/ 54 w 107"/>
                <a:gd name="T11" fmla="*/ 121 h 121"/>
                <a:gd name="T12" fmla="*/ 14 w 107"/>
                <a:gd name="T13" fmla="*/ 103 h 121"/>
                <a:gd name="T14" fmla="*/ 0 w 107"/>
                <a:gd name="T15" fmla="*/ 61 h 121"/>
                <a:gd name="T16" fmla="*/ 14 w 107"/>
                <a:gd name="T17" fmla="*/ 18 h 121"/>
                <a:gd name="T18" fmla="*/ 53 w 107"/>
                <a:gd name="T19" fmla="*/ 0 h 121"/>
                <a:gd name="T20" fmla="*/ 54 w 107"/>
                <a:gd name="T21" fmla="*/ 8 h 121"/>
                <a:gd name="T22" fmla="*/ 43 w 107"/>
                <a:gd name="T23" fmla="*/ 13 h 121"/>
                <a:gd name="T24" fmla="*/ 37 w 107"/>
                <a:gd name="T25" fmla="*/ 32 h 121"/>
                <a:gd name="T26" fmla="*/ 36 w 107"/>
                <a:gd name="T27" fmla="*/ 70 h 121"/>
                <a:gd name="T28" fmla="*/ 37 w 107"/>
                <a:gd name="T29" fmla="*/ 95 h 121"/>
                <a:gd name="T30" fmla="*/ 43 w 107"/>
                <a:gd name="T31" fmla="*/ 108 h 121"/>
                <a:gd name="T32" fmla="*/ 53 w 107"/>
                <a:gd name="T33" fmla="*/ 113 h 121"/>
                <a:gd name="T34" fmla="*/ 62 w 107"/>
                <a:gd name="T35" fmla="*/ 110 h 121"/>
                <a:gd name="T36" fmla="*/ 69 w 107"/>
                <a:gd name="T37" fmla="*/ 98 h 121"/>
                <a:gd name="T38" fmla="*/ 71 w 107"/>
                <a:gd name="T39" fmla="*/ 51 h 121"/>
                <a:gd name="T40" fmla="*/ 69 w 107"/>
                <a:gd name="T41" fmla="*/ 22 h 121"/>
                <a:gd name="T42" fmla="*/ 62 w 107"/>
                <a:gd name="T43" fmla="*/ 11 h 121"/>
                <a:gd name="T44" fmla="*/ 54 w 107"/>
                <a:gd name="T45"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21">
                  <a:moveTo>
                    <a:pt x="53" y="0"/>
                  </a:moveTo>
                  <a:cubicBezTo>
                    <a:pt x="63" y="0"/>
                    <a:pt x="72" y="2"/>
                    <a:pt x="81" y="7"/>
                  </a:cubicBezTo>
                  <a:cubicBezTo>
                    <a:pt x="90" y="12"/>
                    <a:pt x="96" y="20"/>
                    <a:pt x="101" y="29"/>
                  </a:cubicBezTo>
                  <a:cubicBezTo>
                    <a:pt x="105" y="39"/>
                    <a:pt x="107" y="49"/>
                    <a:pt x="107" y="60"/>
                  </a:cubicBezTo>
                  <a:cubicBezTo>
                    <a:pt x="107" y="77"/>
                    <a:pt x="103" y="90"/>
                    <a:pt x="95" y="101"/>
                  </a:cubicBezTo>
                  <a:cubicBezTo>
                    <a:pt x="85" y="114"/>
                    <a:pt x="71" y="121"/>
                    <a:pt x="54" y="121"/>
                  </a:cubicBezTo>
                  <a:cubicBezTo>
                    <a:pt x="36" y="121"/>
                    <a:pt x="23" y="115"/>
                    <a:pt x="14" y="103"/>
                  </a:cubicBezTo>
                  <a:cubicBezTo>
                    <a:pt x="4" y="91"/>
                    <a:pt x="0" y="77"/>
                    <a:pt x="0" y="61"/>
                  </a:cubicBezTo>
                  <a:cubicBezTo>
                    <a:pt x="0" y="44"/>
                    <a:pt x="4" y="30"/>
                    <a:pt x="14" y="18"/>
                  </a:cubicBezTo>
                  <a:cubicBezTo>
                    <a:pt x="23" y="6"/>
                    <a:pt x="37" y="0"/>
                    <a:pt x="53" y="0"/>
                  </a:cubicBezTo>
                  <a:moveTo>
                    <a:pt x="54" y="8"/>
                  </a:moveTo>
                  <a:cubicBezTo>
                    <a:pt x="49" y="8"/>
                    <a:pt x="46" y="10"/>
                    <a:pt x="43" y="13"/>
                  </a:cubicBezTo>
                  <a:cubicBezTo>
                    <a:pt x="40" y="16"/>
                    <a:pt x="38" y="22"/>
                    <a:pt x="37" y="32"/>
                  </a:cubicBezTo>
                  <a:cubicBezTo>
                    <a:pt x="36" y="41"/>
                    <a:pt x="36" y="54"/>
                    <a:pt x="36" y="70"/>
                  </a:cubicBezTo>
                  <a:cubicBezTo>
                    <a:pt x="36" y="79"/>
                    <a:pt x="36" y="87"/>
                    <a:pt x="37" y="95"/>
                  </a:cubicBezTo>
                  <a:cubicBezTo>
                    <a:pt x="38" y="101"/>
                    <a:pt x="40" y="105"/>
                    <a:pt x="43" y="108"/>
                  </a:cubicBezTo>
                  <a:cubicBezTo>
                    <a:pt x="46" y="111"/>
                    <a:pt x="49" y="113"/>
                    <a:pt x="53" y="113"/>
                  </a:cubicBezTo>
                  <a:cubicBezTo>
                    <a:pt x="57" y="113"/>
                    <a:pt x="60" y="112"/>
                    <a:pt x="62" y="110"/>
                  </a:cubicBezTo>
                  <a:cubicBezTo>
                    <a:pt x="66" y="107"/>
                    <a:pt x="68" y="103"/>
                    <a:pt x="69" y="98"/>
                  </a:cubicBezTo>
                  <a:cubicBezTo>
                    <a:pt x="70" y="90"/>
                    <a:pt x="71" y="74"/>
                    <a:pt x="71" y="51"/>
                  </a:cubicBezTo>
                  <a:cubicBezTo>
                    <a:pt x="71" y="37"/>
                    <a:pt x="70" y="27"/>
                    <a:pt x="69" y="22"/>
                  </a:cubicBezTo>
                  <a:cubicBezTo>
                    <a:pt x="67" y="17"/>
                    <a:pt x="65" y="13"/>
                    <a:pt x="62" y="11"/>
                  </a:cubicBezTo>
                  <a:cubicBezTo>
                    <a:pt x="60" y="9"/>
                    <a:pt x="57" y="8"/>
                    <a:pt x="54"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 name="Freeform 21"/>
            <p:cNvSpPr>
              <a:spLocks/>
            </p:cNvSpPr>
            <p:nvPr userDrawn="1"/>
          </p:nvSpPr>
          <p:spPr bwMode="auto">
            <a:xfrm>
              <a:off x="4746625" y="1679575"/>
              <a:ext cx="96838" cy="93663"/>
            </a:xfrm>
            <a:custGeom>
              <a:avLst/>
              <a:gdLst>
                <a:gd name="T0" fmla="*/ 58 w 122"/>
                <a:gd name="T1" fmla="*/ 118 h 118"/>
                <a:gd name="T2" fmla="*/ 20 w 122"/>
                <a:gd name="T3" fmla="*/ 29 h 118"/>
                <a:gd name="T4" fmla="*/ 9 w 122"/>
                <a:gd name="T5" fmla="*/ 9 h 118"/>
                <a:gd name="T6" fmla="*/ 0 w 122"/>
                <a:gd name="T7" fmla="*/ 5 h 118"/>
                <a:gd name="T8" fmla="*/ 0 w 122"/>
                <a:gd name="T9" fmla="*/ 0 h 118"/>
                <a:gd name="T10" fmla="*/ 61 w 122"/>
                <a:gd name="T11" fmla="*/ 0 h 118"/>
                <a:gd name="T12" fmla="*/ 61 w 122"/>
                <a:gd name="T13" fmla="*/ 5 h 118"/>
                <a:gd name="T14" fmla="*/ 54 w 122"/>
                <a:gd name="T15" fmla="*/ 7 h 118"/>
                <a:gd name="T16" fmla="*/ 51 w 122"/>
                <a:gd name="T17" fmla="*/ 13 h 118"/>
                <a:gd name="T18" fmla="*/ 56 w 122"/>
                <a:gd name="T19" fmla="*/ 30 h 118"/>
                <a:gd name="T20" fmla="*/ 75 w 122"/>
                <a:gd name="T21" fmla="*/ 73 h 118"/>
                <a:gd name="T22" fmla="*/ 90 w 122"/>
                <a:gd name="T23" fmla="*/ 36 h 118"/>
                <a:gd name="T24" fmla="*/ 97 w 122"/>
                <a:gd name="T25" fmla="*/ 13 h 118"/>
                <a:gd name="T26" fmla="*/ 94 w 122"/>
                <a:gd name="T27" fmla="*/ 7 h 118"/>
                <a:gd name="T28" fmla="*/ 84 w 122"/>
                <a:gd name="T29" fmla="*/ 5 h 118"/>
                <a:gd name="T30" fmla="*/ 84 w 122"/>
                <a:gd name="T31" fmla="*/ 0 h 118"/>
                <a:gd name="T32" fmla="*/ 122 w 122"/>
                <a:gd name="T33" fmla="*/ 0 h 118"/>
                <a:gd name="T34" fmla="*/ 122 w 122"/>
                <a:gd name="T35" fmla="*/ 5 h 118"/>
                <a:gd name="T36" fmla="*/ 113 w 122"/>
                <a:gd name="T37" fmla="*/ 9 h 118"/>
                <a:gd name="T38" fmla="*/ 102 w 122"/>
                <a:gd name="T39" fmla="*/ 28 h 118"/>
                <a:gd name="T40" fmla="*/ 64 w 122"/>
                <a:gd name="T41" fmla="*/ 118 h 118"/>
                <a:gd name="T42" fmla="*/ 58 w 122"/>
                <a:gd name="T4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18">
                  <a:moveTo>
                    <a:pt x="58" y="118"/>
                  </a:moveTo>
                  <a:lnTo>
                    <a:pt x="20" y="29"/>
                  </a:lnTo>
                  <a:cubicBezTo>
                    <a:pt x="15" y="18"/>
                    <a:pt x="11" y="12"/>
                    <a:pt x="9" y="9"/>
                  </a:cubicBezTo>
                  <a:cubicBezTo>
                    <a:pt x="7" y="7"/>
                    <a:pt x="4" y="5"/>
                    <a:pt x="0" y="5"/>
                  </a:cubicBezTo>
                  <a:lnTo>
                    <a:pt x="0" y="0"/>
                  </a:lnTo>
                  <a:lnTo>
                    <a:pt x="61" y="0"/>
                  </a:lnTo>
                  <a:lnTo>
                    <a:pt x="61" y="5"/>
                  </a:lnTo>
                  <a:cubicBezTo>
                    <a:pt x="58" y="5"/>
                    <a:pt x="55" y="5"/>
                    <a:pt x="54" y="7"/>
                  </a:cubicBezTo>
                  <a:cubicBezTo>
                    <a:pt x="52" y="8"/>
                    <a:pt x="51" y="11"/>
                    <a:pt x="51" y="13"/>
                  </a:cubicBezTo>
                  <a:cubicBezTo>
                    <a:pt x="51" y="16"/>
                    <a:pt x="52" y="22"/>
                    <a:pt x="56" y="30"/>
                  </a:cubicBezTo>
                  <a:lnTo>
                    <a:pt x="75" y="73"/>
                  </a:lnTo>
                  <a:lnTo>
                    <a:pt x="90" y="36"/>
                  </a:lnTo>
                  <a:cubicBezTo>
                    <a:pt x="94" y="25"/>
                    <a:pt x="97" y="18"/>
                    <a:pt x="97" y="13"/>
                  </a:cubicBezTo>
                  <a:cubicBezTo>
                    <a:pt x="97" y="11"/>
                    <a:pt x="96" y="9"/>
                    <a:pt x="94" y="7"/>
                  </a:cubicBezTo>
                  <a:cubicBezTo>
                    <a:pt x="92" y="6"/>
                    <a:pt x="89" y="5"/>
                    <a:pt x="84" y="5"/>
                  </a:cubicBezTo>
                  <a:lnTo>
                    <a:pt x="84" y="0"/>
                  </a:lnTo>
                  <a:lnTo>
                    <a:pt x="122" y="0"/>
                  </a:lnTo>
                  <a:lnTo>
                    <a:pt x="122" y="5"/>
                  </a:lnTo>
                  <a:cubicBezTo>
                    <a:pt x="118" y="5"/>
                    <a:pt x="115" y="6"/>
                    <a:pt x="113" y="9"/>
                  </a:cubicBezTo>
                  <a:cubicBezTo>
                    <a:pt x="110" y="11"/>
                    <a:pt x="107" y="17"/>
                    <a:pt x="102" y="28"/>
                  </a:cubicBezTo>
                  <a:lnTo>
                    <a:pt x="64" y="118"/>
                  </a:lnTo>
                  <a:lnTo>
                    <a:pt x="58"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 name="Freeform 22"/>
            <p:cNvSpPr>
              <a:spLocks noEditPoints="1"/>
            </p:cNvSpPr>
            <p:nvPr userDrawn="1"/>
          </p:nvSpPr>
          <p:spPr bwMode="auto">
            <a:xfrm>
              <a:off x="4838700" y="1676400"/>
              <a:ext cx="76200" cy="96838"/>
            </a:xfrm>
            <a:custGeom>
              <a:avLst/>
              <a:gdLst>
                <a:gd name="T0" fmla="*/ 96 w 96"/>
                <a:gd name="T1" fmla="*/ 56 h 121"/>
                <a:gd name="T2" fmla="*/ 33 w 96"/>
                <a:gd name="T3" fmla="*/ 56 h 121"/>
                <a:gd name="T4" fmla="*/ 45 w 96"/>
                <a:gd name="T5" fmla="*/ 92 h 121"/>
                <a:gd name="T6" fmla="*/ 65 w 96"/>
                <a:gd name="T7" fmla="*/ 102 h 121"/>
                <a:gd name="T8" fmla="*/ 79 w 96"/>
                <a:gd name="T9" fmla="*/ 98 h 121"/>
                <a:gd name="T10" fmla="*/ 92 w 96"/>
                <a:gd name="T11" fmla="*/ 84 h 121"/>
                <a:gd name="T12" fmla="*/ 96 w 96"/>
                <a:gd name="T13" fmla="*/ 86 h 121"/>
                <a:gd name="T14" fmla="*/ 75 w 96"/>
                <a:gd name="T15" fmla="*/ 113 h 121"/>
                <a:gd name="T16" fmla="*/ 49 w 96"/>
                <a:gd name="T17" fmla="*/ 121 h 121"/>
                <a:gd name="T18" fmla="*/ 10 w 96"/>
                <a:gd name="T19" fmla="*/ 101 h 121"/>
                <a:gd name="T20" fmla="*/ 0 w 96"/>
                <a:gd name="T21" fmla="*/ 62 h 121"/>
                <a:gd name="T22" fmla="*/ 15 w 96"/>
                <a:gd name="T23" fmla="*/ 17 h 121"/>
                <a:gd name="T24" fmla="*/ 52 w 96"/>
                <a:gd name="T25" fmla="*/ 0 h 121"/>
                <a:gd name="T26" fmla="*/ 82 w 96"/>
                <a:gd name="T27" fmla="*/ 14 h 121"/>
                <a:gd name="T28" fmla="*/ 96 w 96"/>
                <a:gd name="T29" fmla="*/ 56 h 121"/>
                <a:gd name="T30" fmla="*/ 66 w 96"/>
                <a:gd name="T31" fmla="*/ 48 h 121"/>
                <a:gd name="T32" fmla="*/ 63 w 96"/>
                <a:gd name="T33" fmla="*/ 21 h 121"/>
                <a:gd name="T34" fmla="*/ 57 w 96"/>
                <a:gd name="T35" fmla="*/ 10 h 121"/>
                <a:gd name="T36" fmla="*/ 50 w 96"/>
                <a:gd name="T37" fmla="*/ 8 h 121"/>
                <a:gd name="T38" fmla="*/ 40 w 96"/>
                <a:gd name="T39" fmla="*/ 14 h 121"/>
                <a:gd name="T40" fmla="*/ 32 w 96"/>
                <a:gd name="T41" fmla="*/ 44 h 121"/>
                <a:gd name="T42" fmla="*/ 32 w 96"/>
                <a:gd name="T43" fmla="*/ 48 h 121"/>
                <a:gd name="T44" fmla="*/ 66 w 96"/>
                <a:gd name="T45"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21">
                  <a:moveTo>
                    <a:pt x="96" y="56"/>
                  </a:moveTo>
                  <a:lnTo>
                    <a:pt x="33" y="56"/>
                  </a:lnTo>
                  <a:cubicBezTo>
                    <a:pt x="34" y="71"/>
                    <a:pt x="38" y="83"/>
                    <a:pt x="45" y="92"/>
                  </a:cubicBezTo>
                  <a:cubicBezTo>
                    <a:pt x="51" y="99"/>
                    <a:pt x="57" y="102"/>
                    <a:pt x="65" y="102"/>
                  </a:cubicBezTo>
                  <a:cubicBezTo>
                    <a:pt x="70" y="102"/>
                    <a:pt x="75" y="101"/>
                    <a:pt x="79" y="98"/>
                  </a:cubicBezTo>
                  <a:cubicBezTo>
                    <a:pt x="83" y="96"/>
                    <a:pt x="87" y="91"/>
                    <a:pt x="92" y="84"/>
                  </a:cubicBezTo>
                  <a:lnTo>
                    <a:pt x="96" y="86"/>
                  </a:lnTo>
                  <a:cubicBezTo>
                    <a:pt x="90" y="99"/>
                    <a:pt x="83" y="108"/>
                    <a:pt x="75" y="113"/>
                  </a:cubicBezTo>
                  <a:cubicBezTo>
                    <a:pt x="68" y="119"/>
                    <a:pt x="59" y="121"/>
                    <a:pt x="49" y="121"/>
                  </a:cubicBezTo>
                  <a:cubicBezTo>
                    <a:pt x="32" y="121"/>
                    <a:pt x="19" y="115"/>
                    <a:pt x="10" y="101"/>
                  </a:cubicBezTo>
                  <a:cubicBezTo>
                    <a:pt x="3" y="91"/>
                    <a:pt x="0" y="78"/>
                    <a:pt x="0" y="62"/>
                  </a:cubicBezTo>
                  <a:cubicBezTo>
                    <a:pt x="0" y="43"/>
                    <a:pt x="5" y="28"/>
                    <a:pt x="15" y="17"/>
                  </a:cubicBezTo>
                  <a:cubicBezTo>
                    <a:pt x="26" y="5"/>
                    <a:pt x="38" y="0"/>
                    <a:pt x="52" y="0"/>
                  </a:cubicBezTo>
                  <a:cubicBezTo>
                    <a:pt x="63" y="0"/>
                    <a:pt x="73" y="4"/>
                    <a:pt x="82" y="14"/>
                  </a:cubicBezTo>
                  <a:cubicBezTo>
                    <a:pt x="91" y="23"/>
                    <a:pt x="95" y="37"/>
                    <a:pt x="96" y="56"/>
                  </a:cubicBezTo>
                  <a:moveTo>
                    <a:pt x="66" y="48"/>
                  </a:moveTo>
                  <a:cubicBezTo>
                    <a:pt x="66" y="35"/>
                    <a:pt x="65" y="26"/>
                    <a:pt x="63" y="21"/>
                  </a:cubicBezTo>
                  <a:cubicBezTo>
                    <a:pt x="62" y="16"/>
                    <a:pt x="60" y="12"/>
                    <a:pt x="57" y="10"/>
                  </a:cubicBezTo>
                  <a:cubicBezTo>
                    <a:pt x="55" y="8"/>
                    <a:pt x="53" y="8"/>
                    <a:pt x="50" y="8"/>
                  </a:cubicBezTo>
                  <a:cubicBezTo>
                    <a:pt x="46" y="8"/>
                    <a:pt x="42" y="10"/>
                    <a:pt x="40" y="14"/>
                  </a:cubicBezTo>
                  <a:cubicBezTo>
                    <a:pt x="35" y="21"/>
                    <a:pt x="32" y="31"/>
                    <a:pt x="32" y="44"/>
                  </a:cubicBezTo>
                  <a:lnTo>
                    <a:pt x="32" y="48"/>
                  </a:lnTo>
                  <a:lnTo>
                    <a:pt x="66" y="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4" name="Freeform 23"/>
            <p:cNvSpPr>
              <a:spLocks/>
            </p:cNvSpPr>
            <p:nvPr userDrawn="1"/>
          </p:nvSpPr>
          <p:spPr bwMode="auto">
            <a:xfrm>
              <a:off x="4921250" y="1676400"/>
              <a:ext cx="77788" cy="93663"/>
            </a:xfrm>
            <a:custGeom>
              <a:avLst/>
              <a:gdLst>
                <a:gd name="T0" fmla="*/ 47 w 99"/>
                <a:gd name="T1" fmla="*/ 3 h 118"/>
                <a:gd name="T2" fmla="*/ 47 w 99"/>
                <a:gd name="T3" fmla="*/ 29 h 118"/>
                <a:gd name="T4" fmla="*/ 67 w 99"/>
                <a:gd name="T5" fmla="*/ 5 h 118"/>
                <a:gd name="T6" fmla="*/ 84 w 99"/>
                <a:gd name="T7" fmla="*/ 0 h 118"/>
                <a:gd name="T8" fmla="*/ 95 w 99"/>
                <a:gd name="T9" fmla="*/ 4 h 118"/>
                <a:gd name="T10" fmla="*/ 99 w 99"/>
                <a:gd name="T11" fmla="*/ 16 h 118"/>
                <a:gd name="T12" fmla="*/ 95 w 99"/>
                <a:gd name="T13" fmla="*/ 28 h 118"/>
                <a:gd name="T14" fmla="*/ 85 w 99"/>
                <a:gd name="T15" fmla="*/ 33 h 118"/>
                <a:gd name="T16" fmla="*/ 74 w 99"/>
                <a:gd name="T17" fmla="*/ 29 h 118"/>
                <a:gd name="T18" fmla="*/ 68 w 99"/>
                <a:gd name="T19" fmla="*/ 24 h 118"/>
                <a:gd name="T20" fmla="*/ 66 w 99"/>
                <a:gd name="T21" fmla="*/ 23 h 118"/>
                <a:gd name="T22" fmla="*/ 59 w 99"/>
                <a:gd name="T23" fmla="*/ 26 h 118"/>
                <a:gd name="T24" fmla="*/ 51 w 99"/>
                <a:gd name="T25" fmla="*/ 38 h 118"/>
                <a:gd name="T26" fmla="*/ 47 w 99"/>
                <a:gd name="T27" fmla="*/ 64 h 118"/>
                <a:gd name="T28" fmla="*/ 47 w 99"/>
                <a:gd name="T29" fmla="*/ 91 h 118"/>
                <a:gd name="T30" fmla="*/ 47 w 99"/>
                <a:gd name="T31" fmla="*/ 98 h 118"/>
                <a:gd name="T32" fmla="*/ 48 w 99"/>
                <a:gd name="T33" fmla="*/ 107 h 118"/>
                <a:gd name="T34" fmla="*/ 53 w 99"/>
                <a:gd name="T35" fmla="*/ 111 h 118"/>
                <a:gd name="T36" fmla="*/ 62 w 99"/>
                <a:gd name="T37" fmla="*/ 113 h 118"/>
                <a:gd name="T38" fmla="*/ 62 w 99"/>
                <a:gd name="T39" fmla="*/ 118 h 118"/>
                <a:gd name="T40" fmla="*/ 0 w 99"/>
                <a:gd name="T41" fmla="*/ 118 h 118"/>
                <a:gd name="T42" fmla="*/ 0 w 99"/>
                <a:gd name="T43" fmla="*/ 113 h 118"/>
                <a:gd name="T44" fmla="*/ 10 w 99"/>
                <a:gd name="T45" fmla="*/ 109 h 118"/>
                <a:gd name="T46" fmla="*/ 13 w 99"/>
                <a:gd name="T47" fmla="*/ 91 h 118"/>
                <a:gd name="T48" fmla="*/ 13 w 99"/>
                <a:gd name="T49" fmla="*/ 27 h 118"/>
                <a:gd name="T50" fmla="*/ 12 w 99"/>
                <a:gd name="T51" fmla="*/ 15 h 118"/>
                <a:gd name="T52" fmla="*/ 9 w 99"/>
                <a:gd name="T53" fmla="*/ 10 h 118"/>
                <a:gd name="T54" fmla="*/ 0 w 99"/>
                <a:gd name="T55" fmla="*/ 8 h 118"/>
                <a:gd name="T56" fmla="*/ 0 w 99"/>
                <a:gd name="T57" fmla="*/ 3 h 118"/>
                <a:gd name="T58" fmla="*/ 47 w 99"/>
                <a:gd name="T59"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118">
                  <a:moveTo>
                    <a:pt x="47" y="3"/>
                  </a:moveTo>
                  <a:lnTo>
                    <a:pt x="47" y="29"/>
                  </a:lnTo>
                  <a:cubicBezTo>
                    <a:pt x="55" y="17"/>
                    <a:pt x="62" y="9"/>
                    <a:pt x="67" y="5"/>
                  </a:cubicBezTo>
                  <a:cubicBezTo>
                    <a:pt x="73" y="1"/>
                    <a:pt x="79" y="0"/>
                    <a:pt x="84" y="0"/>
                  </a:cubicBezTo>
                  <a:cubicBezTo>
                    <a:pt x="88" y="0"/>
                    <a:pt x="92" y="1"/>
                    <a:pt x="95" y="4"/>
                  </a:cubicBezTo>
                  <a:cubicBezTo>
                    <a:pt x="98" y="7"/>
                    <a:pt x="99" y="11"/>
                    <a:pt x="99" y="16"/>
                  </a:cubicBezTo>
                  <a:cubicBezTo>
                    <a:pt x="99" y="21"/>
                    <a:pt x="98" y="25"/>
                    <a:pt x="95" y="28"/>
                  </a:cubicBezTo>
                  <a:cubicBezTo>
                    <a:pt x="92" y="32"/>
                    <a:pt x="89" y="33"/>
                    <a:pt x="85" y="33"/>
                  </a:cubicBezTo>
                  <a:cubicBezTo>
                    <a:pt x="81" y="33"/>
                    <a:pt x="77" y="32"/>
                    <a:pt x="74" y="29"/>
                  </a:cubicBezTo>
                  <a:cubicBezTo>
                    <a:pt x="71" y="26"/>
                    <a:pt x="69" y="25"/>
                    <a:pt x="68" y="24"/>
                  </a:cubicBezTo>
                  <a:cubicBezTo>
                    <a:pt x="68" y="24"/>
                    <a:pt x="67" y="23"/>
                    <a:pt x="66" y="23"/>
                  </a:cubicBezTo>
                  <a:cubicBezTo>
                    <a:pt x="63" y="23"/>
                    <a:pt x="61" y="24"/>
                    <a:pt x="59" y="26"/>
                  </a:cubicBezTo>
                  <a:cubicBezTo>
                    <a:pt x="55" y="29"/>
                    <a:pt x="53" y="33"/>
                    <a:pt x="51" y="38"/>
                  </a:cubicBezTo>
                  <a:cubicBezTo>
                    <a:pt x="49" y="46"/>
                    <a:pt x="47" y="55"/>
                    <a:pt x="47" y="64"/>
                  </a:cubicBezTo>
                  <a:lnTo>
                    <a:pt x="47" y="91"/>
                  </a:lnTo>
                  <a:lnTo>
                    <a:pt x="47" y="98"/>
                  </a:lnTo>
                  <a:cubicBezTo>
                    <a:pt x="47" y="102"/>
                    <a:pt x="48" y="105"/>
                    <a:pt x="48" y="107"/>
                  </a:cubicBezTo>
                  <a:cubicBezTo>
                    <a:pt x="49" y="109"/>
                    <a:pt x="51" y="110"/>
                    <a:pt x="53" y="111"/>
                  </a:cubicBezTo>
                  <a:cubicBezTo>
                    <a:pt x="55" y="112"/>
                    <a:pt x="58" y="113"/>
                    <a:pt x="62" y="113"/>
                  </a:cubicBezTo>
                  <a:lnTo>
                    <a:pt x="62" y="118"/>
                  </a:lnTo>
                  <a:lnTo>
                    <a:pt x="0" y="118"/>
                  </a:lnTo>
                  <a:lnTo>
                    <a:pt x="0" y="113"/>
                  </a:lnTo>
                  <a:cubicBezTo>
                    <a:pt x="5" y="113"/>
                    <a:pt x="9" y="112"/>
                    <a:pt x="10" y="109"/>
                  </a:cubicBezTo>
                  <a:cubicBezTo>
                    <a:pt x="12" y="107"/>
                    <a:pt x="13" y="101"/>
                    <a:pt x="13" y="91"/>
                  </a:cubicBezTo>
                  <a:lnTo>
                    <a:pt x="13" y="27"/>
                  </a:lnTo>
                  <a:cubicBezTo>
                    <a:pt x="13" y="21"/>
                    <a:pt x="13" y="17"/>
                    <a:pt x="12" y="15"/>
                  </a:cubicBezTo>
                  <a:cubicBezTo>
                    <a:pt x="11" y="12"/>
                    <a:pt x="10" y="11"/>
                    <a:pt x="9" y="10"/>
                  </a:cubicBezTo>
                  <a:cubicBezTo>
                    <a:pt x="7" y="9"/>
                    <a:pt x="4" y="8"/>
                    <a:pt x="0" y="8"/>
                  </a:cubicBezTo>
                  <a:lnTo>
                    <a:pt x="0" y="3"/>
                  </a:lnTo>
                  <a:lnTo>
                    <a:pt x="47"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5" name="Freeform 24"/>
            <p:cNvSpPr>
              <a:spLocks/>
            </p:cNvSpPr>
            <p:nvPr userDrawn="1"/>
          </p:nvSpPr>
          <p:spPr bwMode="auto">
            <a:xfrm>
              <a:off x="5005388" y="1676400"/>
              <a:ext cx="98425" cy="93663"/>
            </a:xfrm>
            <a:custGeom>
              <a:avLst/>
              <a:gdLst>
                <a:gd name="T0" fmla="*/ 47 w 124"/>
                <a:gd name="T1" fmla="*/ 3 h 118"/>
                <a:gd name="T2" fmla="*/ 47 w 124"/>
                <a:gd name="T3" fmla="*/ 18 h 118"/>
                <a:gd name="T4" fmla="*/ 64 w 124"/>
                <a:gd name="T5" fmla="*/ 4 h 118"/>
                <a:gd name="T6" fmla="*/ 81 w 124"/>
                <a:gd name="T7" fmla="*/ 0 h 118"/>
                <a:gd name="T8" fmla="*/ 100 w 124"/>
                <a:gd name="T9" fmla="*/ 6 h 118"/>
                <a:gd name="T10" fmla="*/ 110 w 124"/>
                <a:gd name="T11" fmla="*/ 21 h 118"/>
                <a:gd name="T12" fmla="*/ 112 w 124"/>
                <a:gd name="T13" fmla="*/ 48 h 118"/>
                <a:gd name="T14" fmla="*/ 112 w 124"/>
                <a:gd name="T15" fmla="*/ 93 h 118"/>
                <a:gd name="T16" fmla="*/ 114 w 124"/>
                <a:gd name="T17" fmla="*/ 109 h 118"/>
                <a:gd name="T18" fmla="*/ 124 w 124"/>
                <a:gd name="T19" fmla="*/ 113 h 118"/>
                <a:gd name="T20" fmla="*/ 124 w 124"/>
                <a:gd name="T21" fmla="*/ 118 h 118"/>
                <a:gd name="T22" fmla="*/ 66 w 124"/>
                <a:gd name="T23" fmla="*/ 118 h 118"/>
                <a:gd name="T24" fmla="*/ 66 w 124"/>
                <a:gd name="T25" fmla="*/ 113 h 118"/>
                <a:gd name="T26" fmla="*/ 75 w 124"/>
                <a:gd name="T27" fmla="*/ 108 h 118"/>
                <a:gd name="T28" fmla="*/ 77 w 124"/>
                <a:gd name="T29" fmla="*/ 93 h 118"/>
                <a:gd name="T30" fmla="*/ 77 w 124"/>
                <a:gd name="T31" fmla="*/ 42 h 118"/>
                <a:gd name="T32" fmla="*/ 76 w 124"/>
                <a:gd name="T33" fmla="*/ 24 h 118"/>
                <a:gd name="T34" fmla="*/ 72 w 124"/>
                <a:gd name="T35" fmla="*/ 18 h 118"/>
                <a:gd name="T36" fmla="*/ 67 w 124"/>
                <a:gd name="T37" fmla="*/ 16 h 118"/>
                <a:gd name="T38" fmla="*/ 47 w 124"/>
                <a:gd name="T39" fmla="*/ 31 h 118"/>
                <a:gd name="T40" fmla="*/ 47 w 124"/>
                <a:gd name="T41" fmla="*/ 93 h 118"/>
                <a:gd name="T42" fmla="*/ 49 w 124"/>
                <a:gd name="T43" fmla="*/ 109 h 118"/>
                <a:gd name="T44" fmla="*/ 58 w 124"/>
                <a:gd name="T45" fmla="*/ 113 h 118"/>
                <a:gd name="T46" fmla="*/ 58 w 124"/>
                <a:gd name="T47" fmla="*/ 118 h 118"/>
                <a:gd name="T48" fmla="*/ 0 w 124"/>
                <a:gd name="T49" fmla="*/ 118 h 118"/>
                <a:gd name="T50" fmla="*/ 0 w 124"/>
                <a:gd name="T51" fmla="*/ 113 h 118"/>
                <a:gd name="T52" fmla="*/ 11 w 124"/>
                <a:gd name="T53" fmla="*/ 109 h 118"/>
                <a:gd name="T54" fmla="*/ 13 w 124"/>
                <a:gd name="T55" fmla="*/ 93 h 118"/>
                <a:gd name="T56" fmla="*/ 13 w 124"/>
                <a:gd name="T57" fmla="*/ 28 h 118"/>
                <a:gd name="T58" fmla="*/ 10 w 124"/>
                <a:gd name="T59" fmla="*/ 12 h 118"/>
                <a:gd name="T60" fmla="*/ 0 w 124"/>
                <a:gd name="T61" fmla="*/ 8 h 118"/>
                <a:gd name="T62" fmla="*/ 0 w 124"/>
                <a:gd name="T63" fmla="*/ 3 h 118"/>
                <a:gd name="T64" fmla="*/ 47 w 124"/>
                <a:gd name="T6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8">
                  <a:moveTo>
                    <a:pt x="47" y="3"/>
                  </a:moveTo>
                  <a:lnTo>
                    <a:pt x="47" y="18"/>
                  </a:lnTo>
                  <a:cubicBezTo>
                    <a:pt x="53" y="11"/>
                    <a:pt x="59" y="7"/>
                    <a:pt x="64" y="4"/>
                  </a:cubicBezTo>
                  <a:cubicBezTo>
                    <a:pt x="69" y="1"/>
                    <a:pt x="75" y="0"/>
                    <a:pt x="81" y="0"/>
                  </a:cubicBezTo>
                  <a:cubicBezTo>
                    <a:pt x="89" y="0"/>
                    <a:pt x="95" y="2"/>
                    <a:pt x="100" y="6"/>
                  </a:cubicBezTo>
                  <a:cubicBezTo>
                    <a:pt x="105" y="10"/>
                    <a:pt x="108" y="15"/>
                    <a:pt x="110" y="21"/>
                  </a:cubicBezTo>
                  <a:cubicBezTo>
                    <a:pt x="111" y="26"/>
                    <a:pt x="112" y="35"/>
                    <a:pt x="112" y="48"/>
                  </a:cubicBezTo>
                  <a:lnTo>
                    <a:pt x="112" y="93"/>
                  </a:lnTo>
                  <a:cubicBezTo>
                    <a:pt x="112" y="101"/>
                    <a:pt x="112" y="107"/>
                    <a:pt x="114" y="109"/>
                  </a:cubicBezTo>
                  <a:cubicBezTo>
                    <a:pt x="116" y="111"/>
                    <a:pt x="119" y="113"/>
                    <a:pt x="124" y="113"/>
                  </a:cubicBezTo>
                  <a:lnTo>
                    <a:pt x="124" y="118"/>
                  </a:lnTo>
                  <a:lnTo>
                    <a:pt x="66" y="118"/>
                  </a:lnTo>
                  <a:lnTo>
                    <a:pt x="66" y="113"/>
                  </a:lnTo>
                  <a:cubicBezTo>
                    <a:pt x="70" y="113"/>
                    <a:pt x="73" y="111"/>
                    <a:pt x="75" y="108"/>
                  </a:cubicBezTo>
                  <a:cubicBezTo>
                    <a:pt x="77" y="106"/>
                    <a:pt x="77" y="101"/>
                    <a:pt x="77" y="93"/>
                  </a:cubicBezTo>
                  <a:lnTo>
                    <a:pt x="77" y="42"/>
                  </a:lnTo>
                  <a:cubicBezTo>
                    <a:pt x="77" y="32"/>
                    <a:pt x="77" y="26"/>
                    <a:pt x="76" y="24"/>
                  </a:cubicBezTo>
                  <a:cubicBezTo>
                    <a:pt x="75" y="21"/>
                    <a:pt x="74" y="20"/>
                    <a:pt x="72" y="18"/>
                  </a:cubicBezTo>
                  <a:cubicBezTo>
                    <a:pt x="71" y="17"/>
                    <a:pt x="69" y="16"/>
                    <a:pt x="67" y="16"/>
                  </a:cubicBezTo>
                  <a:cubicBezTo>
                    <a:pt x="60" y="16"/>
                    <a:pt x="53" y="21"/>
                    <a:pt x="47" y="31"/>
                  </a:cubicBezTo>
                  <a:lnTo>
                    <a:pt x="47" y="93"/>
                  </a:lnTo>
                  <a:cubicBezTo>
                    <a:pt x="47" y="101"/>
                    <a:pt x="48" y="107"/>
                    <a:pt x="49" y="109"/>
                  </a:cubicBezTo>
                  <a:cubicBezTo>
                    <a:pt x="51" y="111"/>
                    <a:pt x="54" y="113"/>
                    <a:pt x="58" y="113"/>
                  </a:cubicBezTo>
                  <a:lnTo>
                    <a:pt x="58" y="118"/>
                  </a:lnTo>
                  <a:lnTo>
                    <a:pt x="0" y="118"/>
                  </a:lnTo>
                  <a:lnTo>
                    <a:pt x="0" y="113"/>
                  </a:lnTo>
                  <a:cubicBezTo>
                    <a:pt x="5" y="113"/>
                    <a:pt x="9" y="111"/>
                    <a:pt x="11" y="109"/>
                  </a:cubicBezTo>
                  <a:cubicBezTo>
                    <a:pt x="12" y="107"/>
                    <a:pt x="13" y="102"/>
                    <a:pt x="13" y="93"/>
                  </a:cubicBezTo>
                  <a:lnTo>
                    <a:pt x="13" y="28"/>
                  </a:lnTo>
                  <a:cubicBezTo>
                    <a:pt x="13" y="19"/>
                    <a:pt x="12" y="14"/>
                    <a:pt x="10" y="12"/>
                  </a:cubicBezTo>
                  <a:cubicBezTo>
                    <a:pt x="9" y="10"/>
                    <a:pt x="5" y="8"/>
                    <a:pt x="0" y="8"/>
                  </a:cubicBezTo>
                  <a:lnTo>
                    <a:pt x="0" y="3"/>
                  </a:lnTo>
                  <a:lnTo>
                    <a:pt x="47"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6" name="Freeform 25"/>
            <p:cNvSpPr>
              <a:spLocks/>
            </p:cNvSpPr>
            <p:nvPr userDrawn="1"/>
          </p:nvSpPr>
          <p:spPr bwMode="auto">
            <a:xfrm>
              <a:off x="5110163" y="1676400"/>
              <a:ext cx="153988" cy="93663"/>
            </a:xfrm>
            <a:custGeom>
              <a:avLst/>
              <a:gdLst>
                <a:gd name="T0" fmla="*/ 47 w 194"/>
                <a:gd name="T1" fmla="*/ 3 h 118"/>
                <a:gd name="T2" fmla="*/ 47 w 194"/>
                <a:gd name="T3" fmla="*/ 18 h 118"/>
                <a:gd name="T4" fmla="*/ 64 w 194"/>
                <a:gd name="T5" fmla="*/ 4 h 118"/>
                <a:gd name="T6" fmla="*/ 82 w 194"/>
                <a:gd name="T7" fmla="*/ 0 h 118"/>
                <a:gd name="T8" fmla="*/ 101 w 194"/>
                <a:gd name="T9" fmla="*/ 5 h 118"/>
                <a:gd name="T10" fmla="*/ 112 w 194"/>
                <a:gd name="T11" fmla="*/ 20 h 118"/>
                <a:gd name="T12" fmla="*/ 131 w 194"/>
                <a:gd name="T13" fmla="*/ 4 h 118"/>
                <a:gd name="T14" fmla="*/ 150 w 194"/>
                <a:gd name="T15" fmla="*/ 0 h 118"/>
                <a:gd name="T16" fmla="*/ 169 w 194"/>
                <a:gd name="T17" fmla="*/ 5 h 118"/>
                <a:gd name="T18" fmla="*/ 179 w 194"/>
                <a:gd name="T19" fmla="*/ 19 h 118"/>
                <a:gd name="T20" fmla="*/ 181 w 194"/>
                <a:gd name="T21" fmla="*/ 46 h 118"/>
                <a:gd name="T22" fmla="*/ 181 w 194"/>
                <a:gd name="T23" fmla="*/ 93 h 118"/>
                <a:gd name="T24" fmla="*/ 184 w 194"/>
                <a:gd name="T25" fmla="*/ 109 h 118"/>
                <a:gd name="T26" fmla="*/ 194 w 194"/>
                <a:gd name="T27" fmla="*/ 113 h 118"/>
                <a:gd name="T28" fmla="*/ 194 w 194"/>
                <a:gd name="T29" fmla="*/ 118 h 118"/>
                <a:gd name="T30" fmla="*/ 134 w 194"/>
                <a:gd name="T31" fmla="*/ 118 h 118"/>
                <a:gd name="T32" fmla="*/ 134 w 194"/>
                <a:gd name="T33" fmla="*/ 113 h 118"/>
                <a:gd name="T34" fmla="*/ 145 w 194"/>
                <a:gd name="T35" fmla="*/ 108 h 118"/>
                <a:gd name="T36" fmla="*/ 147 w 194"/>
                <a:gd name="T37" fmla="*/ 93 h 118"/>
                <a:gd name="T38" fmla="*/ 147 w 194"/>
                <a:gd name="T39" fmla="*/ 43 h 118"/>
                <a:gd name="T40" fmla="*/ 146 w 194"/>
                <a:gd name="T41" fmla="*/ 24 h 118"/>
                <a:gd name="T42" fmla="*/ 142 w 194"/>
                <a:gd name="T43" fmla="*/ 18 h 118"/>
                <a:gd name="T44" fmla="*/ 136 w 194"/>
                <a:gd name="T45" fmla="*/ 16 h 118"/>
                <a:gd name="T46" fmla="*/ 125 w 194"/>
                <a:gd name="T47" fmla="*/ 20 h 118"/>
                <a:gd name="T48" fmla="*/ 114 w 194"/>
                <a:gd name="T49" fmla="*/ 31 h 118"/>
                <a:gd name="T50" fmla="*/ 114 w 194"/>
                <a:gd name="T51" fmla="*/ 93 h 118"/>
                <a:gd name="T52" fmla="*/ 116 w 194"/>
                <a:gd name="T53" fmla="*/ 108 h 118"/>
                <a:gd name="T54" fmla="*/ 127 w 194"/>
                <a:gd name="T55" fmla="*/ 113 h 118"/>
                <a:gd name="T56" fmla="*/ 127 w 194"/>
                <a:gd name="T57" fmla="*/ 118 h 118"/>
                <a:gd name="T58" fmla="*/ 68 w 194"/>
                <a:gd name="T59" fmla="*/ 118 h 118"/>
                <a:gd name="T60" fmla="*/ 68 w 194"/>
                <a:gd name="T61" fmla="*/ 113 h 118"/>
                <a:gd name="T62" fmla="*/ 75 w 194"/>
                <a:gd name="T63" fmla="*/ 111 h 118"/>
                <a:gd name="T64" fmla="*/ 79 w 194"/>
                <a:gd name="T65" fmla="*/ 106 h 118"/>
                <a:gd name="T66" fmla="*/ 80 w 194"/>
                <a:gd name="T67" fmla="*/ 93 h 118"/>
                <a:gd name="T68" fmla="*/ 80 w 194"/>
                <a:gd name="T69" fmla="*/ 43 h 118"/>
                <a:gd name="T70" fmla="*/ 79 w 194"/>
                <a:gd name="T71" fmla="*/ 24 h 118"/>
                <a:gd name="T72" fmla="*/ 74 w 194"/>
                <a:gd name="T73" fmla="*/ 18 h 118"/>
                <a:gd name="T74" fmla="*/ 68 w 194"/>
                <a:gd name="T75" fmla="*/ 15 h 118"/>
                <a:gd name="T76" fmla="*/ 59 w 194"/>
                <a:gd name="T77" fmla="*/ 18 h 118"/>
                <a:gd name="T78" fmla="*/ 47 w 194"/>
                <a:gd name="T79" fmla="*/ 31 h 118"/>
                <a:gd name="T80" fmla="*/ 47 w 194"/>
                <a:gd name="T81" fmla="*/ 93 h 118"/>
                <a:gd name="T82" fmla="*/ 49 w 194"/>
                <a:gd name="T83" fmla="*/ 109 h 118"/>
                <a:gd name="T84" fmla="*/ 59 w 194"/>
                <a:gd name="T85" fmla="*/ 113 h 118"/>
                <a:gd name="T86" fmla="*/ 59 w 194"/>
                <a:gd name="T87" fmla="*/ 118 h 118"/>
                <a:gd name="T88" fmla="*/ 0 w 194"/>
                <a:gd name="T89" fmla="*/ 118 h 118"/>
                <a:gd name="T90" fmla="*/ 0 w 194"/>
                <a:gd name="T91" fmla="*/ 113 h 118"/>
                <a:gd name="T92" fmla="*/ 11 w 194"/>
                <a:gd name="T93" fmla="*/ 109 h 118"/>
                <a:gd name="T94" fmla="*/ 13 w 194"/>
                <a:gd name="T95" fmla="*/ 93 h 118"/>
                <a:gd name="T96" fmla="*/ 13 w 194"/>
                <a:gd name="T97" fmla="*/ 28 h 118"/>
                <a:gd name="T98" fmla="*/ 10 w 194"/>
                <a:gd name="T99" fmla="*/ 12 h 118"/>
                <a:gd name="T100" fmla="*/ 0 w 194"/>
                <a:gd name="T101" fmla="*/ 8 h 118"/>
                <a:gd name="T102" fmla="*/ 0 w 194"/>
                <a:gd name="T103" fmla="*/ 3 h 118"/>
                <a:gd name="T104" fmla="*/ 47 w 194"/>
                <a:gd name="T10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8">
                  <a:moveTo>
                    <a:pt x="47" y="3"/>
                  </a:moveTo>
                  <a:lnTo>
                    <a:pt x="47" y="18"/>
                  </a:lnTo>
                  <a:cubicBezTo>
                    <a:pt x="53" y="11"/>
                    <a:pt x="59" y="6"/>
                    <a:pt x="64" y="4"/>
                  </a:cubicBezTo>
                  <a:cubicBezTo>
                    <a:pt x="70" y="1"/>
                    <a:pt x="76" y="0"/>
                    <a:pt x="82" y="0"/>
                  </a:cubicBezTo>
                  <a:cubicBezTo>
                    <a:pt x="89" y="0"/>
                    <a:pt x="96" y="1"/>
                    <a:pt x="101" y="5"/>
                  </a:cubicBezTo>
                  <a:cubicBezTo>
                    <a:pt x="106" y="8"/>
                    <a:pt x="109" y="13"/>
                    <a:pt x="112" y="20"/>
                  </a:cubicBezTo>
                  <a:cubicBezTo>
                    <a:pt x="119" y="13"/>
                    <a:pt x="125" y="8"/>
                    <a:pt x="131" y="4"/>
                  </a:cubicBezTo>
                  <a:cubicBezTo>
                    <a:pt x="137" y="1"/>
                    <a:pt x="143" y="0"/>
                    <a:pt x="150" y="0"/>
                  </a:cubicBezTo>
                  <a:cubicBezTo>
                    <a:pt x="158" y="0"/>
                    <a:pt x="164" y="1"/>
                    <a:pt x="169" y="5"/>
                  </a:cubicBezTo>
                  <a:cubicBezTo>
                    <a:pt x="173" y="9"/>
                    <a:pt x="177" y="13"/>
                    <a:pt x="179" y="19"/>
                  </a:cubicBezTo>
                  <a:cubicBezTo>
                    <a:pt x="180" y="24"/>
                    <a:pt x="181" y="33"/>
                    <a:pt x="181" y="46"/>
                  </a:cubicBezTo>
                  <a:lnTo>
                    <a:pt x="181" y="93"/>
                  </a:lnTo>
                  <a:cubicBezTo>
                    <a:pt x="181" y="101"/>
                    <a:pt x="182" y="107"/>
                    <a:pt x="184" y="109"/>
                  </a:cubicBezTo>
                  <a:cubicBezTo>
                    <a:pt x="185" y="111"/>
                    <a:pt x="189" y="113"/>
                    <a:pt x="194" y="113"/>
                  </a:cubicBezTo>
                  <a:lnTo>
                    <a:pt x="194" y="118"/>
                  </a:lnTo>
                  <a:lnTo>
                    <a:pt x="134" y="118"/>
                  </a:lnTo>
                  <a:lnTo>
                    <a:pt x="134" y="113"/>
                  </a:lnTo>
                  <a:cubicBezTo>
                    <a:pt x="139" y="113"/>
                    <a:pt x="143" y="111"/>
                    <a:pt x="145" y="108"/>
                  </a:cubicBezTo>
                  <a:cubicBezTo>
                    <a:pt x="146" y="106"/>
                    <a:pt x="147" y="101"/>
                    <a:pt x="147" y="93"/>
                  </a:cubicBezTo>
                  <a:lnTo>
                    <a:pt x="147" y="43"/>
                  </a:lnTo>
                  <a:cubicBezTo>
                    <a:pt x="147" y="33"/>
                    <a:pt x="147" y="27"/>
                    <a:pt x="146" y="24"/>
                  </a:cubicBezTo>
                  <a:cubicBezTo>
                    <a:pt x="145" y="21"/>
                    <a:pt x="144" y="19"/>
                    <a:pt x="142" y="18"/>
                  </a:cubicBezTo>
                  <a:cubicBezTo>
                    <a:pt x="140" y="16"/>
                    <a:pt x="138" y="16"/>
                    <a:pt x="136" y="16"/>
                  </a:cubicBezTo>
                  <a:cubicBezTo>
                    <a:pt x="132" y="16"/>
                    <a:pt x="129" y="17"/>
                    <a:pt x="125" y="20"/>
                  </a:cubicBezTo>
                  <a:cubicBezTo>
                    <a:pt x="121" y="22"/>
                    <a:pt x="118" y="26"/>
                    <a:pt x="114" y="31"/>
                  </a:cubicBezTo>
                  <a:lnTo>
                    <a:pt x="114" y="93"/>
                  </a:lnTo>
                  <a:cubicBezTo>
                    <a:pt x="114" y="101"/>
                    <a:pt x="115" y="106"/>
                    <a:pt x="116" y="108"/>
                  </a:cubicBezTo>
                  <a:cubicBezTo>
                    <a:pt x="118" y="111"/>
                    <a:pt x="122" y="113"/>
                    <a:pt x="127" y="113"/>
                  </a:cubicBezTo>
                  <a:lnTo>
                    <a:pt x="127" y="118"/>
                  </a:lnTo>
                  <a:lnTo>
                    <a:pt x="68" y="118"/>
                  </a:lnTo>
                  <a:lnTo>
                    <a:pt x="68" y="113"/>
                  </a:lnTo>
                  <a:cubicBezTo>
                    <a:pt x="71" y="113"/>
                    <a:pt x="73" y="112"/>
                    <a:pt x="75" y="111"/>
                  </a:cubicBezTo>
                  <a:cubicBezTo>
                    <a:pt x="77" y="109"/>
                    <a:pt x="78" y="108"/>
                    <a:pt x="79" y="106"/>
                  </a:cubicBezTo>
                  <a:cubicBezTo>
                    <a:pt x="79" y="104"/>
                    <a:pt x="80" y="99"/>
                    <a:pt x="80" y="93"/>
                  </a:cubicBezTo>
                  <a:lnTo>
                    <a:pt x="80" y="43"/>
                  </a:lnTo>
                  <a:cubicBezTo>
                    <a:pt x="80" y="33"/>
                    <a:pt x="79" y="26"/>
                    <a:pt x="79" y="24"/>
                  </a:cubicBezTo>
                  <a:cubicBezTo>
                    <a:pt x="78" y="21"/>
                    <a:pt x="76" y="19"/>
                    <a:pt x="74" y="18"/>
                  </a:cubicBezTo>
                  <a:cubicBezTo>
                    <a:pt x="72" y="16"/>
                    <a:pt x="70" y="15"/>
                    <a:pt x="68" y="15"/>
                  </a:cubicBezTo>
                  <a:cubicBezTo>
                    <a:pt x="65" y="15"/>
                    <a:pt x="62" y="16"/>
                    <a:pt x="59" y="18"/>
                  </a:cubicBezTo>
                  <a:cubicBezTo>
                    <a:pt x="55" y="21"/>
                    <a:pt x="51" y="25"/>
                    <a:pt x="47" y="31"/>
                  </a:cubicBezTo>
                  <a:lnTo>
                    <a:pt x="47" y="93"/>
                  </a:lnTo>
                  <a:cubicBezTo>
                    <a:pt x="47" y="101"/>
                    <a:pt x="48" y="106"/>
                    <a:pt x="49" y="109"/>
                  </a:cubicBezTo>
                  <a:cubicBezTo>
                    <a:pt x="51" y="111"/>
                    <a:pt x="54" y="113"/>
                    <a:pt x="59" y="113"/>
                  </a:cubicBezTo>
                  <a:lnTo>
                    <a:pt x="59" y="118"/>
                  </a:lnTo>
                  <a:lnTo>
                    <a:pt x="0" y="118"/>
                  </a:lnTo>
                  <a:lnTo>
                    <a:pt x="0" y="113"/>
                  </a:lnTo>
                  <a:cubicBezTo>
                    <a:pt x="5" y="113"/>
                    <a:pt x="8" y="111"/>
                    <a:pt x="11" y="109"/>
                  </a:cubicBezTo>
                  <a:cubicBezTo>
                    <a:pt x="12" y="107"/>
                    <a:pt x="13" y="102"/>
                    <a:pt x="13" y="93"/>
                  </a:cubicBezTo>
                  <a:lnTo>
                    <a:pt x="13" y="28"/>
                  </a:lnTo>
                  <a:cubicBezTo>
                    <a:pt x="13" y="19"/>
                    <a:pt x="12" y="14"/>
                    <a:pt x="10" y="12"/>
                  </a:cubicBezTo>
                  <a:cubicBezTo>
                    <a:pt x="9" y="10"/>
                    <a:pt x="5" y="8"/>
                    <a:pt x="0" y="8"/>
                  </a:cubicBezTo>
                  <a:lnTo>
                    <a:pt x="0" y="3"/>
                  </a:lnTo>
                  <a:lnTo>
                    <a:pt x="47"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7" name="Freeform 26"/>
            <p:cNvSpPr>
              <a:spLocks noEditPoints="1"/>
            </p:cNvSpPr>
            <p:nvPr userDrawn="1"/>
          </p:nvSpPr>
          <p:spPr bwMode="auto">
            <a:xfrm>
              <a:off x="5268913" y="1676400"/>
              <a:ext cx="76200" cy="96838"/>
            </a:xfrm>
            <a:custGeom>
              <a:avLst/>
              <a:gdLst>
                <a:gd name="T0" fmla="*/ 96 w 96"/>
                <a:gd name="T1" fmla="*/ 56 h 121"/>
                <a:gd name="T2" fmla="*/ 33 w 96"/>
                <a:gd name="T3" fmla="*/ 56 h 121"/>
                <a:gd name="T4" fmla="*/ 45 w 96"/>
                <a:gd name="T5" fmla="*/ 92 h 121"/>
                <a:gd name="T6" fmla="*/ 65 w 96"/>
                <a:gd name="T7" fmla="*/ 102 h 121"/>
                <a:gd name="T8" fmla="*/ 79 w 96"/>
                <a:gd name="T9" fmla="*/ 98 h 121"/>
                <a:gd name="T10" fmla="*/ 92 w 96"/>
                <a:gd name="T11" fmla="*/ 84 h 121"/>
                <a:gd name="T12" fmla="*/ 96 w 96"/>
                <a:gd name="T13" fmla="*/ 86 h 121"/>
                <a:gd name="T14" fmla="*/ 75 w 96"/>
                <a:gd name="T15" fmla="*/ 113 h 121"/>
                <a:gd name="T16" fmla="*/ 49 w 96"/>
                <a:gd name="T17" fmla="*/ 121 h 121"/>
                <a:gd name="T18" fmla="*/ 10 w 96"/>
                <a:gd name="T19" fmla="*/ 101 h 121"/>
                <a:gd name="T20" fmla="*/ 0 w 96"/>
                <a:gd name="T21" fmla="*/ 62 h 121"/>
                <a:gd name="T22" fmla="*/ 15 w 96"/>
                <a:gd name="T23" fmla="*/ 17 h 121"/>
                <a:gd name="T24" fmla="*/ 52 w 96"/>
                <a:gd name="T25" fmla="*/ 0 h 121"/>
                <a:gd name="T26" fmla="*/ 82 w 96"/>
                <a:gd name="T27" fmla="*/ 14 h 121"/>
                <a:gd name="T28" fmla="*/ 96 w 96"/>
                <a:gd name="T29" fmla="*/ 56 h 121"/>
                <a:gd name="T30" fmla="*/ 66 w 96"/>
                <a:gd name="T31" fmla="*/ 48 h 121"/>
                <a:gd name="T32" fmla="*/ 63 w 96"/>
                <a:gd name="T33" fmla="*/ 21 h 121"/>
                <a:gd name="T34" fmla="*/ 57 w 96"/>
                <a:gd name="T35" fmla="*/ 10 h 121"/>
                <a:gd name="T36" fmla="*/ 50 w 96"/>
                <a:gd name="T37" fmla="*/ 8 h 121"/>
                <a:gd name="T38" fmla="*/ 39 w 96"/>
                <a:gd name="T39" fmla="*/ 14 h 121"/>
                <a:gd name="T40" fmla="*/ 32 w 96"/>
                <a:gd name="T41" fmla="*/ 44 h 121"/>
                <a:gd name="T42" fmla="*/ 32 w 96"/>
                <a:gd name="T43" fmla="*/ 48 h 121"/>
                <a:gd name="T44" fmla="*/ 66 w 96"/>
                <a:gd name="T45"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21">
                  <a:moveTo>
                    <a:pt x="96" y="56"/>
                  </a:moveTo>
                  <a:lnTo>
                    <a:pt x="33" y="56"/>
                  </a:lnTo>
                  <a:cubicBezTo>
                    <a:pt x="34" y="71"/>
                    <a:pt x="38" y="83"/>
                    <a:pt x="45" y="92"/>
                  </a:cubicBezTo>
                  <a:cubicBezTo>
                    <a:pt x="51" y="99"/>
                    <a:pt x="57" y="102"/>
                    <a:pt x="65" y="102"/>
                  </a:cubicBezTo>
                  <a:cubicBezTo>
                    <a:pt x="70" y="102"/>
                    <a:pt x="75" y="101"/>
                    <a:pt x="79" y="98"/>
                  </a:cubicBezTo>
                  <a:cubicBezTo>
                    <a:pt x="83" y="96"/>
                    <a:pt x="87" y="91"/>
                    <a:pt x="92" y="84"/>
                  </a:cubicBezTo>
                  <a:lnTo>
                    <a:pt x="96" y="86"/>
                  </a:lnTo>
                  <a:cubicBezTo>
                    <a:pt x="90" y="99"/>
                    <a:pt x="83" y="108"/>
                    <a:pt x="75" y="113"/>
                  </a:cubicBezTo>
                  <a:cubicBezTo>
                    <a:pt x="68" y="119"/>
                    <a:pt x="59" y="121"/>
                    <a:pt x="49" y="121"/>
                  </a:cubicBezTo>
                  <a:cubicBezTo>
                    <a:pt x="32" y="121"/>
                    <a:pt x="19" y="115"/>
                    <a:pt x="10" y="101"/>
                  </a:cubicBezTo>
                  <a:cubicBezTo>
                    <a:pt x="3" y="91"/>
                    <a:pt x="0" y="78"/>
                    <a:pt x="0" y="62"/>
                  </a:cubicBezTo>
                  <a:cubicBezTo>
                    <a:pt x="0" y="43"/>
                    <a:pt x="5" y="28"/>
                    <a:pt x="15" y="17"/>
                  </a:cubicBezTo>
                  <a:cubicBezTo>
                    <a:pt x="26" y="5"/>
                    <a:pt x="38" y="0"/>
                    <a:pt x="52" y="0"/>
                  </a:cubicBezTo>
                  <a:cubicBezTo>
                    <a:pt x="63" y="0"/>
                    <a:pt x="73" y="4"/>
                    <a:pt x="82" y="14"/>
                  </a:cubicBezTo>
                  <a:cubicBezTo>
                    <a:pt x="91" y="23"/>
                    <a:pt x="95" y="37"/>
                    <a:pt x="96" y="56"/>
                  </a:cubicBezTo>
                  <a:moveTo>
                    <a:pt x="66" y="48"/>
                  </a:moveTo>
                  <a:cubicBezTo>
                    <a:pt x="66" y="35"/>
                    <a:pt x="65" y="26"/>
                    <a:pt x="63" y="21"/>
                  </a:cubicBezTo>
                  <a:cubicBezTo>
                    <a:pt x="62" y="16"/>
                    <a:pt x="60" y="12"/>
                    <a:pt x="57" y="10"/>
                  </a:cubicBezTo>
                  <a:cubicBezTo>
                    <a:pt x="55" y="8"/>
                    <a:pt x="53" y="8"/>
                    <a:pt x="50" y="8"/>
                  </a:cubicBezTo>
                  <a:cubicBezTo>
                    <a:pt x="46" y="8"/>
                    <a:pt x="42" y="10"/>
                    <a:pt x="39" y="14"/>
                  </a:cubicBezTo>
                  <a:cubicBezTo>
                    <a:pt x="35" y="21"/>
                    <a:pt x="32" y="31"/>
                    <a:pt x="32" y="44"/>
                  </a:cubicBezTo>
                  <a:lnTo>
                    <a:pt x="32" y="48"/>
                  </a:lnTo>
                  <a:lnTo>
                    <a:pt x="66" y="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8" name="Freeform 27"/>
            <p:cNvSpPr>
              <a:spLocks/>
            </p:cNvSpPr>
            <p:nvPr userDrawn="1"/>
          </p:nvSpPr>
          <p:spPr bwMode="auto">
            <a:xfrm>
              <a:off x="5348288" y="1676400"/>
              <a:ext cx="98425" cy="93663"/>
            </a:xfrm>
            <a:custGeom>
              <a:avLst/>
              <a:gdLst>
                <a:gd name="T0" fmla="*/ 47 w 124"/>
                <a:gd name="T1" fmla="*/ 3 h 118"/>
                <a:gd name="T2" fmla="*/ 47 w 124"/>
                <a:gd name="T3" fmla="*/ 18 h 118"/>
                <a:gd name="T4" fmla="*/ 64 w 124"/>
                <a:gd name="T5" fmla="*/ 4 h 118"/>
                <a:gd name="T6" fmla="*/ 81 w 124"/>
                <a:gd name="T7" fmla="*/ 0 h 118"/>
                <a:gd name="T8" fmla="*/ 100 w 124"/>
                <a:gd name="T9" fmla="*/ 6 h 118"/>
                <a:gd name="T10" fmla="*/ 110 w 124"/>
                <a:gd name="T11" fmla="*/ 21 h 118"/>
                <a:gd name="T12" fmla="*/ 112 w 124"/>
                <a:gd name="T13" fmla="*/ 48 h 118"/>
                <a:gd name="T14" fmla="*/ 112 w 124"/>
                <a:gd name="T15" fmla="*/ 93 h 118"/>
                <a:gd name="T16" fmla="*/ 114 w 124"/>
                <a:gd name="T17" fmla="*/ 109 h 118"/>
                <a:gd name="T18" fmla="*/ 124 w 124"/>
                <a:gd name="T19" fmla="*/ 113 h 118"/>
                <a:gd name="T20" fmla="*/ 124 w 124"/>
                <a:gd name="T21" fmla="*/ 118 h 118"/>
                <a:gd name="T22" fmla="*/ 66 w 124"/>
                <a:gd name="T23" fmla="*/ 118 h 118"/>
                <a:gd name="T24" fmla="*/ 66 w 124"/>
                <a:gd name="T25" fmla="*/ 113 h 118"/>
                <a:gd name="T26" fmla="*/ 75 w 124"/>
                <a:gd name="T27" fmla="*/ 108 h 118"/>
                <a:gd name="T28" fmla="*/ 77 w 124"/>
                <a:gd name="T29" fmla="*/ 93 h 118"/>
                <a:gd name="T30" fmla="*/ 77 w 124"/>
                <a:gd name="T31" fmla="*/ 42 h 118"/>
                <a:gd name="T32" fmla="*/ 76 w 124"/>
                <a:gd name="T33" fmla="*/ 24 h 118"/>
                <a:gd name="T34" fmla="*/ 72 w 124"/>
                <a:gd name="T35" fmla="*/ 18 h 118"/>
                <a:gd name="T36" fmla="*/ 67 w 124"/>
                <a:gd name="T37" fmla="*/ 16 h 118"/>
                <a:gd name="T38" fmla="*/ 47 w 124"/>
                <a:gd name="T39" fmla="*/ 31 h 118"/>
                <a:gd name="T40" fmla="*/ 47 w 124"/>
                <a:gd name="T41" fmla="*/ 93 h 118"/>
                <a:gd name="T42" fmla="*/ 49 w 124"/>
                <a:gd name="T43" fmla="*/ 109 h 118"/>
                <a:gd name="T44" fmla="*/ 58 w 124"/>
                <a:gd name="T45" fmla="*/ 113 h 118"/>
                <a:gd name="T46" fmla="*/ 58 w 124"/>
                <a:gd name="T47" fmla="*/ 118 h 118"/>
                <a:gd name="T48" fmla="*/ 0 w 124"/>
                <a:gd name="T49" fmla="*/ 118 h 118"/>
                <a:gd name="T50" fmla="*/ 0 w 124"/>
                <a:gd name="T51" fmla="*/ 113 h 118"/>
                <a:gd name="T52" fmla="*/ 11 w 124"/>
                <a:gd name="T53" fmla="*/ 109 h 118"/>
                <a:gd name="T54" fmla="*/ 13 w 124"/>
                <a:gd name="T55" fmla="*/ 93 h 118"/>
                <a:gd name="T56" fmla="*/ 13 w 124"/>
                <a:gd name="T57" fmla="*/ 28 h 118"/>
                <a:gd name="T58" fmla="*/ 10 w 124"/>
                <a:gd name="T59" fmla="*/ 12 h 118"/>
                <a:gd name="T60" fmla="*/ 0 w 124"/>
                <a:gd name="T61" fmla="*/ 8 h 118"/>
                <a:gd name="T62" fmla="*/ 0 w 124"/>
                <a:gd name="T63" fmla="*/ 3 h 118"/>
                <a:gd name="T64" fmla="*/ 47 w 124"/>
                <a:gd name="T6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8">
                  <a:moveTo>
                    <a:pt x="47" y="3"/>
                  </a:moveTo>
                  <a:lnTo>
                    <a:pt x="47" y="18"/>
                  </a:lnTo>
                  <a:cubicBezTo>
                    <a:pt x="53" y="11"/>
                    <a:pt x="59" y="7"/>
                    <a:pt x="64" y="4"/>
                  </a:cubicBezTo>
                  <a:cubicBezTo>
                    <a:pt x="69" y="1"/>
                    <a:pt x="75" y="0"/>
                    <a:pt x="81" y="0"/>
                  </a:cubicBezTo>
                  <a:cubicBezTo>
                    <a:pt x="89" y="0"/>
                    <a:pt x="95" y="2"/>
                    <a:pt x="100" y="6"/>
                  </a:cubicBezTo>
                  <a:cubicBezTo>
                    <a:pt x="105" y="10"/>
                    <a:pt x="108" y="15"/>
                    <a:pt x="110" y="21"/>
                  </a:cubicBezTo>
                  <a:cubicBezTo>
                    <a:pt x="111" y="26"/>
                    <a:pt x="112" y="35"/>
                    <a:pt x="112" y="48"/>
                  </a:cubicBezTo>
                  <a:lnTo>
                    <a:pt x="112" y="93"/>
                  </a:lnTo>
                  <a:cubicBezTo>
                    <a:pt x="112" y="101"/>
                    <a:pt x="112" y="107"/>
                    <a:pt x="114" y="109"/>
                  </a:cubicBezTo>
                  <a:cubicBezTo>
                    <a:pt x="116" y="111"/>
                    <a:pt x="119" y="113"/>
                    <a:pt x="124" y="113"/>
                  </a:cubicBezTo>
                  <a:lnTo>
                    <a:pt x="124" y="118"/>
                  </a:lnTo>
                  <a:lnTo>
                    <a:pt x="66" y="118"/>
                  </a:lnTo>
                  <a:lnTo>
                    <a:pt x="66" y="113"/>
                  </a:lnTo>
                  <a:cubicBezTo>
                    <a:pt x="70" y="113"/>
                    <a:pt x="73" y="111"/>
                    <a:pt x="75" y="108"/>
                  </a:cubicBezTo>
                  <a:cubicBezTo>
                    <a:pt x="77" y="106"/>
                    <a:pt x="77" y="101"/>
                    <a:pt x="77" y="93"/>
                  </a:cubicBezTo>
                  <a:lnTo>
                    <a:pt x="77" y="42"/>
                  </a:lnTo>
                  <a:cubicBezTo>
                    <a:pt x="77" y="32"/>
                    <a:pt x="77" y="26"/>
                    <a:pt x="76" y="24"/>
                  </a:cubicBezTo>
                  <a:cubicBezTo>
                    <a:pt x="75" y="21"/>
                    <a:pt x="74" y="20"/>
                    <a:pt x="72" y="18"/>
                  </a:cubicBezTo>
                  <a:cubicBezTo>
                    <a:pt x="71" y="17"/>
                    <a:pt x="69" y="16"/>
                    <a:pt x="67" y="16"/>
                  </a:cubicBezTo>
                  <a:cubicBezTo>
                    <a:pt x="60" y="16"/>
                    <a:pt x="53" y="21"/>
                    <a:pt x="47" y="31"/>
                  </a:cubicBezTo>
                  <a:lnTo>
                    <a:pt x="47" y="93"/>
                  </a:lnTo>
                  <a:cubicBezTo>
                    <a:pt x="47" y="101"/>
                    <a:pt x="48" y="107"/>
                    <a:pt x="49" y="109"/>
                  </a:cubicBezTo>
                  <a:cubicBezTo>
                    <a:pt x="51" y="111"/>
                    <a:pt x="54" y="113"/>
                    <a:pt x="58" y="113"/>
                  </a:cubicBezTo>
                  <a:lnTo>
                    <a:pt x="58" y="118"/>
                  </a:lnTo>
                  <a:lnTo>
                    <a:pt x="0" y="118"/>
                  </a:lnTo>
                  <a:lnTo>
                    <a:pt x="0" y="113"/>
                  </a:lnTo>
                  <a:cubicBezTo>
                    <a:pt x="5" y="113"/>
                    <a:pt x="8" y="111"/>
                    <a:pt x="11" y="109"/>
                  </a:cubicBezTo>
                  <a:cubicBezTo>
                    <a:pt x="12" y="107"/>
                    <a:pt x="13" y="102"/>
                    <a:pt x="13" y="93"/>
                  </a:cubicBezTo>
                  <a:lnTo>
                    <a:pt x="13" y="28"/>
                  </a:lnTo>
                  <a:cubicBezTo>
                    <a:pt x="13" y="19"/>
                    <a:pt x="12" y="14"/>
                    <a:pt x="10" y="12"/>
                  </a:cubicBezTo>
                  <a:cubicBezTo>
                    <a:pt x="9" y="10"/>
                    <a:pt x="5" y="8"/>
                    <a:pt x="0" y="8"/>
                  </a:cubicBezTo>
                  <a:lnTo>
                    <a:pt x="0" y="3"/>
                  </a:lnTo>
                  <a:lnTo>
                    <a:pt x="47"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9" name="Freeform 28"/>
            <p:cNvSpPr>
              <a:spLocks/>
            </p:cNvSpPr>
            <p:nvPr userDrawn="1"/>
          </p:nvSpPr>
          <p:spPr bwMode="auto">
            <a:xfrm>
              <a:off x="5446713" y="1646238"/>
              <a:ext cx="60325" cy="125413"/>
            </a:xfrm>
            <a:custGeom>
              <a:avLst/>
              <a:gdLst>
                <a:gd name="T0" fmla="*/ 49 w 76"/>
                <a:gd name="T1" fmla="*/ 0 h 158"/>
                <a:gd name="T2" fmla="*/ 49 w 76"/>
                <a:gd name="T3" fmla="*/ 42 h 158"/>
                <a:gd name="T4" fmla="*/ 76 w 76"/>
                <a:gd name="T5" fmla="*/ 42 h 158"/>
                <a:gd name="T6" fmla="*/ 76 w 76"/>
                <a:gd name="T7" fmla="*/ 54 h 158"/>
                <a:gd name="T8" fmla="*/ 49 w 76"/>
                <a:gd name="T9" fmla="*/ 54 h 158"/>
                <a:gd name="T10" fmla="*/ 49 w 76"/>
                <a:gd name="T11" fmla="*/ 125 h 158"/>
                <a:gd name="T12" fmla="*/ 50 w 76"/>
                <a:gd name="T13" fmla="*/ 138 h 158"/>
                <a:gd name="T14" fmla="*/ 53 w 76"/>
                <a:gd name="T15" fmla="*/ 142 h 158"/>
                <a:gd name="T16" fmla="*/ 57 w 76"/>
                <a:gd name="T17" fmla="*/ 144 h 158"/>
                <a:gd name="T18" fmla="*/ 72 w 76"/>
                <a:gd name="T19" fmla="*/ 132 h 158"/>
                <a:gd name="T20" fmla="*/ 76 w 76"/>
                <a:gd name="T21" fmla="*/ 135 h 158"/>
                <a:gd name="T22" fmla="*/ 44 w 76"/>
                <a:gd name="T23" fmla="*/ 158 h 158"/>
                <a:gd name="T24" fmla="*/ 25 w 76"/>
                <a:gd name="T25" fmla="*/ 152 h 158"/>
                <a:gd name="T26" fmla="*/ 16 w 76"/>
                <a:gd name="T27" fmla="*/ 139 h 158"/>
                <a:gd name="T28" fmla="*/ 14 w 76"/>
                <a:gd name="T29" fmla="*/ 116 h 158"/>
                <a:gd name="T30" fmla="*/ 14 w 76"/>
                <a:gd name="T31" fmla="*/ 54 h 158"/>
                <a:gd name="T32" fmla="*/ 0 w 76"/>
                <a:gd name="T33" fmla="*/ 54 h 158"/>
                <a:gd name="T34" fmla="*/ 0 w 76"/>
                <a:gd name="T35" fmla="*/ 50 h 158"/>
                <a:gd name="T36" fmla="*/ 26 w 76"/>
                <a:gd name="T37" fmla="*/ 27 h 158"/>
                <a:gd name="T38" fmla="*/ 45 w 76"/>
                <a:gd name="T39" fmla="*/ 0 h 158"/>
                <a:gd name="T40" fmla="*/ 49 w 76"/>
                <a:gd name="T4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58">
                  <a:moveTo>
                    <a:pt x="49" y="0"/>
                  </a:moveTo>
                  <a:lnTo>
                    <a:pt x="49" y="42"/>
                  </a:lnTo>
                  <a:lnTo>
                    <a:pt x="76" y="42"/>
                  </a:lnTo>
                  <a:lnTo>
                    <a:pt x="76" y="54"/>
                  </a:lnTo>
                  <a:lnTo>
                    <a:pt x="49" y="54"/>
                  </a:lnTo>
                  <a:lnTo>
                    <a:pt x="49" y="125"/>
                  </a:lnTo>
                  <a:cubicBezTo>
                    <a:pt x="49" y="132"/>
                    <a:pt x="49" y="136"/>
                    <a:pt x="50" y="138"/>
                  </a:cubicBezTo>
                  <a:cubicBezTo>
                    <a:pt x="50" y="140"/>
                    <a:pt x="51" y="141"/>
                    <a:pt x="53" y="142"/>
                  </a:cubicBezTo>
                  <a:cubicBezTo>
                    <a:pt x="55" y="144"/>
                    <a:pt x="56" y="144"/>
                    <a:pt x="57" y="144"/>
                  </a:cubicBezTo>
                  <a:cubicBezTo>
                    <a:pt x="63" y="144"/>
                    <a:pt x="68" y="140"/>
                    <a:pt x="72" y="132"/>
                  </a:cubicBezTo>
                  <a:lnTo>
                    <a:pt x="76" y="135"/>
                  </a:lnTo>
                  <a:cubicBezTo>
                    <a:pt x="69" y="150"/>
                    <a:pt x="59" y="158"/>
                    <a:pt x="44" y="158"/>
                  </a:cubicBezTo>
                  <a:cubicBezTo>
                    <a:pt x="37" y="158"/>
                    <a:pt x="30" y="156"/>
                    <a:pt x="25" y="152"/>
                  </a:cubicBezTo>
                  <a:cubicBezTo>
                    <a:pt x="20" y="148"/>
                    <a:pt x="17" y="144"/>
                    <a:pt x="16" y="139"/>
                  </a:cubicBezTo>
                  <a:cubicBezTo>
                    <a:pt x="15" y="136"/>
                    <a:pt x="14" y="128"/>
                    <a:pt x="14" y="116"/>
                  </a:cubicBezTo>
                  <a:lnTo>
                    <a:pt x="14" y="54"/>
                  </a:lnTo>
                  <a:lnTo>
                    <a:pt x="0" y="54"/>
                  </a:lnTo>
                  <a:lnTo>
                    <a:pt x="0" y="50"/>
                  </a:lnTo>
                  <a:cubicBezTo>
                    <a:pt x="10" y="43"/>
                    <a:pt x="19" y="35"/>
                    <a:pt x="26" y="27"/>
                  </a:cubicBezTo>
                  <a:cubicBezTo>
                    <a:pt x="33" y="19"/>
                    <a:pt x="39" y="10"/>
                    <a:pt x="45" y="0"/>
                  </a:cubicBez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0" name="Freeform 29"/>
            <p:cNvSpPr>
              <a:spLocks/>
            </p:cNvSpPr>
            <p:nvPr userDrawn="1"/>
          </p:nvSpPr>
          <p:spPr bwMode="auto">
            <a:xfrm>
              <a:off x="4406900" y="1401763"/>
              <a:ext cx="3175" cy="3175"/>
            </a:xfrm>
            <a:custGeom>
              <a:avLst/>
              <a:gdLst>
                <a:gd name="T0" fmla="*/ 4 w 4"/>
                <a:gd name="T1" fmla="*/ 0 h 3"/>
                <a:gd name="T2" fmla="*/ 0 w 4"/>
                <a:gd name="T3" fmla="*/ 3 h 3"/>
              </a:gdLst>
              <a:ahLst/>
              <a:cxnLst>
                <a:cxn ang="0">
                  <a:pos x="T0" y="T1"/>
                </a:cxn>
                <a:cxn ang="0">
                  <a:pos x="T2" y="T3"/>
                </a:cxn>
              </a:cxnLst>
              <a:rect l="0" t="0" r="r" b="b"/>
              <a:pathLst>
                <a:path w="4" h="3">
                  <a:moveTo>
                    <a:pt x="4" y="0"/>
                  </a:moveTo>
                  <a:cubicBezTo>
                    <a:pt x="3" y="1"/>
                    <a:pt x="2" y="2"/>
                    <a:pt x="0"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1" name="Oval 30"/>
            <p:cNvSpPr>
              <a:spLocks noChangeArrowheads="1"/>
            </p:cNvSpPr>
            <p:nvPr userDrawn="1"/>
          </p:nvSpPr>
          <p:spPr bwMode="auto">
            <a:xfrm>
              <a:off x="4427538" y="1214438"/>
              <a:ext cx="9525" cy="952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2" name="Freeform 31"/>
            <p:cNvSpPr>
              <a:spLocks noEditPoints="1"/>
            </p:cNvSpPr>
            <p:nvPr userDrawn="1"/>
          </p:nvSpPr>
          <p:spPr bwMode="auto">
            <a:xfrm>
              <a:off x="4481513" y="1022350"/>
              <a:ext cx="171450" cy="209550"/>
            </a:xfrm>
            <a:custGeom>
              <a:avLst/>
              <a:gdLst>
                <a:gd name="T0" fmla="*/ 0 w 217"/>
                <a:gd name="T1" fmla="*/ 0 h 264"/>
                <a:gd name="T2" fmla="*/ 0 w 217"/>
                <a:gd name="T3" fmla="*/ 175 h 264"/>
                <a:gd name="T4" fmla="*/ 108 w 217"/>
                <a:gd name="T5" fmla="*/ 264 h 264"/>
                <a:gd name="T6" fmla="*/ 217 w 217"/>
                <a:gd name="T7" fmla="*/ 175 h 264"/>
                <a:gd name="T8" fmla="*/ 53 w 217"/>
                <a:gd name="T9" fmla="*/ 51 h 264"/>
                <a:gd name="T10" fmla="*/ 72 w 217"/>
                <a:gd name="T11" fmla="*/ 51 h 264"/>
                <a:gd name="T12" fmla="*/ 60 w 217"/>
                <a:gd name="T13" fmla="*/ 60 h 264"/>
                <a:gd name="T14" fmla="*/ 67 w 217"/>
                <a:gd name="T15" fmla="*/ 61 h 264"/>
                <a:gd name="T16" fmla="*/ 72 w 217"/>
                <a:gd name="T17" fmla="*/ 66 h 264"/>
                <a:gd name="T18" fmla="*/ 65 w 217"/>
                <a:gd name="T19" fmla="*/ 68 h 264"/>
                <a:gd name="T20" fmla="*/ 59 w 217"/>
                <a:gd name="T21" fmla="*/ 66 h 264"/>
                <a:gd name="T22" fmla="*/ 29 w 217"/>
                <a:gd name="T23" fmla="*/ 122 h 264"/>
                <a:gd name="T24" fmla="*/ 10 w 217"/>
                <a:gd name="T25" fmla="*/ 60 h 264"/>
                <a:gd name="T26" fmla="*/ 18 w 217"/>
                <a:gd name="T27" fmla="*/ 61 h 264"/>
                <a:gd name="T28" fmla="*/ 22 w 217"/>
                <a:gd name="T29" fmla="*/ 66 h 264"/>
                <a:gd name="T30" fmla="*/ 16 w 217"/>
                <a:gd name="T31" fmla="*/ 68 h 264"/>
                <a:gd name="T32" fmla="*/ 9 w 217"/>
                <a:gd name="T33" fmla="*/ 66 h 264"/>
                <a:gd name="T34" fmla="*/ 36 w 217"/>
                <a:gd name="T35" fmla="*/ 104 h 264"/>
                <a:gd name="T36" fmla="*/ 43 w 217"/>
                <a:gd name="T37" fmla="*/ 104 h 264"/>
                <a:gd name="T38" fmla="*/ 48 w 217"/>
                <a:gd name="T39" fmla="*/ 109 h 264"/>
                <a:gd name="T40" fmla="*/ 41 w 217"/>
                <a:gd name="T41" fmla="*/ 112 h 264"/>
                <a:gd name="T42" fmla="*/ 35 w 217"/>
                <a:gd name="T43" fmla="*/ 109 h 264"/>
                <a:gd name="T44" fmla="*/ 51 w 217"/>
                <a:gd name="T45" fmla="*/ 69 h 264"/>
                <a:gd name="T46" fmla="*/ 42 w 217"/>
                <a:gd name="T47" fmla="*/ 70 h 264"/>
                <a:gd name="T48" fmla="*/ 34 w 217"/>
                <a:gd name="T49" fmla="*/ 65 h 264"/>
                <a:gd name="T50" fmla="*/ 35 w 217"/>
                <a:gd name="T51" fmla="*/ 56 h 264"/>
                <a:gd name="T52" fmla="*/ 51 w 217"/>
                <a:gd name="T53" fmla="*/ 72 h 264"/>
                <a:gd name="T54" fmla="*/ 37 w 217"/>
                <a:gd name="T55" fmla="*/ 20 h 264"/>
                <a:gd name="T56" fmla="*/ 41 w 217"/>
                <a:gd name="T57" fmla="*/ 14 h 264"/>
                <a:gd name="T58" fmla="*/ 45 w 217"/>
                <a:gd name="T59" fmla="*/ 20 h 264"/>
                <a:gd name="T60" fmla="*/ 45 w 217"/>
                <a:gd name="T61" fmla="*/ 27 h 264"/>
                <a:gd name="T62" fmla="*/ 38 w 217"/>
                <a:gd name="T63" fmla="*/ 23 h 264"/>
                <a:gd name="T64" fmla="*/ 6 w 217"/>
                <a:gd name="T65" fmla="*/ 51 h 264"/>
                <a:gd name="T66" fmla="*/ 29 w 217"/>
                <a:gd name="T67" fmla="*/ 51 h 264"/>
                <a:gd name="T68" fmla="*/ 6 w 217"/>
                <a:gd name="T69" fmla="*/ 177 h 264"/>
                <a:gd name="T70" fmla="*/ 72 w 217"/>
                <a:gd name="T71" fmla="*/ 237 h 264"/>
                <a:gd name="T72" fmla="*/ 72 w 217"/>
                <a:gd name="T73" fmla="*/ 122 h 264"/>
                <a:gd name="T74" fmla="*/ 139 w 217"/>
                <a:gd name="T75" fmla="*/ 240 h 264"/>
                <a:gd name="T76" fmla="*/ 108 w 217"/>
                <a:gd name="T77" fmla="*/ 257 h 264"/>
                <a:gd name="T78" fmla="*/ 78 w 217"/>
                <a:gd name="T79" fmla="*/ 128 h 264"/>
                <a:gd name="T80" fmla="*/ 139 w 217"/>
                <a:gd name="T81" fmla="*/ 122 h 264"/>
                <a:gd name="T82" fmla="*/ 139 w 217"/>
                <a:gd name="T83" fmla="*/ 6 h 264"/>
                <a:gd name="T84" fmla="*/ 197 w 217"/>
                <a:gd name="T85" fmla="*/ 206 h 264"/>
                <a:gd name="T86" fmla="*/ 211 w 217"/>
                <a:gd name="T87" fmla="*/ 128 h 264"/>
                <a:gd name="T88" fmla="*/ 145 w 217"/>
                <a:gd name="T89" fmla="*/ 122 h 264"/>
                <a:gd name="T90" fmla="*/ 211 w 217"/>
                <a:gd name="T91" fmla="*/ 12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264">
                  <a:moveTo>
                    <a:pt x="217" y="0"/>
                  </a:moveTo>
                  <a:lnTo>
                    <a:pt x="217" y="0"/>
                  </a:lnTo>
                  <a:lnTo>
                    <a:pt x="0" y="0"/>
                  </a:lnTo>
                  <a:lnTo>
                    <a:pt x="0" y="0"/>
                  </a:lnTo>
                  <a:lnTo>
                    <a:pt x="0" y="0"/>
                  </a:lnTo>
                  <a:lnTo>
                    <a:pt x="0" y="175"/>
                  </a:lnTo>
                  <a:cubicBezTo>
                    <a:pt x="0" y="192"/>
                    <a:pt x="7" y="207"/>
                    <a:pt x="17" y="211"/>
                  </a:cubicBezTo>
                  <a:lnTo>
                    <a:pt x="101" y="261"/>
                  </a:lnTo>
                  <a:cubicBezTo>
                    <a:pt x="102" y="263"/>
                    <a:pt x="105" y="264"/>
                    <a:pt x="108" y="264"/>
                  </a:cubicBezTo>
                  <a:cubicBezTo>
                    <a:pt x="111" y="264"/>
                    <a:pt x="113" y="263"/>
                    <a:pt x="115" y="262"/>
                  </a:cubicBezTo>
                  <a:lnTo>
                    <a:pt x="199" y="211"/>
                  </a:lnTo>
                  <a:cubicBezTo>
                    <a:pt x="209" y="207"/>
                    <a:pt x="217" y="192"/>
                    <a:pt x="217" y="175"/>
                  </a:cubicBezTo>
                  <a:lnTo>
                    <a:pt x="217" y="0"/>
                  </a:lnTo>
                  <a:close/>
                  <a:moveTo>
                    <a:pt x="72" y="51"/>
                  </a:moveTo>
                  <a:lnTo>
                    <a:pt x="53" y="51"/>
                  </a:lnTo>
                  <a:lnTo>
                    <a:pt x="53" y="6"/>
                  </a:lnTo>
                  <a:lnTo>
                    <a:pt x="72" y="6"/>
                  </a:lnTo>
                  <a:lnTo>
                    <a:pt x="72" y="51"/>
                  </a:lnTo>
                  <a:close/>
                  <a:moveTo>
                    <a:pt x="59" y="66"/>
                  </a:moveTo>
                  <a:lnTo>
                    <a:pt x="61" y="64"/>
                  </a:lnTo>
                  <a:lnTo>
                    <a:pt x="60" y="60"/>
                  </a:lnTo>
                  <a:lnTo>
                    <a:pt x="63" y="61"/>
                  </a:lnTo>
                  <a:lnTo>
                    <a:pt x="65" y="57"/>
                  </a:lnTo>
                  <a:lnTo>
                    <a:pt x="67" y="61"/>
                  </a:lnTo>
                  <a:lnTo>
                    <a:pt x="71" y="60"/>
                  </a:lnTo>
                  <a:lnTo>
                    <a:pt x="69" y="64"/>
                  </a:lnTo>
                  <a:lnTo>
                    <a:pt x="72" y="66"/>
                  </a:lnTo>
                  <a:lnTo>
                    <a:pt x="68" y="67"/>
                  </a:lnTo>
                  <a:lnTo>
                    <a:pt x="68" y="71"/>
                  </a:lnTo>
                  <a:lnTo>
                    <a:pt x="65" y="68"/>
                  </a:lnTo>
                  <a:lnTo>
                    <a:pt x="62" y="71"/>
                  </a:lnTo>
                  <a:lnTo>
                    <a:pt x="62" y="67"/>
                  </a:lnTo>
                  <a:lnTo>
                    <a:pt x="59" y="66"/>
                  </a:lnTo>
                  <a:close/>
                  <a:moveTo>
                    <a:pt x="6" y="79"/>
                  </a:moveTo>
                  <a:lnTo>
                    <a:pt x="29" y="79"/>
                  </a:lnTo>
                  <a:lnTo>
                    <a:pt x="29" y="122"/>
                  </a:lnTo>
                  <a:lnTo>
                    <a:pt x="6" y="122"/>
                  </a:lnTo>
                  <a:lnTo>
                    <a:pt x="6" y="79"/>
                  </a:lnTo>
                  <a:close/>
                  <a:moveTo>
                    <a:pt x="10" y="60"/>
                  </a:moveTo>
                  <a:lnTo>
                    <a:pt x="14" y="61"/>
                  </a:lnTo>
                  <a:lnTo>
                    <a:pt x="16" y="57"/>
                  </a:lnTo>
                  <a:lnTo>
                    <a:pt x="18" y="61"/>
                  </a:lnTo>
                  <a:lnTo>
                    <a:pt x="21" y="60"/>
                  </a:lnTo>
                  <a:lnTo>
                    <a:pt x="20" y="64"/>
                  </a:lnTo>
                  <a:lnTo>
                    <a:pt x="22" y="66"/>
                  </a:lnTo>
                  <a:lnTo>
                    <a:pt x="19" y="67"/>
                  </a:lnTo>
                  <a:lnTo>
                    <a:pt x="19" y="71"/>
                  </a:lnTo>
                  <a:lnTo>
                    <a:pt x="16" y="68"/>
                  </a:lnTo>
                  <a:lnTo>
                    <a:pt x="12" y="71"/>
                  </a:lnTo>
                  <a:lnTo>
                    <a:pt x="12" y="67"/>
                  </a:lnTo>
                  <a:lnTo>
                    <a:pt x="9" y="66"/>
                  </a:lnTo>
                  <a:lnTo>
                    <a:pt x="12" y="64"/>
                  </a:lnTo>
                  <a:lnTo>
                    <a:pt x="10" y="60"/>
                  </a:lnTo>
                  <a:close/>
                  <a:moveTo>
                    <a:pt x="36" y="104"/>
                  </a:moveTo>
                  <a:lnTo>
                    <a:pt x="39" y="104"/>
                  </a:lnTo>
                  <a:lnTo>
                    <a:pt x="41" y="100"/>
                  </a:lnTo>
                  <a:lnTo>
                    <a:pt x="43" y="104"/>
                  </a:lnTo>
                  <a:lnTo>
                    <a:pt x="47" y="104"/>
                  </a:lnTo>
                  <a:lnTo>
                    <a:pt x="45" y="107"/>
                  </a:lnTo>
                  <a:lnTo>
                    <a:pt x="48" y="109"/>
                  </a:lnTo>
                  <a:lnTo>
                    <a:pt x="45" y="110"/>
                  </a:lnTo>
                  <a:lnTo>
                    <a:pt x="45" y="114"/>
                  </a:lnTo>
                  <a:lnTo>
                    <a:pt x="41" y="112"/>
                  </a:lnTo>
                  <a:lnTo>
                    <a:pt x="38" y="114"/>
                  </a:lnTo>
                  <a:lnTo>
                    <a:pt x="38" y="110"/>
                  </a:lnTo>
                  <a:lnTo>
                    <a:pt x="35" y="109"/>
                  </a:lnTo>
                  <a:lnTo>
                    <a:pt x="37" y="107"/>
                  </a:lnTo>
                  <a:lnTo>
                    <a:pt x="36" y="104"/>
                  </a:lnTo>
                  <a:close/>
                  <a:moveTo>
                    <a:pt x="51" y="69"/>
                  </a:moveTo>
                  <a:cubicBezTo>
                    <a:pt x="51" y="68"/>
                    <a:pt x="49" y="68"/>
                    <a:pt x="49" y="68"/>
                  </a:cubicBezTo>
                  <a:cubicBezTo>
                    <a:pt x="46" y="68"/>
                    <a:pt x="46" y="71"/>
                    <a:pt x="44" y="71"/>
                  </a:cubicBezTo>
                  <a:cubicBezTo>
                    <a:pt x="43" y="72"/>
                    <a:pt x="42" y="72"/>
                    <a:pt x="42" y="70"/>
                  </a:cubicBezTo>
                  <a:cubicBezTo>
                    <a:pt x="42" y="69"/>
                    <a:pt x="44" y="68"/>
                    <a:pt x="45" y="67"/>
                  </a:cubicBezTo>
                  <a:cubicBezTo>
                    <a:pt x="31" y="67"/>
                    <a:pt x="31" y="74"/>
                    <a:pt x="29" y="74"/>
                  </a:cubicBezTo>
                  <a:cubicBezTo>
                    <a:pt x="25" y="74"/>
                    <a:pt x="32" y="67"/>
                    <a:pt x="34" y="65"/>
                  </a:cubicBezTo>
                  <a:cubicBezTo>
                    <a:pt x="31" y="64"/>
                    <a:pt x="29" y="61"/>
                    <a:pt x="26" y="59"/>
                  </a:cubicBezTo>
                  <a:cubicBezTo>
                    <a:pt x="28" y="57"/>
                    <a:pt x="29" y="58"/>
                    <a:pt x="30" y="59"/>
                  </a:cubicBezTo>
                  <a:cubicBezTo>
                    <a:pt x="30" y="58"/>
                    <a:pt x="32" y="56"/>
                    <a:pt x="35" y="56"/>
                  </a:cubicBezTo>
                  <a:cubicBezTo>
                    <a:pt x="41" y="56"/>
                    <a:pt x="39" y="62"/>
                    <a:pt x="40" y="62"/>
                  </a:cubicBezTo>
                  <a:cubicBezTo>
                    <a:pt x="41" y="62"/>
                    <a:pt x="40" y="56"/>
                    <a:pt x="44" y="56"/>
                  </a:cubicBezTo>
                  <a:cubicBezTo>
                    <a:pt x="51" y="56"/>
                    <a:pt x="58" y="72"/>
                    <a:pt x="51" y="72"/>
                  </a:cubicBezTo>
                  <a:cubicBezTo>
                    <a:pt x="48" y="72"/>
                    <a:pt x="51" y="70"/>
                    <a:pt x="51" y="69"/>
                  </a:cubicBezTo>
                  <a:moveTo>
                    <a:pt x="35" y="23"/>
                  </a:moveTo>
                  <a:lnTo>
                    <a:pt x="37" y="20"/>
                  </a:lnTo>
                  <a:lnTo>
                    <a:pt x="36" y="17"/>
                  </a:lnTo>
                  <a:lnTo>
                    <a:pt x="39" y="17"/>
                  </a:lnTo>
                  <a:lnTo>
                    <a:pt x="41" y="14"/>
                  </a:lnTo>
                  <a:lnTo>
                    <a:pt x="43" y="17"/>
                  </a:lnTo>
                  <a:lnTo>
                    <a:pt x="47" y="17"/>
                  </a:lnTo>
                  <a:lnTo>
                    <a:pt x="45" y="20"/>
                  </a:lnTo>
                  <a:lnTo>
                    <a:pt x="48" y="23"/>
                  </a:lnTo>
                  <a:lnTo>
                    <a:pt x="45" y="23"/>
                  </a:lnTo>
                  <a:lnTo>
                    <a:pt x="45" y="27"/>
                  </a:lnTo>
                  <a:lnTo>
                    <a:pt x="41" y="25"/>
                  </a:lnTo>
                  <a:lnTo>
                    <a:pt x="38" y="27"/>
                  </a:lnTo>
                  <a:lnTo>
                    <a:pt x="38" y="23"/>
                  </a:lnTo>
                  <a:lnTo>
                    <a:pt x="35" y="23"/>
                  </a:lnTo>
                  <a:close/>
                  <a:moveTo>
                    <a:pt x="29" y="51"/>
                  </a:moveTo>
                  <a:lnTo>
                    <a:pt x="6" y="51"/>
                  </a:lnTo>
                  <a:lnTo>
                    <a:pt x="6" y="6"/>
                  </a:lnTo>
                  <a:lnTo>
                    <a:pt x="29" y="6"/>
                  </a:lnTo>
                  <a:lnTo>
                    <a:pt x="29" y="51"/>
                  </a:lnTo>
                  <a:close/>
                  <a:moveTo>
                    <a:pt x="72" y="237"/>
                  </a:moveTo>
                  <a:lnTo>
                    <a:pt x="20" y="206"/>
                  </a:lnTo>
                  <a:cubicBezTo>
                    <a:pt x="12" y="200"/>
                    <a:pt x="7" y="190"/>
                    <a:pt x="6" y="177"/>
                  </a:cubicBezTo>
                  <a:lnTo>
                    <a:pt x="6" y="128"/>
                  </a:lnTo>
                  <a:lnTo>
                    <a:pt x="72" y="128"/>
                  </a:lnTo>
                  <a:lnTo>
                    <a:pt x="72" y="237"/>
                  </a:lnTo>
                  <a:close/>
                  <a:moveTo>
                    <a:pt x="53" y="79"/>
                  </a:moveTo>
                  <a:lnTo>
                    <a:pt x="72" y="79"/>
                  </a:lnTo>
                  <a:lnTo>
                    <a:pt x="72" y="122"/>
                  </a:lnTo>
                  <a:lnTo>
                    <a:pt x="53" y="122"/>
                  </a:lnTo>
                  <a:lnTo>
                    <a:pt x="53" y="79"/>
                  </a:lnTo>
                  <a:close/>
                  <a:moveTo>
                    <a:pt x="139" y="240"/>
                  </a:moveTo>
                  <a:lnTo>
                    <a:pt x="115" y="255"/>
                  </a:lnTo>
                  <a:lnTo>
                    <a:pt x="114" y="255"/>
                  </a:lnTo>
                  <a:cubicBezTo>
                    <a:pt x="113" y="256"/>
                    <a:pt x="111" y="257"/>
                    <a:pt x="108" y="257"/>
                  </a:cubicBezTo>
                  <a:cubicBezTo>
                    <a:pt x="106" y="257"/>
                    <a:pt x="104" y="256"/>
                    <a:pt x="102" y="255"/>
                  </a:cubicBezTo>
                  <a:lnTo>
                    <a:pt x="78" y="240"/>
                  </a:lnTo>
                  <a:lnTo>
                    <a:pt x="78" y="128"/>
                  </a:lnTo>
                  <a:lnTo>
                    <a:pt x="139" y="128"/>
                  </a:lnTo>
                  <a:lnTo>
                    <a:pt x="139" y="240"/>
                  </a:lnTo>
                  <a:close/>
                  <a:moveTo>
                    <a:pt x="139" y="122"/>
                  </a:moveTo>
                  <a:lnTo>
                    <a:pt x="78" y="122"/>
                  </a:lnTo>
                  <a:lnTo>
                    <a:pt x="78" y="6"/>
                  </a:lnTo>
                  <a:lnTo>
                    <a:pt x="139" y="6"/>
                  </a:lnTo>
                  <a:lnTo>
                    <a:pt x="139" y="122"/>
                  </a:lnTo>
                  <a:close/>
                  <a:moveTo>
                    <a:pt x="211" y="177"/>
                  </a:moveTo>
                  <a:cubicBezTo>
                    <a:pt x="209" y="190"/>
                    <a:pt x="205" y="200"/>
                    <a:pt x="197" y="206"/>
                  </a:cubicBezTo>
                  <a:lnTo>
                    <a:pt x="145" y="237"/>
                  </a:lnTo>
                  <a:lnTo>
                    <a:pt x="145" y="128"/>
                  </a:lnTo>
                  <a:lnTo>
                    <a:pt x="211" y="128"/>
                  </a:lnTo>
                  <a:lnTo>
                    <a:pt x="211" y="177"/>
                  </a:lnTo>
                  <a:close/>
                  <a:moveTo>
                    <a:pt x="211" y="122"/>
                  </a:moveTo>
                  <a:lnTo>
                    <a:pt x="145" y="122"/>
                  </a:lnTo>
                  <a:lnTo>
                    <a:pt x="145" y="6"/>
                  </a:lnTo>
                  <a:lnTo>
                    <a:pt x="211" y="6"/>
                  </a:lnTo>
                  <a:lnTo>
                    <a:pt x="211" y="1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3" name="Freeform 32"/>
            <p:cNvSpPr>
              <a:spLocks/>
            </p:cNvSpPr>
            <p:nvPr userDrawn="1"/>
          </p:nvSpPr>
          <p:spPr bwMode="auto">
            <a:xfrm>
              <a:off x="4487863" y="1127125"/>
              <a:ext cx="52388" cy="60325"/>
            </a:xfrm>
            <a:custGeom>
              <a:avLst/>
              <a:gdLst>
                <a:gd name="T0" fmla="*/ 60 w 65"/>
                <a:gd name="T1" fmla="*/ 35 h 75"/>
                <a:gd name="T2" fmla="*/ 54 w 65"/>
                <a:gd name="T3" fmla="*/ 37 h 75"/>
                <a:gd name="T4" fmla="*/ 60 w 65"/>
                <a:gd name="T5" fmla="*/ 28 h 75"/>
                <a:gd name="T6" fmla="*/ 53 w 65"/>
                <a:gd name="T7" fmla="*/ 30 h 75"/>
                <a:gd name="T8" fmla="*/ 50 w 65"/>
                <a:gd name="T9" fmla="*/ 21 h 75"/>
                <a:gd name="T10" fmla="*/ 50 w 65"/>
                <a:gd name="T11" fmla="*/ 13 h 75"/>
                <a:gd name="T12" fmla="*/ 57 w 65"/>
                <a:gd name="T13" fmla="*/ 0 h 75"/>
                <a:gd name="T14" fmla="*/ 45 w 65"/>
                <a:gd name="T15" fmla="*/ 14 h 75"/>
                <a:gd name="T16" fmla="*/ 41 w 65"/>
                <a:gd name="T17" fmla="*/ 30 h 75"/>
                <a:gd name="T18" fmla="*/ 32 w 65"/>
                <a:gd name="T19" fmla="*/ 17 h 75"/>
                <a:gd name="T20" fmla="*/ 21 w 65"/>
                <a:gd name="T21" fmla="*/ 20 h 75"/>
                <a:gd name="T22" fmla="*/ 25 w 65"/>
                <a:gd name="T23" fmla="*/ 26 h 75"/>
                <a:gd name="T24" fmla="*/ 24 w 65"/>
                <a:gd name="T25" fmla="*/ 33 h 75"/>
                <a:gd name="T26" fmla="*/ 18 w 65"/>
                <a:gd name="T27" fmla="*/ 24 h 75"/>
                <a:gd name="T28" fmla="*/ 18 w 65"/>
                <a:gd name="T29" fmla="*/ 17 h 75"/>
                <a:gd name="T30" fmla="*/ 2 w 65"/>
                <a:gd name="T31" fmla="*/ 0 h 75"/>
                <a:gd name="T32" fmla="*/ 8 w 65"/>
                <a:gd name="T33" fmla="*/ 13 h 75"/>
                <a:gd name="T34" fmla="*/ 1 w 65"/>
                <a:gd name="T35" fmla="*/ 11 h 75"/>
                <a:gd name="T36" fmla="*/ 5 w 65"/>
                <a:gd name="T37" fmla="*/ 17 h 75"/>
                <a:gd name="T38" fmla="*/ 1 w 65"/>
                <a:gd name="T39" fmla="*/ 19 h 75"/>
                <a:gd name="T40" fmla="*/ 4 w 65"/>
                <a:gd name="T41" fmla="*/ 24 h 75"/>
                <a:gd name="T42" fmla="*/ 0 w 65"/>
                <a:gd name="T43" fmla="*/ 24 h 75"/>
                <a:gd name="T44" fmla="*/ 2 w 65"/>
                <a:gd name="T45" fmla="*/ 27 h 75"/>
                <a:gd name="T46" fmla="*/ 1 w 65"/>
                <a:gd name="T47" fmla="*/ 33 h 75"/>
                <a:gd name="T48" fmla="*/ 16 w 65"/>
                <a:gd name="T49" fmla="*/ 53 h 75"/>
                <a:gd name="T50" fmla="*/ 20 w 65"/>
                <a:gd name="T51" fmla="*/ 49 h 75"/>
                <a:gd name="T52" fmla="*/ 23 w 65"/>
                <a:gd name="T53" fmla="*/ 52 h 75"/>
                <a:gd name="T54" fmla="*/ 18 w 65"/>
                <a:gd name="T55" fmla="*/ 58 h 75"/>
                <a:gd name="T56" fmla="*/ 25 w 65"/>
                <a:gd name="T57" fmla="*/ 63 h 75"/>
                <a:gd name="T58" fmla="*/ 24 w 65"/>
                <a:gd name="T59" fmla="*/ 72 h 75"/>
                <a:gd name="T60" fmla="*/ 31 w 65"/>
                <a:gd name="T61" fmla="*/ 69 h 75"/>
                <a:gd name="T62" fmla="*/ 36 w 65"/>
                <a:gd name="T63" fmla="*/ 75 h 75"/>
                <a:gd name="T64" fmla="*/ 40 w 65"/>
                <a:gd name="T65" fmla="*/ 69 h 75"/>
                <a:gd name="T66" fmla="*/ 47 w 65"/>
                <a:gd name="T67" fmla="*/ 71 h 75"/>
                <a:gd name="T68" fmla="*/ 44 w 65"/>
                <a:gd name="T69" fmla="*/ 63 h 75"/>
                <a:gd name="T70" fmla="*/ 52 w 65"/>
                <a:gd name="T71" fmla="*/ 58 h 75"/>
                <a:gd name="T72" fmla="*/ 49 w 65"/>
                <a:gd name="T73" fmla="*/ 54 h 75"/>
                <a:gd name="T74" fmla="*/ 50 w 65"/>
                <a:gd name="T75" fmla="*/ 50 h 75"/>
                <a:gd name="T76" fmla="*/ 60 w 65"/>
                <a:gd name="T77"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5">
                  <a:moveTo>
                    <a:pt x="60" y="35"/>
                  </a:moveTo>
                  <a:cubicBezTo>
                    <a:pt x="59" y="34"/>
                    <a:pt x="51" y="38"/>
                    <a:pt x="54" y="37"/>
                  </a:cubicBezTo>
                  <a:cubicBezTo>
                    <a:pt x="54" y="35"/>
                    <a:pt x="58" y="30"/>
                    <a:pt x="60" y="28"/>
                  </a:cubicBezTo>
                  <a:cubicBezTo>
                    <a:pt x="60" y="26"/>
                    <a:pt x="56" y="28"/>
                    <a:pt x="53" y="30"/>
                  </a:cubicBezTo>
                  <a:cubicBezTo>
                    <a:pt x="65" y="13"/>
                    <a:pt x="57" y="20"/>
                    <a:pt x="50" y="21"/>
                  </a:cubicBezTo>
                  <a:cubicBezTo>
                    <a:pt x="61" y="9"/>
                    <a:pt x="58" y="9"/>
                    <a:pt x="50" y="13"/>
                  </a:cubicBezTo>
                  <a:cubicBezTo>
                    <a:pt x="57" y="8"/>
                    <a:pt x="58" y="2"/>
                    <a:pt x="57" y="0"/>
                  </a:cubicBezTo>
                  <a:cubicBezTo>
                    <a:pt x="51" y="8"/>
                    <a:pt x="45" y="7"/>
                    <a:pt x="45" y="14"/>
                  </a:cubicBezTo>
                  <a:cubicBezTo>
                    <a:pt x="45" y="19"/>
                    <a:pt x="44" y="27"/>
                    <a:pt x="41" y="30"/>
                  </a:cubicBezTo>
                  <a:cubicBezTo>
                    <a:pt x="38" y="33"/>
                    <a:pt x="40" y="17"/>
                    <a:pt x="32" y="17"/>
                  </a:cubicBezTo>
                  <a:cubicBezTo>
                    <a:pt x="29" y="17"/>
                    <a:pt x="23" y="17"/>
                    <a:pt x="21" y="20"/>
                  </a:cubicBezTo>
                  <a:cubicBezTo>
                    <a:pt x="23" y="20"/>
                    <a:pt x="25" y="24"/>
                    <a:pt x="25" y="26"/>
                  </a:cubicBezTo>
                  <a:cubicBezTo>
                    <a:pt x="25" y="28"/>
                    <a:pt x="27" y="33"/>
                    <a:pt x="24" y="33"/>
                  </a:cubicBezTo>
                  <a:cubicBezTo>
                    <a:pt x="21" y="33"/>
                    <a:pt x="18" y="27"/>
                    <a:pt x="18" y="24"/>
                  </a:cubicBezTo>
                  <a:cubicBezTo>
                    <a:pt x="18" y="21"/>
                    <a:pt x="18" y="21"/>
                    <a:pt x="18" y="17"/>
                  </a:cubicBezTo>
                  <a:cubicBezTo>
                    <a:pt x="18" y="10"/>
                    <a:pt x="6" y="0"/>
                    <a:pt x="2" y="0"/>
                  </a:cubicBezTo>
                  <a:cubicBezTo>
                    <a:pt x="2" y="5"/>
                    <a:pt x="8" y="6"/>
                    <a:pt x="8" y="13"/>
                  </a:cubicBezTo>
                  <a:cubicBezTo>
                    <a:pt x="5" y="13"/>
                    <a:pt x="1" y="8"/>
                    <a:pt x="1" y="11"/>
                  </a:cubicBezTo>
                  <a:cubicBezTo>
                    <a:pt x="1" y="14"/>
                    <a:pt x="5" y="14"/>
                    <a:pt x="5" y="17"/>
                  </a:cubicBezTo>
                  <a:cubicBezTo>
                    <a:pt x="5" y="20"/>
                    <a:pt x="1" y="16"/>
                    <a:pt x="1" y="19"/>
                  </a:cubicBezTo>
                  <a:cubicBezTo>
                    <a:pt x="1" y="22"/>
                    <a:pt x="3" y="21"/>
                    <a:pt x="4" y="24"/>
                  </a:cubicBezTo>
                  <a:cubicBezTo>
                    <a:pt x="2" y="23"/>
                    <a:pt x="0" y="23"/>
                    <a:pt x="0" y="24"/>
                  </a:cubicBezTo>
                  <a:cubicBezTo>
                    <a:pt x="0" y="25"/>
                    <a:pt x="1" y="26"/>
                    <a:pt x="2" y="27"/>
                  </a:cubicBezTo>
                  <a:cubicBezTo>
                    <a:pt x="1" y="28"/>
                    <a:pt x="1" y="29"/>
                    <a:pt x="1" y="33"/>
                  </a:cubicBezTo>
                  <a:cubicBezTo>
                    <a:pt x="1" y="47"/>
                    <a:pt x="9" y="53"/>
                    <a:pt x="16" y="53"/>
                  </a:cubicBezTo>
                  <a:cubicBezTo>
                    <a:pt x="20" y="53"/>
                    <a:pt x="20" y="50"/>
                    <a:pt x="20" y="49"/>
                  </a:cubicBezTo>
                  <a:cubicBezTo>
                    <a:pt x="20" y="51"/>
                    <a:pt x="23" y="48"/>
                    <a:pt x="23" y="52"/>
                  </a:cubicBezTo>
                  <a:cubicBezTo>
                    <a:pt x="23" y="56"/>
                    <a:pt x="18" y="54"/>
                    <a:pt x="18" y="58"/>
                  </a:cubicBezTo>
                  <a:cubicBezTo>
                    <a:pt x="18" y="63"/>
                    <a:pt x="25" y="58"/>
                    <a:pt x="25" y="63"/>
                  </a:cubicBezTo>
                  <a:cubicBezTo>
                    <a:pt x="25" y="70"/>
                    <a:pt x="24" y="70"/>
                    <a:pt x="24" y="72"/>
                  </a:cubicBezTo>
                  <a:cubicBezTo>
                    <a:pt x="24" y="74"/>
                    <a:pt x="32" y="70"/>
                    <a:pt x="31" y="69"/>
                  </a:cubicBezTo>
                  <a:cubicBezTo>
                    <a:pt x="33" y="70"/>
                    <a:pt x="33" y="75"/>
                    <a:pt x="36" y="75"/>
                  </a:cubicBezTo>
                  <a:cubicBezTo>
                    <a:pt x="38" y="74"/>
                    <a:pt x="39" y="69"/>
                    <a:pt x="40" y="69"/>
                  </a:cubicBezTo>
                  <a:cubicBezTo>
                    <a:pt x="39" y="69"/>
                    <a:pt x="47" y="74"/>
                    <a:pt x="47" y="71"/>
                  </a:cubicBezTo>
                  <a:cubicBezTo>
                    <a:pt x="47" y="65"/>
                    <a:pt x="44" y="68"/>
                    <a:pt x="44" y="63"/>
                  </a:cubicBezTo>
                  <a:cubicBezTo>
                    <a:pt x="44" y="59"/>
                    <a:pt x="53" y="60"/>
                    <a:pt x="52" y="58"/>
                  </a:cubicBezTo>
                  <a:cubicBezTo>
                    <a:pt x="50" y="56"/>
                    <a:pt x="50" y="57"/>
                    <a:pt x="49" y="54"/>
                  </a:cubicBezTo>
                  <a:cubicBezTo>
                    <a:pt x="49" y="55"/>
                    <a:pt x="42" y="44"/>
                    <a:pt x="50" y="50"/>
                  </a:cubicBezTo>
                  <a:cubicBezTo>
                    <a:pt x="59" y="55"/>
                    <a:pt x="60" y="36"/>
                    <a:pt x="60" y="3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4" name="Oval 33"/>
            <p:cNvSpPr>
              <a:spLocks noChangeArrowheads="1"/>
            </p:cNvSpPr>
            <p:nvPr userDrawn="1"/>
          </p:nvSpPr>
          <p:spPr bwMode="auto">
            <a:xfrm>
              <a:off x="4713288" y="1181100"/>
              <a:ext cx="11113" cy="1111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5" name="Oval 34"/>
            <p:cNvSpPr>
              <a:spLocks noChangeArrowheads="1"/>
            </p:cNvSpPr>
            <p:nvPr userDrawn="1"/>
          </p:nvSpPr>
          <p:spPr bwMode="auto">
            <a:xfrm>
              <a:off x="4691063" y="1195388"/>
              <a:ext cx="11113" cy="952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6" name="Oval 35"/>
            <p:cNvSpPr>
              <a:spLocks noChangeArrowheads="1"/>
            </p:cNvSpPr>
            <p:nvPr userDrawn="1"/>
          </p:nvSpPr>
          <p:spPr bwMode="auto">
            <a:xfrm>
              <a:off x="4418013" y="1227138"/>
              <a:ext cx="12700" cy="952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7" name="Oval 36"/>
            <p:cNvSpPr>
              <a:spLocks noChangeArrowheads="1"/>
            </p:cNvSpPr>
            <p:nvPr userDrawn="1"/>
          </p:nvSpPr>
          <p:spPr bwMode="auto">
            <a:xfrm>
              <a:off x="4437063" y="1228725"/>
              <a:ext cx="11113" cy="952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8" name="Freeform 37"/>
            <p:cNvSpPr>
              <a:spLocks/>
            </p:cNvSpPr>
            <p:nvPr userDrawn="1"/>
          </p:nvSpPr>
          <p:spPr bwMode="auto">
            <a:xfrm>
              <a:off x="4921250" y="993775"/>
              <a:ext cx="20638" cy="44450"/>
            </a:xfrm>
            <a:custGeom>
              <a:avLst/>
              <a:gdLst>
                <a:gd name="T0" fmla="*/ 13 w 26"/>
                <a:gd name="T1" fmla="*/ 10 h 57"/>
                <a:gd name="T2" fmla="*/ 18 w 26"/>
                <a:gd name="T3" fmla="*/ 57 h 57"/>
                <a:gd name="T4" fmla="*/ 14 w 26"/>
                <a:gd name="T5" fmla="*/ 48 h 57"/>
                <a:gd name="T6" fmla="*/ 7 w 26"/>
                <a:gd name="T7" fmla="*/ 0 h 57"/>
                <a:gd name="T8" fmla="*/ 13 w 26"/>
                <a:gd name="T9" fmla="*/ 10 h 57"/>
              </a:gdLst>
              <a:ahLst/>
              <a:cxnLst>
                <a:cxn ang="0">
                  <a:pos x="T0" y="T1"/>
                </a:cxn>
                <a:cxn ang="0">
                  <a:pos x="T2" y="T3"/>
                </a:cxn>
                <a:cxn ang="0">
                  <a:pos x="T4" y="T5"/>
                </a:cxn>
                <a:cxn ang="0">
                  <a:pos x="T6" y="T7"/>
                </a:cxn>
                <a:cxn ang="0">
                  <a:pos x="T8" y="T9"/>
                </a:cxn>
              </a:cxnLst>
              <a:rect l="0" t="0" r="r" b="b"/>
              <a:pathLst>
                <a:path w="26" h="57">
                  <a:moveTo>
                    <a:pt x="13" y="10"/>
                  </a:moveTo>
                  <a:cubicBezTo>
                    <a:pt x="23" y="22"/>
                    <a:pt x="26" y="42"/>
                    <a:pt x="18" y="57"/>
                  </a:cubicBezTo>
                  <a:cubicBezTo>
                    <a:pt x="14" y="56"/>
                    <a:pt x="15" y="51"/>
                    <a:pt x="14" y="48"/>
                  </a:cubicBezTo>
                  <a:cubicBezTo>
                    <a:pt x="6" y="34"/>
                    <a:pt x="0" y="16"/>
                    <a:pt x="7" y="0"/>
                  </a:cubicBezTo>
                  <a:cubicBezTo>
                    <a:pt x="12" y="1"/>
                    <a:pt x="10" y="7"/>
                    <a:pt x="13" y="1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39" name="Freeform 38"/>
            <p:cNvSpPr>
              <a:spLocks/>
            </p:cNvSpPr>
            <p:nvPr userDrawn="1"/>
          </p:nvSpPr>
          <p:spPr bwMode="auto">
            <a:xfrm>
              <a:off x="4198938" y="998538"/>
              <a:ext cx="14288" cy="41275"/>
            </a:xfrm>
            <a:custGeom>
              <a:avLst/>
              <a:gdLst>
                <a:gd name="T0" fmla="*/ 18 w 18"/>
                <a:gd name="T1" fmla="*/ 20 h 52"/>
                <a:gd name="T2" fmla="*/ 18 w 18"/>
                <a:gd name="T3" fmla="*/ 50 h 52"/>
                <a:gd name="T4" fmla="*/ 15 w 18"/>
                <a:gd name="T5" fmla="*/ 48 h 52"/>
                <a:gd name="T6" fmla="*/ 3 w 18"/>
                <a:gd name="T7" fmla="*/ 2 h 52"/>
                <a:gd name="T8" fmla="*/ 7 w 18"/>
                <a:gd name="T9" fmla="*/ 1 h 52"/>
                <a:gd name="T10" fmla="*/ 18 w 18"/>
                <a:gd name="T11" fmla="*/ 20 h 52"/>
              </a:gdLst>
              <a:ahLst/>
              <a:cxnLst>
                <a:cxn ang="0">
                  <a:pos x="T0" y="T1"/>
                </a:cxn>
                <a:cxn ang="0">
                  <a:pos x="T2" y="T3"/>
                </a:cxn>
                <a:cxn ang="0">
                  <a:pos x="T4" y="T5"/>
                </a:cxn>
                <a:cxn ang="0">
                  <a:pos x="T6" y="T7"/>
                </a:cxn>
                <a:cxn ang="0">
                  <a:pos x="T8" y="T9"/>
                </a:cxn>
                <a:cxn ang="0">
                  <a:pos x="T10" y="T11"/>
                </a:cxn>
              </a:cxnLst>
              <a:rect l="0" t="0" r="r" b="b"/>
              <a:pathLst>
                <a:path w="18" h="52">
                  <a:moveTo>
                    <a:pt x="18" y="20"/>
                  </a:moveTo>
                  <a:cubicBezTo>
                    <a:pt x="16" y="29"/>
                    <a:pt x="16" y="41"/>
                    <a:pt x="18" y="50"/>
                  </a:cubicBezTo>
                  <a:cubicBezTo>
                    <a:pt x="16" y="52"/>
                    <a:pt x="16" y="48"/>
                    <a:pt x="15" y="48"/>
                  </a:cubicBezTo>
                  <a:cubicBezTo>
                    <a:pt x="0" y="38"/>
                    <a:pt x="7" y="17"/>
                    <a:pt x="3" y="2"/>
                  </a:cubicBezTo>
                  <a:cubicBezTo>
                    <a:pt x="4" y="1"/>
                    <a:pt x="5" y="0"/>
                    <a:pt x="7" y="1"/>
                  </a:cubicBezTo>
                  <a:cubicBezTo>
                    <a:pt x="13" y="6"/>
                    <a:pt x="16" y="12"/>
                    <a:pt x="18" y="2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0" name="Freeform 39"/>
            <p:cNvSpPr>
              <a:spLocks/>
            </p:cNvSpPr>
            <p:nvPr userDrawn="1"/>
          </p:nvSpPr>
          <p:spPr bwMode="auto">
            <a:xfrm>
              <a:off x="4945063" y="1012825"/>
              <a:ext cx="12700" cy="11113"/>
            </a:xfrm>
            <a:custGeom>
              <a:avLst/>
              <a:gdLst>
                <a:gd name="T0" fmla="*/ 15 w 17"/>
                <a:gd name="T1" fmla="*/ 4 h 15"/>
                <a:gd name="T2" fmla="*/ 10 w 17"/>
                <a:gd name="T3" fmla="*/ 14 h 15"/>
                <a:gd name="T4" fmla="*/ 1 w 17"/>
                <a:gd name="T5" fmla="*/ 10 h 15"/>
                <a:gd name="T6" fmla="*/ 5 w 17"/>
                <a:gd name="T7" fmla="*/ 0 h 15"/>
                <a:gd name="T8" fmla="*/ 15 w 17"/>
                <a:gd name="T9" fmla="*/ 4 h 15"/>
              </a:gdLst>
              <a:ahLst/>
              <a:cxnLst>
                <a:cxn ang="0">
                  <a:pos x="T0" y="T1"/>
                </a:cxn>
                <a:cxn ang="0">
                  <a:pos x="T2" y="T3"/>
                </a:cxn>
                <a:cxn ang="0">
                  <a:pos x="T4" y="T5"/>
                </a:cxn>
                <a:cxn ang="0">
                  <a:pos x="T6" y="T7"/>
                </a:cxn>
                <a:cxn ang="0">
                  <a:pos x="T8" y="T9"/>
                </a:cxn>
              </a:cxnLst>
              <a:rect l="0" t="0" r="r" b="b"/>
              <a:pathLst>
                <a:path w="17" h="15">
                  <a:moveTo>
                    <a:pt x="15" y="4"/>
                  </a:moveTo>
                  <a:cubicBezTo>
                    <a:pt x="17" y="8"/>
                    <a:pt x="13" y="12"/>
                    <a:pt x="10" y="14"/>
                  </a:cubicBezTo>
                  <a:cubicBezTo>
                    <a:pt x="7" y="15"/>
                    <a:pt x="3" y="13"/>
                    <a:pt x="1" y="10"/>
                  </a:cubicBezTo>
                  <a:cubicBezTo>
                    <a:pt x="0" y="6"/>
                    <a:pt x="2" y="2"/>
                    <a:pt x="5" y="0"/>
                  </a:cubicBezTo>
                  <a:cubicBezTo>
                    <a:pt x="9" y="0"/>
                    <a:pt x="13" y="0"/>
                    <a:pt x="15"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1" name="Freeform 40"/>
            <p:cNvSpPr>
              <a:spLocks/>
            </p:cNvSpPr>
            <p:nvPr userDrawn="1"/>
          </p:nvSpPr>
          <p:spPr bwMode="auto">
            <a:xfrm>
              <a:off x="4183063" y="1025525"/>
              <a:ext cx="12700" cy="9525"/>
            </a:xfrm>
            <a:custGeom>
              <a:avLst/>
              <a:gdLst>
                <a:gd name="T0" fmla="*/ 15 w 15"/>
                <a:gd name="T1" fmla="*/ 5 h 13"/>
                <a:gd name="T2" fmla="*/ 10 w 15"/>
                <a:gd name="T3" fmla="*/ 13 h 13"/>
                <a:gd name="T4" fmla="*/ 3 w 15"/>
                <a:gd name="T5" fmla="*/ 11 h 13"/>
                <a:gd name="T6" fmla="*/ 1 w 15"/>
                <a:gd name="T7" fmla="*/ 3 h 13"/>
                <a:gd name="T8" fmla="*/ 8 w 15"/>
                <a:gd name="T9" fmla="*/ 0 h 13"/>
                <a:gd name="T10" fmla="*/ 15 w 15"/>
                <a:gd name="T11" fmla="*/ 5 h 13"/>
              </a:gdLst>
              <a:ahLst/>
              <a:cxnLst>
                <a:cxn ang="0">
                  <a:pos x="T0" y="T1"/>
                </a:cxn>
                <a:cxn ang="0">
                  <a:pos x="T2" y="T3"/>
                </a:cxn>
                <a:cxn ang="0">
                  <a:pos x="T4" y="T5"/>
                </a:cxn>
                <a:cxn ang="0">
                  <a:pos x="T6" y="T7"/>
                </a:cxn>
                <a:cxn ang="0">
                  <a:pos x="T8" y="T9"/>
                </a:cxn>
                <a:cxn ang="0">
                  <a:pos x="T10" y="T11"/>
                </a:cxn>
              </a:cxnLst>
              <a:rect l="0" t="0" r="r" b="b"/>
              <a:pathLst>
                <a:path w="15" h="13">
                  <a:moveTo>
                    <a:pt x="15" y="5"/>
                  </a:moveTo>
                  <a:cubicBezTo>
                    <a:pt x="14" y="8"/>
                    <a:pt x="13" y="11"/>
                    <a:pt x="10" y="13"/>
                  </a:cubicBezTo>
                  <a:cubicBezTo>
                    <a:pt x="8" y="13"/>
                    <a:pt x="4" y="13"/>
                    <a:pt x="3" y="11"/>
                  </a:cubicBezTo>
                  <a:cubicBezTo>
                    <a:pt x="1" y="9"/>
                    <a:pt x="0" y="6"/>
                    <a:pt x="1" y="3"/>
                  </a:cubicBezTo>
                  <a:cubicBezTo>
                    <a:pt x="3" y="0"/>
                    <a:pt x="6" y="0"/>
                    <a:pt x="8" y="0"/>
                  </a:cubicBezTo>
                  <a:cubicBezTo>
                    <a:pt x="11" y="1"/>
                    <a:pt x="14" y="2"/>
                    <a:pt x="15"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2" name="Freeform 41"/>
            <p:cNvSpPr>
              <a:spLocks/>
            </p:cNvSpPr>
            <p:nvPr userDrawn="1"/>
          </p:nvSpPr>
          <p:spPr bwMode="auto">
            <a:xfrm>
              <a:off x="4957763" y="1030288"/>
              <a:ext cx="11113" cy="12700"/>
            </a:xfrm>
            <a:custGeom>
              <a:avLst/>
              <a:gdLst>
                <a:gd name="T0" fmla="*/ 14 w 15"/>
                <a:gd name="T1" fmla="*/ 4 h 15"/>
                <a:gd name="T2" fmla="*/ 14 w 15"/>
                <a:gd name="T3" fmla="*/ 10 h 15"/>
                <a:gd name="T4" fmla="*/ 4 w 15"/>
                <a:gd name="T5" fmla="*/ 14 h 15"/>
                <a:gd name="T6" fmla="*/ 0 w 15"/>
                <a:gd name="T7" fmla="*/ 7 h 15"/>
                <a:gd name="T8" fmla="*/ 6 w 15"/>
                <a:gd name="T9" fmla="*/ 0 h 15"/>
                <a:gd name="T10" fmla="*/ 14 w 15"/>
                <a:gd name="T11" fmla="*/ 4 h 15"/>
              </a:gdLst>
              <a:ahLst/>
              <a:cxnLst>
                <a:cxn ang="0">
                  <a:pos x="T0" y="T1"/>
                </a:cxn>
                <a:cxn ang="0">
                  <a:pos x="T2" y="T3"/>
                </a:cxn>
                <a:cxn ang="0">
                  <a:pos x="T4" y="T5"/>
                </a:cxn>
                <a:cxn ang="0">
                  <a:pos x="T6" y="T7"/>
                </a:cxn>
                <a:cxn ang="0">
                  <a:pos x="T8" y="T9"/>
                </a:cxn>
                <a:cxn ang="0">
                  <a:pos x="T10" y="T11"/>
                </a:cxn>
              </a:cxnLst>
              <a:rect l="0" t="0" r="r" b="b"/>
              <a:pathLst>
                <a:path w="15" h="15">
                  <a:moveTo>
                    <a:pt x="14" y="4"/>
                  </a:moveTo>
                  <a:cubicBezTo>
                    <a:pt x="15" y="6"/>
                    <a:pt x="15" y="8"/>
                    <a:pt x="14" y="10"/>
                  </a:cubicBezTo>
                  <a:cubicBezTo>
                    <a:pt x="11" y="14"/>
                    <a:pt x="8" y="15"/>
                    <a:pt x="4" y="14"/>
                  </a:cubicBezTo>
                  <a:cubicBezTo>
                    <a:pt x="1" y="12"/>
                    <a:pt x="0" y="9"/>
                    <a:pt x="0" y="7"/>
                  </a:cubicBezTo>
                  <a:cubicBezTo>
                    <a:pt x="0" y="4"/>
                    <a:pt x="3" y="1"/>
                    <a:pt x="6" y="0"/>
                  </a:cubicBezTo>
                  <a:cubicBezTo>
                    <a:pt x="9" y="0"/>
                    <a:pt x="12" y="2"/>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3" name="Freeform 42"/>
            <p:cNvSpPr>
              <a:spLocks/>
            </p:cNvSpPr>
            <p:nvPr userDrawn="1"/>
          </p:nvSpPr>
          <p:spPr bwMode="auto">
            <a:xfrm>
              <a:off x="4941888" y="1031875"/>
              <a:ext cx="11113" cy="12700"/>
            </a:xfrm>
            <a:custGeom>
              <a:avLst/>
              <a:gdLst>
                <a:gd name="T0" fmla="*/ 12 w 15"/>
                <a:gd name="T1" fmla="*/ 2 h 15"/>
                <a:gd name="T2" fmla="*/ 13 w 15"/>
                <a:gd name="T3" fmla="*/ 10 h 15"/>
                <a:gd name="T4" fmla="*/ 5 w 15"/>
                <a:gd name="T5" fmla="*/ 14 h 15"/>
                <a:gd name="T6" fmla="*/ 0 w 15"/>
                <a:gd name="T7" fmla="*/ 9 h 15"/>
                <a:gd name="T8" fmla="*/ 5 w 15"/>
                <a:gd name="T9" fmla="*/ 1 h 15"/>
                <a:gd name="T10" fmla="*/ 12 w 15"/>
                <a:gd name="T11" fmla="*/ 2 h 15"/>
              </a:gdLst>
              <a:ahLst/>
              <a:cxnLst>
                <a:cxn ang="0">
                  <a:pos x="T0" y="T1"/>
                </a:cxn>
                <a:cxn ang="0">
                  <a:pos x="T2" y="T3"/>
                </a:cxn>
                <a:cxn ang="0">
                  <a:pos x="T4" y="T5"/>
                </a:cxn>
                <a:cxn ang="0">
                  <a:pos x="T6" y="T7"/>
                </a:cxn>
                <a:cxn ang="0">
                  <a:pos x="T8" y="T9"/>
                </a:cxn>
                <a:cxn ang="0">
                  <a:pos x="T10" y="T11"/>
                </a:cxn>
              </a:cxnLst>
              <a:rect l="0" t="0" r="r" b="b"/>
              <a:pathLst>
                <a:path w="15" h="15">
                  <a:moveTo>
                    <a:pt x="12" y="2"/>
                  </a:moveTo>
                  <a:cubicBezTo>
                    <a:pt x="15" y="4"/>
                    <a:pt x="13" y="8"/>
                    <a:pt x="13" y="10"/>
                  </a:cubicBezTo>
                  <a:cubicBezTo>
                    <a:pt x="11" y="12"/>
                    <a:pt x="8" y="15"/>
                    <a:pt x="5" y="14"/>
                  </a:cubicBezTo>
                  <a:cubicBezTo>
                    <a:pt x="3" y="12"/>
                    <a:pt x="1" y="12"/>
                    <a:pt x="0" y="9"/>
                  </a:cubicBezTo>
                  <a:cubicBezTo>
                    <a:pt x="0" y="5"/>
                    <a:pt x="1" y="2"/>
                    <a:pt x="5" y="1"/>
                  </a:cubicBezTo>
                  <a:cubicBezTo>
                    <a:pt x="8" y="0"/>
                    <a:pt x="10" y="1"/>
                    <a:pt x="12" y="2"/>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4" name="Freeform 43"/>
            <p:cNvSpPr>
              <a:spLocks/>
            </p:cNvSpPr>
            <p:nvPr userDrawn="1"/>
          </p:nvSpPr>
          <p:spPr bwMode="auto">
            <a:xfrm>
              <a:off x="4918075" y="1035050"/>
              <a:ext cx="11113" cy="12700"/>
            </a:xfrm>
            <a:custGeom>
              <a:avLst/>
              <a:gdLst>
                <a:gd name="T0" fmla="*/ 14 w 14"/>
                <a:gd name="T1" fmla="*/ 4 h 16"/>
                <a:gd name="T2" fmla="*/ 9 w 14"/>
                <a:gd name="T3" fmla="*/ 14 h 16"/>
                <a:gd name="T4" fmla="*/ 1 w 14"/>
                <a:gd name="T5" fmla="*/ 9 h 16"/>
                <a:gd name="T6" fmla="*/ 6 w 14"/>
                <a:gd name="T7" fmla="*/ 0 h 16"/>
                <a:gd name="T8" fmla="*/ 14 w 14"/>
                <a:gd name="T9" fmla="*/ 4 h 16"/>
              </a:gdLst>
              <a:ahLst/>
              <a:cxnLst>
                <a:cxn ang="0">
                  <a:pos x="T0" y="T1"/>
                </a:cxn>
                <a:cxn ang="0">
                  <a:pos x="T2" y="T3"/>
                </a:cxn>
                <a:cxn ang="0">
                  <a:pos x="T4" y="T5"/>
                </a:cxn>
                <a:cxn ang="0">
                  <a:pos x="T6" y="T7"/>
                </a:cxn>
                <a:cxn ang="0">
                  <a:pos x="T8" y="T9"/>
                </a:cxn>
              </a:cxnLst>
              <a:rect l="0" t="0" r="r" b="b"/>
              <a:pathLst>
                <a:path w="14" h="16">
                  <a:moveTo>
                    <a:pt x="14" y="4"/>
                  </a:moveTo>
                  <a:cubicBezTo>
                    <a:pt x="14" y="8"/>
                    <a:pt x="14" y="14"/>
                    <a:pt x="9" y="14"/>
                  </a:cubicBezTo>
                  <a:cubicBezTo>
                    <a:pt x="5" y="16"/>
                    <a:pt x="2" y="12"/>
                    <a:pt x="1" y="9"/>
                  </a:cubicBezTo>
                  <a:cubicBezTo>
                    <a:pt x="0" y="5"/>
                    <a:pt x="3" y="1"/>
                    <a:pt x="6" y="0"/>
                  </a:cubicBezTo>
                  <a:cubicBezTo>
                    <a:pt x="9" y="0"/>
                    <a:pt x="12" y="2"/>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5" name="Freeform 44"/>
            <p:cNvSpPr>
              <a:spLocks/>
            </p:cNvSpPr>
            <p:nvPr userDrawn="1"/>
          </p:nvSpPr>
          <p:spPr bwMode="auto">
            <a:xfrm>
              <a:off x="4216400" y="1035050"/>
              <a:ext cx="12700" cy="12700"/>
            </a:xfrm>
            <a:custGeom>
              <a:avLst/>
              <a:gdLst>
                <a:gd name="T0" fmla="*/ 15 w 16"/>
                <a:gd name="T1" fmla="*/ 7 h 16"/>
                <a:gd name="T2" fmla="*/ 10 w 16"/>
                <a:gd name="T3" fmla="*/ 15 h 16"/>
                <a:gd name="T4" fmla="*/ 3 w 16"/>
                <a:gd name="T5" fmla="*/ 11 h 16"/>
                <a:gd name="T6" fmla="*/ 4 w 16"/>
                <a:gd name="T7" fmla="*/ 4 h 16"/>
                <a:gd name="T8" fmla="*/ 15 w 16"/>
                <a:gd name="T9" fmla="*/ 7 h 16"/>
              </a:gdLst>
              <a:ahLst/>
              <a:cxnLst>
                <a:cxn ang="0">
                  <a:pos x="T0" y="T1"/>
                </a:cxn>
                <a:cxn ang="0">
                  <a:pos x="T2" y="T3"/>
                </a:cxn>
                <a:cxn ang="0">
                  <a:pos x="T4" y="T5"/>
                </a:cxn>
                <a:cxn ang="0">
                  <a:pos x="T6" y="T7"/>
                </a:cxn>
                <a:cxn ang="0">
                  <a:pos x="T8" y="T9"/>
                </a:cxn>
              </a:cxnLst>
              <a:rect l="0" t="0" r="r" b="b"/>
              <a:pathLst>
                <a:path w="16" h="16">
                  <a:moveTo>
                    <a:pt x="15" y="7"/>
                  </a:moveTo>
                  <a:cubicBezTo>
                    <a:pt x="16" y="11"/>
                    <a:pt x="12" y="13"/>
                    <a:pt x="10" y="15"/>
                  </a:cubicBezTo>
                  <a:cubicBezTo>
                    <a:pt x="8" y="16"/>
                    <a:pt x="4" y="13"/>
                    <a:pt x="3" y="11"/>
                  </a:cubicBezTo>
                  <a:cubicBezTo>
                    <a:pt x="0" y="8"/>
                    <a:pt x="3" y="6"/>
                    <a:pt x="4" y="4"/>
                  </a:cubicBezTo>
                  <a:cubicBezTo>
                    <a:pt x="8" y="0"/>
                    <a:pt x="14" y="3"/>
                    <a:pt x="15"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6" name="Freeform 45"/>
            <p:cNvSpPr>
              <a:spLocks/>
            </p:cNvSpPr>
            <p:nvPr userDrawn="1"/>
          </p:nvSpPr>
          <p:spPr bwMode="auto">
            <a:xfrm>
              <a:off x="4198938" y="1036638"/>
              <a:ext cx="11113" cy="11113"/>
            </a:xfrm>
            <a:custGeom>
              <a:avLst/>
              <a:gdLst>
                <a:gd name="T0" fmla="*/ 13 w 13"/>
                <a:gd name="T1" fmla="*/ 6 h 15"/>
                <a:gd name="T2" fmla="*/ 9 w 13"/>
                <a:gd name="T3" fmla="*/ 13 h 15"/>
                <a:gd name="T4" fmla="*/ 2 w 13"/>
                <a:gd name="T5" fmla="*/ 10 h 15"/>
                <a:gd name="T6" fmla="*/ 5 w 13"/>
                <a:gd name="T7" fmla="*/ 1 h 15"/>
                <a:gd name="T8" fmla="*/ 13 w 13"/>
                <a:gd name="T9" fmla="*/ 6 h 15"/>
              </a:gdLst>
              <a:ahLst/>
              <a:cxnLst>
                <a:cxn ang="0">
                  <a:pos x="T0" y="T1"/>
                </a:cxn>
                <a:cxn ang="0">
                  <a:pos x="T2" y="T3"/>
                </a:cxn>
                <a:cxn ang="0">
                  <a:pos x="T4" y="T5"/>
                </a:cxn>
                <a:cxn ang="0">
                  <a:pos x="T6" y="T7"/>
                </a:cxn>
                <a:cxn ang="0">
                  <a:pos x="T8" y="T9"/>
                </a:cxn>
              </a:cxnLst>
              <a:rect l="0" t="0" r="r" b="b"/>
              <a:pathLst>
                <a:path w="13" h="15">
                  <a:moveTo>
                    <a:pt x="13" y="6"/>
                  </a:moveTo>
                  <a:cubicBezTo>
                    <a:pt x="13" y="9"/>
                    <a:pt x="12" y="12"/>
                    <a:pt x="9" y="13"/>
                  </a:cubicBezTo>
                  <a:cubicBezTo>
                    <a:pt x="6" y="15"/>
                    <a:pt x="3" y="12"/>
                    <a:pt x="2" y="10"/>
                  </a:cubicBezTo>
                  <a:cubicBezTo>
                    <a:pt x="0" y="6"/>
                    <a:pt x="2" y="3"/>
                    <a:pt x="5" y="1"/>
                  </a:cubicBezTo>
                  <a:cubicBezTo>
                    <a:pt x="9" y="0"/>
                    <a:pt x="12" y="4"/>
                    <a:pt x="13"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7" name="Freeform 46"/>
            <p:cNvSpPr>
              <a:spLocks/>
            </p:cNvSpPr>
            <p:nvPr userDrawn="1"/>
          </p:nvSpPr>
          <p:spPr bwMode="auto">
            <a:xfrm>
              <a:off x="4846638" y="1038225"/>
              <a:ext cx="17463" cy="42863"/>
            </a:xfrm>
            <a:custGeom>
              <a:avLst/>
              <a:gdLst>
                <a:gd name="T0" fmla="*/ 13 w 21"/>
                <a:gd name="T1" fmla="*/ 6 h 55"/>
                <a:gd name="T2" fmla="*/ 20 w 21"/>
                <a:gd name="T3" fmla="*/ 33 h 55"/>
                <a:gd name="T4" fmla="*/ 16 w 21"/>
                <a:gd name="T5" fmla="*/ 55 h 55"/>
                <a:gd name="T6" fmla="*/ 7 w 21"/>
                <a:gd name="T7" fmla="*/ 43 h 55"/>
                <a:gd name="T8" fmla="*/ 8 w 21"/>
                <a:gd name="T9" fmla="*/ 1 h 55"/>
                <a:gd name="T10" fmla="*/ 13 w 21"/>
                <a:gd name="T11" fmla="*/ 6 h 55"/>
              </a:gdLst>
              <a:ahLst/>
              <a:cxnLst>
                <a:cxn ang="0">
                  <a:pos x="T0" y="T1"/>
                </a:cxn>
                <a:cxn ang="0">
                  <a:pos x="T2" y="T3"/>
                </a:cxn>
                <a:cxn ang="0">
                  <a:pos x="T4" y="T5"/>
                </a:cxn>
                <a:cxn ang="0">
                  <a:pos x="T6" y="T7"/>
                </a:cxn>
                <a:cxn ang="0">
                  <a:pos x="T8" y="T9"/>
                </a:cxn>
                <a:cxn ang="0">
                  <a:pos x="T10" y="T11"/>
                </a:cxn>
              </a:cxnLst>
              <a:rect l="0" t="0" r="r" b="b"/>
              <a:pathLst>
                <a:path w="21" h="55">
                  <a:moveTo>
                    <a:pt x="13" y="6"/>
                  </a:moveTo>
                  <a:cubicBezTo>
                    <a:pt x="16" y="14"/>
                    <a:pt x="19" y="23"/>
                    <a:pt x="20" y="33"/>
                  </a:cubicBezTo>
                  <a:cubicBezTo>
                    <a:pt x="19" y="40"/>
                    <a:pt x="21" y="50"/>
                    <a:pt x="16" y="55"/>
                  </a:cubicBezTo>
                  <a:cubicBezTo>
                    <a:pt x="11" y="53"/>
                    <a:pt x="10" y="46"/>
                    <a:pt x="7" y="43"/>
                  </a:cubicBezTo>
                  <a:cubicBezTo>
                    <a:pt x="0" y="30"/>
                    <a:pt x="6" y="14"/>
                    <a:pt x="8" y="1"/>
                  </a:cubicBezTo>
                  <a:cubicBezTo>
                    <a:pt x="11" y="0"/>
                    <a:pt x="11" y="4"/>
                    <a:pt x="13"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8" name="Freeform 47"/>
            <p:cNvSpPr>
              <a:spLocks/>
            </p:cNvSpPr>
            <p:nvPr userDrawn="1"/>
          </p:nvSpPr>
          <p:spPr bwMode="auto">
            <a:xfrm>
              <a:off x="4184650" y="1041400"/>
              <a:ext cx="12700" cy="12700"/>
            </a:xfrm>
            <a:custGeom>
              <a:avLst/>
              <a:gdLst>
                <a:gd name="T0" fmla="*/ 15 w 16"/>
                <a:gd name="T1" fmla="*/ 5 h 16"/>
                <a:gd name="T2" fmla="*/ 10 w 16"/>
                <a:gd name="T3" fmla="*/ 15 h 16"/>
                <a:gd name="T4" fmla="*/ 0 w 16"/>
                <a:gd name="T5" fmla="*/ 9 h 16"/>
                <a:gd name="T6" fmla="*/ 5 w 16"/>
                <a:gd name="T7" fmla="*/ 0 h 16"/>
                <a:gd name="T8" fmla="*/ 15 w 16"/>
                <a:gd name="T9" fmla="*/ 5 h 16"/>
              </a:gdLst>
              <a:ahLst/>
              <a:cxnLst>
                <a:cxn ang="0">
                  <a:pos x="T0" y="T1"/>
                </a:cxn>
                <a:cxn ang="0">
                  <a:pos x="T2" y="T3"/>
                </a:cxn>
                <a:cxn ang="0">
                  <a:pos x="T4" y="T5"/>
                </a:cxn>
                <a:cxn ang="0">
                  <a:pos x="T6" y="T7"/>
                </a:cxn>
                <a:cxn ang="0">
                  <a:pos x="T8" y="T9"/>
                </a:cxn>
              </a:cxnLst>
              <a:rect l="0" t="0" r="r" b="b"/>
              <a:pathLst>
                <a:path w="16" h="16">
                  <a:moveTo>
                    <a:pt x="15" y="5"/>
                  </a:moveTo>
                  <a:cubicBezTo>
                    <a:pt x="16" y="10"/>
                    <a:pt x="12" y="12"/>
                    <a:pt x="10" y="15"/>
                  </a:cubicBezTo>
                  <a:cubicBezTo>
                    <a:pt x="5" y="16"/>
                    <a:pt x="2" y="12"/>
                    <a:pt x="0" y="9"/>
                  </a:cubicBezTo>
                  <a:cubicBezTo>
                    <a:pt x="0" y="6"/>
                    <a:pt x="2" y="2"/>
                    <a:pt x="5" y="0"/>
                  </a:cubicBezTo>
                  <a:cubicBezTo>
                    <a:pt x="9" y="0"/>
                    <a:pt x="13" y="2"/>
                    <a:pt x="15"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49" name="Freeform 48"/>
            <p:cNvSpPr>
              <a:spLocks/>
            </p:cNvSpPr>
            <p:nvPr userDrawn="1"/>
          </p:nvSpPr>
          <p:spPr bwMode="auto">
            <a:xfrm>
              <a:off x="4891088" y="1041400"/>
              <a:ext cx="17463" cy="44450"/>
            </a:xfrm>
            <a:custGeom>
              <a:avLst/>
              <a:gdLst>
                <a:gd name="T0" fmla="*/ 16 w 21"/>
                <a:gd name="T1" fmla="*/ 16 h 55"/>
                <a:gd name="T2" fmla="*/ 18 w 21"/>
                <a:gd name="T3" fmla="*/ 53 h 55"/>
                <a:gd name="T4" fmla="*/ 16 w 21"/>
                <a:gd name="T5" fmla="*/ 55 h 55"/>
                <a:gd name="T6" fmla="*/ 0 w 21"/>
                <a:gd name="T7" fmla="*/ 24 h 55"/>
                <a:gd name="T8" fmla="*/ 5 w 21"/>
                <a:gd name="T9" fmla="*/ 2 h 55"/>
                <a:gd name="T10" fmla="*/ 10 w 21"/>
                <a:gd name="T11" fmla="*/ 5 h 55"/>
                <a:gd name="T12" fmla="*/ 16 w 21"/>
                <a:gd name="T13" fmla="*/ 16 h 55"/>
              </a:gdLst>
              <a:ahLst/>
              <a:cxnLst>
                <a:cxn ang="0">
                  <a:pos x="T0" y="T1"/>
                </a:cxn>
                <a:cxn ang="0">
                  <a:pos x="T2" y="T3"/>
                </a:cxn>
                <a:cxn ang="0">
                  <a:pos x="T4" y="T5"/>
                </a:cxn>
                <a:cxn ang="0">
                  <a:pos x="T6" y="T7"/>
                </a:cxn>
                <a:cxn ang="0">
                  <a:pos x="T8" y="T9"/>
                </a:cxn>
                <a:cxn ang="0">
                  <a:pos x="T10" y="T11"/>
                </a:cxn>
                <a:cxn ang="0">
                  <a:pos x="T12" y="T13"/>
                </a:cxn>
              </a:cxnLst>
              <a:rect l="0" t="0" r="r" b="b"/>
              <a:pathLst>
                <a:path w="21" h="55">
                  <a:moveTo>
                    <a:pt x="16" y="16"/>
                  </a:moveTo>
                  <a:cubicBezTo>
                    <a:pt x="21" y="27"/>
                    <a:pt x="21" y="41"/>
                    <a:pt x="18" y="53"/>
                  </a:cubicBezTo>
                  <a:lnTo>
                    <a:pt x="16" y="55"/>
                  </a:lnTo>
                  <a:cubicBezTo>
                    <a:pt x="10" y="44"/>
                    <a:pt x="3" y="35"/>
                    <a:pt x="0" y="24"/>
                  </a:cubicBezTo>
                  <a:cubicBezTo>
                    <a:pt x="0" y="16"/>
                    <a:pt x="2" y="9"/>
                    <a:pt x="5" y="2"/>
                  </a:cubicBezTo>
                  <a:cubicBezTo>
                    <a:pt x="7" y="0"/>
                    <a:pt x="9" y="3"/>
                    <a:pt x="10" y="5"/>
                  </a:cubicBezTo>
                  <a:cubicBezTo>
                    <a:pt x="10" y="9"/>
                    <a:pt x="12" y="14"/>
                    <a:pt x="16"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0" name="Freeform 49"/>
            <p:cNvSpPr>
              <a:spLocks/>
            </p:cNvSpPr>
            <p:nvPr userDrawn="1"/>
          </p:nvSpPr>
          <p:spPr bwMode="auto">
            <a:xfrm>
              <a:off x="4929188" y="1044575"/>
              <a:ext cx="12700" cy="12700"/>
            </a:xfrm>
            <a:custGeom>
              <a:avLst/>
              <a:gdLst>
                <a:gd name="T0" fmla="*/ 16 w 16"/>
                <a:gd name="T1" fmla="*/ 6 h 16"/>
                <a:gd name="T2" fmla="*/ 10 w 16"/>
                <a:gd name="T3" fmla="*/ 16 h 16"/>
                <a:gd name="T4" fmla="*/ 1 w 16"/>
                <a:gd name="T5" fmla="*/ 11 h 16"/>
                <a:gd name="T6" fmla="*/ 6 w 16"/>
                <a:gd name="T7" fmla="*/ 2 h 16"/>
                <a:gd name="T8" fmla="*/ 16 w 16"/>
                <a:gd name="T9" fmla="*/ 6 h 16"/>
              </a:gdLst>
              <a:ahLst/>
              <a:cxnLst>
                <a:cxn ang="0">
                  <a:pos x="T0" y="T1"/>
                </a:cxn>
                <a:cxn ang="0">
                  <a:pos x="T2" y="T3"/>
                </a:cxn>
                <a:cxn ang="0">
                  <a:pos x="T4" y="T5"/>
                </a:cxn>
                <a:cxn ang="0">
                  <a:pos x="T6" y="T7"/>
                </a:cxn>
                <a:cxn ang="0">
                  <a:pos x="T8" y="T9"/>
                </a:cxn>
              </a:cxnLst>
              <a:rect l="0" t="0" r="r" b="b"/>
              <a:pathLst>
                <a:path w="16" h="16">
                  <a:moveTo>
                    <a:pt x="16" y="6"/>
                  </a:moveTo>
                  <a:cubicBezTo>
                    <a:pt x="15" y="10"/>
                    <a:pt x="14" y="14"/>
                    <a:pt x="10" y="16"/>
                  </a:cubicBezTo>
                  <a:cubicBezTo>
                    <a:pt x="6" y="16"/>
                    <a:pt x="3" y="15"/>
                    <a:pt x="1" y="11"/>
                  </a:cubicBezTo>
                  <a:cubicBezTo>
                    <a:pt x="0" y="7"/>
                    <a:pt x="3" y="4"/>
                    <a:pt x="6" y="2"/>
                  </a:cubicBezTo>
                  <a:cubicBezTo>
                    <a:pt x="10" y="0"/>
                    <a:pt x="14" y="3"/>
                    <a:pt x="16"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1" name="Freeform 50"/>
            <p:cNvSpPr>
              <a:spLocks/>
            </p:cNvSpPr>
            <p:nvPr userDrawn="1"/>
          </p:nvSpPr>
          <p:spPr bwMode="auto">
            <a:xfrm>
              <a:off x="4197350" y="1052513"/>
              <a:ext cx="12700" cy="14288"/>
            </a:xfrm>
            <a:custGeom>
              <a:avLst/>
              <a:gdLst>
                <a:gd name="T0" fmla="*/ 16 w 16"/>
                <a:gd name="T1" fmla="*/ 7 h 17"/>
                <a:gd name="T2" fmla="*/ 10 w 16"/>
                <a:gd name="T3" fmla="*/ 14 h 17"/>
                <a:gd name="T4" fmla="*/ 2 w 16"/>
                <a:gd name="T5" fmla="*/ 12 h 17"/>
                <a:gd name="T6" fmla="*/ 2 w 16"/>
                <a:gd name="T7" fmla="*/ 3 h 17"/>
                <a:gd name="T8" fmla="*/ 8 w 16"/>
                <a:gd name="T9" fmla="*/ 0 h 17"/>
                <a:gd name="T10" fmla="*/ 16 w 16"/>
                <a:gd name="T11" fmla="*/ 7 h 17"/>
              </a:gdLst>
              <a:ahLst/>
              <a:cxnLst>
                <a:cxn ang="0">
                  <a:pos x="T0" y="T1"/>
                </a:cxn>
                <a:cxn ang="0">
                  <a:pos x="T2" y="T3"/>
                </a:cxn>
                <a:cxn ang="0">
                  <a:pos x="T4" y="T5"/>
                </a:cxn>
                <a:cxn ang="0">
                  <a:pos x="T6" y="T7"/>
                </a:cxn>
                <a:cxn ang="0">
                  <a:pos x="T8" y="T9"/>
                </a:cxn>
                <a:cxn ang="0">
                  <a:pos x="T10" y="T11"/>
                </a:cxn>
              </a:cxnLst>
              <a:rect l="0" t="0" r="r" b="b"/>
              <a:pathLst>
                <a:path w="16" h="17">
                  <a:moveTo>
                    <a:pt x="16" y="7"/>
                  </a:moveTo>
                  <a:cubicBezTo>
                    <a:pt x="16" y="10"/>
                    <a:pt x="13" y="14"/>
                    <a:pt x="10" y="14"/>
                  </a:cubicBezTo>
                  <a:cubicBezTo>
                    <a:pt x="7" y="17"/>
                    <a:pt x="5" y="13"/>
                    <a:pt x="2" y="12"/>
                  </a:cubicBezTo>
                  <a:cubicBezTo>
                    <a:pt x="1" y="9"/>
                    <a:pt x="0" y="6"/>
                    <a:pt x="2" y="3"/>
                  </a:cubicBezTo>
                  <a:cubicBezTo>
                    <a:pt x="3" y="1"/>
                    <a:pt x="6" y="1"/>
                    <a:pt x="8" y="0"/>
                  </a:cubicBezTo>
                  <a:cubicBezTo>
                    <a:pt x="12" y="2"/>
                    <a:pt x="15" y="3"/>
                    <a:pt x="16"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2" name="Freeform 51"/>
            <p:cNvSpPr>
              <a:spLocks/>
            </p:cNvSpPr>
            <p:nvPr userDrawn="1"/>
          </p:nvSpPr>
          <p:spPr bwMode="auto">
            <a:xfrm>
              <a:off x="4213225" y="1052513"/>
              <a:ext cx="11113" cy="11113"/>
            </a:xfrm>
            <a:custGeom>
              <a:avLst/>
              <a:gdLst>
                <a:gd name="T0" fmla="*/ 13 w 15"/>
                <a:gd name="T1" fmla="*/ 6 h 15"/>
                <a:gd name="T2" fmla="*/ 9 w 15"/>
                <a:gd name="T3" fmla="*/ 14 h 15"/>
                <a:gd name="T4" fmla="*/ 1 w 15"/>
                <a:gd name="T5" fmla="*/ 9 h 15"/>
                <a:gd name="T6" fmla="*/ 5 w 15"/>
                <a:gd name="T7" fmla="*/ 1 h 15"/>
                <a:gd name="T8" fmla="*/ 13 w 15"/>
                <a:gd name="T9" fmla="*/ 6 h 15"/>
              </a:gdLst>
              <a:ahLst/>
              <a:cxnLst>
                <a:cxn ang="0">
                  <a:pos x="T0" y="T1"/>
                </a:cxn>
                <a:cxn ang="0">
                  <a:pos x="T2" y="T3"/>
                </a:cxn>
                <a:cxn ang="0">
                  <a:pos x="T4" y="T5"/>
                </a:cxn>
                <a:cxn ang="0">
                  <a:pos x="T6" y="T7"/>
                </a:cxn>
                <a:cxn ang="0">
                  <a:pos x="T8" y="T9"/>
                </a:cxn>
              </a:cxnLst>
              <a:rect l="0" t="0" r="r" b="b"/>
              <a:pathLst>
                <a:path w="15" h="15">
                  <a:moveTo>
                    <a:pt x="13" y="6"/>
                  </a:moveTo>
                  <a:cubicBezTo>
                    <a:pt x="15" y="10"/>
                    <a:pt x="11" y="12"/>
                    <a:pt x="9" y="14"/>
                  </a:cubicBezTo>
                  <a:cubicBezTo>
                    <a:pt x="5" y="15"/>
                    <a:pt x="2" y="12"/>
                    <a:pt x="1" y="9"/>
                  </a:cubicBezTo>
                  <a:cubicBezTo>
                    <a:pt x="0" y="6"/>
                    <a:pt x="2" y="3"/>
                    <a:pt x="5" y="1"/>
                  </a:cubicBezTo>
                  <a:cubicBezTo>
                    <a:pt x="9" y="0"/>
                    <a:pt x="11" y="3"/>
                    <a:pt x="13"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3" name="Freeform 52"/>
            <p:cNvSpPr>
              <a:spLocks/>
            </p:cNvSpPr>
            <p:nvPr userDrawn="1"/>
          </p:nvSpPr>
          <p:spPr bwMode="auto">
            <a:xfrm>
              <a:off x="4918075" y="1055688"/>
              <a:ext cx="31750" cy="33338"/>
            </a:xfrm>
            <a:custGeom>
              <a:avLst/>
              <a:gdLst>
                <a:gd name="T0" fmla="*/ 41 w 41"/>
                <a:gd name="T1" fmla="*/ 0 h 41"/>
                <a:gd name="T2" fmla="*/ 33 w 41"/>
                <a:gd name="T3" fmla="*/ 15 h 41"/>
                <a:gd name="T4" fmla="*/ 9 w 41"/>
                <a:gd name="T5" fmla="*/ 36 h 41"/>
                <a:gd name="T6" fmla="*/ 1 w 41"/>
                <a:gd name="T7" fmla="*/ 41 h 41"/>
                <a:gd name="T8" fmla="*/ 11 w 41"/>
                <a:gd name="T9" fmla="*/ 20 h 41"/>
                <a:gd name="T10" fmla="*/ 41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41" y="0"/>
                  </a:moveTo>
                  <a:cubicBezTo>
                    <a:pt x="41" y="5"/>
                    <a:pt x="33" y="10"/>
                    <a:pt x="33" y="15"/>
                  </a:cubicBezTo>
                  <a:cubicBezTo>
                    <a:pt x="28" y="25"/>
                    <a:pt x="19" y="33"/>
                    <a:pt x="9" y="36"/>
                  </a:cubicBezTo>
                  <a:cubicBezTo>
                    <a:pt x="7" y="38"/>
                    <a:pt x="4" y="41"/>
                    <a:pt x="1" y="41"/>
                  </a:cubicBezTo>
                  <a:cubicBezTo>
                    <a:pt x="0" y="34"/>
                    <a:pt x="7" y="27"/>
                    <a:pt x="11" y="20"/>
                  </a:cubicBezTo>
                  <a:cubicBezTo>
                    <a:pt x="19" y="10"/>
                    <a:pt x="30" y="3"/>
                    <a:pt x="41"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4" name="Freeform 53"/>
            <p:cNvSpPr>
              <a:spLocks/>
            </p:cNvSpPr>
            <p:nvPr userDrawn="1"/>
          </p:nvSpPr>
          <p:spPr bwMode="auto">
            <a:xfrm>
              <a:off x="4183063" y="1055688"/>
              <a:ext cx="33338" cy="30163"/>
            </a:xfrm>
            <a:custGeom>
              <a:avLst/>
              <a:gdLst>
                <a:gd name="T0" fmla="*/ 27 w 43"/>
                <a:gd name="T1" fmla="*/ 16 h 38"/>
                <a:gd name="T2" fmla="*/ 43 w 43"/>
                <a:gd name="T3" fmla="*/ 34 h 38"/>
                <a:gd name="T4" fmla="*/ 40 w 43"/>
                <a:gd name="T5" fmla="*/ 38 h 38"/>
                <a:gd name="T6" fmla="*/ 0 w 43"/>
                <a:gd name="T7" fmla="*/ 4 h 38"/>
                <a:gd name="T8" fmla="*/ 9 w 43"/>
                <a:gd name="T9" fmla="*/ 3 h 38"/>
                <a:gd name="T10" fmla="*/ 27 w 43"/>
                <a:gd name="T11" fmla="*/ 16 h 38"/>
              </a:gdLst>
              <a:ahLst/>
              <a:cxnLst>
                <a:cxn ang="0">
                  <a:pos x="T0" y="T1"/>
                </a:cxn>
                <a:cxn ang="0">
                  <a:pos x="T2" y="T3"/>
                </a:cxn>
                <a:cxn ang="0">
                  <a:pos x="T4" y="T5"/>
                </a:cxn>
                <a:cxn ang="0">
                  <a:pos x="T6" y="T7"/>
                </a:cxn>
                <a:cxn ang="0">
                  <a:pos x="T8" y="T9"/>
                </a:cxn>
                <a:cxn ang="0">
                  <a:pos x="T10" y="T11"/>
                </a:cxn>
              </a:cxnLst>
              <a:rect l="0" t="0" r="r" b="b"/>
              <a:pathLst>
                <a:path w="43" h="38">
                  <a:moveTo>
                    <a:pt x="27" y="16"/>
                  </a:moveTo>
                  <a:cubicBezTo>
                    <a:pt x="33" y="23"/>
                    <a:pt x="36" y="28"/>
                    <a:pt x="43" y="34"/>
                  </a:cubicBezTo>
                  <a:cubicBezTo>
                    <a:pt x="43" y="36"/>
                    <a:pt x="42" y="38"/>
                    <a:pt x="40" y="38"/>
                  </a:cubicBezTo>
                  <a:cubicBezTo>
                    <a:pt x="22" y="37"/>
                    <a:pt x="9" y="18"/>
                    <a:pt x="0" y="4"/>
                  </a:cubicBezTo>
                  <a:cubicBezTo>
                    <a:pt x="1" y="0"/>
                    <a:pt x="6" y="4"/>
                    <a:pt x="9" y="3"/>
                  </a:cubicBezTo>
                  <a:cubicBezTo>
                    <a:pt x="15" y="8"/>
                    <a:pt x="22" y="10"/>
                    <a:pt x="27"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5" name="Freeform 54"/>
            <p:cNvSpPr>
              <a:spLocks/>
            </p:cNvSpPr>
            <p:nvPr userDrawn="1"/>
          </p:nvSpPr>
          <p:spPr bwMode="auto">
            <a:xfrm>
              <a:off x="4926013" y="1073150"/>
              <a:ext cx="28575" cy="36513"/>
            </a:xfrm>
            <a:custGeom>
              <a:avLst/>
              <a:gdLst>
                <a:gd name="T0" fmla="*/ 37 w 37"/>
                <a:gd name="T1" fmla="*/ 0 h 47"/>
                <a:gd name="T2" fmla="*/ 13 w 37"/>
                <a:gd name="T3" fmla="*/ 42 h 47"/>
                <a:gd name="T4" fmla="*/ 0 w 37"/>
                <a:gd name="T5" fmla="*/ 45 h 47"/>
                <a:gd name="T6" fmla="*/ 34 w 37"/>
                <a:gd name="T7" fmla="*/ 0 h 47"/>
              </a:gdLst>
              <a:ahLst/>
              <a:cxnLst>
                <a:cxn ang="0">
                  <a:pos x="T0" y="T1"/>
                </a:cxn>
                <a:cxn ang="0">
                  <a:pos x="T2" y="T3"/>
                </a:cxn>
                <a:cxn ang="0">
                  <a:pos x="T4" y="T5"/>
                </a:cxn>
                <a:cxn ang="0">
                  <a:pos x="T6" y="T7"/>
                </a:cxn>
              </a:cxnLst>
              <a:rect l="0" t="0" r="r" b="b"/>
              <a:pathLst>
                <a:path w="37" h="47">
                  <a:moveTo>
                    <a:pt x="37" y="0"/>
                  </a:moveTo>
                  <a:cubicBezTo>
                    <a:pt x="36" y="17"/>
                    <a:pt x="28" y="34"/>
                    <a:pt x="13" y="42"/>
                  </a:cubicBezTo>
                  <a:cubicBezTo>
                    <a:pt x="9" y="43"/>
                    <a:pt x="4" y="47"/>
                    <a:pt x="0" y="45"/>
                  </a:cubicBezTo>
                  <a:cubicBezTo>
                    <a:pt x="8" y="28"/>
                    <a:pt x="20" y="15"/>
                    <a:pt x="34"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6" name="Freeform 55"/>
            <p:cNvSpPr>
              <a:spLocks/>
            </p:cNvSpPr>
            <p:nvPr userDrawn="1"/>
          </p:nvSpPr>
          <p:spPr bwMode="auto">
            <a:xfrm>
              <a:off x="4884738" y="1077913"/>
              <a:ext cx="12700" cy="12700"/>
            </a:xfrm>
            <a:custGeom>
              <a:avLst/>
              <a:gdLst>
                <a:gd name="T0" fmla="*/ 15 w 16"/>
                <a:gd name="T1" fmla="*/ 5 h 16"/>
                <a:gd name="T2" fmla="*/ 9 w 16"/>
                <a:gd name="T3" fmla="*/ 16 h 16"/>
                <a:gd name="T4" fmla="*/ 0 w 16"/>
                <a:gd name="T5" fmla="*/ 9 h 16"/>
                <a:gd name="T6" fmla="*/ 5 w 16"/>
                <a:gd name="T7" fmla="*/ 1 h 16"/>
                <a:gd name="T8" fmla="*/ 10 w 16"/>
                <a:gd name="T9" fmla="*/ 0 h 16"/>
                <a:gd name="T10" fmla="*/ 15 w 16"/>
                <a:gd name="T11" fmla="*/ 5 h 16"/>
              </a:gdLst>
              <a:ahLst/>
              <a:cxnLst>
                <a:cxn ang="0">
                  <a:pos x="T0" y="T1"/>
                </a:cxn>
                <a:cxn ang="0">
                  <a:pos x="T2" y="T3"/>
                </a:cxn>
                <a:cxn ang="0">
                  <a:pos x="T4" y="T5"/>
                </a:cxn>
                <a:cxn ang="0">
                  <a:pos x="T6" y="T7"/>
                </a:cxn>
                <a:cxn ang="0">
                  <a:pos x="T8" y="T9"/>
                </a:cxn>
                <a:cxn ang="0">
                  <a:pos x="T10" y="T11"/>
                </a:cxn>
              </a:cxnLst>
              <a:rect l="0" t="0" r="r" b="b"/>
              <a:pathLst>
                <a:path w="16" h="16">
                  <a:moveTo>
                    <a:pt x="15" y="5"/>
                  </a:moveTo>
                  <a:cubicBezTo>
                    <a:pt x="16" y="10"/>
                    <a:pt x="13" y="14"/>
                    <a:pt x="9" y="16"/>
                  </a:cubicBezTo>
                  <a:cubicBezTo>
                    <a:pt x="5" y="16"/>
                    <a:pt x="2" y="12"/>
                    <a:pt x="0" y="9"/>
                  </a:cubicBezTo>
                  <a:cubicBezTo>
                    <a:pt x="0" y="6"/>
                    <a:pt x="2" y="2"/>
                    <a:pt x="5" y="1"/>
                  </a:cubicBezTo>
                  <a:cubicBezTo>
                    <a:pt x="6" y="0"/>
                    <a:pt x="8" y="0"/>
                    <a:pt x="10" y="0"/>
                  </a:cubicBezTo>
                  <a:cubicBezTo>
                    <a:pt x="12" y="1"/>
                    <a:pt x="13" y="3"/>
                    <a:pt x="15"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7" name="Freeform 56"/>
            <p:cNvSpPr>
              <a:spLocks/>
            </p:cNvSpPr>
            <p:nvPr userDrawn="1"/>
          </p:nvSpPr>
          <p:spPr bwMode="auto">
            <a:xfrm>
              <a:off x="4162425" y="1079500"/>
              <a:ext cx="41275" cy="22225"/>
            </a:xfrm>
            <a:custGeom>
              <a:avLst/>
              <a:gdLst>
                <a:gd name="T0" fmla="*/ 31 w 52"/>
                <a:gd name="T1" fmla="*/ 6 h 27"/>
                <a:gd name="T2" fmla="*/ 52 w 52"/>
                <a:gd name="T3" fmla="*/ 24 h 27"/>
                <a:gd name="T4" fmla="*/ 35 w 52"/>
                <a:gd name="T5" fmla="*/ 24 h 27"/>
                <a:gd name="T6" fmla="*/ 0 w 52"/>
                <a:gd name="T7" fmla="*/ 5 h 27"/>
                <a:gd name="T8" fmla="*/ 8 w 52"/>
                <a:gd name="T9" fmla="*/ 1 h 27"/>
                <a:gd name="T10" fmla="*/ 31 w 52"/>
                <a:gd name="T11" fmla="*/ 6 h 27"/>
              </a:gdLst>
              <a:ahLst/>
              <a:cxnLst>
                <a:cxn ang="0">
                  <a:pos x="T0" y="T1"/>
                </a:cxn>
                <a:cxn ang="0">
                  <a:pos x="T2" y="T3"/>
                </a:cxn>
                <a:cxn ang="0">
                  <a:pos x="T4" y="T5"/>
                </a:cxn>
                <a:cxn ang="0">
                  <a:pos x="T6" y="T7"/>
                </a:cxn>
                <a:cxn ang="0">
                  <a:pos x="T8" y="T9"/>
                </a:cxn>
                <a:cxn ang="0">
                  <a:pos x="T10" y="T11"/>
                </a:cxn>
              </a:cxnLst>
              <a:rect l="0" t="0" r="r" b="b"/>
              <a:pathLst>
                <a:path w="52" h="27">
                  <a:moveTo>
                    <a:pt x="31" y="6"/>
                  </a:moveTo>
                  <a:cubicBezTo>
                    <a:pt x="39" y="11"/>
                    <a:pt x="45" y="18"/>
                    <a:pt x="52" y="24"/>
                  </a:cubicBezTo>
                  <a:cubicBezTo>
                    <a:pt x="47" y="27"/>
                    <a:pt x="41" y="24"/>
                    <a:pt x="35" y="24"/>
                  </a:cubicBezTo>
                  <a:cubicBezTo>
                    <a:pt x="22" y="20"/>
                    <a:pt x="14" y="9"/>
                    <a:pt x="0" y="5"/>
                  </a:cubicBezTo>
                  <a:cubicBezTo>
                    <a:pt x="1" y="1"/>
                    <a:pt x="6" y="2"/>
                    <a:pt x="8" y="1"/>
                  </a:cubicBezTo>
                  <a:cubicBezTo>
                    <a:pt x="17" y="0"/>
                    <a:pt x="24" y="4"/>
                    <a:pt x="31"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8" name="Freeform 57"/>
            <p:cNvSpPr>
              <a:spLocks/>
            </p:cNvSpPr>
            <p:nvPr userDrawn="1"/>
          </p:nvSpPr>
          <p:spPr bwMode="auto">
            <a:xfrm>
              <a:off x="4121150" y="887413"/>
              <a:ext cx="414338" cy="390525"/>
            </a:xfrm>
            <a:custGeom>
              <a:avLst/>
              <a:gdLst>
                <a:gd name="T0" fmla="*/ 431 w 521"/>
                <a:gd name="T1" fmla="*/ 146 h 492"/>
                <a:gd name="T2" fmla="*/ 424 w 521"/>
                <a:gd name="T3" fmla="*/ 152 h 492"/>
                <a:gd name="T4" fmla="*/ 415 w 521"/>
                <a:gd name="T5" fmla="*/ 113 h 492"/>
                <a:gd name="T6" fmla="*/ 433 w 521"/>
                <a:gd name="T7" fmla="*/ 55 h 492"/>
                <a:gd name="T8" fmla="*/ 416 w 521"/>
                <a:gd name="T9" fmla="*/ 34 h 492"/>
                <a:gd name="T10" fmla="*/ 412 w 521"/>
                <a:gd name="T11" fmla="*/ 1 h 492"/>
                <a:gd name="T12" fmla="*/ 371 w 521"/>
                <a:gd name="T13" fmla="*/ 11 h 492"/>
                <a:gd name="T14" fmla="*/ 355 w 521"/>
                <a:gd name="T15" fmla="*/ 13 h 492"/>
                <a:gd name="T16" fmla="*/ 374 w 521"/>
                <a:gd name="T17" fmla="*/ 56 h 492"/>
                <a:gd name="T18" fmla="*/ 285 w 521"/>
                <a:gd name="T19" fmla="*/ 221 h 492"/>
                <a:gd name="T20" fmla="*/ 231 w 521"/>
                <a:gd name="T21" fmla="*/ 318 h 492"/>
                <a:gd name="T22" fmla="*/ 143 w 521"/>
                <a:gd name="T23" fmla="*/ 267 h 492"/>
                <a:gd name="T24" fmla="*/ 152 w 521"/>
                <a:gd name="T25" fmla="*/ 194 h 492"/>
                <a:gd name="T26" fmla="*/ 137 w 521"/>
                <a:gd name="T27" fmla="*/ 259 h 492"/>
                <a:gd name="T28" fmla="*/ 136 w 521"/>
                <a:gd name="T29" fmla="*/ 276 h 492"/>
                <a:gd name="T30" fmla="*/ 55 w 521"/>
                <a:gd name="T31" fmla="*/ 286 h 492"/>
                <a:gd name="T32" fmla="*/ 75 w 521"/>
                <a:gd name="T33" fmla="*/ 292 h 492"/>
                <a:gd name="T34" fmla="*/ 108 w 521"/>
                <a:gd name="T35" fmla="*/ 279 h 492"/>
                <a:gd name="T36" fmla="*/ 185 w 521"/>
                <a:gd name="T37" fmla="*/ 302 h 492"/>
                <a:gd name="T38" fmla="*/ 162 w 521"/>
                <a:gd name="T39" fmla="*/ 314 h 492"/>
                <a:gd name="T40" fmla="*/ 146 w 521"/>
                <a:gd name="T41" fmla="*/ 365 h 492"/>
                <a:gd name="T42" fmla="*/ 153 w 521"/>
                <a:gd name="T43" fmla="*/ 331 h 492"/>
                <a:gd name="T44" fmla="*/ 232 w 521"/>
                <a:gd name="T45" fmla="*/ 330 h 492"/>
                <a:gd name="T46" fmla="*/ 212 w 521"/>
                <a:gd name="T47" fmla="*/ 384 h 492"/>
                <a:gd name="T48" fmla="*/ 94 w 521"/>
                <a:gd name="T49" fmla="*/ 420 h 492"/>
                <a:gd name="T50" fmla="*/ 228 w 521"/>
                <a:gd name="T51" fmla="*/ 390 h 492"/>
                <a:gd name="T52" fmla="*/ 211 w 521"/>
                <a:gd name="T53" fmla="*/ 416 h 492"/>
                <a:gd name="T54" fmla="*/ 197 w 521"/>
                <a:gd name="T55" fmla="*/ 409 h 492"/>
                <a:gd name="T56" fmla="*/ 205 w 521"/>
                <a:gd name="T57" fmla="*/ 420 h 492"/>
                <a:gd name="T58" fmla="*/ 154 w 521"/>
                <a:gd name="T59" fmla="*/ 451 h 492"/>
                <a:gd name="T60" fmla="*/ 187 w 521"/>
                <a:gd name="T61" fmla="*/ 449 h 492"/>
                <a:gd name="T62" fmla="*/ 221 w 521"/>
                <a:gd name="T63" fmla="*/ 439 h 492"/>
                <a:gd name="T64" fmla="*/ 204 w 521"/>
                <a:gd name="T65" fmla="*/ 441 h 492"/>
                <a:gd name="T66" fmla="*/ 166 w 521"/>
                <a:gd name="T67" fmla="*/ 462 h 492"/>
                <a:gd name="T68" fmla="*/ 43 w 521"/>
                <a:gd name="T69" fmla="*/ 468 h 492"/>
                <a:gd name="T70" fmla="*/ 2 w 521"/>
                <a:gd name="T71" fmla="*/ 480 h 492"/>
                <a:gd name="T72" fmla="*/ 211 w 521"/>
                <a:gd name="T73" fmla="*/ 486 h 492"/>
                <a:gd name="T74" fmla="*/ 282 w 521"/>
                <a:gd name="T75" fmla="*/ 430 h 492"/>
                <a:gd name="T76" fmla="*/ 318 w 521"/>
                <a:gd name="T77" fmla="*/ 384 h 492"/>
                <a:gd name="T78" fmla="*/ 306 w 521"/>
                <a:gd name="T79" fmla="*/ 479 h 492"/>
                <a:gd name="T80" fmla="*/ 458 w 521"/>
                <a:gd name="T81" fmla="*/ 486 h 492"/>
                <a:gd name="T82" fmla="*/ 486 w 521"/>
                <a:gd name="T83" fmla="*/ 486 h 492"/>
                <a:gd name="T84" fmla="*/ 472 w 521"/>
                <a:gd name="T85" fmla="*/ 473 h 492"/>
                <a:gd name="T86" fmla="*/ 348 w 521"/>
                <a:gd name="T87" fmla="*/ 462 h 492"/>
                <a:gd name="T88" fmla="*/ 370 w 521"/>
                <a:gd name="T89" fmla="*/ 360 h 492"/>
                <a:gd name="T90" fmla="*/ 375 w 521"/>
                <a:gd name="T91" fmla="*/ 317 h 492"/>
                <a:gd name="T92" fmla="*/ 393 w 521"/>
                <a:gd name="T93" fmla="*/ 264 h 492"/>
                <a:gd name="T94" fmla="*/ 431 w 521"/>
                <a:gd name="T95" fmla="*/ 266 h 492"/>
                <a:gd name="T96" fmla="*/ 440 w 521"/>
                <a:gd name="T97" fmla="*/ 301 h 492"/>
                <a:gd name="T98" fmla="*/ 438 w 521"/>
                <a:gd name="T99" fmla="*/ 243 h 492"/>
                <a:gd name="T100" fmla="*/ 415 w 521"/>
                <a:gd name="T101" fmla="*/ 207 h 492"/>
                <a:gd name="T102" fmla="*/ 430 w 521"/>
                <a:gd name="T103" fmla="*/ 188 h 492"/>
                <a:gd name="T104" fmla="*/ 435 w 521"/>
                <a:gd name="T105" fmla="*/ 153 h 492"/>
                <a:gd name="T106" fmla="*/ 487 w 521"/>
                <a:gd name="T107" fmla="*/ 159 h 492"/>
                <a:gd name="T108" fmla="*/ 521 w 521"/>
                <a:gd name="T109" fmla="*/ 14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1" h="492">
                  <a:moveTo>
                    <a:pt x="488" y="135"/>
                  </a:moveTo>
                  <a:cubicBezTo>
                    <a:pt x="467" y="127"/>
                    <a:pt x="453" y="149"/>
                    <a:pt x="431" y="146"/>
                  </a:cubicBezTo>
                  <a:cubicBezTo>
                    <a:pt x="429" y="148"/>
                    <a:pt x="429" y="151"/>
                    <a:pt x="428" y="152"/>
                  </a:cubicBezTo>
                  <a:cubicBezTo>
                    <a:pt x="427" y="154"/>
                    <a:pt x="425" y="153"/>
                    <a:pt x="424" y="152"/>
                  </a:cubicBezTo>
                  <a:cubicBezTo>
                    <a:pt x="422" y="143"/>
                    <a:pt x="419" y="135"/>
                    <a:pt x="418" y="126"/>
                  </a:cubicBezTo>
                  <a:cubicBezTo>
                    <a:pt x="416" y="122"/>
                    <a:pt x="417" y="117"/>
                    <a:pt x="415" y="113"/>
                  </a:cubicBezTo>
                  <a:cubicBezTo>
                    <a:pt x="403" y="80"/>
                    <a:pt x="445" y="105"/>
                    <a:pt x="453" y="86"/>
                  </a:cubicBezTo>
                  <a:cubicBezTo>
                    <a:pt x="460" y="69"/>
                    <a:pt x="439" y="67"/>
                    <a:pt x="433" y="55"/>
                  </a:cubicBezTo>
                  <a:lnTo>
                    <a:pt x="433" y="50"/>
                  </a:lnTo>
                  <a:cubicBezTo>
                    <a:pt x="427" y="44"/>
                    <a:pt x="420" y="42"/>
                    <a:pt x="416" y="34"/>
                  </a:cubicBezTo>
                  <a:cubicBezTo>
                    <a:pt x="419" y="25"/>
                    <a:pt x="420" y="14"/>
                    <a:pt x="418" y="5"/>
                  </a:cubicBezTo>
                  <a:cubicBezTo>
                    <a:pt x="417" y="3"/>
                    <a:pt x="416" y="0"/>
                    <a:pt x="412" y="1"/>
                  </a:cubicBezTo>
                  <a:cubicBezTo>
                    <a:pt x="405" y="11"/>
                    <a:pt x="400" y="19"/>
                    <a:pt x="393" y="28"/>
                  </a:cubicBezTo>
                  <a:cubicBezTo>
                    <a:pt x="386" y="23"/>
                    <a:pt x="379" y="16"/>
                    <a:pt x="371" y="11"/>
                  </a:cubicBezTo>
                  <a:cubicBezTo>
                    <a:pt x="365" y="11"/>
                    <a:pt x="360" y="5"/>
                    <a:pt x="353" y="7"/>
                  </a:cubicBezTo>
                  <a:cubicBezTo>
                    <a:pt x="352" y="10"/>
                    <a:pt x="353" y="11"/>
                    <a:pt x="355" y="13"/>
                  </a:cubicBezTo>
                  <a:cubicBezTo>
                    <a:pt x="355" y="28"/>
                    <a:pt x="362" y="40"/>
                    <a:pt x="373" y="50"/>
                  </a:cubicBezTo>
                  <a:lnTo>
                    <a:pt x="374" y="56"/>
                  </a:lnTo>
                  <a:cubicBezTo>
                    <a:pt x="367" y="71"/>
                    <a:pt x="369" y="89"/>
                    <a:pt x="367" y="106"/>
                  </a:cubicBezTo>
                  <a:cubicBezTo>
                    <a:pt x="350" y="149"/>
                    <a:pt x="323" y="191"/>
                    <a:pt x="285" y="221"/>
                  </a:cubicBezTo>
                  <a:cubicBezTo>
                    <a:pt x="264" y="246"/>
                    <a:pt x="238" y="269"/>
                    <a:pt x="235" y="303"/>
                  </a:cubicBezTo>
                  <a:cubicBezTo>
                    <a:pt x="234" y="308"/>
                    <a:pt x="236" y="314"/>
                    <a:pt x="231" y="318"/>
                  </a:cubicBezTo>
                  <a:cubicBezTo>
                    <a:pt x="219" y="314"/>
                    <a:pt x="207" y="308"/>
                    <a:pt x="196" y="300"/>
                  </a:cubicBezTo>
                  <a:cubicBezTo>
                    <a:pt x="179" y="287"/>
                    <a:pt x="154" y="289"/>
                    <a:pt x="143" y="267"/>
                  </a:cubicBezTo>
                  <a:cubicBezTo>
                    <a:pt x="138" y="258"/>
                    <a:pt x="144" y="249"/>
                    <a:pt x="148" y="243"/>
                  </a:cubicBezTo>
                  <a:cubicBezTo>
                    <a:pt x="161" y="231"/>
                    <a:pt x="159" y="209"/>
                    <a:pt x="152" y="194"/>
                  </a:cubicBezTo>
                  <a:cubicBezTo>
                    <a:pt x="151" y="194"/>
                    <a:pt x="150" y="196"/>
                    <a:pt x="149" y="196"/>
                  </a:cubicBezTo>
                  <a:cubicBezTo>
                    <a:pt x="148" y="219"/>
                    <a:pt x="130" y="234"/>
                    <a:pt x="137" y="259"/>
                  </a:cubicBezTo>
                  <a:cubicBezTo>
                    <a:pt x="139" y="266"/>
                    <a:pt x="142" y="271"/>
                    <a:pt x="144" y="278"/>
                  </a:cubicBezTo>
                  <a:cubicBezTo>
                    <a:pt x="142" y="277"/>
                    <a:pt x="138" y="277"/>
                    <a:pt x="136" y="276"/>
                  </a:cubicBezTo>
                  <a:cubicBezTo>
                    <a:pt x="127" y="275"/>
                    <a:pt x="119" y="271"/>
                    <a:pt x="110" y="272"/>
                  </a:cubicBezTo>
                  <a:cubicBezTo>
                    <a:pt x="93" y="280"/>
                    <a:pt x="69" y="270"/>
                    <a:pt x="55" y="286"/>
                  </a:cubicBezTo>
                  <a:cubicBezTo>
                    <a:pt x="53" y="287"/>
                    <a:pt x="50" y="287"/>
                    <a:pt x="51" y="291"/>
                  </a:cubicBezTo>
                  <a:cubicBezTo>
                    <a:pt x="59" y="291"/>
                    <a:pt x="67" y="293"/>
                    <a:pt x="75" y="292"/>
                  </a:cubicBezTo>
                  <a:cubicBezTo>
                    <a:pt x="88" y="295"/>
                    <a:pt x="97" y="284"/>
                    <a:pt x="106" y="279"/>
                  </a:cubicBezTo>
                  <a:lnTo>
                    <a:pt x="108" y="279"/>
                  </a:lnTo>
                  <a:cubicBezTo>
                    <a:pt x="112" y="275"/>
                    <a:pt x="119" y="277"/>
                    <a:pt x="123" y="276"/>
                  </a:cubicBezTo>
                  <a:cubicBezTo>
                    <a:pt x="147" y="279"/>
                    <a:pt x="166" y="291"/>
                    <a:pt x="185" y="302"/>
                  </a:cubicBezTo>
                  <a:lnTo>
                    <a:pt x="185" y="304"/>
                  </a:lnTo>
                  <a:cubicBezTo>
                    <a:pt x="178" y="307"/>
                    <a:pt x="169" y="310"/>
                    <a:pt x="162" y="314"/>
                  </a:cubicBezTo>
                  <a:cubicBezTo>
                    <a:pt x="153" y="320"/>
                    <a:pt x="143" y="329"/>
                    <a:pt x="140" y="339"/>
                  </a:cubicBezTo>
                  <a:cubicBezTo>
                    <a:pt x="134" y="349"/>
                    <a:pt x="142" y="357"/>
                    <a:pt x="146" y="365"/>
                  </a:cubicBezTo>
                  <a:cubicBezTo>
                    <a:pt x="146" y="369"/>
                    <a:pt x="147" y="373"/>
                    <a:pt x="150" y="375"/>
                  </a:cubicBezTo>
                  <a:cubicBezTo>
                    <a:pt x="162" y="362"/>
                    <a:pt x="151" y="346"/>
                    <a:pt x="153" y="331"/>
                  </a:cubicBezTo>
                  <a:cubicBezTo>
                    <a:pt x="156" y="320"/>
                    <a:pt x="167" y="314"/>
                    <a:pt x="177" y="311"/>
                  </a:cubicBezTo>
                  <a:cubicBezTo>
                    <a:pt x="199" y="302"/>
                    <a:pt x="214" y="320"/>
                    <a:pt x="232" y="330"/>
                  </a:cubicBezTo>
                  <a:cubicBezTo>
                    <a:pt x="231" y="347"/>
                    <a:pt x="234" y="364"/>
                    <a:pt x="230" y="381"/>
                  </a:cubicBezTo>
                  <a:cubicBezTo>
                    <a:pt x="225" y="383"/>
                    <a:pt x="218" y="384"/>
                    <a:pt x="212" y="384"/>
                  </a:cubicBezTo>
                  <a:cubicBezTo>
                    <a:pt x="182" y="386"/>
                    <a:pt x="159" y="402"/>
                    <a:pt x="132" y="411"/>
                  </a:cubicBezTo>
                  <a:cubicBezTo>
                    <a:pt x="120" y="416"/>
                    <a:pt x="106" y="415"/>
                    <a:pt x="94" y="420"/>
                  </a:cubicBezTo>
                  <a:cubicBezTo>
                    <a:pt x="103" y="422"/>
                    <a:pt x="113" y="419"/>
                    <a:pt x="123" y="419"/>
                  </a:cubicBezTo>
                  <a:cubicBezTo>
                    <a:pt x="160" y="413"/>
                    <a:pt x="188" y="385"/>
                    <a:pt x="228" y="390"/>
                  </a:cubicBezTo>
                  <a:lnTo>
                    <a:pt x="229" y="391"/>
                  </a:lnTo>
                  <a:cubicBezTo>
                    <a:pt x="224" y="400"/>
                    <a:pt x="218" y="408"/>
                    <a:pt x="211" y="416"/>
                  </a:cubicBezTo>
                  <a:cubicBezTo>
                    <a:pt x="210" y="411"/>
                    <a:pt x="210" y="408"/>
                    <a:pt x="206" y="406"/>
                  </a:cubicBezTo>
                  <a:cubicBezTo>
                    <a:pt x="203" y="404"/>
                    <a:pt x="199" y="406"/>
                    <a:pt x="197" y="409"/>
                  </a:cubicBezTo>
                  <a:cubicBezTo>
                    <a:pt x="196" y="411"/>
                    <a:pt x="196" y="413"/>
                    <a:pt x="197" y="414"/>
                  </a:cubicBezTo>
                  <a:cubicBezTo>
                    <a:pt x="199" y="418"/>
                    <a:pt x="202" y="419"/>
                    <a:pt x="205" y="420"/>
                  </a:cubicBezTo>
                  <a:cubicBezTo>
                    <a:pt x="205" y="423"/>
                    <a:pt x="200" y="425"/>
                    <a:pt x="198" y="428"/>
                  </a:cubicBezTo>
                  <a:cubicBezTo>
                    <a:pt x="188" y="446"/>
                    <a:pt x="166" y="438"/>
                    <a:pt x="154" y="451"/>
                  </a:cubicBezTo>
                  <a:cubicBezTo>
                    <a:pt x="152" y="454"/>
                    <a:pt x="145" y="455"/>
                    <a:pt x="148" y="459"/>
                  </a:cubicBezTo>
                  <a:cubicBezTo>
                    <a:pt x="162" y="461"/>
                    <a:pt x="176" y="457"/>
                    <a:pt x="187" y="449"/>
                  </a:cubicBezTo>
                  <a:cubicBezTo>
                    <a:pt x="201" y="434"/>
                    <a:pt x="216" y="419"/>
                    <a:pt x="230" y="404"/>
                  </a:cubicBezTo>
                  <a:cubicBezTo>
                    <a:pt x="232" y="416"/>
                    <a:pt x="228" y="429"/>
                    <a:pt x="221" y="439"/>
                  </a:cubicBezTo>
                  <a:cubicBezTo>
                    <a:pt x="218" y="437"/>
                    <a:pt x="215" y="434"/>
                    <a:pt x="211" y="433"/>
                  </a:cubicBezTo>
                  <a:cubicBezTo>
                    <a:pt x="207" y="434"/>
                    <a:pt x="205" y="438"/>
                    <a:pt x="204" y="441"/>
                  </a:cubicBezTo>
                  <a:cubicBezTo>
                    <a:pt x="206" y="443"/>
                    <a:pt x="207" y="446"/>
                    <a:pt x="210" y="448"/>
                  </a:cubicBezTo>
                  <a:cubicBezTo>
                    <a:pt x="197" y="457"/>
                    <a:pt x="181" y="458"/>
                    <a:pt x="166" y="462"/>
                  </a:cubicBezTo>
                  <a:cubicBezTo>
                    <a:pt x="139" y="466"/>
                    <a:pt x="112" y="468"/>
                    <a:pt x="84" y="468"/>
                  </a:cubicBezTo>
                  <a:cubicBezTo>
                    <a:pt x="71" y="468"/>
                    <a:pt x="56" y="472"/>
                    <a:pt x="43" y="468"/>
                  </a:cubicBezTo>
                  <a:cubicBezTo>
                    <a:pt x="29" y="471"/>
                    <a:pt x="13" y="467"/>
                    <a:pt x="2" y="475"/>
                  </a:cubicBezTo>
                  <a:cubicBezTo>
                    <a:pt x="0" y="476"/>
                    <a:pt x="2" y="478"/>
                    <a:pt x="2" y="480"/>
                  </a:cubicBezTo>
                  <a:cubicBezTo>
                    <a:pt x="19" y="492"/>
                    <a:pt x="43" y="483"/>
                    <a:pt x="63" y="486"/>
                  </a:cubicBezTo>
                  <a:lnTo>
                    <a:pt x="211" y="486"/>
                  </a:lnTo>
                  <a:cubicBezTo>
                    <a:pt x="222" y="486"/>
                    <a:pt x="233" y="485"/>
                    <a:pt x="242" y="480"/>
                  </a:cubicBezTo>
                  <a:cubicBezTo>
                    <a:pt x="261" y="469"/>
                    <a:pt x="272" y="449"/>
                    <a:pt x="282" y="430"/>
                  </a:cubicBezTo>
                  <a:cubicBezTo>
                    <a:pt x="285" y="423"/>
                    <a:pt x="288" y="415"/>
                    <a:pt x="290" y="407"/>
                  </a:cubicBezTo>
                  <a:cubicBezTo>
                    <a:pt x="293" y="394"/>
                    <a:pt x="305" y="385"/>
                    <a:pt x="318" y="384"/>
                  </a:cubicBezTo>
                  <a:cubicBezTo>
                    <a:pt x="320" y="404"/>
                    <a:pt x="316" y="424"/>
                    <a:pt x="311" y="442"/>
                  </a:cubicBezTo>
                  <a:cubicBezTo>
                    <a:pt x="309" y="454"/>
                    <a:pt x="301" y="466"/>
                    <a:pt x="306" y="479"/>
                  </a:cubicBezTo>
                  <a:cubicBezTo>
                    <a:pt x="307" y="485"/>
                    <a:pt x="314" y="485"/>
                    <a:pt x="319" y="486"/>
                  </a:cubicBezTo>
                  <a:cubicBezTo>
                    <a:pt x="364" y="485"/>
                    <a:pt x="410" y="483"/>
                    <a:pt x="458" y="486"/>
                  </a:cubicBezTo>
                  <a:cubicBezTo>
                    <a:pt x="467" y="488"/>
                    <a:pt x="475" y="491"/>
                    <a:pt x="484" y="490"/>
                  </a:cubicBezTo>
                  <a:cubicBezTo>
                    <a:pt x="485" y="489"/>
                    <a:pt x="487" y="489"/>
                    <a:pt x="486" y="486"/>
                  </a:cubicBezTo>
                  <a:cubicBezTo>
                    <a:pt x="485" y="482"/>
                    <a:pt x="482" y="477"/>
                    <a:pt x="477" y="476"/>
                  </a:cubicBezTo>
                  <a:cubicBezTo>
                    <a:pt x="476" y="473"/>
                    <a:pt x="473" y="474"/>
                    <a:pt x="472" y="473"/>
                  </a:cubicBezTo>
                  <a:cubicBezTo>
                    <a:pt x="448" y="459"/>
                    <a:pt x="419" y="466"/>
                    <a:pt x="390" y="467"/>
                  </a:cubicBezTo>
                  <a:cubicBezTo>
                    <a:pt x="376" y="468"/>
                    <a:pt x="361" y="471"/>
                    <a:pt x="348" y="462"/>
                  </a:cubicBezTo>
                  <a:cubicBezTo>
                    <a:pt x="343" y="456"/>
                    <a:pt x="347" y="434"/>
                    <a:pt x="347" y="434"/>
                  </a:cubicBezTo>
                  <a:cubicBezTo>
                    <a:pt x="347" y="425"/>
                    <a:pt x="368" y="365"/>
                    <a:pt x="370" y="360"/>
                  </a:cubicBezTo>
                  <a:cubicBezTo>
                    <a:pt x="371" y="355"/>
                    <a:pt x="373" y="349"/>
                    <a:pt x="373" y="343"/>
                  </a:cubicBezTo>
                  <a:cubicBezTo>
                    <a:pt x="376" y="335"/>
                    <a:pt x="375" y="326"/>
                    <a:pt x="375" y="317"/>
                  </a:cubicBezTo>
                  <a:cubicBezTo>
                    <a:pt x="376" y="305"/>
                    <a:pt x="382" y="294"/>
                    <a:pt x="387" y="282"/>
                  </a:cubicBezTo>
                  <a:cubicBezTo>
                    <a:pt x="389" y="276"/>
                    <a:pt x="391" y="270"/>
                    <a:pt x="393" y="264"/>
                  </a:cubicBezTo>
                  <a:cubicBezTo>
                    <a:pt x="395" y="257"/>
                    <a:pt x="396" y="250"/>
                    <a:pt x="401" y="245"/>
                  </a:cubicBezTo>
                  <a:cubicBezTo>
                    <a:pt x="413" y="252"/>
                    <a:pt x="425" y="252"/>
                    <a:pt x="431" y="266"/>
                  </a:cubicBezTo>
                  <a:lnTo>
                    <a:pt x="436" y="298"/>
                  </a:lnTo>
                  <a:cubicBezTo>
                    <a:pt x="436" y="300"/>
                    <a:pt x="438" y="303"/>
                    <a:pt x="440" y="301"/>
                  </a:cubicBezTo>
                  <a:cubicBezTo>
                    <a:pt x="450" y="295"/>
                    <a:pt x="447" y="280"/>
                    <a:pt x="447" y="270"/>
                  </a:cubicBezTo>
                  <a:cubicBezTo>
                    <a:pt x="449" y="259"/>
                    <a:pt x="441" y="253"/>
                    <a:pt x="438" y="243"/>
                  </a:cubicBezTo>
                  <a:cubicBezTo>
                    <a:pt x="435" y="241"/>
                    <a:pt x="431" y="232"/>
                    <a:pt x="431" y="232"/>
                  </a:cubicBezTo>
                  <a:cubicBezTo>
                    <a:pt x="429" y="223"/>
                    <a:pt x="411" y="218"/>
                    <a:pt x="415" y="207"/>
                  </a:cubicBezTo>
                  <a:cubicBezTo>
                    <a:pt x="417" y="198"/>
                    <a:pt x="419" y="191"/>
                    <a:pt x="428" y="186"/>
                  </a:cubicBezTo>
                  <a:cubicBezTo>
                    <a:pt x="429" y="186"/>
                    <a:pt x="430" y="187"/>
                    <a:pt x="430" y="188"/>
                  </a:cubicBezTo>
                  <a:lnTo>
                    <a:pt x="434" y="185"/>
                  </a:lnTo>
                  <a:lnTo>
                    <a:pt x="435" y="153"/>
                  </a:lnTo>
                  <a:cubicBezTo>
                    <a:pt x="447" y="153"/>
                    <a:pt x="465" y="155"/>
                    <a:pt x="478" y="155"/>
                  </a:cubicBezTo>
                  <a:cubicBezTo>
                    <a:pt x="481" y="156"/>
                    <a:pt x="484" y="159"/>
                    <a:pt x="487" y="159"/>
                  </a:cubicBezTo>
                  <a:lnTo>
                    <a:pt x="490" y="155"/>
                  </a:lnTo>
                  <a:lnTo>
                    <a:pt x="521" y="149"/>
                  </a:lnTo>
                  <a:cubicBezTo>
                    <a:pt x="508" y="150"/>
                    <a:pt x="500" y="135"/>
                    <a:pt x="488" y="13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59" name="Freeform 58"/>
            <p:cNvSpPr>
              <a:spLocks/>
            </p:cNvSpPr>
            <p:nvPr userDrawn="1"/>
          </p:nvSpPr>
          <p:spPr bwMode="auto">
            <a:xfrm>
              <a:off x="4535488" y="1004888"/>
              <a:ext cx="1588" cy="1588"/>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1" y="1"/>
                    <a:pt x="2" y="1"/>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0" name="Freeform 59"/>
            <p:cNvSpPr>
              <a:spLocks/>
            </p:cNvSpPr>
            <p:nvPr userDrawn="1"/>
          </p:nvSpPr>
          <p:spPr bwMode="auto">
            <a:xfrm>
              <a:off x="4262438" y="1085850"/>
              <a:ext cx="12700" cy="11113"/>
            </a:xfrm>
            <a:custGeom>
              <a:avLst/>
              <a:gdLst>
                <a:gd name="T0" fmla="*/ 14 w 15"/>
                <a:gd name="T1" fmla="*/ 5 h 14"/>
                <a:gd name="T2" fmla="*/ 9 w 15"/>
                <a:gd name="T3" fmla="*/ 14 h 14"/>
                <a:gd name="T4" fmla="*/ 1 w 15"/>
                <a:gd name="T5" fmla="*/ 9 h 14"/>
                <a:gd name="T6" fmla="*/ 7 w 15"/>
                <a:gd name="T7" fmla="*/ 0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9"/>
                    <a:pt x="12" y="12"/>
                    <a:pt x="9" y="14"/>
                  </a:cubicBezTo>
                  <a:cubicBezTo>
                    <a:pt x="6" y="12"/>
                    <a:pt x="3" y="12"/>
                    <a:pt x="1" y="9"/>
                  </a:cubicBezTo>
                  <a:cubicBezTo>
                    <a:pt x="0" y="5"/>
                    <a:pt x="4" y="2"/>
                    <a:pt x="7" y="0"/>
                  </a:cubicBezTo>
                  <a:cubicBezTo>
                    <a:pt x="10" y="1"/>
                    <a:pt x="13" y="1"/>
                    <a:pt x="14"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1" name="Freeform 60"/>
            <p:cNvSpPr>
              <a:spLocks/>
            </p:cNvSpPr>
            <p:nvPr userDrawn="1"/>
          </p:nvSpPr>
          <p:spPr bwMode="auto">
            <a:xfrm>
              <a:off x="4244975" y="1087438"/>
              <a:ext cx="11113" cy="12700"/>
            </a:xfrm>
            <a:custGeom>
              <a:avLst/>
              <a:gdLst>
                <a:gd name="T0" fmla="*/ 12 w 14"/>
                <a:gd name="T1" fmla="*/ 3 h 16"/>
                <a:gd name="T2" fmla="*/ 13 w 14"/>
                <a:gd name="T3" fmla="*/ 12 h 16"/>
                <a:gd name="T4" fmla="*/ 4 w 14"/>
                <a:gd name="T5" fmla="*/ 13 h 16"/>
                <a:gd name="T6" fmla="*/ 1 w 14"/>
                <a:gd name="T7" fmla="*/ 5 h 16"/>
                <a:gd name="T8" fmla="*/ 12 w 14"/>
                <a:gd name="T9" fmla="*/ 3 h 16"/>
              </a:gdLst>
              <a:ahLst/>
              <a:cxnLst>
                <a:cxn ang="0">
                  <a:pos x="T0" y="T1"/>
                </a:cxn>
                <a:cxn ang="0">
                  <a:pos x="T2" y="T3"/>
                </a:cxn>
                <a:cxn ang="0">
                  <a:pos x="T4" y="T5"/>
                </a:cxn>
                <a:cxn ang="0">
                  <a:pos x="T6" y="T7"/>
                </a:cxn>
                <a:cxn ang="0">
                  <a:pos x="T8" y="T9"/>
                </a:cxn>
              </a:cxnLst>
              <a:rect l="0" t="0" r="r" b="b"/>
              <a:pathLst>
                <a:path w="14" h="16">
                  <a:moveTo>
                    <a:pt x="12" y="3"/>
                  </a:moveTo>
                  <a:cubicBezTo>
                    <a:pt x="14" y="5"/>
                    <a:pt x="14" y="9"/>
                    <a:pt x="13" y="12"/>
                  </a:cubicBezTo>
                  <a:cubicBezTo>
                    <a:pt x="11" y="14"/>
                    <a:pt x="6" y="16"/>
                    <a:pt x="4" y="13"/>
                  </a:cubicBezTo>
                  <a:cubicBezTo>
                    <a:pt x="2" y="10"/>
                    <a:pt x="0" y="8"/>
                    <a:pt x="1" y="5"/>
                  </a:cubicBezTo>
                  <a:cubicBezTo>
                    <a:pt x="4" y="2"/>
                    <a:pt x="9" y="0"/>
                    <a:pt x="12"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2" name="Freeform 61"/>
            <p:cNvSpPr>
              <a:spLocks/>
            </p:cNvSpPr>
            <p:nvPr userDrawn="1"/>
          </p:nvSpPr>
          <p:spPr bwMode="auto">
            <a:xfrm>
              <a:off x="4672013" y="1093788"/>
              <a:ext cx="0" cy="0"/>
            </a:xfrm>
            <a:custGeom>
              <a:avLst/>
              <a:gdLst>
                <a:gd name="T0" fmla="*/ 0 w 1"/>
                <a:gd name="T1" fmla="*/ 0 h 1"/>
                <a:gd name="T2" fmla="*/ 1 w 1"/>
                <a:gd name="T3" fmla="*/ 1 h 1"/>
              </a:gdLst>
              <a:ahLst/>
              <a:cxnLst>
                <a:cxn ang="0">
                  <a:pos x="T0" y="T1"/>
                </a:cxn>
                <a:cxn ang="0">
                  <a:pos x="T2" y="T3"/>
                </a:cxn>
              </a:cxnLst>
              <a:rect l="0" t="0" r="r" b="b"/>
              <a:pathLst>
                <a:path w="1" h="1">
                  <a:moveTo>
                    <a:pt x="0" y="0"/>
                  </a:moveTo>
                  <a:cubicBezTo>
                    <a:pt x="0" y="0"/>
                    <a:pt x="0" y="0"/>
                    <a:pt x="1" y="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3" name="Freeform 62"/>
            <p:cNvSpPr>
              <a:spLocks/>
            </p:cNvSpPr>
            <p:nvPr userDrawn="1"/>
          </p:nvSpPr>
          <p:spPr bwMode="auto">
            <a:xfrm>
              <a:off x="4889500" y="1093788"/>
              <a:ext cx="11113" cy="11113"/>
            </a:xfrm>
            <a:custGeom>
              <a:avLst/>
              <a:gdLst>
                <a:gd name="T0" fmla="*/ 14 w 15"/>
                <a:gd name="T1" fmla="*/ 5 h 14"/>
                <a:gd name="T2" fmla="*/ 9 w 15"/>
                <a:gd name="T3" fmla="*/ 14 h 14"/>
                <a:gd name="T4" fmla="*/ 0 w 15"/>
                <a:gd name="T5" fmla="*/ 7 h 14"/>
                <a:gd name="T6" fmla="*/ 6 w 15"/>
                <a:gd name="T7" fmla="*/ 2 h 14"/>
                <a:gd name="T8" fmla="*/ 14 w 15"/>
                <a:gd name="T9" fmla="*/ 5 h 14"/>
              </a:gdLst>
              <a:ahLst/>
              <a:cxnLst>
                <a:cxn ang="0">
                  <a:pos x="T0" y="T1"/>
                </a:cxn>
                <a:cxn ang="0">
                  <a:pos x="T2" y="T3"/>
                </a:cxn>
                <a:cxn ang="0">
                  <a:pos x="T4" y="T5"/>
                </a:cxn>
                <a:cxn ang="0">
                  <a:pos x="T6" y="T7"/>
                </a:cxn>
                <a:cxn ang="0">
                  <a:pos x="T8" y="T9"/>
                </a:cxn>
              </a:cxnLst>
              <a:rect l="0" t="0" r="r" b="b"/>
              <a:pathLst>
                <a:path w="15" h="14">
                  <a:moveTo>
                    <a:pt x="14" y="5"/>
                  </a:moveTo>
                  <a:cubicBezTo>
                    <a:pt x="15" y="10"/>
                    <a:pt x="12" y="13"/>
                    <a:pt x="9" y="14"/>
                  </a:cubicBezTo>
                  <a:cubicBezTo>
                    <a:pt x="5" y="13"/>
                    <a:pt x="0" y="12"/>
                    <a:pt x="0" y="7"/>
                  </a:cubicBezTo>
                  <a:cubicBezTo>
                    <a:pt x="1" y="4"/>
                    <a:pt x="3" y="2"/>
                    <a:pt x="6" y="2"/>
                  </a:cubicBezTo>
                  <a:cubicBezTo>
                    <a:pt x="9" y="0"/>
                    <a:pt x="12" y="3"/>
                    <a:pt x="14"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4" name="Freeform 63"/>
            <p:cNvSpPr>
              <a:spLocks/>
            </p:cNvSpPr>
            <p:nvPr userDrawn="1"/>
          </p:nvSpPr>
          <p:spPr bwMode="auto">
            <a:xfrm>
              <a:off x="4905375" y="1095375"/>
              <a:ext cx="14288" cy="11113"/>
            </a:xfrm>
            <a:custGeom>
              <a:avLst/>
              <a:gdLst>
                <a:gd name="T0" fmla="*/ 13 w 17"/>
                <a:gd name="T1" fmla="*/ 4 h 14"/>
                <a:gd name="T2" fmla="*/ 14 w 17"/>
                <a:gd name="T3" fmla="*/ 11 h 14"/>
                <a:gd name="T4" fmla="*/ 10 w 17"/>
                <a:gd name="T5" fmla="*/ 14 h 14"/>
                <a:gd name="T6" fmla="*/ 1 w 17"/>
                <a:gd name="T7" fmla="*/ 9 h 14"/>
                <a:gd name="T8" fmla="*/ 6 w 17"/>
                <a:gd name="T9" fmla="*/ 1 h 14"/>
                <a:gd name="T10" fmla="*/ 13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3" y="4"/>
                  </a:moveTo>
                  <a:cubicBezTo>
                    <a:pt x="14" y="6"/>
                    <a:pt x="17" y="9"/>
                    <a:pt x="14" y="11"/>
                  </a:cubicBezTo>
                  <a:cubicBezTo>
                    <a:pt x="12" y="12"/>
                    <a:pt x="11" y="12"/>
                    <a:pt x="10" y="14"/>
                  </a:cubicBezTo>
                  <a:cubicBezTo>
                    <a:pt x="6" y="14"/>
                    <a:pt x="2" y="13"/>
                    <a:pt x="1" y="9"/>
                  </a:cubicBezTo>
                  <a:cubicBezTo>
                    <a:pt x="0" y="5"/>
                    <a:pt x="3" y="3"/>
                    <a:pt x="6" y="1"/>
                  </a:cubicBezTo>
                  <a:cubicBezTo>
                    <a:pt x="9" y="0"/>
                    <a:pt x="11" y="2"/>
                    <a:pt x="13"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5" name="Freeform 64"/>
            <p:cNvSpPr>
              <a:spLocks/>
            </p:cNvSpPr>
            <p:nvPr userDrawn="1"/>
          </p:nvSpPr>
          <p:spPr bwMode="auto">
            <a:xfrm>
              <a:off x="4168775" y="1096963"/>
              <a:ext cx="11113" cy="9525"/>
            </a:xfrm>
            <a:custGeom>
              <a:avLst/>
              <a:gdLst>
                <a:gd name="T0" fmla="*/ 13 w 13"/>
                <a:gd name="T1" fmla="*/ 6 h 13"/>
                <a:gd name="T2" fmla="*/ 3 w 13"/>
                <a:gd name="T3" fmla="*/ 11 h 13"/>
                <a:gd name="T4" fmla="*/ 0 w 13"/>
                <a:gd name="T5" fmla="*/ 6 h 13"/>
                <a:gd name="T6" fmla="*/ 4 w 13"/>
                <a:gd name="T7" fmla="*/ 0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11" y="11"/>
                    <a:pt x="8" y="13"/>
                    <a:pt x="3" y="11"/>
                  </a:cubicBezTo>
                  <a:cubicBezTo>
                    <a:pt x="2" y="10"/>
                    <a:pt x="0" y="8"/>
                    <a:pt x="0" y="6"/>
                  </a:cubicBezTo>
                  <a:cubicBezTo>
                    <a:pt x="0" y="4"/>
                    <a:pt x="1" y="1"/>
                    <a:pt x="4" y="0"/>
                  </a:cubicBezTo>
                  <a:cubicBezTo>
                    <a:pt x="8" y="0"/>
                    <a:pt x="12" y="2"/>
                    <a:pt x="13"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6" name="Freeform 65"/>
            <p:cNvSpPr>
              <a:spLocks/>
            </p:cNvSpPr>
            <p:nvPr userDrawn="1"/>
          </p:nvSpPr>
          <p:spPr bwMode="auto">
            <a:xfrm>
              <a:off x="4268788" y="1100138"/>
              <a:ext cx="11113" cy="12700"/>
            </a:xfrm>
            <a:custGeom>
              <a:avLst/>
              <a:gdLst>
                <a:gd name="T0" fmla="*/ 15 w 15"/>
                <a:gd name="T1" fmla="*/ 8 h 15"/>
                <a:gd name="T2" fmla="*/ 9 w 15"/>
                <a:gd name="T3" fmla="*/ 15 h 15"/>
                <a:gd name="T4" fmla="*/ 0 w 15"/>
                <a:gd name="T5" fmla="*/ 10 h 15"/>
                <a:gd name="T6" fmla="*/ 5 w 15"/>
                <a:gd name="T7" fmla="*/ 2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1"/>
                    <a:pt x="11" y="13"/>
                    <a:pt x="9" y="15"/>
                  </a:cubicBezTo>
                  <a:cubicBezTo>
                    <a:pt x="5" y="15"/>
                    <a:pt x="2" y="12"/>
                    <a:pt x="0" y="10"/>
                  </a:cubicBezTo>
                  <a:cubicBezTo>
                    <a:pt x="0" y="7"/>
                    <a:pt x="2" y="3"/>
                    <a:pt x="5" y="2"/>
                  </a:cubicBezTo>
                  <a:cubicBezTo>
                    <a:pt x="9" y="0"/>
                    <a:pt x="14" y="4"/>
                    <a:pt x="15"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7" name="Freeform 66"/>
            <p:cNvSpPr>
              <a:spLocks/>
            </p:cNvSpPr>
            <p:nvPr userDrawn="1"/>
          </p:nvSpPr>
          <p:spPr bwMode="auto">
            <a:xfrm>
              <a:off x="4252913" y="1101725"/>
              <a:ext cx="11113" cy="11113"/>
            </a:xfrm>
            <a:custGeom>
              <a:avLst/>
              <a:gdLst>
                <a:gd name="T0" fmla="*/ 13 w 15"/>
                <a:gd name="T1" fmla="*/ 3 h 14"/>
                <a:gd name="T2" fmla="*/ 14 w 15"/>
                <a:gd name="T3" fmla="*/ 9 h 14"/>
                <a:gd name="T4" fmla="*/ 5 w 15"/>
                <a:gd name="T5" fmla="*/ 12 h 14"/>
                <a:gd name="T6" fmla="*/ 0 w 15"/>
                <a:gd name="T7" fmla="*/ 5 h 14"/>
                <a:gd name="T8" fmla="*/ 6 w 15"/>
                <a:gd name="T9" fmla="*/ 0 h 14"/>
                <a:gd name="T10" fmla="*/ 13 w 15"/>
                <a:gd name="T11" fmla="*/ 3 h 14"/>
              </a:gdLst>
              <a:ahLst/>
              <a:cxnLst>
                <a:cxn ang="0">
                  <a:pos x="T0" y="T1"/>
                </a:cxn>
                <a:cxn ang="0">
                  <a:pos x="T2" y="T3"/>
                </a:cxn>
                <a:cxn ang="0">
                  <a:pos x="T4" y="T5"/>
                </a:cxn>
                <a:cxn ang="0">
                  <a:pos x="T6" y="T7"/>
                </a:cxn>
                <a:cxn ang="0">
                  <a:pos x="T8" y="T9"/>
                </a:cxn>
                <a:cxn ang="0">
                  <a:pos x="T10" y="T11"/>
                </a:cxn>
              </a:cxnLst>
              <a:rect l="0" t="0" r="r" b="b"/>
              <a:pathLst>
                <a:path w="15" h="14">
                  <a:moveTo>
                    <a:pt x="13" y="3"/>
                  </a:moveTo>
                  <a:cubicBezTo>
                    <a:pt x="14" y="4"/>
                    <a:pt x="15" y="7"/>
                    <a:pt x="14" y="9"/>
                  </a:cubicBezTo>
                  <a:cubicBezTo>
                    <a:pt x="12" y="11"/>
                    <a:pt x="8" y="14"/>
                    <a:pt x="5" y="12"/>
                  </a:cubicBezTo>
                  <a:cubicBezTo>
                    <a:pt x="2" y="10"/>
                    <a:pt x="0" y="9"/>
                    <a:pt x="0" y="5"/>
                  </a:cubicBezTo>
                  <a:cubicBezTo>
                    <a:pt x="2" y="3"/>
                    <a:pt x="4" y="1"/>
                    <a:pt x="6" y="0"/>
                  </a:cubicBezTo>
                  <a:cubicBezTo>
                    <a:pt x="9" y="0"/>
                    <a:pt x="11" y="2"/>
                    <a:pt x="13"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8" name="Freeform 67"/>
            <p:cNvSpPr>
              <a:spLocks/>
            </p:cNvSpPr>
            <p:nvPr userDrawn="1"/>
          </p:nvSpPr>
          <p:spPr bwMode="auto">
            <a:xfrm>
              <a:off x="4949825" y="1103313"/>
              <a:ext cx="12700" cy="11113"/>
            </a:xfrm>
            <a:custGeom>
              <a:avLst/>
              <a:gdLst>
                <a:gd name="T0" fmla="*/ 16 w 16"/>
                <a:gd name="T1" fmla="*/ 6 h 14"/>
                <a:gd name="T2" fmla="*/ 11 w 16"/>
                <a:gd name="T3" fmla="*/ 13 h 14"/>
                <a:gd name="T4" fmla="*/ 2 w 16"/>
                <a:gd name="T5" fmla="*/ 11 h 14"/>
                <a:gd name="T6" fmla="*/ 1 w 16"/>
                <a:gd name="T7" fmla="*/ 5 h 14"/>
                <a:gd name="T8" fmla="*/ 8 w 16"/>
                <a:gd name="T9" fmla="*/ 0 h 14"/>
                <a:gd name="T10" fmla="*/ 16 w 16"/>
                <a:gd name="T11" fmla="*/ 6 h 14"/>
              </a:gdLst>
              <a:ahLst/>
              <a:cxnLst>
                <a:cxn ang="0">
                  <a:pos x="T0" y="T1"/>
                </a:cxn>
                <a:cxn ang="0">
                  <a:pos x="T2" y="T3"/>
                </a:cxn>
                <a:cxn ang="0">
                  <a:pos x="T4" y="T5"/>
                </a:cxn>
                <a:cxn ang="0">
                  <a:pos x="T6" y="T7"/>
                </a:cxn>
                <a:cxn ang="0">
                  <a:pos x="T8" y="T9"/>
                </a:cxn>
                <a:cxn ang="0">
                  <a:pos x="T10" y="T11"/>
                </a:cxn>
              </a:cxnLst>
              <a:rect l="0" t="0" r="r" b="b"/>
              <a:pathLst>
                <a:path w="16" h="14">
                  <a:moveTo>
                    <a:pt x="16" y="6"/>
                  </a:moveTo>
                  <a:cubicBezTo>
                    <a:pt x="16" y="9"/>
                    <a:pt x="13" y="12"/>
                    <a:pt x="11" y="13"/>
                  </a:cubicBezTo>
                  <a:cubicBezTo>
                    <a:pt x="8" y="14"/>
                    <a:pt x="4" y="13"/>
                    <a:pt x="2" y="11"/>
                  </a:cubicBezTo>
                  <a:cubicBezTo>
                    <a:pt x="0" y="10"/>
                    <a:pt x="1" y="7"/>
                    <a:pt x="1" y="5"/>
                  </a:cubicBezTo>
                  <a:cubicBezTo>
                    <a:pt x="3" y="3"/>
                    <a:pt x="5" y="1"/>
                    <a:pt x="8" y="0"/>
                  </a:cubicBezTo>
                  <a:cubicBezTo>
                    <a:pt x="11" y="1"/>
                    <a:pt x="14" y="3"/>
                    <a:pt x="16"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9" name="Freeform 68"/>
            <p:cNvSpPr>
              <a:spLocks/>
            </p:cNvSpPr>
            <p:nvPr userDrawn="1"/>
          </p:nvSpPr>
          <p:spPr bwMode="auto">
            <a:xfrm>
              <a:off x="4970463" y="1106488"/>
              <a:ext cx="11113" cy="9525"/>
            </a:xfrm>
            <a:custGeom>
              <a:avLst/>
              <a:gdLst>
                <a:gd name="T0" fmla="*/ 14 w 14"/>
                <a:gd name="T1" fmla="*/ 6 h 13"/>
                <a:gd name="T2" fmla="*/ 7 w 14"/>
                <a:gd name="T3" fmla="*/ 13 h 13"/>
                <a:gd name="T4" fmla="*/ 1 w 14"/>
                <a:gd name="T5" fmla="*/ 8 h 13"/>
                <a:gd name="T6" fmla="*/ 4 w 14"/>
                <a:gd name="T7" fmla="*/ 2 h 13"/>
                <a:gd name="T8" fmla="*/ 14 w 14"/>
                <a:gd name="T9" fmla="*/ 6 h 13"/>
              </a:gdLst>
              <a:ahLst/>
              <a:cxnLst>
                <a:cxn ang="0">
                  <a:pos x="T0" y="T1"/>
                </a:cxn>
                <a:cxn ang="0">
                  <a:pos x="T2" y="T3"/>
                </a:cxn>
                <a:cxn ang="0">
                  <a:pos x="T4" y="T5"/>
                </a:cxn>
                <a:cxn ang="0">
                  <a:pos x="T6" y="T7"/>
                </a:cxn>
                <a:cxn ang="0">
                  <a:pos x="T8" y="T9"/>
                </a:cxn>
              </a:cxnLst>
              <a:rect l="0" t="0" r="r" b="b"/>
              <a:pathLst>
                <a:path w="14" h="13">
                  <a:moveTo>
                    <a:pt x="14" y="6"/>
                  </a:moveTo>
                  <a:cubicBezTo>
                    <a:pt x="13" y="9"/>
                    <a:pt x="10" y="12"/>
                    <a:pt x="7" y="13"/>
                  </a:cubicBezTo>
                  <a:cubicBezTo>
                    <a:pt x="4" y="12"/>
                    <a:pt x="0" y="12"/>
                    <a:pt x="1" y="8"/>
                  </a:cubicBezTo>
                  <a:cubicBezTo>
                    <a:pt x="1" y="6"/>
                    <a:pt x="2" y="3"/>
                    <a:pt x="4" y="2"/>
                  </a:cubicBezTo>
                  <a:cubicBezTo>
                    <a:pt x="8" y="0"/>
                    <a:pt x="13" y="2"/>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0" name="Freeform 69"/>
            <p:cNvSpPr>
              <a:spLocks/>
            </p:cNvSpPr>
            <p:nvPr userDrawn="1"/>
          </p:nvSpPr>
          <p:spPr bwMode="auto">
            <a:xfrm>
              <a:off x="4202113" y="1111250"/>
              <a:ext cx="12700" cy="12700"/>
            </a:xfrm>
            <a:custGeom>
              <a:avLst/>
              <a:gdLst>
                <a:gd name="T0" fmla="*/ 15 w 16"/>
                <a:gd name="T1" fmla="*/ 4 h 15"/>
                <a:gd name="T2" fmla="*/ 10 w 16"/>
                <a:gd name="T3" fmla="*/ 13 h 15"/>
                <a:gd name="T4" fmla="*/ 3 w 16"/>
                <a:gd name="T5" fmla="*/ 12 h 15"/>
                <a:gd name="T6" fmla="*/ 1 w 16"/>
                <a:gd name="T7" fmla="*/ 4 h 15"/>
                <a:gd name="T8" fmla="*/ 8 w 16"/>
                <a:gd name="T9" fmla="*/ 0 h 15"/>
                <a:gd name="T10" fmla="*/ 15 w 16"/>
                <a:gd name="T11" fmla="*/ 4 h 15"/>
              </a:gdLst>
              <a:ahLst/>
              <a:cxnLst>
                <a:cxn ang="0">
                  <a:pos x="T0" y="T1"/>
                </a:cxn>
                <a:cxn ang="0">
                  <a:pos x="T2" y="T3"/>
                </a:cxn>
                <a:cxn ang="0">
                  <a:pos x="T4" y="T5"/>
                </a:cxn>
                <a:cxn ang="0">
                  <a:pos x="T6" y="T7"/>
                </a:cxn>
                <a:cxn ang="0">
                  <a:pos x="T8" y="T9"/>
                </a:cxn>
                <a:cxn ang="0">
                  <a:pos x="T10" y="T11"/>
                </a:cxn>
              </a:cxnLst>
              <a:rect l="0" t="0" r="r" b="b"/>
              <a:pathLst>
                <a:path w="16" h="15">
                  <a:moveTo>
                    <a:pt x="15" y="4"/>
                  </a:moveTo>
                  <a:cubicBezTo>
                    <a:pt x="16" y="9"/>
                    <a:pt x="14" y="12"/>
                    <a:pt x="10" y="13"/>
                  </a:cubicBezTo>
                  <a:cubicBezTo>
                    <a:pt x="8" y="15"/>
                    <a:pt x="5" y="13"/>
                    <a:pt x="3" y="12"/>
                  </a:cubicBezTo>
                  <a:cubicBezTo>
                    <a:pt x="1" y="10"/>
                    <a:pt x="0" y="7"/>
                    <a:pt x="1" y="4"/>
                  </a:cubicBezTo>
                  <a:cubicBezTo>
                    <a:pt x="2" y="1"/>
                    <a:pt x="5" y="1"/>
                    <a:pt x="8" y="0"/>
                  </a:cubicBezTo>
                  <a:cubicBezTo>
                    <a:pt x="11" y="0"/>
                    <a:pt x="13" y="2"/>
                    <a:pt x="15"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1" name="Freeform 70"/>
            <p:cNvSpPr>
              <a:spLocks/>
            </p:cNvSpPr>
            <p:nvPr userDrawn="1"/>
          </p:nvSpPr>
          <p:spPr bwMode="auto">
            <a:xfrm>
              <a:off x="4216400" y="1111250"/>
              <a:ext cx="12700" cy="12700"/>
            </a:xfrm>
            <a:custGeom>
              <a:avLst/>
              <a:gdLst>
                <a:gd name="T0" fmla="*/ 15 w 17"/>
                <a:gd name="T1" fmla="*/ 8 h 16"/>
                <a:gd name="T2" fmla="*/ 12 w 17"/>
                <a:gd name="T3" fmla="*/ 14 h 16"/>
                <a:gd name="T4" fmla="*/ 6 w 17"/>
                <a:gd name="T5" fmla="*/ 15 h 16"/>
                <a:gd name="T6" fmla="*/ 3 w 17"/>
                <a:gd name="T7" fmla="*/ 6 h 16"/>
                <a:gd name="T8" fmla="*/ 15 w 17"/>
                <a:gd name="T9" fmla="*/ 8 h 16"/>
              </a:gdLst>
              <a:ahLst/>
              <a:cxnLst>
                <a:cxn ang="0">
                  <a:pos x="T0" y="T1"/>
                </a:cxn>
                <a:cxn ang="0">
                  <a:pos x="T2" y="T3"/>
                </a:cxn>
                <a:cxn ang="0">
                  <a:pos x="T4" y="T5"/>
                </a:cxn>
                <a:cxn ang="0">
                  <a:pos x="T6" y="T7"/>
                </a:cxn>
                <a:cxn ang="0">
                  <a:pos x="T8" y="T9"/>
                </a:cxn>
              </a:cxnLst>
              <a:rect l="0" t="0" r="r" b="b"/>
              <a:pathLst>
                <a:path w="17" h="16">
                  <a:moveTo>
                    <a:pt x="15" y="8"/>
                  </a:moveTo>
                  <a:cubicBezTo>
                    <a:pt x="17" y="11"/>
                    <a:pt x="13" y="12"/>
                    <a:pt x="12" y="14"/>
                  </a:cubicBezTo>
                  <a:cubicBezTo>
                    <a:pt x="11" y="15"/>
                    <a:pt x="8" y="16"/>
                    <a:pt x="6" y="15"/>
                  </a:cubicBezTo>
                  <a:cubicBezTo>
                    <a:pt x="3" y="13"/>
                    <a:pt x="0" y="9"/>
                    <a:pt x="3" y="6"/>
                  </a:cubicBezTo>
                  <a:cubicBezTo>
                    <a:pt x="6" y="0"/>
                    <a:pt x="14" y="3"/>
                    <a:pt x="15"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2" name="Freeform 71"/>
            <p:cNvSpPr>
              <a:spLocks/>
            </p:cNvSpPr>
            <p:nvPr userDrawn="1"/>
          </p:nvSpPr>
          <p:spPr bwMode="auto">
            <a:xfrm>
              <a:off x="4933950" y="1112838"/>
              <a:ext cx="11113" cy="11113"/>
            </a:xfrm>
            <a:custGeom>
              <a:avLst/>
              <a:gdLst>
                <a:gd name="T0" fmla="*/ 13 w 14"/>
                <a:gd name="T1" fmla="*/ 4 h 13"/>
                <a:gd name="T2" fmla="*/ 8 w 14"/>
                <a:gd name="T3" fmla="*/ 13 h 13"/>
                <a:gd name="T4" fmla="*/ 1 w 14"/>
                <a:gd name="T5" fmla="*/ 8 h 13"/>
                <a:gd name="T6" fmla="*/ 5 w 14"/>
                <a:gd name="T7" fmla="*/ 1 h 13"/>
                <a:gd name="T8" fmla="*/ 13 w 14"/>
                <a:gd name="T9" fmla="*/ 4 h 13"/>
              </a:gdLst>
              <a:ahLst/>
              <a:cxnLst>
                <a:cxn ang="0">
                  <a:pos x="T0" y="T1"/>
                </a:cxn>
                <a:cxn ang="0">
                  <a:pos x="T2" y="T3"/>
                </a:cxn>
                <a:cxn ang="0">
                  <a:pos x="T4" y="T5"/>
                </a:cxn>
                <a:cxn ang="0">
                  <a:pos x="T6" y="T7"/>
                </a:cxn>
                <a:cxn ang="0">
                  <a:pos x="T8" y="T9"/>
                </a:cxn>
              </a:cxnLst>
              <a:rect l="0" t="0" r="r" b="b"/>
              <a:pathLst>
                <a:path w="14" h="13">
                  <a:moveTo>
                    <a:pt x="13" y="4"/>
                  </a:moveTo>
                  <a:cubicBezTo>
                    <a:pt x="14" y="8"/>
                    <a:pt x="10" y="10"/>
                    <a:pt x="8" y="13"/>
                  </a:cubicBezTo>
                  <a:cubicBezTo>
                    <a:pt x="5" y="13"/>
                    <a:pt x="1" y="11"/>
                    <a:pt x="1" y="8"/>
                  </a:cubicBezTo>
                  <a:cubicBezTo>
                    <a:pt x="0" y="5"/>
                    <a:pt x="2" y="3"/>
                    <a:pt x="5" y="1"/>
                  </a:cubicBezTo>
                  <a:cubicBezTo>
                    <a:pt x="8" y="0"/>
                    <a:pt x="11" y="1"/>
                    <a:pt x="13"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3" name="Freeform 72"/>
            <p:cNvSpPr>
              <a:spLocks/>
            </p:cNvSpPr>
            <p:nvPr userDrawn="1"/>
          </p:nvSpPr>
          <p:spPr bwMode="auto">
            <a:xfrm>
              <a:off x="4956175" y="1117600"/>
              <a:ext cx="12700" cy="11113"/>
            </a:xfrm>
            <a:custGeom>
              <a:avLst/>
              <a:gdLst>
                <a:gd name="T0" fmla="*/ 16 w 16"/>
                <a:gd name="T1" fmla="*/ 5 h 15"/>
                <a:gd name="T2" fmla="*/ 12 w 16"/>
                <a:gd name="T3" fmla="*/ 14 h 15"/>
                <a:gd name="T4" fmla="*/ 3 w 16"/>
                <a:gd name="T5" fmla="*/ 13 h 15"/>
                <a:gd name="T6" fmla="*/ 2 w 16"/>
                <a:gd name="T7" fmla="*/ 5 h 15"/>
                <a:gd name="T8" fmla="*/ 11 w 16"/>
                <a:gd name="T9" fmla="*/ 0 h 15"/>
                <a:gd name="T10" fmla="*/ 16 w 16"/>
                <a:gd name="T11" fmla="*/ 5 h 15"/>
              </a:gdLst>
              <a:ahLst/>
              <a:cxnLst>
                <a:cxn ang="0">
                  <a:pos x="T0" y="T1"/>
                </a:cxn>
                <a:cxn ang="0">
                  <a:pos x="T2" y="T3"/>
                </a:cxn>
                <a:cxn ang="0">
                  <a:pos x="T4" y="T5"/>
                </a:cxn>
                <a:cxn ang="0">
                  <a:pos x="T6" y="T7"/>
                </a:cxn>
                <a:cxn ang="0">
                  <a:pos x="T8" y="T9"/>
                </a:cxn>
                <a:cxn ang="0">
                  <a:pos x="T10" y="T11"/>
                </a:cxn>
              </a:cxnLst>
              <a:rect l="0" t="0" r="r" b="b"/>
              <a:pathLst>
                <a:path w="16" h="15">
                  <a:moveTo>
                    <a:pt x="16" y="5"/>
                  </a:moveTo>
                  <a:cubicBezTo>
                    <a:pt x="16" y="8"/>
                    <a:pt x="16" y="12"/>
                    <a:pt x="12" y="14"/>
                  </a:cubicBezTo>
                  <a:cubicBezTo>
                    <a:pt x="9" y="15"/>
                    <a:pt x="5" y="15"/>
                    <a:pt x="3" y="13"/>
                  </a:cubicBezTo>
                  <a:cubicBezTo>
                    <a:pt x="1" y="11"/>
                    <a:pt x="0" y="8"/>
                    <a:pt x="2" y="5"/>
                  </a:cubicBezTo>
                  <a:cubicBezTo>
                    <a:pt x="3" y="2"/>
                    <a:pt x="7" y="0"/>
                    <a:pt x="11" y="0"/>
                  </a:cubicBezTo>
                  <a:cubicBezTo>
                    <a:pt x="13" y="2"/>
                    <a:pt x="14" y="4"/>
                    <a:pt x="16"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4" name="Freeform 73"/>
            <p:cNvSpPr>
              <a:spLocks/>
            </p:cNvSpPr>
            <p:nvPr userDrawn="1"/>
          </p:nvSpPr>
          <p:spPr bwMode="auto">
            <a:xfrm>
              <a:off x="4191000" y="1120775"/>
              <a:ext cx="12700" cy="12700"/>
            </a:xfrm>
            <a:custGeom>
              <a:avLst/>
              <a:gdLst>
                <a:gd name="T0" fmla="*/ 14 w 15"/>
                <a:gd name="T1" fmla="*/ 9 h 16"/>
                <a:gd name="T2" fmla="*/ 11 w 15"/>
                <a:gd name="T3" fmla="*/ 14 h 16"/>
                <a:gd name="T4" fmla="*/ 3 w 15"/>
                <a:gd name="T5" fmla="*/ 13 h 16"/>
                <a:gd name="T6" fmla="*/ 2 w 15"/>
                <a:gd name="T7" fmla="*/ 6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5" y="12"/>
                    <a:pt x="12" y="13"/>
                    <a:pt x="11" y="14"/>
                  </a:cubicBezTo>
                  <a:cubicBezTo>
                    <a:pt x="8" y="16"/>
                    <a:pt x="5" y="15"/>
                    <a:pt x="3" y="13"/>
                  </a:cubicBezTo>
                  <a:cubicBezTo>
                    <a:pt x="0" y="12"/>
                    <a:pt x="2" y="8"/>
                    <a:pt x="2" y="6"/>
                  </a:cubicBezTo>
                  <a:cubicBezTo>
                    <a:pt x="5" y="0"/>
                    <a:pt x="12" y="4"/>
                    <a:pt x="14" y="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5" name="Freeform 74"/>
            <p:cNvSpPr>
              <a:spLocks/>
            </p:cNvSpPr>
            <p:nvPr userDrawn="1"/>
          </p:nvSpPr>
          <p:spPr bwMode="auto">
            <a:xfrm>
              <a:off x="4913313" y="1123950"/>
              <a:ext cx="38100" cy="15875"/>
            </a:xfrm>
            <a:custGeom>
              <a:avLst/>
              <a:gdLst>
                <a:gd name="T0" fmla="*/ 46 w 47"/>
                <a:gd name="T1" fmla="*/ 12 h 21"/>
                <a:gd name="T2" fmla="*/ 46 w 47"/>
                <a:gd name="T3" fmla="*/ 16 h 21"/>
                <a:gd name="T4" fmla="*/ 15 w 47"/>
                <a:gd name="T5" fmla="*/ 14 h 21"/>
                <a:gd name="T6" fmla="*/ 0 w 47"/>
                <a:gd name="T7" fmla="*/ 6 h 21"/>
                <a:gd name="T8" fmla="*/ 14 w 47"/>
                <a:gd name="T9" fmla="*/ 0 h 21"/>
                <a:gd name="T10" fmla="*/ 46 w 47"/>
                <a:gd name="T11" fmla="*/ 12 h 21"/>
              </a:gdLst>
              <a:ahLst/>
              <a:cxnLst>
                <a:cxn ang="0">
                  <a:pos x="T0" y="T1"/>
                </a:cxn>
                <a:cxn ang="0">
                  <a:pos x="T2" y="T3"/>
                </a:cxn>
                <a:cxn ang="0">
                  <a:pos x="T4" y="T5"/>
                </a:cxn>
                <a:cxn ang="0">
                  <a:pos x="T6" y="T7"/>
                </a:cxn>
                <a:cxn ang="0">
                  <a:pos x="T8" y="T9"/>
                </a:cxn>
                <a:cxn ang="0">
                  <a:pos x="T10" y="T11"/>
                </a:cxn>
              </a:cxnLst>
              <a:rect l="0" t="0" r="r" b="b"/>
              <a:pathLst>
                <a:path w="47" h="21">
                  <a:moveTo>
                    <a:pt x="46" y="12"/>
                  </a:moveTo>
                  <a:cubicBezTo>
                    <a:pt x="47" y="13"/>
                    <a:pt x="46" y="15"/>
                    <a:pt x="46" y="16"/>
                  </a:cubicBezTo>
                  <a:cubicBezTo>
                    <a:pt x="37" y="20"/>
                    <a:pt x="23" y="21"/>
                    <a:pt x="15" y="14"/>
                  </a:cubicBezTo>
                  <a:cubicBezTo>
                    <a:pt x="11" y="10"/>
                    <a:pt x="5" y="9"/>
                    <a:pt x="0" y="6"/>
                  </a:cubicBezTo>
                  <a:cubicBezTo>
                    <a:pt x="2" y="1"/>
                    <a:pt x="9" y="1"/>
                    <a:pt x="14" y="0"/>
                  </a:cubicBezTo>
                  <a:cubicBezTo>
                    <a:pt x="25" y="1"/>
                    <a:pt x="33" y="12"/>
                    <a:pt x="46" y="12"/>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6" name="Freeform 75"/>
            <p:cNvSpPr>
              <a:spLocks/>
            </p:cNvSpPr>
            <p:nvPr userDrawn="1"/>
          </p:nvSpPr>
          <p:spPr bwMode="auto">
            <a:xfrm>
              <a:off x="4205288" y="1125538"/>
              <a:ext cx="11113" cy="11113"/>
            </a:xfrm>
            <a:custGeom>
              <a:avLst/>
              <a:gdLst>
                <a:gd name="T0" fmla="*/ 14 w 14"/>
                <a:gd name="T1" fmla="*/ 7 h 15"/>
                <a:gd name="T2" fmla="*/ 11 w 14"/>
                <a:gd name="T3" fmla="*/ 13 h 15"/>
                <a:gd name="T4" fmla="*/ 5 w 14"/>
                <a:gd name="T5" fmla="*/ 14 h 15"/>
                <a:gd name="T6" fmla="*/ 2 w 14"/>
                <a:gd name="T7" fmla="*/ 4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0"/>
                    <a:pt x="12" y="11"/>
                    <a:pt x="11" y="13"/>
                  </a:cubicBezTo>
                  <a:cubicBezTo>
                    <a:pt x="10" y="15"/>
                    <a:pt x="7" y="15"/>
                    <a:pt x="5" y="14"/>
                  </a:cubicBezTo>
                  <a:cubicBezTo>
                    <a:pt x="2" y="12"/>
                    <a:pt x="0" y="7"/>
                    <a:pt x="2" y="4"/>
                  </a:cubicBezTo>
                  <a:cubicBezTo>
                    <a:pt x="7" y="0"/>
                    <a:pt x="11" y="3"/>
                    <a:pt x="14"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7" name="Freeform 76"/>
            <p:cNvSpPr>
              <a:spLocks/>
            </p:cNvSpPr>
            <p:nvPr userDrawn="1"/>
          </p:nvSpPr>
          <p:spPr bwMode="auto">
            <a:xfrm>
              <a:off x="4230688" y="1127125"/>
              <a:ext cx="12700" cy="12700"/>
            </a:xfrm>
            <a:custGeom>
              <a:avLst/>
              <a:gdLst>
                <a:gd name="T0" fmla="*/ 16 w 17"/>
                <a:gd name="T1" fmla="*/ 7 h 17"/>
                <a:gd name="T2" fmla="*/ 12 w 17"/>
                <a:gd name="T3" fmla="*/ 15 h 17"/>
                <a:gd name="T4" fmla="*/ 5 w 17"/>
                <a:gd name="T5" fmla="*/ 14 h 17"/>
                <a:gd name="T6" fmla="*/ 3 w 17"/>
                <a:gd name="T7" fmla="*/ 5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0"/>
                    <a:pt x="15" y="13"/>
                    <a:pt x="12" y="15"/>
                  </a:cubicBezTo>
                  <a:cubicBezTo>
                    <a:pt x="9" y="17"/>
                    <a:pt x="7" y="15"/>
                    <a:pt x="5" y="14"/>
                  </a:cubicBezTo>
                  <a:cubicBezTo>
                    <a:pt x="3" y="12"/>
                    <a:pt x="0" y="9"/>
                    <a:pt x="3" y="5"/>
                  </a:cubicBezTo>
                  <a:cubicBezTo>
                    <a:pt x="6" y="0"/>
                    <a:pt x="13" y="3"/>
                    <a:pt x="16"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8" name="Freeform 77"/>
            <p:cNvSpPr>
              <a:spLocks/>
            </p:cNvSpPr>
            <p:nvPr userDrawn="1"/>
          </p:nvSpPr>
          <p:spPr bwMode="auto">
            <a:xfrm>
              <a:off x="4543425" y="1136650"/>
              <a:ext cx="46038" cy="61913"/>
            </a:xfrm>
            <a:custGeom>
              <a:avLst/>
              <a:gdLst>
                <a:gd name="T0" fmla="*/ 58 w 58"/>
                <a:gd name="T1" fmla="*/ 11 h 78"/>
                <a:gd name="T2" fmla="*/ 47 w 58"/>
                <a:gd name="T3" fmla="*/ 20 h 78"/>
                <a:gd name="T4" fmla="*/ 54 w 58"/>
                <a:gd name="T5" fmla="*/ 41 h 78"/>
                <a:gd name="T6" fmla="*/ 56 w 58"/>
                <a:gd name="T7" fmla="*/ 61 h 78"/>
                <a:gd name="T8" fmla="*/ 42 w 58"/>
                <a:gd name="T9" fmla="*/ 73 h 78"/>
                <a:gd name="T10" fmla="*/ 10 w 58"/>
                <a:gd name="T11" fmla="*/ 65 h 78"/>
                <a:gd name="T12" fmla="*/ 4 w 58"/>
                <a:gd name="T13" fmla="*/ 47 h 78"/>
                <a:gd name="T14" fmla="*/ 7 w 58"/>
                <a:gd name="T15" fmla="*/ 45 h 78"/>
                <a:gd name="T16" fmla="*/ 5 w 58"/>
                <a:gd name="T17" fmla="*/ 39 h 78"/>
                <a:gd name="T18" fmla="*/ 10 w 58"/>
                <a:gd name="T19" fmla="*/ 25 h 78"/>
                <a:gd name="T20" fmla="*/ 40 w 58"/>
                <a:gd name="T21" fmla="*/ 41 h 78"/>
                <a:gd name="T22" fmla="*/ 46 w 58"/>
                <a:gd name="T23" fmla="*/ 45 h 78"/>
                <a:gd name="T24" fmla="*/ 39 w 58"/>
                <a:gd name="T25" fmla="*/ 18 h 78"/>
                <a:gd name="T26" fmla="*/ 43 w 58"/>
                <a:gd name="T27" fmla="*/ 5 h 78"/>
                <a:gd name="T28" fmla="*/ 58 w 58"/>
                <a:gd name="T29"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8">
                  <a:moveTo>
                    <a:pt x="58" y="11"/>
                  </a:moveTo>
                  <a:cubicBezTo>
                    <a:pt x="58" y="19"/>
                    <a:pt x="45" y="10"/>
                    <a:pt x="47" y="20"/>
                  </a:cubicBezTo>
                  <a:cubicBezTo>
                    <a:pt x="49" y="27"/>
                    <a:pt x="50" y="36"/>
                    <a:pt x="54" y="41"/>
                  </a:cubicBezTo>
                  <a:cubicBezTo>
                    <a:pt x="58" y="46"/>
                    <a:pt x="56" y="54"/>
                    <a:pt x="56" y="61"/>
                  </a:cubicBezTo>
                  <a:cubicBezTo>
                    <a:pt x="53" y="66"/>
                    <a:pt x="47" y="70"/>
                    <a:pt x="42" y="73"/>
                  </a:cubicBezTo>
                  <a:cubicBezTo>
                    <a:pt x="31" y="72"/>
                    <a:pt x="15" y="78"/>
                    <a:pt x="10" y="65"/>
                  </a:cubicBezTo>
                  <a:cubicBezTo>
                    <a:pt x="8" y="59"/>
                    <a:pt x="4" y="53"/>
                    <a:pt x="4" y="47"/>
                  </a:cubicBezTo>
                  <a:cubicBezTo>
                    <a:pt x="5" y="46"/>
                    <a:pt x="6" y="46"/>
                    <a:pt x="7" y="45"/>
                  </a:cubicBezTo>
                  <a:cubicBezTo>
                    <a:pt x="7" y="43"/>
                    <a:pt x="5" y="41"/>
                    <a:pt x="5" y="39"/>
                  </a:cubicBezTo>
                  <a:cubicBezTo>
                    <a:pt x="17" y="36"/>
                    <a:pt x="0" y="26"/>
                    <a:pt x="10" y="25"/>
                  </a:cubicBezTo>
                  <a:cubicBezTo>
                    <a:pt x="19" y="34"/>
                    <a:pt x="33" y="31"/>
                    <a:pt x="40" y="41"/>
                  </a:cubicBezTo>
                  <a:cubicBezTo>
                    <a:pt x="42" y="42"/>
                    <a:pt x="44" y="44"/>
                    <a:pt x="46" y="45"/>
                  </a:cubicBezTo>
                  <a:cubicBezTo>
                    <a:pt x="44" y="36"/>
                    <a:pt x="40" y="27"/>
                    <a:pt x="39" y="18"/>
                  </a:cubicBezTo>
                  <a:cubicBezTo>
                    <a:pt x="38" y="13"/>
                    <a:pt x="39" y="8"/>
                    <a:pt x="43" y="5"/>
                  </a:cubicBezTo>
                  <a:cubicBezTo>
                    <a:pt x="49" y="0"/>
                    <a:pt x="55" y="7"/>
                    <a:pt x="58" y="1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79" name="Freeform 78"/>
            <p:cNvSpPr>
              <a:spLocks/>
            </p:cNvSpPr>
            <p:nvPr userDrawn="1"/>
          </p:nvSpPr>
          <p:spPr bwMode="auto">
            <a:xfrm>
              <a:off x="4259263" y="1139825"/>
              <a:ext cx="11113" cy="11113"/>
            </a:xfrm>
            <a:custGeom>
              <a:avLst/>
              <a:gdLst>
                <a:gd name="T0" fmla="*/ 12 w 13"/>
                <a:gd name="T1" fmla="*/ 4 h 13"/>
                <a:gd name="T2" fmla="*/ 8 w 13"/>
                <a:gd name="T3" fmla="*/ 12 h 13"/>
                <a:gd name="T4" fmla="*/ 1 w 13"/>
                <a:gd name="T5" fmla="*/ 7 h 13"/>
                <a:gd name="T6" fmla="*/ 5 w 13"/>
                <a:gd name="T7" fmla="*/ 0 h 13"/>
                <a:gd name="T8" fmla="*/ 12 w 13"/>
                <a:gd name="T9" fmla="*/ 4 h 13"/>
              </a:gdLst>
              <a:ahLst/>
              <a:cxnLst>
                <a:cxn ang="0">
                  <a:pos x="T0" y="T1"/>
                </a:cxn>
                <a:cxn ang="0">
                  <a:pos x="T2" y="T3"/>
                </a:cxn>
                <a:cxn ang="0">
                  <a:pos x="T4" y="T5"/>
                </a:cxn>
                <a:cxn ang="0">
                  <a:pos x="T6" y="T7"/>
                </a:cxn>
                <a:cxn ang="0">
                  <a:pos x="T8" y="T9"/>
                </a:cxn>
              </a:cxnLst>
              <a:rect l="0" t="0" r="r" b="b"/>
              <a:pathLst>
                <a:path w="13" h="13">
                  <a:moveTo>
                    <a:pt x="12" y="4"/>
                  </a:moveTo>
                  <a:cubicBezTo>
                    <a:pt x="13" y="7"/>
                    <a:pt x="10" y="10"/>
                    <a:pt x="8" y="12"/>
                  </a:cubicBezTo>
                  <a:cubicBezTo>
                    <a:pt x="5" y="13"/>
                    <a:pt x="3" y="9"/>
                    <a:pt x="1" y="7"/>
                  </a:cubicBezTo>
                  <a:cubicBezTo>
                    <a:pt x="0" y="4"/>
                    <a:pt x="3" y="2"/>
                    <a:pt x="5" y="0"/>
                  </a:cubicBezTo>
                  <a:cubicBezTo>
                    <a:pt x="8" y="0"/>
                    <a:pt x="11" y="1"/>
                    <a:pt x="12"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0" name="Freeform 79"/>
            <p:cNvSpPr>
              <a:spLocks/>
            </p:cNvSpPr>
            <p:nvPr userDrawn="1"/>
          </p:nvSpPr>
          <p:spPr bwMode="auto">
            <a:xfrm>
              <a:off x="4440238" y="1143000"/>
              <a:ext cx="17463" cy="42863"/>
            </a:xfrm>
            <a:custGeom>
              <a:avLst/>
              <a:gdLst>
                <a:gd name="T0" fmla="*/ 18 w 23"/>
                <a:gd name="T1" fmla="*/ 4 h 54"/>
                <a:gd name="T2" fmla="*/ 14 w 23"/>
                <a:gd name="T3" fmla="*/ 46 h 54"/>
                <a:gd name="T4" fmla="*/ 10 w 23"/>
                <a:gd name="T5" fmla="*/ 54 h 54"/>
                <a:gd name="T6" fmla="*/ 12 w 23"/>
                <a:gd name="T7" fmla="*/ 5 h 54"/>
                <a:gd name="T8" fmla="*/ 18 w 23"/>
                <a:gd name="T9" fmla="*/ 4 h 54"/>
              </a:gdLst>
              <a:ahLst/>
              <a:cxnLst>
                <a:cxn ang="0">
                  <a:pos x="T0" y="T1"/>
                </a:cxn>
                <a:cxn ang="0">
                  <a:pos x="T2" y="T3"/>
                </a:cxn>
                <a:cxn ang="0">
                  <a:pos x="T4" y="T5"/>
                </a:cxn>
                <a:cxn ang="0">
                  <a:pos x="T6" y="T7"/>
                </a:cxn>
                <a:cxn ang="0">
                  <a:pos x="T8" y="T9"/>
                </a:cxn>
              </a:cxnLst>
              <a:rect l="0" t="0" r="r" b="b"/>
              <a:pathLst>
                <a:path w="23" h="54">
                  <a:moveTo>
                    <a:pt x="18" y="4"/>
                  </a:moveTo>
                  <a:cubicBezTo>
                    <a:pt x="23" y="18"/>
                    <a:pt x="21" y="34"/>
                    <a:pt x="14" y="46"/>
                  </a:cubicBezTo>
                  <a:cubicBezTo>
                    <a:pt x="13" y="49"/>
                    <a:pt x="14" y="54"/>
                    <a:pt x="10" y="54"/>
                  </a:cubicBezTo>
                  <a:cubicBezTo>
                    <a:pt x="0" y="40"/>
                    <a:pt x="8" y="20"/>
                    <a:pt x="12" y="5"/>
                  </a:cubicBezTo>
                  <a:cubicBezTo>
                    <a:pt x="12" y="1"/>
                    <a:pt x="17" y="0"/>
                    <a:pt x="18"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1" name="Freeform 80"/>
            <p:cNvSpPr>
              <a:spLocks/>
            </p:cNvSpPr>
            <p:nvPr userDrawn="1"/>
          </p:nvSpPr>
          <p:spPr bwMode="auto">
            <a:xfrm>
              <a:off x="4702175" y="1144588"/>
              <a:ext cx="12700" cy="38100"/>
            </a:xfrm>
            <a:custGeom>
              <a:avLst/>
              <a:gdLst>
                <a:gd name="T0" fmla="*/ 11 w 17"/>
                <a:gd name="T1" fmla="*/ 10 h 48"/>
                <a:gd name="T2" fmla="*/ 12 w 17"/>
                <a:gd name="T3" fmla="*/ 45 h 48"/>
                <a:gd name="T4" fmla="*/ 9 w 17"/>
                <a:gd name="T5" fmla="*/ 48 h 48"/>
                <a:gd name="T6" fmla="*/ 0 w 17"/>
                <a:gd name="T7" fmla="*/ 21 h 48"/>
                <a:gd name="T8" fmla="*/ 5 w 17"/>
                <a:gd name="T9" fmla="*/ 1 h 48"/>
                <a:gd name="T10" fmla="*/ 11 w 17"/>
                <a:gd name="T11" fmla="*/ 10 h 48"/>
              </a:gdLst>
              <a:ahLst/>
              <a:cxnLst>
                <a:cxn ang="0">
                  <a:pos x="T0" y="T1"/>
                </a:cxn>
                <a:cxn ang="0">
                  <a:pos x="T2" y="T3"/>
                </a:cxn>
                <a:cxn ang="0">
                  <a:pos x="T4" y="T5"/>
                </a:cxn>
                <a:cxn ang="0">
                  <a:pos x="T6" y="T7"/>
                </a:cxn>
                <a:cxn ang="0">
                  <a:pos x="T8" y="T9"/>
                </a:cxn>
                <a:cxn ang="0">
                  <a:pos x="T10" y="T11"/>
                </a:cxn>
              </a:cxnLst>
              <a:rect l="0" t="0" r="r" b="b"/>
              <a:pathLst>
                <a:path w="17" h="48">
                  <a:moveTo>
                    <a:pt x="11" y="10"/>
                  </a:moveTo>
                  <a:cubicBezTo>
                    <a:pt x="17" y="20"/>
                    <a:pt x="17" y="34"/>
                    <a:pt x="12" y="45"/>
                  </a:cubicBezTo>
                  <a:lnTo>
                    <a:pt x="9" y="48"/>
                  </a:lnTo>
                  <a:cubicBezTo>
                    <a:pt x="5" y="39"/>
                    <a:pt x="1" y="31"/>
                    <a:pt x="0" y="21"/>
                  </a:cubicBezTo>
                  <a:cubicBezTo>
                    <a:pt x="2" y="14"/>
                    <a:pt x="4" y="8"/>
                    <a:pt x="5" y="1"/>
                  </a:cubicBezTo>
                  <a:cubicBezTo>
                    <a:pt x="10" y="0"/>
                    <a:pt x="10" y="7"/>
                    <a:pt x="11" y="1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2" name="Freeform 81"/>
            <p:cNvSpPr>
              <a:spLocks/>
            </p:cNvSpPr>
            <p:nvPr userDrawn="1"/>
          </p:nvSpPr>
          <p:spPr bwMode="auto">
            <a:xfrm>
              <a:off x="4256088" y="1149350"/>
              <a:ext cx="36513" cy="19050"/>
            </a:xfrm>
            <a:custGeom>
              <a:avLst/>
              <a:gdLst>
                <a:gd name="T0" fmla="*/ 47 w 47"/>
                <a:gd name="T1" fmla="*/ 7 h 24"/>
                <a:gd name="T2" fmla="*/ 34 w 47"/>
                <a:gd name="T3" fmla="*/ 16 h 24"/>
                <a:gd name="T4" fmla="*/ 0 w 47"/>
                <a:gd name="T5" fmla="*/ 22 h 24"/>
                <a:gd name="T6" fmla="*/ 43 w 47"/>
                <a:gd name="T7" fmla="*/ 4 h 24"/>
                <a:gd name="T8" fmla="*/ 47 w 47"/>
                <a:gd name="T9" fmla="*/ 7 h 24"/>
              </a:gdLst>
              <a:ahLst/>
              <a:cxnLst>
                <a:cxn ang="0">
                  <a:pos x="T0" y="T1"/>
                </a:cxn>
                <a:cxn ang="0">
                  <a:pos x="T2" y="T3"/>
                </a:cxn>
                <a:cxn ang="0">
                  <a:pos x="T4" y="T5"/>
                </a:cxn>
                <a:cxn ang="0">
                  <a:pos x="T6" y="T7"/>
                </a:cxn>
                <a:cxn ang="0">
                  <a:pos x="T8" y="T9"/>
                </a:cxn>
              </a:cxnLst>
              <a:rect l="0" t="0" r="r" b="b"/>
              <a:pathLst>
                <a:path w="47" h="24">
                  <a:moveTo>
                    <a:pt x="47" y="7"/>
                  </a:moveTo>
                  <a:cubicBezTo>
                    <a:pt x="44" y="11"/>
                    <a:pt x="38" y="13"/>
                    <a:pt x="34" y="16"/>
                  </a:cubicBezTo>
                  <a:cubicBezTo>
                    <a:pt x="25" y="23"/>
                    <a:pt x="11" y="24"/>
                    <a:pt x="0" y="22"/>
                  </a:cubicBezTo>
                  <a:cubicBezTo>
                    <a:pt x="10" y="8"/>
                    <a:pt x="25" y="0"/>
                    <a:pt x="43" y="4"/>
                  </a:cubicBezTo>
                  <a:cubicBezTo>
                    <a:pt x="44" y="6"/>
                    <a:pt x="46" y="5"/>
                    <a:pt x="47"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3" name="Freeform 82"/>
            <p:cNvSpPr>
              <a:spLocks/>
            </p:cNvSpPr>
            <p:nvPr userDrawn="1"/>
          </p:nvSpPr>
          <p:spPr bwMode="auto">
            <a:xfrm>
              <a:off x="4165600" y="1166813"/>
              <a:ext cx="28575" cy="34925"/>
            </a:xfrm>
            <a:custGeom>
              <a:avLst/>
              <a:gdLst>
                <a:gd name="T0" fmla="*/ 4 w 35"/>
                <a:gd name="T1" fmla="*/ 0 h 44"/>
                <a:gd name="T2" fmla="*/ 30 w 35"/>
                <a:gd name="T3" fmla="*/ 37 h 44"/>
                <a:gd name="T4" fmla="*/ 34 w 35"/>
                <a:gd name="T5" fmla="*/ 42 h 44"/>
                <a:gd name="T6" fmla="*/ 24 w 35"/>
                <a:gd name="T7" fmla="*/ 40 h 44"/>
                <a:gd name="T8" fmla="*/ 1 w 35"/>
                <a:gd name="T9" fmla="*/ 1 h 44"/>
                <a:gd name="T10" fmla="*/ 4 w 35"/>
                <a:gd name="T11" fmla="*/ 0 h 44"/>
              </a:gdLst>
              <a:ahLst/>
              <a:cxnLst>
                <a:cxn ang="0">
                  <a:pos x="T0" y="T1"/>
                </a:cxn>
                <a:cxn ang="0">
                  <a:pos x="T2" y="T3"/>
                </a:cxn>
                <a:cxn ang="0">
                  <a:pos x="T4" y="T5"/>
                </a:cxn>
                <a:cxn ang="0">
                  <a:pos x="T6" y="T7"/>
                </a:cxn>
                <a:cxn ang="0">
                  <a:pos x="T8" y="T9"/>
                </a:cxn>
                <a:cxn ang="0">
                  <a:pos x="T10" y="T11"/>
                </a:cxn>
              </a:cxnLst>
              <a:rect l="0" t="0" r="r" b="b"/>
              <a:pathLst>
                <a:path w="35" h="44">
                  <a:moveTo>
                    <a:pt x="4" y="0"/>
                  </a:moveTo>
                  <a:cubicBezTo>
                    <a:pt x="18" y="9"/>
                    <a:pt x="22" y="23"/>
                    <a:pt x="30" y="37"/>
                  </a:cubicBezTo>
                  <a:cubicBezTo>
                    <a:pt x="32" y="38"/>
                    <a:pt x="35" y="39"/>
                    <a:pt x="34" y="42"/>
                  </a:cubicBezTo>
                  <a:cubicBezTo>
                    <a:pt x="31" y="44"/>
                    <a:pt x="28" y="40"/>
                    <a:pt x="24" y="40"/>
                  </a:cubicBezTo>
                  <a:cubicBezTo>
                    <a:pt x="9" y="34"/>
                    <a:pt x="0" y="18"/>
                    <a:pt x="1" y="1"/>
                  </a:cubicBezTo>
                  <a:cubicBezTo>
                    <a:pt x="1" y="0"/>
                    <a:pt x="3" y="0"/>
                    <a:pt x="4"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4" name="Freeform 83"/>
            <p:cNvSpPr>
              <a:spLocks/>
            </p:cNvSpPr>
            <p:nvPr userDrawn="1"/>
          </p:nvSpPr>
          <p:spPr bwMode="auto">
            <a:xfrm>
              <a:off x="4687888" y="1171575"/>
              <a:ext cx="11113" cy="11113"/>
            </a:xfrm>
            <a:custGeom>
              <a:avLst/>
              <a:gdLst>
                <a:gd name="T0" fmla="*/ 14 w 14"/>
                <a:gd name="T1" fmla="*/ 5 h 15"/>
                <a:gd name="T2" fmla="*/ 10 w 14"/>
                <a:gd name="T3" fmla="*/ 14 h 15"/>
                <a:gd name="T4" fmla="*/ 1 w 14"/>
                <a:gd name="T5" fmla="*/ 10 h 15"/>
                <a:gd name="T6" fmla="*/ 3 w 14"/>
                <a:gd name="T7" fmla="*/ 3 h 15"/>
                <a:gd name="T8" fmla="*/ 14 w 14"/>
                <a:gd name="T9" fmla="*/ 5 h 15"/>
              </a:gdLst>
              <a:ahLst/>
              <a:cxnLst>
                <a:cxn ang="0">
                  <a:pos x="T0" y="T1"/>
                </a:cxn>
                <a:cxn ang="0">
                  <a:pos x="T2" y="T3"/>
                </a:cxn>
                <a:cxn ang="0">
                  <a:pos x="T4" y="T5"/>
                </a:cxn>
                <a:cxn ang="0">
                  <a:pos x="T6" y="T7"/>
                </a:cxn>
                <a:cxn ang="0">
                  <a:pos x="T8" y="T9"/>
                </a:cxn>
              </a:cxnLst>
              <a:rect l="0" t="0" r="r" b="b"/>
              <a:pathLst>
                <a:path w="14" h="15">
                  <a:moveTo>
                    <a:pt x="14" y="5"/>
                  </a:moveTo>
                  <a:cubicBezTo>
                    <a:pt x="14" y="9"/>
                    <a:pt x="13" y="13"/>
                    <a:pt x="10" y="14"/>
                  </a:cubicBezTo>
                  <a:cubicBezTo>
                    <a:pt x="6" y="15"/>
                    <a:pt x="3" y="13"/>
                    <a:pt x="1" y="10"/>
                  </a:cubicBezTo>
                  <a:cubicBezTo>
                    <a:pt x="0" y="7"/>
                    <a:pt x="3" y="5"/>
                    <a:pt x="3" y="3"/>
                  </a:cubicBezTo>
                  <a:cubicBezTo>
                    <a:pt x="6" y="0"/>
                    <a:pt x="12" y="2"/>
                    <a:pt x="14"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5" name="Freeform 84"/>
            <p:cNvSpPr>
              <a:spLocks/>
            </p:cNvSpPr>
            <p:nvPr userDrawn="1"/>
          </p:nvSpPr>
          <p:spPr bwMode="auto">
            <a:xfrm>
              <a:off x="4662488" y="914400"/>
              <a:ext cx="231775" cy="358775"/>
            </a:xfrm>
            <a:custGeom>
              <a:avLst/>
              <a:gdLst>
                <a:gd name="T0" fmla="*/ 206 w 292"/>
                <a:gd name="T1" fmla="*/ 350 h 453"/>
                <a:gd name="T2" fmla="*/ 209 w 292"/>
                <a:gd name="T3" fmla="*/ 329 h 453"/>
                <a:gd name="T4" fmla="*/ 210 w 292"/>
                <a:gd name="T5" fmla="*/ 321 h 453"/>
                <a:gd name="T6" fmla="*/ 252 w 292"/>
                <a:gd name="T7" fmla="*/ 313 h 453"/>
                <a:gd name="T8" fmla="*/ 271 w 292"/>
                <a:gd name="T9" fmla="*/ 318 h 453"/>
                <a:gd name="T10" fmla="*/ 280 w 292"/>
                <a:gd name="T11" fmla="*/ 316 h 453"/>
                <a:gd name="T12" fmla="*/ 285 w 292"/>
                <a:gd name="T13" fmla="*/ 284 h 453"/>
                <a:gd name="T14" fmla="*/ 281 w 292"/>
                <a:gd name="T15" fmla="*/ 273 h 453"/>
                <a:gd name="T16" fmla="*/ 278 w 292"/>
                <a:gd name="T17" fmla="*/ 265 h 453"/>
                <a:gd name="T18" fmla="*/ 272 w 292"/>
                <a:gd name="T19" fmla="*/ 255 h 453"/>
                <a:gd name="T20" fmla="*/ 242 w 292"/>
                <a:gd name="T21" fmla="*/ 215 h 453"/>
                <a:gd name="T22" fmla="*/ 162 w 292"/>
                <a:gd name="T23" fmla="*/ 166 h 453"/>
                <a:gd name="T24" fmla="*/ 76 w 292"/>
                <a:gd name="T25" fmla="*/ 179 h 453"/>
                <a:gd name="T26" fmla="*/ 61 w 292"/>
                <a:gd name="T27" fmla="*/ 163 h 453"/>
                <a:gd name="T28" fmla="*/ 68 w 292"/>
                <a:gd name="T29" fmla="*/ 123 h 453"/>
                <a:gd name="T30" fmla="*/ 78 w 292"/>
                <a:gd name="T31" fmla="*/ 97 h 453"/>
                <a:gd name="T32" fmla="*/ 94 w 292"/>
                <a:gd name="T33" fmla="*/ 32 h 453"/>
                <a:gd name="T34" fmla="*/ 73 w 292"/>
                <a:gd name="T35" fmla="*/ 2 h 453"/>
                <a:gd name="T36" fmla="*/ 53 w 292"/>
                <a:gd name="T37" fmla="*/ 6 h 453"/>
                <a:gd name="T38" fmla="*/ 28 w 292"/>
                <a:gd name="T39" fmla="*/ 28 h 453"/>
                <a:gd name="T40" fmla="*/ 38 w 292"/>
                <a:gd name="T41" fmla="*/ 32 h 453"/>
                <a:gd name="T42" fmla="*/ 62 w 292"/>
                <a:gd name="T43" fmla="*/ 37 h 453"/>
                <a:gd name="T44" fmla="*/ 47 w 292"/>
                <a:gd name="T45" fmla="*/ 76 h 453"/>
                <a:gd name="T46" fmla="*/ 12 w 292"/>
                <a:gd name="T47" fmla="*/ 135 h 453"/>
                <a:gd name="T48" fmla="*/ 11 w 292"/>
                <a:gd name="T49" fmla="*/ 134 h 453"/>
                <a:gd name="T50" fmla="*/ 13 w 292"/>
                <a:gd name="T51" fmla="*/ 227 h 453"/>
                <a:gd name="T52" fmla="*/ 62 w 292"/>
                <a:gd name="T53" fmla="*/ 277 h 453"/>
                <a:gd name="T54" fmla="*/ 105 w 292"/>
                <a:gd name="T55" fmla="*/ 290 h 453"/>
                <a:gd name="T56" fmla="*/ 119 w 292"/>
                <a:gd name="T57" fmla="*/ 304 h 453"/>
                <a:gd name="T58" fmla="*/ 113 w 292"/>
                <a:gd name="T59" fmla="*/ 341 h 453"/>
                <a:gd name="T60" fmla="*/ 103 w 292"/>
                <a:gd name="T61" fmla="*/ 362 h 453"/>
                <a:gd name="T62" fmla="*/ 64 w 292"/>
                <a:gd name="T63" fmla="*/ 426 h 453"/>
                <a:gd name="T64" fmla="*/ 49 w 292"/>
                <a:gd name="T65" fmla="*/ 433 h 453"/>
                <a:gd name="T66" fmla="*/ 36 w 292"/>
                <a:gd name="T67" fmla="*/ 435 h 453"/>
                <a:gd name="T68" fmla="*/ 0 w 292"/>
                <a:gd name="T69" fmla="*/ 448 h 453"/>
                <a:gd name="T70" fmla="*/ 3 w 292"/>
                <a:gd name="T71" fmla="*/ 450 h 453"/>
                <a:gd name="T72" fmla="*/ 76 w 292"/>
                <a:gd name="T73" fmla="*/ 451 h 453"/>
                <a:gd name="T74" fmla="*/ 82 w 292"/>
                <a:gd name="T75" fmla="*/ 444 h 453"/>
                <a:gd name="T76" fmla="*/ 87 w 292"/>
                <a:gd name="T77" fmla="*/ 427 h 453"/>
                <a:gd name="T78" fmla="*/ 97 w 292"/>
                <a:gd name="T79" fmla="*/ 403 h 453"/>
                <a:gd name="T80" fmla="*/ 123 w 292"/>
                <a:gd name="T81" fmla="*/ 357 h 453"/>
                <a:gd name="T82" fmla="*/ 135 w 292"/>
                <a:gd name="T83" fmla="*/ 338 h 453"/>
                <a:gd name="T84" fmla="*/ 146 w 292"/>
                <a:gd name="T85" fmla="*/ 316 h 453"/>
                <a:gd name="T86" fmla="*/ 153 w 292"/>
                <a:gd name="T87" fmla="*/ 306 h 453"/>
                <a:gd name="T88" fmla="*/ 149 w 292"/>
                <a:gd name="T89" fmla="*/ 298 h 453"/>
                <a:gd name="T90" fmla="*/ 159 w 292"/>
                <a:gd name="T91" fmla="*/ 296 h 453"/>
                <a:gd name="T92" fmla="*/ 181 w 292"/>
                <a:gd name="T93" fmla="*/ 321 h 453"/>
                <a:gd name="T94" fmla="*/ 184 w 292"/>
                <a:gd name="T95" fmla="*/ 331 h 453"/>
                <a:gd name="T96" fmla="*/ 185 w 292"/>
                <a:gd name="T97" fmla="*/ 335 h 453"/>
                <a:gd name="T98" fmla="*/ 185 w 292"/>
                <a:gd name="T99" fmla="*/ 348 h 453"/>
                <a:gd name="T100" fmla="*/ 186 w 292"/>
                <a:gd name="T101" fmla="*/ 359 h 453"/>
                <a:gd name="T102" fmla="*/ 183 w 292"/>
                <a:gd name="T103" fmla="*/ 415 h 453"/>
                <a:gd name="T104" fmla="*/ 133 w 292"/>
                <a:gd name="T105" fmla="*/ 439 h 453"/>
                <a:gd name="T106" fmla="*/ 120 w 292"/>
                <a:gd name="T107" fmla="*/ 448 h 453"/>
                <a:gd name="T108" fmla="*/ 191 w 292"/>
                <a:gd name="T109" fmla="*/ 450 h 453"/>
                <a:gd name="T110" fmla="*/ 197 w 292"/>
                <a:gd name="T111" fmla="*/ 442 h 453"/>
                <a:gd name="T112" fmla="*/ 201 w 292"/>
                <a:gd name="T113" fmla="*/ 427 h 453"/>
                <a:gd name="T114" fmla="*/ 200 w 292"/>
                <a:gd name="T115" fmla="*/ 406 h 453"/>
                <a:gd name="T116" fmla="*/ 200 w 292"/>
                <a:gd name="T117" fmla="*/ 399 h 453"/>
                <a:gd name="T118" fmla="*/ 204 w 292"/>
                <a:gd name="T119" fmla="*/ 364 h 453"/>
                <a:gd name="T120" fmla="*/ 206 w 292"/>
                <a:gd name="T121" fmla="*/ 35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453">
                  <a:moveTo>
                    <a:pt x="206" y="350"/>
                  </a:moveTo>
                  <a:cubicBezTo>
                    <a:pt x="206" y="342"/>
                    <a:pt x="208" y="335"/>
                    <a:pt x="209" y="329"/>
                  </a:cubicBezTo>
                  <a:cubicBezTo>
                    <a:pt x="210" y="326"/>
                    <a:pt x="210" y="324"/>
                    <a:pt x="210" y="321"/>
                  </a:cubicBezTo>
                  <a:cubicBezTo>
                    <a:pt x="219" y="308"/>
                    <a:pt x="238" y="312"/>
                    <a:pt x="252" y="313"/>
                  </a:cubicBezTo>
                  <a:cubicBezTo>
                    <a:pt x="258" y="316"/>
                    <a:pt x="265" y="316"/>
                    <a:pt x="271" y="318"/>
                  </a:cubicBezTo>
                  <a:cubicBezTo>
                    <a:pt x="273" y="316"/>
                    <a:pt x="277" y="315"/>
                    <a:pt x="280" y="316"/>
                  </a:cubicBezTo>
                  <a:cubicBezTo>
                    <a:pt x="292" y="309"/>
                    <a:pt x="284" y="295"/>
                    <a:pt x="285" y="284"/>
                  </a:cubicBezTo>
                  <a:lnTo>
                    <a:pt x="281" y="273"/>
                  </a:lnTo>
                  <a:cubicBezTo>
                    <a:pt x="279" y="270"/>
                    <a:pt x="278" y="268"/>
                    <a:pt x="278" y="265"/>
                  </a:cubicBezTo>
                  <a:cubicBezTo>
                    <a:pt x="275" y="262"/>
                    <a:pt x="274" y="258"/>
                    <a:pt x="272" y="255"/>
                  </a:cubicBezTo>
                  <a:cubicBezTo>
                    <a:pt x="265" y="238"/>
                    <a:pt x="253" y="229"/>
                    <a:pt x="242" y="215"/>
                  </a:cubicBezTo>
                  <a:cubicBezTo>
                    <a:pt x="223" y="190"/>
                    <a:pt x="193" y="176"/>
                    <a:pt x="162" y="166"/>
                  </a:cubicBezTo>
                  <a:cubicBezTo>
                    <a:pt x="133" y="156"/>
                    <a:pt x="102" y="169"/>
                    <a:pt x="76" y="179"/>
                  </a:cubicBezTo>
                  <a:cubicBezTo>
                    <a:pt x="67" y="177"/>
                    <a:pt x="63" y="170"/>
                    <a:pt x="61" y="163"/>
                  </a:cubicBezTo>
                  <a:cubicBezTo>
                    <a:pt x="59" y="148"/>
                    <a:pt x="62" y="134"/>
                    <a:pt x="68" y="123"/>
                  </a:cubicBezTo>
                  <a:cubicBezTo>
                    <a:pt x="69" y="113"/>
                    <a:pt x="76" y="106"/>
                    <a:pt x="78" y="97"/>
                  </a:cubicBezTo>
                  <a:cubicBezTo>
                    <a:pt x="85" y="76"/>
                    <a:pt x="92" y="55"/>
                    <a:pt x="94" y="32"/>
                  </a:cubicBezTo>
                  <a:cubicBezTo>
                    <a:pt x="94" y="18"/>
                    <a:pt x="84" y="8"/>
                    <a:pt x="73" y="2"/>
                  </a:cubicBezTo>
                  <a:cubicBezTo>
                    <a:pt x="66" y="0"/>
                    <a:pt x="58" y="0"/>
                    <a:pt x="53" y="6"/>
                  </a:cubicBezTo>
                  <a:cubicBezTo>
                    <a:pt x="48" y="16"/>
                    <a:pt x="37" y="23"/>
                    <a:pt x="28" y="28"/>
                  </a:cubicBezTo>
                  <a:cubicBezTo>
                    <a:pt x="27" y="34"/>
                    <a:pt x="35" y="30"/>
                    <a:pt x="38" y="32"/>
                  </a:cubicBezTo>
                  <a:cubicBezTo>
                    <a:pt x="46" y="34"/>
                    <a:pt x="56" y="31"/>
                    <a:pt x="62" y="37"/>
                  </a:cubicBezTo>
                  <a:cubicBezTo>
                    <a:pt x="63" y="52"/>
                    <a:pt x="54" y="64"/>
                    <a:pt x="47" y="76"/>
                  </a:cubicBezTo>
                  <a:cubicBezTo>
                    <a:pt x="34" y="95"/>
                    <a:pt x="20" y="114"/>
                    <a:pt x="12" y="135"/>
                  </a:cubicBezTo>
                  <a:lnTo>
                    <a:pt x="11" y="134"/>
                  </a:lnTo>
                  <a:lnTo>
                    <a:pt x="13" y="227"/>
                  </a:lnTo>
                  <a:cubicBezTo>
                    <a:pt x="25" y="247"/>
                    <a:pt x="40" y="269"/>
                    <a:pt x="62" y="277"/>
                  </a:cubicBezTo>
                  <a:cubicBezTo>
                    <a:pt x="74" y="287"/>
                    <a:pt x="89" y="299"/>
                    <a:pt x="105" y="290"/>
                  </a:cubicBezTo>
                  <a:cubicBezTo>
                    <a:pt x="114" y="287"/>
                    <a:pt x="115" y="299"/>
                    <a:pt x="119" y="304"/>
                  </a:cubicBezTo>
                  <a:cubicBezTo>
                    <a:pt x="124" y="318"/>
                    <a:pt x="113" y="328"/>
                    <a:pt x="113" y="341"/>
                  </a:cubicBezTo>
                  <a:lnTo>
                    <a:pt x="103" y="362"/>
                  </a:lnTo>
                  <a:cubicBezTo>
                    <a:pt x="91" y="384"/>
                    <a:pt x="81" y="408"/>
                    <a:pt x="64" y="426"/>
                  </a:cubicBezTo>
                  <a:cubicBezTo>
                    <a:pt x="58" y="426"/>
                    <a:pt x="55" y="432"/>
                    <a:pt x="49" y="433"/>
                  </a:cubicBezTo>
                  <a:cubicBezTo>
                    <a:pt x="46" y="437"/>
                    <a:pt x="40" y="434"/>
                    <a:pt x="36" y="435"/>
                  </a:cubicBezTo>
                  <a:cubicBezTo>
                    <a:pt x="25" y="440"/>
                    <a:pt x="8" y="437"/>
                    <a:pt x="0" y="448"/>
                  </a:cubicBezTo>
                  <a:cubicBezTo>
                    <a:pt x="1" y="450"/>
                    <a:pt x="2" y="450"/>
                    <a:pt x="3" y="450"/>
                  </a:cubicBezTo>
                  <a:cubicBezTo>
                    <a:pt x="26" y="451"/>
                    <a:pt x="52" y="452"/>
                    <a:pt x="76" y="451"/>
                  </a:cubicBezTo>
                  <a:cubicBezTo>
                    <a:pt x="79" y="450"/>
                    <a:pt x="82" y="447"/>
                    <a:pt x="82" y="444"/>
                  </a:cubicBezTo>
                  <a:cubicBezTo>
                    <a:pt x="79" y="437"/>
                    <a:pt x="84" y="432"/>
                    <a:pt x="87" y="427"/>
                  </a:cubicBezTo>
                  <a:cubicBezTo>
                    <a:pt x="88" y="418"/>
                    <a:pt x="94" y="412"/>
                    <a:pt x="97" y="403"/>
                  </a:cubicBezTo>
                  <a:cubicBezTo>
                    <a:pt x="105" y="388"/>
                    <a:pt x="114" y="372"/>
                    <a:pt x="123" y="357"/>
                  </a:cubicBezTo>
                  <a:lnTo>
                    <a:pt x="135" y="338"/>
                  </a:lnTo>
                  <a:cubicBezTo>
                    <a:pt x="137" y="331"/>
                    <a:pt x="142" y="323"/>
                    <a:pt x="146" y="316"/>
                  </a:cubicBezTo>
                  <a:cubicBezTo>
                    <a:pt x="149" y="313"/>
                    <a:pt x="151" y="310"/>
                    <a:pt x="153" y="306"/>
                  </a:cubicBezTo>
                  <a:cubicBezTo>
                    <a:pt x="153" y="302"/>
                    <a:pt x="151" y="301"/>
                    <a:pt x="149" y="298"/>
                  </a:cubicBezTo>
                  <a:cubicBezTo>
                    <a:pt x="152" y="296"/>
                    <a:pt x="156" y="296"/>
                    <a:pt x="159" y="296"/>
                  </a:cubicBezTo>
                  <a:cubicBezTo>
                    <a:pt x="169" y="301"/>
                    <a:pt x="179" y="310"/>
                    <a:pt x="181" y="321"/>
                  </a:cubicBezTo>
                  <a:lnTo>
                    <a:pt x="184" y="331"/>
                  </a:lnTo>
                  <a:lnTo>
                    <a:pt x="185" y="335"/>
                  </a:lnTo>
                  <a:lnTo>
                    <a:pt x="185" y="348"/>
                  </a:lnTo>
                  <a:lnTo>
                    <a:pt x="186" y="359"/>
                  </a:lnTo>
                  <a:cubicBezTo>
                    <a:pt x="188" y="378"/>
                    <a:pt x="185" y="396"/>
                    <a:pt x="183" y="415"/>
                  </a:cubicBezTo>
                  <a:cubicBezTo>
                    <a:pt x="176" y="437"/>
                    <a:pt x="151" y="434"/>
                    <a:pt x="133" y="439"/>
                  </a:cubicBezTo>
                  <a:cubicBezTo>
                    <a:pt x="128" y="442"/>
                    <a:pt x="120" y="441"/>
                    <a:pt x="120" y="448"/>
                  </a:cubicBezTo>
                  <a:cubicBezTo>
                    <a:pt x="142" y="453"/>
                    <a:pt x="167" y="450"/>
                    <a:pt x="191" y="450"/>
                  </a:cubicBezTo>
                  <a:cubicBezTo>
                    <a:pt x="195" y="448"/>
                    <a:pt x="195" y="445"/>
                    <a:pt x="197" y="442"/>
                  </a:cubicBezTo>
                  <a:cubicBezTo>
                    <a:pt x="198" y="437"/>
                    <a:pt x="203" y="432"/>
                    <a:pt x="201" y="427"/>
                  </a:cubicBezTo>
                  <a:cubicBezTo>
                    <a:pt x="197" y="422"/>
                    <a:pt x="201" y="413"/>
                    <a:pt x="200" y="406"/>
                  </a:cubicBezTo>
                  <a:cubicBezTo>
                    <a:pt x="201" y="404"/>
                    <a:pt x="201" y="402"/>
                    <a:pt x="200" y="399"/>
                  </a:cubicBezTo>
                  <a:cubicBezTo>
                    <a:pt x="203" y="388"/>
                    <a:pt x="202" y="375"/>
                    <a:pt x="204" y="364"/>
                  </a:cubicBezTo>
                  <a:lnTo>
                    <a:pt x="206" y="3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6" name="Freeform 85"/>
            <p:cNvSpPr>
              <a:spLocks/>
            </p:cNvSpPr>
            <p:nvPr userDrawn="1"/>
          </p:nvSpPr>
          <p:spPr bwMode="auto">
            <a:xfrm>
              <a:off x="4933950" y="1177925"/>
              <a:ext cx="39688" cy="36513"/>
            </a:xfrm>
            <a:custGeom>
              <a:avLst/>
              <a:gdLst>
                <a:gd name="T0" fmla="*/ 50 w 50"/>
                <a:gd name="T1" fmla="*/ 2 h 45"/>
                <a:gd name="T2" fmla="*/ 4 w 50"/>
                <a:gd name="T3" fmla="*/ 44 h 45"/>
                <a:gd name="T4" fmla="*/ 0 w 50"/>
                <a:gd name="T5" fmla="*/ 43 h 45"/>
                <a:gd name="T6" fmla="*/ 39 w 50"/>
                <a:gd name="T7" fmla="*/ 3 h 45"/>
                <a:gd name="T8" fmla="*/ 50 w 50"/>
                <a:gd name="T9" fmla="*/ 2 h 45"/>
              </a:gdLst>
              <a:ahLst/>
              <a:cxnLst>
                <a:cxn ang="0">
                  <a:pos x="T0" y="T1"/>
                </a:cxn>
                <a:cxn ang="0">
                  <a:pos x="T2" y="T3"/>
                </a:cxn>
                <a:cxn ang="0">
                  <a:pos x="T4" y="T5"/>
                </a:cxn>
                <a:cxn ang="0">
                  <a:pos x="T6" y="T7"/>
                </a:cxn>
                <a:cxn ang="0">
                  <a:pos x="T8" y="T9"/>
                </a:cxn>
              </a:cxnLst>
              <a:rect l="0" t="0" r="r" b="b"/>
              <a:pathLst>
                <a:path w="50" h="45">
                  <a:moveTo>
                    <a:pt x="50" y="2"/>
                  </a:moveTo>
                  <a:cubicBezTo>
                    <a:pt x="38" y="19"/>
                    <a:pt x="25" y="38"/>
                    <a:pt x="4" y="44"/>
                  </a:cubicBezTo>
                  <a:cubicBezTo>
                    <a:pt x="2" y="44"/>
                    <a:pt x="1" y="45"/>
                    <a:pt x="0" y="43"/>
                  </a:cubicBezTo>
                  <a:cubicBezTo>
                    <a:pt x="13" y="29"/>
                    <a:pt x="19" y="8"/>
                    <a:pt x="39" y="3"/>
                  </a:cubicBezTo>
                  <a:cubicBezTo>
                    <a:pt x="42" y="2"/>
                    <a:pt x="47" y="0"/>
                    <a:pt x="50" y="2"/>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7" name="Freeform 86"/>
            <p:cNvSpPr>
              <a:spLocks/>
            </p:cNvSpPr>
            <p:nvPr userDrawn="1"/>
          </p:nvSpPr>
          <p:spPr bwMode="auto">
            <a:xfrm>
              <a:off x="4144963" y="1189038"/>
              <a:ext cx="9525" cy="11113"/>
            </a:xfrm>
            <a:custGeom>
              <a:avLst/>
              <a:gdLst>
                <a:gd name="T0" fmla="*/ 13 w 13"/>
                <a:gd name="T1" fmla="*/ 6 h 13"/>
                <a:gd name="T2" fmla="*/ 9 w 13"/>
                <a:gd name="T3" fmla="*/ 12 h 13"/>
                <a:gd name="T4" fmla="*/ 1 w 13"/>
                <a:gd name="T5" fmla="*/ 8 h 13"/>
                <a:gd name="T6" fmla="*/ 6 w 13"/>
                <a:gd name="T7" fmla="*/ 0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11" y="8"/>
                    <a:pt x="13" y="11"/>
                    <a:pt x="9" y="12"/>
                  </a:cubicBezTo>
                  <a:cubicBezTo>
                    <a:pt x="6" y="13"/>
                    <a:pt x="3" y="11"/>
                    <a:pt x="1" y="8"/>
                  </a:cubicBezTo>
                  <a:cubicBezTo>
                    <a:pt x="0" y="4"/>
                    <a:pt x="3" y="1"/>
                    <a:pt x="6" y="0"/>
                  </a:cubicBezTo>
                  <a:cubicBezTo>
                    <a:pt x="9" y="1"/>
                    <a:pt x="12" y="3"/>
                    <a:pt x="13"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8" name="Freeform 87"/>
            <p:cNvSpPr>
              <a:spLocks/>
            </p:cNvSpPr>
            <p:nvPr userDrawn="1"/>
          </p:nvSpPr>
          <p:spPr bwMode="auto">
            <a:xfrm>
              <a:off x="4203700" y="1190625"/>
              <a:ext cx="38100" cy="15875"/>
            </a:xfrm>
            <a:custGeom>
              <a:avLst/>
              <a:gdLst>
                <a:gd name="T0" fmla="*/ 48 w 49"/>
                <a:gd name="T1" fmla="*/ 11 h 21"/>
                <a:gd name="T2" fmla="*/ 43 w 49"/>
                <a:gd name="T3" fmla="*/ 15 h 21"/>
                <a:gd name="T4" fmla="*/ 0 w 49"/>
                <a:gd name="T5" fmla="*/ 4 h 21"/>
                <a:gd name="T6" fmla="*/ 1 w 49"/>
                <a:gd name="T7" fmla="*/ 0 h 21"/>
                <a:gd name="T8" fmla="*/ 48 w 49"/>
                <a:gd name="T9" fmla="*/ 11 h 21"/>
              </a:gdLst>
              <a:ahLst/>
              <a:cxnLst>
                <a:cxn ang="0">
                  <a:pos x="T0" y="T1"/>
                </a:cxn>
                <a:cxn ang="0">
                  <a:pos x="T2" y="T3"/>
                </a:cxn>
                <a:cxn ang="0">
                  <a:pos x="T4" y="T5"/>
                </a:cxn>
                <a:cxn ang="0">
                  <a:pos x="T6" y="T7"/>
                </a:cxn>
                <a:cxn ang="0">
                  <a:pos x="T8" y="T9"/>
                </a:cxn>
              </a:cxnLst>
              <a:rect l="0" t="0" r="r" b="b"/>
              <a:pathLst>
                <a:path w="49" h="21">
                  <a:moveTo>
                    <a:pt x="48" y="11"/>
                  </a:moveTo>
                  <a:cubicBezTo>
                    <a:pt x="49" y="14"/>
                    <a:pt x="45" y="14"/>
                    <a:pt x="43" y="15"/>
                  </a:cubicBezTo>
                  <a:cubicBezTo>
                    <a:pt x="27" y="21"/>
                    <a:pt x="11" y="15"/>
                    <a:pt x="0" y="4"/>
                  </a:cubicBezTo>
                  <a:cubicBezTo>
                    <a:pt x="0" y="2"/>
                    <a:pt x="0" y="1"/>
                    <a:pt x="1" y="0"/>
                  </a:cubicBezTo>
                  <a:cubicBezTo>
                    <a:pt x="17" y="4"/>
                    <a:pt x="35" y="1"/>
                    <a:pt x="48" y="1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9" name="Freeform 88"/>
            <p:cNvSpPr>
              <a:spLocks/>
            </p:cNvSpPr>
            <p:nvPr userDrawn="1"/>
          </p:nvSpPr>
          <p:spPr bwMode="auto">
            <a:xfrm>
              <a:off x="4160838" y="1192213"/>
              <a:ext cx="11113" cy="11113"/>
            </a:xfrm>
            <a:custGeom>
              <a:avLst/>
              <a:gdLst>
                <a:gd name="T0" fmla="*/ 14 w 15"/>
                <a:gd name="T1" fmla="*/ 3 h 13"/>
                <a:gd name="T2" fmla="*/ 14 w 15"/>
                <a:gd name="T3" fmla="*/ 8 h 13"/>
                <a:gd name="T4" fmla="*/ 5 w 15"/>
                <a:gd name="T5" fmla="*/ 12 h 13"/>
                <a:gd name="T6" fmla="*/ 0 w 15"/>
                <a:gd name="T7" fmla="*/ 7 h 13"/>
                <a:gd name="T8" fmla="*/ 7 w 15"/>
                <a:gd name="T9" fmla="*/ 0 h 13"/>
                <a:gd name="T10" fmla="*/ 14 w 15"/>
                <a:gd name="T11" fmla="*/ 3 h 13"/>
              </a:gdLst>
              <a:ahLst/>
              <a:cxnLst>
                <a:cxn ang="0">
                  <a:pos x="T0" y="T1"/>
                </a:cxn>
                <a:cxn ang="0">
                  <a:pos x="T2" y="T3"/>
                </a:cxn>
                <a:cxn ang="0">
                  <a:pos x="T4" y="T5"/>
                </a:cxn>
                <a:cxn ang="0">
                  <a:pos x="T6" y="T7"/>
                </a:cxn>
                <a:cxn ang="0">
                  <a:pos x="T8" y="T9"/>
                </a:cxn>
                <a:cxn ang="0">
                  <a:pos x="T10" y="T11"/>
                </a:cxn>
              </a:cxnLst>
              <a:rect l="0" t="0" r="r" b="b"/>
              <a:pathLst>
                <a:path w="15" h="13">
                  <a:moveTo>
                    <a:pt x="14" y="3"/>
                  </a:moveTo>
                  <a:cubicBezTo>
                    <a:pt x="14" y="4"/>
                    <a:pt x="15" y="7"/>
                    <a:pt x="14" y="8"/>
                  </a:cubicBezTo>
                  <a:cubicBezTo>
                    <a:pt x="12" y="12"/>
                    <a:pt x="9" y="13"/>
                    <a:pt x="5" y="12"/>
                  </a:cubicBezTo>
                  <a:cubicBezTo>
                    <a:pt x="3" y="11"/>
                    <a:pt x="2" y="9"/>
                    <a:pt x="0" y="7"/>
                  </a:cubicBezTo>
                  <a:cubicBezTo>
                    <a:pt x="0" y="3"/>
                    <a:pt x="3" y="1"/>
                    <a:pt x="7" y="0"/>
                  </a:cubicBezTo>
                  <a:cubicBezTo>
                    <a:pt x="10" y="0"/>
                    <a:pt x="12" y="1"/>
                    <a:pt x="14"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0" name="Freeform 89"/>
            <p:cNvSpPr>
              <a:spLocks/>
            </p:cNvSpPr>
            <p:nvPr userDrawn="1"/>
          </p:nvSpPr>
          <p:spPr bwMode="auto">
            <a:xfrm>
              <a:off x="4441825" y="1193800"/>
              <a:ext cx="11113" cy="9525"/>
            </a:xfrm>
            <a:custGeom>
              <a:avLst/>
              <a:gdLst>
                <a:gd name="T0" fmla="*/ 13 w 14"/>
                <a:gd name="T1" fmla="*/ 4 h 12"/>
                <a:gd name="T2" fmla="*/ 9 w 14"/>
                <a:gd name="T3" fmla="*/ 11 h 12"/>
                <a:gd name="T4" fmla="*/ 1 w 14"/>
                <a:gd name="T5" fmla="*/ 8 h 12"/>
                <a:gd name="T6" fmla="*/ 4 w 14"/>
                <a:gd name="T7" fmla="*/ 1 h 12"/>
                <a:gd name="T8" fmla="*/ 13 w 14"/>
                <a:gd name="T9" fmla="*/ 4 h 12"/>
              </a:gdLst>
              <a:ahLst/>
              <a:cxnLst>
                <a:cxn ang="0">
                  <a:pos x="T0" y="T1"/>
                </a:cxn>
                <a:cxn ang="0">
                  <a:pos x="T2" y="T3"/>
                </a:cxn>
                <a:cxn ang="0">
                  <a:pos x="T4" y="T5"/>
                </a:cxn>
                <a:cxn ang="0">
                  <a:pos x="T6" y="T7"/>
                </a:cxn>
                <a:cxn ang="0">
                  <a:pos x="T8" y="T9"/>
                </a:cxn>
              </a:cxnLst>
              <a:rect l="0" t="0" r="r" b="b"/>
              <a:pathLst>
                <a:path w="14" h="12">
                  <a:moveTo>
                    <a:pt x="13" y="4"/>
                  </a:moveTo>
                  <a:cubicBezTo>
                    <a:pt x="14" y="7"/>
                    <a:pt x="11" y="9"/>
                    <a:pt x="9" y="11"/>
                  </a:cubicBezTo>
                  <a:cubicBezTo>
                    <a:pt x="6" y="12"/>
                    <a:pt x="2" y="10"/>
                    <a:pt x="1" y="8"/>
                  </a:cubicBezTo>
                  <a:cubicBezTo>
                    <a:pt x="0" y="5"/>
                    <a:pt x="1" y="1"/>
                    <a:pt x="4" y="1"/>
                  </a:cubicBezTo>
                  <a:cubicBezTo>
                    <a:pt x="7" y="0"/>
                    <a:pt x="12" y="0"/>
                    <a:pt x="13"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1" name="Freeform 90"/>
            <p:cNvSpPr>
              <a:spLocks/>
            </p:cNvSpPr>
            <p:nvPr userDrawn="1"/>
          </p:nvSpPr>
          <p:spPr bwMode="auto">
            <a:xfrm>
              <a:off x="4972050" y="1193800"/>
              <a:ext cx="12700" cy="11113"/>
            </a:xfrm>
            <a:custGeom>
              <a:avLst/>
              <a:gdLst>
                <a:gd name="T0" fmla="*/ 15 w 16"/>
                <a:gd name="T1" fmla="*/ 4 h 13"/>
                <a:gd name="T2" fmla="*/ 10 w 16"/>
                <a:gd name="T3" fmla="*/ 12 h 13"/>
                <a:gd name="T4" fmla="*/ 3 w 16"/>
                <a:gd name="T5" fmla="*/ 11 h 13"/>
                <a:gd name="T6" fmla="*/ 1 w 16"/>
                <a:gd name="T7" fmla="*/ 5 h 13"/>
                <a:gd name="T8" fmla="*/ 10 w 16"/>
                <a:gd name="T9" fmla="*/ 0 h 13"/>
                <a:gd name="T10" fmla="*/ 15 w 16"/>
                <a:gd name="T11" fmla="*/ 4 h 13"/>
              </a:gdLst>
              <a:ahLst/>
              <a:cxnLst>
                <a:cxn ang="0">
                  <a:pos x="T0" y="T1"/>
                </a:cxn>
                <a:cxn ang="0">
                  <a:pos x="T2" y="T3"/>
                </a:cxn>
                <a:cxn ang="0">
                  <a:pos x="T4" y="T5"/>
                </a:cxn>
                <a:cxn ang="0">
                  <a:pos x="T6" y="T7"/>
                </a:cxn>
                <a:cxn ang="0">
                  <a:pos x="T8" y="T9"/>
                </a:cxn>
                <a:cxn ang="0">
                  <a:pos x="T10" y="T11"/>
                </a:cxn>
              </a:cxnLst>
              <a:rect l="0" t="0" r="r" b="b"/>
              <a:pathLst>
                <a:path w="16" h="13">
                  <a:moveTo>
                    <a:pt x="15" y="4"/>
                  </a:moveTo>
                  <a:cubicBezTo>
                    <a:pt x="16" y="8"/>
                    <a:pt x="13" y="10"/>
                    <a:pt x="10" y="12"/>
                  </a:cubicBezTo>
                  <a:cubicBezTo>
                    <a:pt x="8" y="13"/>
                    <a:pt x="5" y="12"/>
                    <a:pt x="3" y="11"/>
                  </a:cubicBezTo>
                  <a:cubicBezTo>
                    <a:pt x="3" y="9"/>
                    <a:pt x="0" y="8"/>
                    <a:pt x="1" y="5"/>
                  </a:cubicBezTo>
                  <a:cubicBezTo>
                    <a:pt x="3" y="1"/>
                    <a:pt x="6" y="0"/>
                    <a:pt x="10" y="0"/>
                  </a:cubicBezTo>
                  <a:cubicBezTo>
                    <a:pt x="12" y="2"/>
                    <a:pt x="13" y="2"/>
                    <a:pt x="15"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2" name="Freeform 91"/>
            <p:cNvSpPr>
              <a:spLocks/>
            </p:cNvSpPr>
            <p:nvPr userDrawn="1"/>
          </p:nvSpPr>
          <p:spPr bwMode="auto">
            <a:xfrm>
              <a:off x="4992688" y="1193800"/>
              <a:ext cx="12700" cy="12700"/>
            </a:xfrm>
            <a:custGeom>
              <a:avLst/>
              <a:gdLst>
                <a:gd name="T0" fmla="*/ 14 w 16"/>
                <a:gd name="T1" fmla="*/ 4 h 16"/>
                <a:gd name="T2" fmla="*/ 12 w 16"/>
                <a:gd name="T3" fmla="*/ 12 h 16"/>
                <a:gd name="T4" fmla="*/ 6 w 16"/>
                <a:gd name="T5" fmla="*/ 15 h 16"/>
                <a:gd name="T6" fmla="*/ 0 w 16"/>
                <a:gd name="T7" fmla="*/ 8 h 16"/>
                <a:gd name="T8" fmla="*/ 6 w 16"/>
                <a:gd name="T9" fmla="*/ 1 h 16"/>
                <a:gd name="T10" fmla="*/ 14 w 16"/>
                <a:gd name="T11" fmla="*/ 4 h 16"/>
              </a:gdLst>
              <a:ahLst/>
              <a:cxnLst>
                <a:cxn ang="0">
                  <a:pos x="T0" y="T1"/>
                </a:cxn>
                <a:cxn ang="0">
                  <a:pos x="T2" y="T3"/>
                </a:cxn>
                <a:cxn ang="0">
                  <a:pos x="T4" y="T5"/>
                </a:cxn>
                <a:cxn ang="0">
                  <a:pos x="T6" y="T7"/>
                </a:cxn>
                <a:cxn ang="0">
                  <a:pos x="T8" y="T9"/>
                </a:cxn>
                <a:cxn ang="0">
                  <a:pos x="T10" y="T11"/>
                </a:cxn>
              </a:cxnLst>
              <a:rect l="0" t="0" r="r" b="b"/>
              <a:pathLst>
                <a:path w="16" h="16">
                  <a:moveTo>
                    <a:pt x="14" y="4"/>
                  </a:moveTo>
                  <a:cubicBezTo>
                    <a:pt x="16" y="7"/>
                    <a:pt x="14" y="10"/>
                    <a:pt x="12" y="12"/>
                  </a:cubicBezTo>
                  <a:cubicBezTo>
                    <a:pt x="11" y="15"/>
                    <a:pt x="8" y="16"/>
                    <a:pt x="6" y="15"/>
                  </a:cubicBezTo>
                  <a:cubicBezTo>
                    <a:pt x="3" y="12"/>
                    <a:pt x="0" y="11"/>
                    <a:pt x="0" y="8"/>
                  </a:cubicBezTo>
                  <a:cubicBezTo>
                    <a:pt x="0" y="5"/>
                    <a:pt x="3" y="2"/>
                    <a:pt x="6" y="1"/>
                  </a:cubicBezTo>
                  <a:cubicBezTo>
                    <a:pt x="9" y="0"/>
                    <a:pt x="11" y="4"/>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3" name="Freeform 92"/>
            <p:cNvSpPr>
              <a:spLocks/>
            </p:cNvSpPr>
            <p:nvPr userDrawn="1"/>
          </p:nvSpPr>
          <p:spPr bwMode="auto">
            <a:xfrm>
              <a:off x="4130675" y="1200150"/>
              <a:ext cx="11113" cy="11113"/>
            </a:xfrm>
            <a:custGeom>
              <a:avLst/>
              <a:gdLst>
                <a:gd name="T0" fmla="*/ 14 w 14"/>
                <a:gd name="T1" fmla="*/ 6 h 14"/>
                <a:gd name="T2" fmla="*/ 11 w 14"/>
                <a:gd name="T3" fmla="*/ 12 h 14"/>
                <a:gd name="T4" fmla="*/ 5 w 14"/>
                <a:gd name="T5" fmla="*/ 14 h 14"/>
                <a:gd name="T6" fmla="*/ 0 w 14"/>
                <a:gd name="T7" fmla="*/ 8 h 14"/>
                <a:gd name="T8" fmla="*/ 7 w 14"/>
                <a:gd name="T9" fmla="*/ 0 h 14"/>
                <a:gd name="T10" fmla="*/ 14 w 14"/>
                <a:gd name="T11" fmla="*/ 6 h 14"/>
              </a:gdLst>
              <a:ahLst/>
              <a:cxnLst>
                <a:cxn ang="0">
                  <a:pos x="T0" y="T1"/>
                </a:cxn>
                <a:cxn ang="0">
                  <a:pos x="T2" y="T3"/>
                </a:cxn>
                <a:cxn ang="0">
                  <a:pos x="T4" y="T5"/>
                </a:cxn>
                <a:cxn ang="0">
                  <a:pos x="T6" y="T7"/>
                </a:cxn>
                <a:cxn ang="0">
                  <a:pos x="T8" y="T9"/>
                </a:cxn>
                <a:cxn ang="0">
                  <a:pos x="T10" y="T11"/>
                </a:cxn>
              </a:cxnLst>
              <a:rect l="0" t="0" r="r" b="b"/>
              <a:pathLst>
                <a:path w="14" h="14">
                  <a:moveTo>
                    <a:pt x="14" y="6"/>
                  </a:moveTo>
                  <a:cubicBezTo>
                    <a:pt x="14" y="8"/>
                    <a:pt x="12" y="10"/>
                    <a:pt x="11" y="12"/>
                  </a:cubicBezTo>
                  <a:cubicBezTo>
                    <a:pt x="10" y="13"/>
                    <a:pt x="8" y="14"/>
                    <a:pt x="5" y="14"/>
                  </a:cubicBezTo>
                  <a:cubicBezTo>
                    <a:pt x="3" y="12"/>
                    <a:pt x="1" y="10"/>
                    <a:pt x="0" y="8"/>
                  </a:cubicBezTo>
                  <a:cubicBezTo>
                    <a:pt x="0" y="4"/>
                    <a:pt x="3" y="1"/>
                    <a:pt x="7" y="0"/>
                  </a:cubicBezTo>
                  <a:cubicBezTo>
                    <a:pt x="10" y="1"/>
                    <a:pt x="13" y="2"/>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4" name="Freeform 93"/>
            <p:cNvSpPr>
              <a:spLocks/>
            </p:cNvSpPr>
            <p:nvPr userDrawn="1"/>
          </p:nvSpPr>
          <p:spPr bwMode="auto">
            <a:xfrm>
              <a:off x="4762500" y="1201738"/>
              <a:ext cx="11113" cy="11113"/>
            </a:xfrm>
            <a:custGeom>
              <a:avLst/>
              <a:gdLst>
                <a:gd name="T0" fmla="*/ 13 w 14"/>
                <a:gd name="T1" fmla="*/ 5 h 15"/>
                <a:gd name="T2" fmla="*/ 14 w 14"/>
                <a:gd name="T3" fmla="*/ 10 h 15"/>
                <a:gd name="T4" fmla="*/ 4 w 14"/>
                <a:gd name="T5" fmla="*/ 13 h 15"/>
                <a:gd name="T6" fmla="*/ 1 w 14"/>
                <a:gd name="T7" fmla="*/ 5 h 15"/>
                <a:gd name="T8" fmla="*/ 13 w 14"/>
                <a:gd name="T9" fmla="*/ 5 h 15"/>
              </a:gdLst>
              <a:ahLst/>
              <a:cxnLst>
                <a:cxn ang="0">
                  <a:pos x="T0" y="T1"/>
                </a:cxn>
                <a:cxn ang="0">
                  <a:pos x="T2" y="T3"/>
                </a:cxn>
                <a:cxn ang="0">
                  <a:pos x="T4" y="T5"/>
                </a:cxn>
                <a:cxn ang="0">
                  <a:pos x="T6" y="T7"/>
                </a:cxn>
                <a:cxn ang="0">
                  <a:pos x="T8" y="T9"/>
                </a:cxn>
              </a:cxnLst>
              <a:rect l="0" t="0" r="r" b="b"/>
              <a:pathLst>
                <a:path w="14" h="15">
                  <a:moveTo>
                    <a:pt x="13" y="5"/>
                  </a:moveTo>
                  <a:cubicBezTo>
                    <a:pt x="14" y="6"/>
                    <a:pt x="14" y="8"/>
                    <a:pt x="14" y="10"/>
                  </a:cubicBezTo>
                  <a:cubicBezTo>
                    <a:pt x="11" y="13"/>
                    <a:pt x="8" y="15"/>
                    <a:pt x="4" y="13"/>
                  </a:cubicBezTo>
                  <a:cubicBezTo>
                    <a:pt x="2" y="11"/>
                    <a:pt x="0" y="9"/>
                    <a:pt x="1" y="5"/>
                  </a:cubicBezTo>
                  <a:cubicBezTo>
                    <a:pt x="4" y="1"/>
                    <a:pt x="10" y="0"/>
                    <a:pt x="13"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5" name="Freeform 94"/>
            <p:cNvSpPr>
              <a:spLocks/>
            </p:cNvSpPr>
            <p:nvPr userDrawn="1"/>
          </p:nvSpPr>
          <p:spPr bwMode="auto">
            <a:xfrm>
              <a:off x="4181475" y="1203325"/>
              <a:ext cx="9525" cy="11113"/>
            </a:xfrm>
            <a:custGeom>
              <a:avLst/>
              <a:gdLst>
                <a:gd name="T0" fmla="*/ 12 w 12"/>
                <a:gd name="T1" fmla="*/ 8 h 14"/>
                <a:gd name="T2" fmla="*/ 7 w 12"/>
                <a:gd name="T3" fmla="*/ 14 h 14"/>
                <a:gd name="T4" fmla="*/ 0 w 12"/>
                <a:gd name="T5" fmla="*/ 10 h 14"/>
                <a:gd name="T6" fmla="*/ 3 w 12"/>
                <a:gd name="T7" fmla="*/ 1 h 14"/>
                <a:gd name="T8" fmla="*/ 12 w 12"/>
                <a:gd name="T9" fmla="*/ 8 h 14"/>
              </a:gdLst>
              <a:ahLst/>
              <a:cxnLst>
                <a:cxn ang="0">
                  <a:pos x="T0" y="T1"/>
                </a:cxn>
                <a:cxn ang="0">
                  <a:pos x="T2" y="T3"/>
                </a:cxn>
                <a:cxn ang="0">
                  <a:pos x="T4" y="T5"/>
                </a:cxn>
                <a:cxn ang="0">
                  <a:pos x="T6" y="T7"/>
                </a:cxn>
                <a:cxn ang="0">
                  <a:pos x="T8" y="T9"/>
                </a:cxn>
              </a:cxnLst>
              <a:rect l="0" t="0" r="r" b="b"/>
              <a:pathLst>
                <a:path w="12" h="14">
                  <a:moveTo>
                    <a:pt x="12" y="8"/>
                  </a:moveTo>
                  <a:cubicBezTo>
                    <a:pt x="11" y="11"/>
                    <a:pt x="10" y="14"/>
                    <a:pt x="7" y="14"/>
                  </a:cubicBezTo>
                  <a:cubicBezTo>
                    <a:pt x="3" y="14"/>
                    <a:pt x="2" y="11"/>
                    <a:pt x="0" y="10"/>
                  </a:cubicBezTo>
                  <a:cubicBezTo>
                    <a:pt x="0" y="6"/>
                    <a:pt x="0" y="3"/>
                    <a:pt x="3" y="1"/>
                  </a:cubicBezTo>
                  <a:cubicBezTo>
                    <a:pt x="8" y="0"/>
                    <a:pt x="12" y="3"/>
                    <a:pt x="12"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6" name="Freeform 95"/>
            <p:cNvSpPr>
              <a:spLocks/>
            </p:cNvSpPr>
            <p:nvPr userDrawn="1"/>
          </p:nvSpPr>
          <p:spPr bwMode="auto">
            <a:xfrm>
              <a:off x="4151313" y="1204913"/>
              <a:ext cx="11113" cy="12700"/>
            </a:xfrm>
            <a:custGeom>
              <a:avLst/>
              <a:gdLst>
                <a:gd name="T0" fmla="*/ 14 w 15"/>
                <a:gd name="T1" fmla="*/ 6 h 16"/>
                <a:gd name="T2" fmla="*/ 10 w 15"/>
                <a:gd name="T3" fmla="*/ 14 h 16"/>
                <a:gd name="T4" fmla="*/ 0 w 15"/>
                <a:gd name="T5" fmla="*/ 9 h 16"/>
                <a:gd name="T6" fmla="*/ 6 w 15"/>
                <a:gd name="T7" fmla="*/ 0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5" y="10"/>
                    <a:pt x="12" y="13"/>
                    <a:pt x="10" y="14"/>
                  </a:cubicBezTo>
                  <a:cubicBezTo>
                    <a:pt x="5" y="16"/>
                    <a:pt x="2" y="13"/>
                    <a:pt x="0" y="9"/>
                  </a:cubicBezTo>
                  <a:cubicBezTo>
                    <a:pt x="0" y="6"/>
                    <a:pt x="3" y="2"/>
                    <a:pt x="6" y="0"/>
                  </a:cubicBezTo>
                  <a:cubicBezTo>
                    <a:pt x="10" y="0"/>
                    <a:pt x="12" y="4"/>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7" name="Freeform 96"/>
            <p:cNvSpPr>
              <a:spLocks/>
            </p:cNvSpPr>
            <p:nvPr userDrawn="1"/>
          </p:nvSpPr>
          <p:spPr bwMode="auto">
            <a:xfrm>
              <a:off x="4781550" y="1206500"/>
              <a:ext cx="12700" cy="11113"/>
            </a:xfrm>
            <a:custGeom>
              <a:avLst/>
              <a:gdLst>
                <a:gd name="T0" fmla="*/ 14 w 15"/>
                <a:gd name="T1" fmla="*/ 4 h 15"/>
                <a:gd name="T2" fmla="*/ 10 w 15"/>
                <a:gd name="T3" fmla="*/ 13 h 15"/>
                <a:gd name="T4" fmla="*/ 0 w 15"/>
                <a:gd name="T5" fmla="*/ 8 h 15"/>
                <a:gd name="T6" fmla="*/ 7 w 15"/>
                <a:gd name="T7" fmla="*/ 0 h 15"/>
                <a:gd name="T8" fmla="*/ 14 w 15"/>
                <a:gd name="T9" fmla="*/ 4 h 15"/>
              </a:gdLst>
              <a:ahLst/>
              <a:cxnLst>
                <a:cxn ang="0">
                  <a:pos x="T0" y="T1"/>
                </a:cxn>
                <a:cxn ang="0">
                  <a:pos x="T2" y="T3"/>
                </a:cxn>
                <a:cxn ang="0">
                  <a:pos x="T4" y="T5"/>
                </a:cxn>
                <a:cxn ang="0">
                  <a:pos x="T6" y="T7"/>
                </a:cxn>
                <a:cxn ang="0">
                  <a:pos x="T8" y="T9"/>
                </a:cxn>
              </a:cxnLst>
              <a:rect l="0" t="0" r="r" b="b"/>
              <a:pathLst>
                <a:path w="15" h="15">
                  <a:moveTo>
                    <a:pt x="14" y="4"/>
                  </a:moveTo>
                  <a:cubicBezTo>
                    <a:pt x="15" y="8"/>
                    <a:pt x="14" y="12"/>
                    <a:pt x="10" y="13"/>
                  </a:cubicBezTo>
                  <a:cubicBezTo>
                    <a:pt x="5" y="15"/>
                    <a:pt x="2" y="11"/>
                    <a:pt x="0" y="8"/>
                  </a:cubicBezTo>
                  <a:cubicBezTo>
                    <a:pt x="2" y="5"/>
                    <a:pt x="2" y="1"/>
                    <a:pt x="7" y="0"/>
                  </a:cubicBezTo>
                  <a:cubicBezTo>
                    <a:pt x="10" y="0"/>
                    <a:pt x="12" y="2"/>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8" name="Freeform 97"/>
            <p:cNvSpPr>
              <a:spLocks/>
            </p:cNvSpPr>
            <p:nvPr userDrawn="1"/>
          </p:nvSpPr>
          <p:spPr bwMode="auto">
            <a:xfrm>
              <a:off x="4165600" y="1206500"/>
              <a:ext cx="11113" cy="11113"/>
            </a:xfrm>
            <a:custGeom>
              <a:avLst/>
              <a:gdLst>
                <a:gd name="T0" fmla="*/ 12 w 13"/>
                <a:gd name="T1" fmla="*/ 6 h 14"/>
                <a:gd name="T2" fmla="*/ 10 w 13"/>
                <a:gd name="T3" fmla="*/ 12 h 14"/>
                <a:gd name="T4" fmla="*/ 5 w 13"/>
                <a:gd name="T5" fmla="*/ 13 h 14"/>
                <a:gd name="T6" fmla="*/ 0 w 13"/>
                <a:gd name="T7" fmla="*/ 8 h 14"/>
                <a:gd name="T8" fmla="*/ 5 w 13"/>
                <a:gd name="T9" fmla="*/ 1 h 14"/>
                <a:gd name="T10" fmla="*/ 12 w 13"/>
                <a:gd name="T11" fmla="*/ 6 h 14"/>
              </a:gdLst>
              <a:ahLst/>
              <a:cxnLst>
                <a:cxn ang="0">
                  <a:pos x="T0" y="T1"/>
                </a:cxn>
                <a:cxn ang="0">
                  <a:pos x="T2" y="T3"/>
                </a:cxn>
                <a:cxn ang="0">
                  <a:pos x="T4" y="T5"/>
                </a:cxn>
                <a:cxn ang="0">
                  <a:pos x="T6" y="T7"/>
                </a:cxn>
                <a:cxn ang="0">
                  <a:pos x="T8" y="T9"/>
                </a:cxn>
                <a:cxn ang="0">
                  <a:pos x="T10" y="T11"/>
                </a:cxn>
              </a:cxnLst>
              <a:rect l="0" t="0" r="r" b="b"/>
              <a:pathLst>
                <a:path w="13" h="14">
                  <a:moveTo>
                    <a:pt x="12" y="6"/>
                  </a:moveTo>
                  <a:cubicBezTo>
                    <a:pt x="13" y="9"/>
                    <a:pt x="11" y="10"/>
                    <a:pt x="10" y="12"/>
                  </a:cubicBezTo>
                  <a:cubicBezTo>
                    <a:pt x="9" y="12"/>
                    <a:pt x="7" y="14"/>
                    <a:pt x="5" y="13"/>
                  </a:cubicBezTo>
                  <a:cubicBezTo>
                    <a:pt x="4" y="11"/>
                    <a:pt x="1" y="10"/>
                    <a:pt x="0" y="8"/>
                  </a:cubicBezTo>
                  <a:cubicBezTo>
                    <a:pt x="0" y="4"/>
                    <a:pt x="3" y="2"/>
                    <a:pt x="5" y="1"/>
                  </a:cubicBezTo>
                  <a:cubicBezTo>
                    <a:pt x="9" y="0"/>
                    <a:pt x="11" y="3"/>
                    <a:pt x="12"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9" name="Freeform 98"/>
            <p:cNvSpPr>
              <a:spLocks/>
            </p:cNvSpPr>
            <p:nvPr userDrawn="1"/>
          </p:nvSpPr>
          <p:spPr bwMode="auto">
            <a:xfrm>
              <a:off x="4956175" y="1204913"/>
              <a:ext cx="11113" cy="14288"/>
            </a:xfrm>
            <a:custGeom>
              <a:avLst/>
              <a:gdLst>
                <a:gd name="T0" fmla="*/ 15 w 15"/>
                <a:gd name="T1" fmla="*/ 10 h 17"/>
                <a:gd name="T2" fmla="*/ 9 w 15"/>
                <a:gd name="T3" fmla="*/ 16 h 17"/>
                <a:gd name="T4" fmla="*/ 2 w 15"/>
                <a:gd name="T5" fmla="*/ 13 h 17"/>
                <a:gd name="T6" fmla="*/ 1 w 15"/>
                <a:gd name="T7" fmla="*/ 6 h 17"/>
                <a:gd name="T8" fmla="*/ 15 w 15"/>
                <a:gd name="T9" fmla="*/ 10 h 17"/>
              </a:gdLst>
              <a:ahLst/>
              <a:cxnLst>
                <a:cxn ang="0">
                  <a:pos x="T0" y="T1"/>
                </a:cxn>
                <a:cxn ang="0">
                  <a:pos x="T2" y="T3"/>
                </a:cxn>
                <a:cxn ang="0">
                  <a:pos x="T4" y="T5"/>
                </a:cxn>
                <a:cxn ang="0">
                  <a:pos x="T6" y="T7"/>
                </a:cxn>
                <a:cxn ang="0">
                  <a:pos x="T8" y="T9"/>
                </a:cxn>
              </a:cxnLst>
              <a:rect l="0" t="0" r="r" b="b"/>
              <a:pathLst>
                <a:path w="15" h="17">
                  <a:moveTo>
                    <a:pt x="15" y="10"/>
                  </a:moveTo>
                  <a:cubicBezTo>
                    <a:pt x="14" y="13"/>
                    <a:pt x="12" y="14"/>
                    <a:pt x="9" y="16"/>
                  </a:cubicBezTo>
                  <a:cubicBezTo>
                    <a:pt x="6" y="17"/>
                    <a:pt x="4" y="14"/>
                    <a:pt x="2" y="13"/>
                  </a:cubicBezTo>
                  <a:cubicBezTo>
                    <a:pt x="0" y="11"/>
                    <a:pt x="0" y="8"/>
                    <a:pt x="1" y="6"/>
                  </a:cubicBezTo>
                  <a:cubicBezTo>
                    <a:pt x="5" y="0"/>
                    <a:pt x="15" y="3"/>
                    <a:pt x="15" y="1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0" name="Freeform 99"/>
            <p:cNvSpPr>
              <a:spLocks/>
            </p:cNvSpPr>
            <p:nvPr userDrawn="1"/>
          </p:nvSpPr>
          <p:spPr bwMode="auto">
            <a:xfrm>
              <a:off x="4978400" y="1208088"/>
              <a:ext cx="12700" cy="11113"/>
            </a:xfrm>
            <a:custGeom>
              <a:avLst/>
              <a:gdLst>
                <a:gd name="T0" fmla="*/ 16 w 16"/>
                <a:gd name="T1" fmla="*/ 7 h 14"/>
                <a:gd name="T2" fmla="*/ 7 w 16"/>
                <a:gd name="T3" fmla="*/ 14 h 14"/>
                <a:gd name="T4" fmla="*/ 2 w 16"/>
                <a:gd name="T5" fmla="*/ 5 h 14"/>
                <a:gd name="T6" fmla="*/ 7 w 16"/>
                <a:gd name="T7" fmla="*/ 2 h 14"/>
                <a:gd name="T8" fmla="*/ 16 w 16"/>
                <a:gd name="T9" fmla="*/ 7 h 14"/>
              </a:gdLst>
              <a:ahLst/>
              <a:cxnLst>
                <a:cxn ang="0">
                  <a:pos x="T0" y="T1"/>
                </a:cxn>
                <a:cxn ang="0">
                  <a:pos x="T2" y="T3"/>
                </a:cxn>
                <a:cxn ang="0">
                  <a:pos x="T4" y="T5"/>
                </a:cxn>
                <a:cxn ang="0">
                  <a:pos x="T6" y="T7"/>
                </a:cxn>
                <a:cxn ang="0">
                  <a:pos x="T8" y="T9"/>
                </a:cxn>
              </a:cxnLst>
              <a:rect l="0" t="0" r="r" b="b"/>
              <a:pathLst>
                <a:path w="16" h="14">
                  <a:moveTo>
                    <a:pt x="16" y="7"/>
                  </a:moveTo>
                  <a:cubicBezTo>
                    <a:pt x="15" y="12"/>
                    <a:pt x="11" y="14"/>
                    <a:pt x="7" y="14"/>
                  </a:cubicBezTo>
                  <a:cubicBezTo>
                    <a:pt x="3" y="12"/>
                    <a:pt x="0" y="10"/>
                    <a:pt x="2" y="5"/>
                  </a:cubicBezTo>
                  <a:cubicBezTo>
                    <a:pt x="4" y="4"/>
                    <a:pt x="5" y="2"/>
                    <a:pt x="7" y="2"/>
                  </a:cubicBezTo>
                  <a:cubicBezTo>
                    <a:pt x="11" y="0"/>
                    <a:pt x="15" y="4"/>
                    <a:pt x="16"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1" name="Freeform 100"/>
            <p:cNvSpPr>
              <a:spLocks/>
            </p:cNvSpPr>
            <p:nvPr userDrawn="1"/>
          </p:nvSpPr>
          <p:spPr bwMode="auto">
            <a:xfrm>
              <a:off x="4837113" y="1212850"/>
              <a:ext cx="12700" cy="11113"/>
            </a:xfrm>
            <a:custGeom>
              <a:avLst/>
              <a:gdLst>
                <a:gd name="T0" fmla="*/ 14 w 15"/>
                <a:gd name="T1" fmla="*/ 4 h 13"/>
                <a:gd name="T2" fmla="*/ 8 w 15"/>
                <a:gd name="T3" fmla="*/ 13 h 13"/>
                <a:gd name="T4" fmla="*/ 1 w 15"/>
                <a:gd name="T5" fmla="*/ 10 h 13"/>
                <a:gd name="T6" fmla="*/ 6 w 15"/>
                <a:gd name="T7" fmla="*/ 0 h 13"/>
                <a:gd name="T8" fmla="*/ 14 w 15"/>
                <a:gd name="T9" fmla="*/ 4 h 13"/>
              </a:gdLst>
              <a:ahLst/>
              <a:cxnLst>
                <a:cxn ang="0">
                  <a:pos x="T0" y="T1"/>
                </a:cxn>
                <a:cxn ang="0">
                  <a:pos x="T2" y="T3"/>
                </a:cxn>
                <a:cxn ang="0">
                  <a:pos x="T4" y="T5"/>
                </a:cxn>
                <a:cxn ang="0">
                  <a:pos x="T6" y="T7"/>
                </a:cxn>
                <a:cxn ang="0">
                  <a:pos x="T8" y="T9"/>
                </a:cxn>
              </a:cxnLst>
              <a:rect l="0" t="0" r="r" b="b"/>
              <a:pathLst>
                <a:path w="15" h="13">
                  <a:moveTo>
                    <a:pt x="14" y="4"/>
                  </a:moveTo>
                  <a:cubicBezTo>
                    <a:pt x="15" y="9"/>
                    <a:pt x="11" y="11"/>
                    <a:pt x="8" y="13"/>
                  </a:cubicBezTo>
                  <a:cubicBezTo>
                    <a:pt x="5" y="12"/>
                    <a:pt x="3" y="11"/>
                    <a:pt x="1" y="10"/>
                  </a:cubicBezTo>
                  <a:cubicBezTo>
                    <a:pt x="0" y="6"/>
                    <a:pt x="2" y="2"/>
                    <a:pt x="6" y="0"/>
                  </a:cubicBezTo>
                  <a:cubicBezTo>
                    <a:pt x="9" y="0"/>
                    <a:pt x="11" y="1"/>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2" name="Freeform 101"/>
            <p:cNvSpPr>
              <a:spLocks/>
            </p:cNvSpPr>
            <p:nvPr userDrawn="1"/>
          </p:nvSpPr>
          <p:spPr bwMode="auto">
            <a:xfrm>
              <a:off x="4756150" y="1216025"/>
              <a:ext cx="11113" cy="12700"/>
            </a:xfrm>
            <a:custGeom>
              <a:avLst/>
              <a:gdLst>
                <a:gd name="T0" fmla="*/ 13 w 15"/>
                <a:gd name="T1" fmla="*/ 5 h 15"/>
                <a:gd name="T2" fmla="*/ 13 w 15"/>
                <a:gd name="T3" fmla="*/ 9 h 15"/>
                <a:gd name="T4" fmla="*/ 5 w 15"/>
                <a:gd name="T5" fmla="*/ 12 h 15"/>
                <a:gd name="T6" fmla="*/ 1 w 15"/>
                <a:gd name="T7" fmla="*/ 5 h 15"/>
                <a:gd name="T8" fmla="*/ 13 w 15"/>
                <a:gd name="T9" fmla="*/ 5 h 15"/>
              </a:gdLst>
              <a:ahLst/>
              <a:cxnLst>
                <a:cxn ang="0">
                  <a:pos x="T0" y="T1"/>
                </a:cxn>
                <a:cxn ang="0">
                  <a:pos x="T2" y="T3"/>
                </a:cxn>
                <a:cxn ang="0">
                  <a:pos x="T4" y="T5"/>
                </a:cxn>
                <a:cxn ang="0">
                  <a:pos x="T6" y="T7"/>
                </a:cxn>
                <a:cxn ang="0">
                  <a:pos x="T8" y="T9"/>
                </a:cxn>
              </a:cxnLst>
              <a:rect l="0" t="0" r="r" b="b"/>
              <a:pathLst>
                <a:path w="15" h="15">
                  <a:moveTo>
                    <a:pt x="13" y="5"/>
                  </a:moveTo>
                  <a:cubicBezTo>
                    <a:pt x="15" y="5"/>
                    <a:pt x="14" y="8"/>
                    <a:pt x="13" y="9"/>
                  </a:cubicBezTo>
                  <a:cubicBezTo>
                    <a:pt x="11" y="11"/>
                    <a:pt x="8" y="15"/>
                    <a:pt x="5" y="12"/>
                  </a:cubicBezTo>
                  <a:cubicBezTo>
                    <a:pt x="2" y="11"/>
                    <a:pt x="0" y="8"/>
                    <a:pt x="1" y="5"/>
                  </a:cubicBezTo>
                  <a:cubicBezTo>
                    <a:pt x="3" y="1"/>
                    <a:pt x="11" y="0"/>
                    <a:pt x="13"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3" name="Freeform 102"/>
            <p:cNvSpPr>
              <a:spLocks/>
            </p:cNvSpPr>
            <p:nvPr userDrawn="1"/>
          </p:nvSpPr>
          <p:spPr bwMode="auto">
            <a:xfrm>
              <a:off x="4772025" y="1219200"/>
              <a:ext cx="11113" cy="9525"/>
            </a:xfrm>
            <a:custGeom>
              <a:avLst/>
              <a:gdLst>
                <a:gd name="T0" fmla="*/ 13 w 13"/>
                <a:gd name="T1" fmla="*/ 3 h 12"/>
                <a:gd name="T2" fmla="*/ 10 w 13"/>
                <a:gd name="T3" fmla="*/ 9 h 12"/>
                <a:gd name="T4" fmla="*/ 2 w 13"/>
                <a:gd name="T5" fmla="*/ 8 h 12"/>
                <a:gd name="T6" fmla="*/ 1 w 13"/>
                <a:gd name="T7" fmla="*/ 3 h 12"/>
                <a:gd name="T8" fmla="*/ 6 w 13"/>
                <a:gd name="T9" fmla="*/ 0 h 12"/>
                <a:gd name="T10" fmla="*/ 13 w 13"/>
                <a:gd name="T11" fmla="*/ 3 h 12"/>
              </a:gdLst>
              <a:ahLst/>
              <a:cxnLst>
                <a:cxn ang="0">
                  <a:pos x="T0" y="T1"/>
                </a:cxn>
                <a:cxn ang="0">
                  <a:pos x="T2" y="T3"/>
                </a:cxn>
                <a:cxn ang="0">
                  <a:pos x="T4" y="T5"/>
                </a:cxn>
                <a:cxn ang="0">
                  <a:pos x="T6" y="T7"/>
                </a:cxn>
                <a:cxn ang="0">
                  <a:pos x="T8" y="T9"/>
                </a:cxn>
                <a:cxn ang="0">
                  <a:pos x="T10" y="T11"/>
                </a:cxn>
              </a:cxnLst>
              <a:rect l="0" t="0" r="r" b="b"/>
              <a:pathLst>
                <a:path w="13" h="12">
                  <a:moveTo>
                    <a:pt x="13" y="3"/>
                  </a:moveTo>
                  <a:cubicBezTo>
                    <a:pt x="13" y="6"/>
                    <a:pt x="13" y="8"/>
                    <a:pt x="10" y="9"/>
                  </a:cubicBezTo>
                  <a:cubicBezTo>
                    <a:pt x="7" y="12"/>
                    <a:pt x="4" y="9"/>
                    <a:pt x="2" y="8"/>
                  </a:cubicBezTo>
                  <a:cubicBezTo>
                    <a:pt x="1" y="7"/>
                    <a:pt x="0" y="4"/>
                    <a:pt x="1" y="3"/>
                  </a:cubicBezTo>
                  <a:cubicBezTo>
                    <a:pt x="2" y="1"/>
                    <a:pt x="4" y="0"/>
                    <a:pt x="6" y="0"/>
                  </a:cubicBezTo>
                  <a:cubicBezTo>
                    <a:pt x="9" y="0"/>
                    <a:pt x="12" y="0"/>
                    <a:pt x="13"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4" name="Freeform 103"/>
            <p:cNvSpPr>
              <a:spLocks/>
            </p:cNvSpPr>
            <p:nvPr userDrawn="1"/>
          </p:nvSpPr>
          <p:spPr bwMode="auto">
            <a:xfrm>
              <a:off x="4262438" y="1219200"/>
              <a:ext cx="12700" cy="12700"/>
            </a:xfrm>
            <a:custGeom>
              <a:avLst/>
              <a:gdLst>
                <a:gd name="T0" fmla="*/ 14 w 16"/>
                <a:gd name="T1" fmla="*/ 4 h 15"/>
                <a:gd name="T2" fmla="*/ 13 w 16"/>
                <a:gd name="T3" fmla="*/ 11 h 15"/>
                <a:gd name="T4" fmla="*/ 4 w 16"/>
                <a:gd name="T5" fmla="*/ 13 h 15"/>
                <a:gd name="T6" fmla="*/ 1 w 16"/>
                <a:gd name="T7" fmla="*/ 3 h 15"/>
                <a:gd name="T8" fmla="*/ 7 w 16"/>
                <a:gd name="T9" fmla="*/ 0 h 15"/>
                <a:gd name="T10" fmla="*/ 14 w 16"/>
                <a:gd name="T11" fmla="*/ 4 h 15"/>
              </a:gdLst>
              <a:ahLst/>
              <a:cxnLst>
                <a:cxn ang="0">
                  <a:pos x="T0" y="T1"/>
                </a:cxn>
                <a:cxn ang="0">
                  <a:pos x="T2" y="T3"/>
                </a:cxn>
                <a:cxn ang="0">
                  <a:pos x="T4" y="T5"/>
                </a:cxn>
                <a:cxn ang="0">
                  <a:pos x="T6" y="T7"/>
                </a:cxn>
                <a:cxn ang="0">
                  <a:pos x="T8" y="T9"/>
                </a:cxn>
                <a:cxn ang="0">
                  <a:pos x="T10" y="T11"/>
                </a:cxn>
              </a:cxnLst>
              <a:rect l="0" t="0" r="r" b="b"/>
              <a:pathLst>
                <a:path w="16" h="15">
                  <a:moveTo>
                    <a:pt x="14" y="4"/>
                  </a:moveTo>
                  <a:cubicBezTo>
                    <a:pt x="16" y="6"/>
                    <a:pt x="14" y="9"/>
                    <a:pt x="13" y="11"/>
                  </a:cubicBezTo>
                  <a:cubicBezTo>
                    <a:pt x="12" y="13"/>
                    <a:pt x="7" y="15"/>
                    <a:pt x="4" y="13"/>
                  </a:cubicBezTo>
                  <a:cubicBezTo>
                    <a:pt x="0" y="11"/>
                    <a:pt x="1" y="6"/>
                    <a:pt x="1" y="3"/>
                  </a:cubicBezTo>
                  <a:cubicBezTo>
                    <a:pt x="4" y="3"/>
                    <a:pt x="4" y="0"/>
                    <a:pt x="7" y="0"/>
                  </a:cubicBezTo>
                  <a:cubicBezTo>
                    <a:pt x="10" y="0"/>
                    <a:pt x="12" y="2"/>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5" name="Freeform 104"/>
            <p:cNvSpPr>
              <a:spLocks/>
            </p:cNvSpPr>
            <p:nvPr userDrawn="1"/>
          </p:nvSpPr>
          <p:spPr bwMode="auto">
            <a:xfrm>
              <a:off x="4868863" y="1217613"/>
              <a:ext cx="12700" cy="12700"/>
            </a:xfrm>
            <a:custGeom>
              <a:avLst/>
              <a:gdLst>
                <a:gd name="T0" fmla="*/ 14 w 15"/>
                <a:gd name="T1" fmla="*/ 7 h 15"/>
                <a:gd name="T2" fmla="*/ 8 w 15"/>
                <a:gd name="T3" fmla="*/ 13 h 15"/>
                <a:gd name="T4" fmla="*/ 0 w 15"/>
                <a:gd name="T5" fmla="*/ 8 h 15"/>
                <a:gd name="T6" fmla="*/ 3 w 15"/>
                <a:gd name="T7" fmla="*/ 3 h 15"/>
                <a:gd name="T8" fmla="*/ 14 w 15"/>
                <a:gd name="T9" fmla="*/ 7 h 15"/>
              </a:gdLst>
              <a:ahLst/>
              <a:cxnLst>
                <a:cxn ang="0">
                  <a:pos x="T0" y="T1"/>
                </a:cxn>
                <a:cxn ang="0">
                  <a:pos x="T2" y="T3"/>
                </a:cxn>
                <a:cxn ang="0">
                  <a:pos x="T4" y="T5"/>
                </a:cxn>
                <a:cxn ang="0">
                  <a:pos x="T6" y="T7"/>
                </a:cxn>
                <a:cxn ang="0">
                  <a:pos x="T8" y="T9"/>
                </a:cxn>
              </a:cxnLst>
              <a:rect l="0" t="0" r="r" b="b"/>
              <a:pathLst>
                <a:path w="15" h="15">
                  <a:moveTo>
                    <a:pt x="14" y="7"/>
                  </a:moveTo>
                  <a:cubicBezTo>
                    <a:pt x="15" y="11"/>
                    <a:pt x="11" y="13"/>
                    <a:pt x="8" y="13"/>
                  </a:cubicBezTo>
                  <a:cubicBezTo>
                    <a:pt x="4" y="15"/>
                    <a:pt x="2" y="11"/>
                    <a:pt x="0" y="8"/>
                  </a:cubicBezTo>
                  <a:cubicBezTo>
                    <a:pt x="0" y="6"/>
                    <a:pt x="2" y="5"/>
                    <a:pt x="3" y="3"/>
                  </a:cubicBezTo>
                  <a:cubicBezTo>
                    <a:pt x="8" y="0"/>
                    <a:pt x="11" y="4"/>
                    <a:pt x="14"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6" name="Freeform 105"/>
            <p:cNvSpPr>
              <a:spLocks/>
            </p:cNvSpPr>
            <p:nvPr userDrawn="1"/>
          </p:nvSpPr>
          <p:spPr bwMode="auto">
            <a:xfrm>
              <a:off x="4852988" y="1220788"/>
              <a:ext cx="12700" cy="9525"/>
            </a:xfrm>
            <a:custGeom>
              <a:avLst/>
              <a:gdLst>
                <a:gd name="T0" fmla="*/ 15 w 16"/>
                <a:gd name="T1" fmla="*/ 4 h 13"/>
                <a:gd name="T2" fmla="*/ 10 w 16"/>
                <a:gd name="T3" fmla="*/ 12 h 13"/>
                <a:gd name="T4" fmla="*/ 2 w 16"/>
                <a:gd name="T5" fmla="*/ 10 h 13"/>
                <a:gd name="T6" fmla="*/ 0 w 16"/>
                <a:gd name="T7" fmla="*/ 5 h 13"/>
                <a:gd name="T8" fmla="*/ 6 w 16"/>
                <a:gd name="T9" fmla="*/ 0 h 13"/>
                <a:gd name="T10" fmla="*/ 15 w 16"/>
                <a:gd name="T11" fmla="*/ 4 h 13"/>
              </a:gdLst>
              <a:ahLst/>
              <a:cxnLst>
                <a:cxn ang="0">
                  <a:pos x="T0" y="T1"/>
                </a:cxn>
                <a:cxn ang="0">
                  <a:pos x="T2" y="T3"/>
                </a:cxn>
                <a:cxn ang="0">
                  <a:pos x="T4" y="T5"/>
                </a:cxn>
                <a:cxn ang="0">
                  <a:pos x="T6" y="T7"/>
                </a:cxn>
                <a:cxn ang="0">
                  <a:pos x="T8" y="T9"/>
                </a:cxn>
                <a:cxn ang="0">
                  <a:pos x="T10" y="T11"/>
                </a:cxn>
              </a:cxnLst>
              <a:rect l="0" t="0" r="r" b="b"/>
              <a:pathLst>
                <a:path w="16" h="13">
                  <a:moveTo>
                    <a:pt x="15" y="4"/>
                  </a:moveTo>
                  <a:cubicBezTo>
                    <a:pt x="16" y="8"/>
                    <a:pt x="12" y="10"/>
                    <a:pt x="10" y="12"/>
                  </a:cubicBezTo>
                  <a:cubicBezTo>
                    <a:pt x="8" y="13"/>
                    <a:pt x="4" y="13"/>
                    <a:pt x="2" y="10"/>
                  </a:cubicBezTo>
                  <a:cubicBezTo>
                    <a:pt x="0" y="9"/>
                    <a:pt x="0" y="7"/>
                    <a:pt x="0" y="5"/>
                  </a:cubicBezTo>
                  <a:cubicBezTo>
                    <a:pt x="2" y="3"/>
                    <a:pt x="4" y="0"/>
                    <a:pt x="6" y="0"/>
                  </a:cubicBezTo>
                  <a:cubicBezTo>
                    <a:pt x="10" y="0"/>
                    <a:pt x="13" y="2"/>
                    <a:pt x="15"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7" name="Freeform 106"/>
            <p:cNvSpPr>
              <a:spLocks/>
            </p:cNvSpPr>
            <p:nvPr userDrawn="1"/>
          </p:nvSpPr>
          <p:spPr bwMode="auto">
            <a:xfrm>
              <a:off x="4951413" y="1216025"/>
              <a:ext cx="49213" cy="22225"/>
            </a:xfrm>
            <a:custGeom>
              <a:avLst/>
              <a:gdLst>
                <a:gd name="T0" fmla="*/ 60 w 61"/>
                <a:gd name="T1" fmla="*/ 15 h 28"/>
                <a:gd name="T2" fmla="*/ 51 w 61"/>
                <a:gd name="T3" fmla="*/ 19 h 28"/>
                <a:gd name="T4" fmla="*/ 0 w 61"/>
                <a:gd name="T5" fmla="*/ 16 h 28"/>
                <a:gd name="T6" fmla="*/ 10 w 61"/>
                <a:gd name="T7" fmla="*/ 11 h 28"/>
                <a:gd name="T8" fmla="*/ 59 w 61"/>
                <a:gd name="T9" fmla="*/ 14 h 28"/>
              </a:gdLst>
              <a:ahLst/>
              <a:cxnLst>
                <a:cxn ang="0">
                  <a:pos x="T0" y="T1"/>
                </a:cxn>
                <a:cxn ang="0">
                  <a:pos x="T2" y="T3"/>
                </a:cxn>
                <a:cxn ang="0">
                  <a:pos x="T4" y="T5"/>
                </a:cxn>
                <a:cxn ang="0">
                  <a:pos x="T6" y="T7"/>
                </a:cxn>
                <a:cxn ang="0">
                  <a:pos x="T8" y="T9"/>
                </a:cxn>
              </a:cxnLst>
              <a:rect l="0" t="0" r="r" b="b"/>
              <a:pathLst>
                <a:path w="61" h="28">
                  <a:moveTo>
                    <a:pt x="60" y="15"/>
                  </a:moveTo>
                  <a:cubicBezTo>
                    <a:pt x="61" y="20"/>
                    <a:pt x="54" y="17"/>
                    <a:pt x="51" y="19"/>
                  </a:cubicBezTo>
                  <a:cubicBezTo>
                    <a:pt x="35" y="28"/>
                    <a:pt x="15" y="21"/>
                    <a:pt x="0" y="16"/>
                  </a:cubicBezTo>
                  <a:cubicBezTo>
                    <a:pt x="1" y="11"/>
                    <a:pt x="7" y="12"/>
                    <a:pt x="10" y="11"/>
                  </a:cubicBezTo>
                  <a:cubicBezTo>
                    <a:pt x="26" y="0"/>
                    <a:pt x="42" y="13"/>
                    <a:pt x="59" y="1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8" name="Freeform 107"/>
            <p:cNvSpPr>
              <a:spLocks/>
            </p:cNvSpPr>
            <p:nvPr userDrawn="1"/>
          </p:nvSpPr>
          <p:spPr bwMode="auto">
            <a:xfrm>
              <a:off x="4138613" y="1220788"/>
              <a:ext cx="41275" cy="15875"/>
            </a:xfrm>
            <a:custGeom>
              <a:avLst/>
              <a:gdLst>
                <a:gd name="T0" fmla="*/ 52 w 52"/>
                <a:gd name="T1" fmla="*/ 4 h 21"/>
                <a:gd name="T2" fmla="*/ 50 w 52"/>
                <a:gd name="T3" fmla="*/ 7 h 21"/>
                <a:gd name="T4" fmla="*/ 1 w 52"/>
                <a:gd name="T5" fmla="*/ 16 h 21"/>
                <a:gd name="T6" fmla="*/ 0 w 52"/>
                <a:gd name="T7" fmla="*/ 13 h 21"/>
                <a:gd name="T8" fmla="*/ 50 w 52"/>
                <a:gd name="T9" fmla="*/ 3 h 21"/>
                <a:gd name="T10" fmla="*/ 52 w 52"/>
                <a:gd name="T11" fmla="*/ 4 h 21"/>
              </a:gdLst>
              <a:ahLst/>
              <a:cxnLst>
                <a:cxn ang="0">
                  <a:pos x="T0" y="T1"/>
                </a:cxn>
                <a:cxn ang="0">
                  <a:pos x="T2" y="T3"/>
                </a:cxn>
                <a:cxn ang="0">
                  <a:pos x="T4" y="T5"/>
                </a:cxn>
                <a:cxn ang="0">
                  <a:pos x="T6" y="T7"/>
                </a:cxn>
                <a:cxn ang="0">
                  <a:pos x="T8" y="T9"/>
                </a:cxn>
                <a:cxn ang="0">
                  <a:pos x="T10" y="T11"/>
                </a:cxn>
              </a:cxnLst>
              <a:rect l="0" t="0" r="r" b="b"/>
              <a:pathLst>
                <a:path w="52" h="21">
                  <a:moveTo>
                    <a:pt x="52" y="4"/>
                  </a:moveTo>
                  <a:lnTo>
                    <a:pt x="50" y="7"/>
                  </a:lnTo>
                  <a:cubicBezTo>
                    <a:pt x="36" y="15"/>
                    <a:pt x="18" y="21"/>
                    <a:pt x="1" y="16"/>
                  </a:cubicBezTo>
                  <a:lnTo>
                    <a:pt x="0" y="13"/>
                  </a:lnTo>
                  <a:cubicBezTo>
                    <a:pt x="14" y="3"/>
                    <a:pt x="32" y="0"/>
                    <a:pt x="50" y="3"/>
                  </a:cubicBezTo>
                  <a:lnTo>
                    <a:pt x="52"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9" name="Freeform 108"/>
            <p:cNvSpPr>
              <a:spLocks/>
            </p:cNvSpPr>
            <p:nvPr userDrawn="1"/>
          </p:nvSpPr>
          <p:spPr bwMode="auto">
            <a:xfrm>
              <a:off x="4899025" y="1222375"/>
              <a:ext cx="11113" cy="9525"/>
            </a:xfrm>
            <a:custGeom>
              <a:avLst/>
              <a:gdLst>
                <a:gd name="T0" fmla="*/ 14 w 14"/>
                <a:gd name="T1" fmla="*/ 4 h 12"/>
                <a:gd name="T2" fmla="*/ 11 w 14"/>
                <a:gd name="T3" fmla="*/ 11 h 12"/>
                <a:gd name="T4" fmla="*/ 1 w 14"/>
                <a:gd name="T5" fmla="*/ 7 h 12"/>
                <a:gd name="T6" fmla="*/ 6 w 14"/>
                <a:gd name="T7" fmla="*/ 0 h 12"/>
                <a:gd name="T8" fmla="*/ 14 w 14"/>
                <a:gd name="T9" fmla="*/ 4 h 12"/>
              </a:gdLst>
              <a:ahLst/>
              <a:cxnLst>
                <a:cxn ang="0">
                  <a:pos x="T0" y="T1"/>
                </a:cxn>
                <a:cxn ang="0">
                  <a:pos x="T2" y="T3"/>
                </a:cxn>
                <a:cxn ang="0">
                  <a:pos x="T4" y="T5"/>
                </a:cxn>
                <a:cxn ang="0">
                  <a:pos x="T6" y="T7"/>
                </a:cxn>
                <a:cxn ang="0">
                  <a:pos x="T8" y="T9"/>
                </a:cxn>
              </a:cxnLst>
              <a:rect l="0" t="0" r="r" b="b"/>
              <a:pathLst>
                <a:path w="14" h="12">
                  <a:moveTo>
                    <a:pt x="14" y="4"/>
                  </a:moveTo>
                  <a:cubicBezTo>
                    <a:pt x="14" y="7"/>
                    <a:pt x="13" y="10"/>
                    <a:pt x="11" y="11"/>
                  </a:cubicBezTo>
                  <a:cubicBezTo>
                    <a:pt x="7" y="12"/>
                    <a:pt x="2" y="11"/>
                    <a:pt x="1" y="7"/>
                  </a:cubicBezTo>
                  <a:cubicBezTo>
                    <a:pt x="0" y="4"/>
                    <a:pt x="3" y="1"/>
                    <a:pt x="6" y="0"/>
                  </a:cubicBezTo>
                  <a:cubicBezTo>
                    <a:pt x="8" y="0"/>
                    <a:pt x="13" y="0"/>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0" name="Freeform 109"/>
            <p:cNvSpPr>
              <a:spLocks/>
            </p:cNvSpPr>
            <p:nvPr userDrawn="1"/>
          </p:nvSpPr>
          <p:spPr bwMode="auto">
            <a:xfrm>
              <a:off x="4221163" y="1222375"/>
              <a:ext cx="11113" cy="12700"/>
            </a:xfrm>
            <a:custGeom>
              <a:avLst/>
              <a:gdLst>
                <a:gd name="T0" fmla="*/ 15 w 15"/>
                <a:gd name="T1" fmla="*/ 6 h 16"/>
                <a:gd name="T2" fmla="*/ 11 w 15"/>
                <a:gd name="T3" fmla="*/ 14 h 16"/>
                <a:gd name="T4" fmla="*/ 1 w 15"/>
                <a:gd name="T5" fmla="*/ 9 h 16"/>
                <a:gd name="T6" fmla="*/ 5 w 15"/>
                <a:gd name="T7" fmla="*/ 2 h 16"/>
                <a:gd name="T8" fmla="*/ 15 w 15"/>
                <a:gd name="T9" fmla="*/ 6 h 16"/>
              </a:gdLst>
              <a:ahLst/>
              <a:cxnLst>
                <a:cxn ang="0">
                  <a:pos x="T0" y="T1"/>
                </a:cxn>
                <a:cxn ang="0">
                  <a:pos x="T2" y="T3"/>
                </a:cxn>
                <a:cxn ang="0">
                  <a:pos x="T4" y="T5"/>
                </a:cxn>
                <a:cxn ang="0">
                  <a:pos x="T6" y="T7"/>
                </a:cxn>
                <a:cxn ang="0">
                  <a:pos x="T8" y="T9"/>
                </a:cxn>
              </a:cxnLst>
              <a:rect l="0" t="0" r="r" b="b"/>
              <a:pathLst>
                <a:path w="15" h="16">
                  <a:moveTo>
                    <a:pt x="15" y="6"/>
                  </a:moveTo>
                  <a:cubicBezTo>
                    <a:pt x="14" y="9"/>
                    <a:pt x="14" y="12"/>
                    <a:pt x="11" y="14"/>
                  </a:cubicBezTo>
                  <a:cubicBezTo>
                    <a:pt x="7" y="16"/>
                    <a:pt x="2" y="12"/>
                    <a:pt x="1" y="9"/>
                  </a:cubicBezTo>
                  <a:cubicBezTo>
                    <a:pt x="0" y="5"/>
                    <a:pt x="3" y="4"/>
                    <a:pt x="5" y="2"/>
                  </a:cubicBezTo>
                  <a:cubicBezTo>
                    <a:pt x="9" y="0"/>
                    <a:pt x="13" y="3"/>
                    <a:pt x="15"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1" name="Freeform 110"/>
            <p:cNvSpPr>
              <a:spLocks/>
            </p:cNvSpPr>
            <p:nvPr userDrawn="1"/>
          </p:nvSpPr>
          <p:spPr bwMode="auto">
            <a:xfrm>
              <a:off x="4200525" y="1223963"/>
              <a:ext cx="11113" cy="11113"/>
            </a:xfrm>
            <a:custGeom>
              <a:avLst/>
              <a:gdLst>
                <a:gd name="T0" fmla="*/ 14 w 15"/>
                <a:gd name="T1" fmla="*/ 6 h 15"/>
                <a:gd name="T2" fmla="*/ 12 w 15"/>
                <a:gd name="T3" fmla="*/ 12 h 15"/>
                <a:gd name="T4" fmla="*/ 5 w 15"/>
                <a:gd name="T5" fmla="*/ 14 h 15"/>
                <a:gd name="T6" fmla="*/ 1 w 15"/>
                <a:gd name="T7" fmla="*/ 4 h 15"/>
                <a:gd name="T8" fmla="*/ 7 w 15"/>
                <a:gd name="T9" fmla="*/ 0 h 15"/>
                <a:gd name="T10" fmla="*/ 14 w 15"/>
                <a:gd name="T11" fmla="*/ 6 h 15"/>
              </a:gdLst>
              <a:ahLst/>
              <a:cxnLst>
                <a:cxn ang="0">
                  <a:pos x="T0" y="T1"/>
                </a:cxn>
                <a:cxn ang="0">
                  <a:pos x="T2" y="T3"/>
                </a:cxn>
                <a:cxn ang="0">
                  <a:pos x="T4" y="T5"/>
                </a:cxn>
                <a:cxn ang="0">
                  <a:pos x="T6" y="T7"/>
                </a:cxn>
                <a:cxn ang="0">
                  <a:pos x="T8" y="T9"/>
                </a:cxn>
                <a:cxn ang="0">
                  <a:pos x="T10" y="T11"/>
                </a:cxn>
              </a:cxnLst>
              <a:rect l="0" t="0" r="r" b="b"/>
              <a:pathLst>
                <a:path w="15" h="15">
                  <a:moveTo>
                    <a:pt x="14" y="6"/>
                  </a:moveTo>
                  <a:cubicBezTo>
                    <a:pt x="15" y="9"/>
                    <a:pt x="13" y="10"/>
                    <a:pt x="12" y="12"/>
                  </a:cubicBezTo>
                  <a:cubicBezTo>
                    <a:pt x="10" y="15"/>
                    <a:pt x="7" y="14"/>
                    <a:pt x="5" y="14"/>
                  </a:cubicBezTo>
                  <a:cubicBezTo>
                    <a:pt x="2" y="11"/>
                    <a:pt x="0" y="9"/>
                    <a:pt x="1" y="4"/>
                  </a:cubicBezTo>
                  <a:cubicBezTo>
                    <a:pt x="3" y="2"/>
                    <a:pt x="4" y="1"/>
                    <a:pt x="7" y="0"/>
                  </a:cubicBezTo>
                  <a:cubicBezTo>
                    <a:pt x="10" y="1"/>
                    <a:pt x="14" y="2"/>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2" name="Freeform 111"/>
            <p:cNvSpPr>
              <a:spLocks/>
            </p:cNvSpPr>
            <p:nvPr userDrawn="1"/>
          </p:nvSpPr>
          <p:spPr bwMode="auto">
            <a:xfrm>
              <a:off x="4921250" y="1230313"/>
              <a:ext cx="11113" cy="11113"/>
            </a:xfrm>
            <a:custGeom>
              <a:avLst/>
              <a:gdLst>
                <a:gd name="T0" fmla="*/ 14 w 14"/>
                <a:gd name="T1" fmla="*/ 6 h 13"/>
                <a:gd name="T2" fmla="*/ 8 w 14"/>
                <a:gd name="T3" fmla="*/ 13 h 13"/>
                <a:gd name="T4" fmla="*/ 1 w 14"/>
                <a:gd name="T5" fmla="*/ 9 h 13"/>
                <a:gd name="T6" fmla="*/ 2 w 14"/>
                <a:gd name="T7" fmla="*/ 2 h 13"/>
                <a:gd name="T8" fmla="*/ 7 w 14"/>
                <a:gd name="T9" fmla="*/ 0 h 13"/>
                <a:gd name="T10" fmla="*/ 14 w 14"/>
                <a:gd name="T11" fmla="*/ 6 h 13"/>
              </a:gdLst>
              <a:ahLst/>
              <a:cxnLst>
                <a:cxn ang="0">
                  <a:pos x="T0" y="T1"/>
                </a:cxn>
                <a:cxn ang="0">
                  <a:pos x="T2" y="T3"/>
                </a:cxn>
                <a:cxn ang="0">
                  <a:pos x="T4" y="T5"/>
                </a:cxn>
                <a:cxn ang="0">
                  <a:pos x="T6" y="T7"/>
                </a:cxn>
                <a:cxn ang="0">
                  <a:pos x="T8" y="T9"/>
                </a:cxn>
                <a:cxn ang="0">
                  <a:pos x="T10" y="T11"/>
                </a:cxn>
              </a:cxnLst>
              <a:rect l="0" t="0" r="r" b="b"/>
              <a:pathLst>
                <a:path w="14" h="13">
                  <a:moveTo>
                    <a:pt x="14" y="6"/>
                  </a:moveTo>
                  <a:cubicBezTo>
                    <a:pt x="14" y="9"/>
                    <a:pt x="11" y="12"/>
                    <a:pt x="8" y="13"/>
                  </a:cubicBezTo>
                  <a:cubicBezTo>
                    <a:pt x="5" y="13"/>
                    <a:pt x="2" y="11"/>
                    <a:pt x="1" y="9"/>
                  </a:cubicBezTo>
                  <a:cubicBezTo>
                    <a:pt x="0" y="7"/>
                    <a:pt x="0" y="4"/>
                    <a:pt x="2" y="2"/>
                  </a:cubicBezTo>
                  <a:cubicBezTo>
                    <a:pt x="3" y="1"/>
                    <a:pt x="6" y="1"/>
                    <a:pt x="7" y="0"/>
                  </a:cubicBezTo>
                  <a:cubicBezTo>
                    <a:pt x="10" y="0"/>
                    <a:pt x="13" y="3"/>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3" name="Freeform 112"/>
            <p:cNvSpPr>
              <a:spLocks/>
            </p:cNvSpPr>
            <p:nvPr userDrawn="1"/>
          </p:nvSpPr>
          <p:spPr bwMode="auto">
            <a:xfrm>
              <a:off x="4157663" y="1231900"/>
              <a:ext cx="31750" cy="26988"/>
            </a:xfrm>
            <a:custGeom>
              <a:avLst/>
              <a:gdLst>
                <a:gd name="T0" fmla="*/ 39 w 40"/>
                <a:gd name="T1" fmla="*/ 1 h 35"/>
                <a:gd name="T2" fmla="*/ 37 w 40"/>
                <a:gd name="T3" fmla="*/ 7 h 35"/>
                <a:gd name="T4" fmla="*/ 29 w 40"/>
                <a:gd name="T5" fmla="*/ 24 h 35"/>
                <a:gd name="T6" fmla="*/ 2 w 40"/>
                <a:gd name="T7" fmla="*/ 35 h 35"/>
                <a:gd name="T8" fmla="*/ 0 w 40"/>
                <a:gd name="T9" fmla="*/ 32 h 35"/>
                <a:gd name="T10" fmla="*/ 38 w 40"/>
                <a:gd name="T11" fmla="*/ 0 h 35"/>
                <a:gd name="T12" fmla="*/ 39 w 40"/>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40" h="35">
                  <a:moveTo>
                    <a:pt x="39" y="1"/>
                  </a:moveTo>
                  <a:cubicBezTo>
                    <a:pt x="40" y="4"/>
                    <a:pt x="38" y="5"/>
                    <a:pt x="37" y="7"/>
                  </a:cubicBezTo>
                  <a:cubicBezTo>
                    <a:pt x="36" y="14"/>
                    <a:pt x="32" y="18"/>
                    <a:pt x="29" y="24"/>
                  </a:cubicBezTo>
                  <a:cubicBezTo>
                    <a:pt x="22" y="32"/>
                    <a:pt x="12" y="32"/>
                    <a:pt x="2" y="35"/>
                  </a:cubicBezTo>
                  <a:lnTo>
                    <a:pt x="0" y="32"/>
                  </a:lnTo>
                  <a:cubicBezTo>
                    <a:pt x="11" y="18"/>
                    <a:pt x="23" y="7"/>
                    <a:pt x="38" y="0"/>
                  </a:cubicBezTo>
                  <a:lnTo>
                    <a:pt x="39"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4" name="Freeform 113"/>
            <p:cNvSpPr>
              <a:spLocks/>
            </p:cNvSpPr>
            <p:nvPr userDrawn="1"/>
          </p:nvSpPr>
          <p:spPr bwMode="auto">
            <a:xfrm>
              <a:off x="4905375" y="1235075"/>
              <a:ext cx="12700" cy="9525"/>
            </a:xfrm>
            <a:custGeom>
              <a:avLst/>
              <a:gdLst>
                <a:gd name="T0" fmla="*/ 14 w 15"/>
                <a:gd name="T1" fmla="*/ 5 h 12"/>
                <a:gd name="T2" fmla="*/ 8 w 15"/>
                <a:gd name="T3" fmla="*/ 12 h 12"/>
                <a:gd name="T4" fmla="*/ 1 w 15"/>
                <a:gd name="T5" fmla="*/ 8 h 12"/>
                <a:gd name="T6" fmla="*/ 6 w 15"/>
                <a:gd name="T7" fmla="*/ 0 h 12"/>
                <a:gd name="T8" fmla="*/ 14 w 15"/>
                <a:gd name="T9" fmla="*/ 5 h 12"/>
              </a:gdLst>
              <a:ahLst/>
              <a:cxnLst>
                <a:cxn ang="0">
                  <a:pos x="T0" y="T1"/>
                </a:cxn>
                <a:cxn ang="0">
                  <a:pos x="T2" y="T3"/>
                </a:cxn>
                <a:cxn ang="0">
                  <a:pos x="T4" y="T5"/>
                </a:cxn>
                <a:cxn ang="0">
                  <a:pos x="T6" y="T7"/>
                </a:cxn>
                <a:cxn ang="0">
                  <a:pos x="T8" y="T9"/>
                </a:cxn>
              </a:cxnLst>
              <a:rect l="0" t="0" r="r" b="b"/>
              <a:pathLst>
                <a:path w="15" h="12">
                  <a:moveTo>
                    <a:pt x="14" y="5"/>
                  </a:moveTo>
                  <a:cubicBezTo>
                    <a:pt x="15" y="10"/>
                    <a:pt x="11" y="11"/>
                    <a:pt x="8" y="12"/>
                  </a:cubicBezTo>
                  <a:cubicBezTo>
                    <a:pt x="5" y="12"/>
                    <a:pt x="2" y="11"/>
                    <a:pt x="1" y="8"/>
                  </a:cubicBezTo>
                  <a:cubicBezTo>
                    <a:pt x="0" y="4"/>
                    <a:pt x="3" y="2"/>
                    <a:pt x="6" y="0"/>
                  </a:cubicBezTo>
                  <a:cubicBezTo>
                    <a:pt x="9" y="0"/>
                    <a:pt x="13" y="2"/>
                    <a:pt x="14"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5" name="Freeform 114"/>
            <p:cNvSpPr>
              <a:spLocks/>
            </p:cNvSpPr>
            <p:nvPr userDrawn="1"/>
          </p:nvSpPr>
          <p:spPr bwMode="auto">
            <a:xfrm>
              <a:off x="4211638" y="1235075"/>
              <a:ext cx="12700" cy="11113"/>
            </a:xfrm>
            <a:custGeom>
              <a:avLst/>
              <a:gdLst>
                <a:gd name="T0" fmla="*/ 15 w 16"/>
                <a:gd name="T1" fmla="*/ 4 h 13"/>
                <a:gd name="T2" fmla="*/ 16 w 16"/>
                <a:gd name="T3" fmla="*/ 6 h 13"/>
                <a:gd name="T4" fmla="*/ 10 w 16"/>
                <a:gd name="T5" fmla="*/ 13 h 13"/>
                <a:gd name="T6" fmla="*/ 2 w 16"/>
                <a:gd name="T7" fmla="*/ 10 h 13"/>
                <a:gd name="T8" fmla="*/ 6 w 16"/>
                <a:gd name="T9" fmla="*/ 1 h 13"/>
                <a:gd name="T10" fmla="*/ 15 w 16"/>
                <a:gd name="T11" fmla="*/ 4 h 13"/>
              </a:gdLst>
              <a:ahLst/>
              <a:cxnLst>
                <a:cxn ang="0">
                  <a:pos x="T0" y="T1"/>
                </a:cxn>
                <a:cxn ang="0">
                  <a:pos x="T2" y="T3"/>
                </a:cxn>
                <a:cxn ang="0">
                  <a:pos x="T4" y="T5"/>
                </a:cxn>
                <a:cxn ang="0">
                  <a:pos x="T6" y="T7"/>
                </a:cxn>
                <a:cxn ang="0">
                  <a:pos x="T8" y="T9"/>
                </a:cxn>
                <a:cxn ang="0">
                  <a:pos x="T10" y="T11"/>
                </a:cxn>
              </a:cxnLst>
              <a:rect l="0" t="0" r="r" b="b"/>
              <a:pathLst>
                <a:path w="16" h="13">
                  <a:moveTo>
                    <a:pt x="15" y="4"/>
                  </a:moveTo>
                  <a:cubicBezTo>
                    <a:pt x="14" y="5"/>
                    <a:pt x="15" y="6"/>
                    <a:pt x="16" y="6"/>
                  </a:cubicBezTo>
                  <a:cubicBezTo>
                    <a:pt x="16" y="10"/>
                    <a:pt x="13" y="11"/>
                    <a:pt x="10" y="13"/>
                  </a:cubicBezTo>
                  <a:cubicBezTo>
                    <a:pt x="7" y="13"/>
                    <a:pt x="4" y="12"/>
                    <a:pt x="2" y="10"/>
                  </a:cubicBezTo>
                  <a:cubicBezTo>
                    <a:pt x="0" y="6"/>
                    <a:pt x="2" y="2"/>
                    <a:pt x="6" y="1"/>
                  </a:cubicBezTo>
                  <a:cubicBezTo>
                    <a:pt x="9" y="0"/>
                    <a:pt x="14" y="1"/>
                    <a:pt x="15"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6" name="Freeform 115"/>
            <p:cNvSpPr>
              <a:spLocks/>
            </p:cNvSpPr>
            <p:nvPr userDrawn="1"/>
          </p:nvSpPr>
          <p:spPr bwMode="auto">
            <a:xfrm>
              <a:off x="4948238" y="1235075"/>
              <a:ext cx="39688" cy="28575"/>
            </a:xfrm>
            <a:custGeom>
              <a:avLst/>
              <a:gdLst>
                <a:gd name="T0" fmla="*/ 30 w 50"/>
                <a:gd name="T1" fmla="*/ 16 h 35"/>
                <a:gd name="T2" fmla="*/ 39 w 50"/>
                <a:gd name="T3" fmla="*/ 10 h 35"/>
                <a:gd name="T4" fmla="*/ 48 w 50"/>
                <a:gd name="T5" fmla="*/ 14 h 35"/>
                <a:gd name="T6" fmla="*/ 43 w 50"/>
                <a:gd name="T7" fmla="*/ 23 h 35"/>
                <a:gd name="T8" fmla="*/ 35 w 50"/>
                <a:gd name="T9" fmla="*/ 26 h 35"/>
                <a:gd name="T10" fmla="*/ 41 w 50"/>
                <a:gd name="T11" fmla="*/ 33 h 35"/>
                <a:gd name="T12" fmla="*/ 36 w 50"/>
                <a:gd name="T13" fmla="*/ 34 h 35"/>
                <a:gd name="T14" fmla="*/ 9 w 50"/>
                <a:gd name="T15" fmla="*/ 10 h 35"/>
                <a:gd name="T16" fmla="*/ 4 w 50"/>
                <a:gd name="T17" fmla="*/ 1 h 35"/>
                <a:gd name="T18" fmla="*/ 30 w 50"/>
                <a:gd name="T19"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5">
                  <a:moveTo>
                    <a:pt x="30" y="16"/>
                  </a:moveTo>
                  <a:cubicBezTo>
                    <a:pt x="34" y="15"/>
                    <a:pt x="35" y="11"/>
                    <a:pt x="39" y="10"/>
                  </a:cubicBezTo>
                  <a:cubicBezTo>
                    <a:pt x="43" y="9"/>
                    <a:pt x="46" y="11"/>
                    <a:pt x="48" y="14"/>
                  </a:cubicBezTo>
                  <a:cubicBezTo>
                    <a:pt x="50" y="19"/>
                    <a:pt x="46" y="21"/>
                    <a:pt x="43" y="23"/>
                  </a:cubicBezTo>
                  <a:cubicBezTo>
                    <a:pt x="41" y="25"/>
                    <a:pt x="35" y="21"/>
                    <a:pt x="35" y="26"/>
                  </a:cubicBezTo>
                  <a:cubicBezTo>
                    <a:pt x="38" y="27"/>
                    <a:pt x="40" y="30"/>
                    <a:pt x="41" y="33"/>
                  </a:cubicBezTo>
                  <a:cubicBezTo>
                    <a:pt x="40" y="35"/>
                    <a:pt x="37" y="34"/>
                    <a:pt x="36" y="34"/>
                  </a:cubicBezTo>
                  <a:cubicBezTo>
                    <a:pt x="25" y="29"/>
                    <a:pt x="13" y="21"/>
                    <a:pt x="9" y="10"/>
                  </a:cubicBezTo>
                  <a:cubicBezTo>
                    <a:pt x="7" y="7"/>
                    <a:pt x="0" y="4"/>
                    <a:pt x="4" y="1"/>
                  </a:cubicBezTo>
                  <a:cubicBezTo>
                    <a:pt x="15" y="0"/>
                    <a:pt x="24" y="9"/>
                    <a:pt x="30" y="1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7" name="Freeform 116"/>
            <p:cNvSpPr>
              <a:spLocks/>
            </p:cNvSpPr>
            <p:nvPr userDrawn="1"/>
          </p:nvSpPr>
          <p:spPr bwMode="auto">
            <a:xfrm>
              <a:off x="4989513" y="1235075"/>
              <a:ext cx="12700" cy="12700"/>
            </a:xfrm>
            <a:custGeom>
              <a:avLst/>
              <a:gdLst>
                <a:gd name="T0" fmla="*/ 15 w 17"/>
                <a:gd name="T1" fmla="*/ 4 h 15"/>
                <a:gd name="T2" fmla="*/ 14 w 17"/>
                <a:gd name="T3" fmla="*/ 11 h 15"/>
                <a:gd name="T4" fmla="*/ 3 w 17"/>
                <a:gd name="T5" fmla="*/ 13 h 15"/>
                <a:gd name="T6" fmla="*/ 0 w 17"/>
                <a:gd name="T7" fmla="*/ 6 h 15"/>
                <a:gd name="T8" fmla="*/ 6 w 17"/>
                <a:gd name="T9" fmla="*/ 1 h 15"/>
                <a:gd name="T10" fmla="*/ 15 w 17"/>
                <a:gd name="T11" fmla="*/ 4 h 15"/>
              </a:gdLst>
              <a:ahLst/>
              <a:cxnLst>
                <a:cxn ang="0">
                  <a:pos x="T0" y="T1"/>
                </a:cxn>
                <a:cxn ang="0">
                  <a:pos x="T2" y="T3"/>
                </a:cxn>
                <a:cxn ang="0">
                  <a:pos x="T4" y="T5"/>
                </a:cxn>
                <a:cxn ang="0">
                  <a:pos x="T6" y="T7"/>
                </a:cxn>
                <a:cxn ang="0">
                  <a:pos x="T8" y="T9"/>
                </a:cxn>
                <a:cxn ang="0">
                  <a:pos x="T10" y="T11"/>
                </a:cxn>
              </a:cxnLst>
              <a:rect l="0" t="0" r="r" b="b"/>
              <a:pathLst>
                <a:path w="17" h="15">
                  <a:moveTo>
                    <a:pt x="15" y="4"/>
                  </a:moveTo>
                  <a:cubicBezTo>
                    <a:pt x="17" y="6"/>
                    <a:pt x="16" y="9"/>
                    <a:pt x="14" y="11"/>
                  </a:cubicBezTo>
                  <a:cubicBezTo>
                    <a:pt x="12" y="15"/>
                    <a:pt x="7" y="13"/>
                    <a:pt x="3" y="13"/>
                  </a:cubicBezTo>
                  <a:cubicBezTo>
                    <a:pt x="2" y="11"/>
                    <a:pt x="0" y="9"/>
                    <a:pt x="0" y="6"/>
                  </a:cubicBezTo>
                  <a:cubicBezTo>
                    <a:pt x="2" y="4"/>
                    <a:pt x="3" y="2"/>
                    <a:pt x="6" y="1"/>
                  </a:cubicBezTo>
                  <a:cubicBezTo>
                    <a:pt x="9" y="0"/>
                    <a:pt x="12" y="2"/>
                    <a:pt x="15"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8" name="Freeform 117"/>
            <p:cNvSpPr>
              <a:spLocks/>
            </p:cNvSpPr>
            <p:nvPr userDrawn="1"/>
          </p:nvSpPr>
          <p:spPr bwMode="auto">
            <a:xfrm>
              <a:off x="4865688" y="1236663"/>
              <a:ext cx="33338" cy="31750"/>
            </a:xfrm>
            <a:custGeom>
              <a:avLst/>
              <a:gdLst>
                <a:gd name="T0" fmla="*/ 34 w 42"/>
                <a:gd name="T1" fmla="*/ 22 h 39"/>
                <a:gd name="T2" fmla="*/ 42 w 42"/>
                <a:gd name="T3" fmla="*/ 38 h 39"/>
                <a:gd name="T4" fmla="*/ 39 w 42"/>
                <a:gd name="T5" fmla="*/ 38 h 39"/>
                <a:gd name="T6" fmla="*/ 4 w 42"/>
                <a:gd name="T7" fmla="*/ 8 h 39"/>
                <a:gd name="T8" fmla="*/ 0 w 42"/>
                <a:gd name="T9" fmla="*/ 2 h 39"/>
                <a:gd name="T10" fmla="*/ 27 w 42"/>
                <a:gd name="T11" fmla="*/ 13 h 39"/>
                <a:gd name="T12" fmla="*/ 34 w 42"/>
                <a:gd name="T13" fmla="*/ 22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34" y="22"/>
                  </a:moveTo>
                  <a:cubicBezTo>
                    <a:pt x="37" y="27"/>
                    <a:pt x="40" y="33"/>
                    <a:pt x="42" y="38"/>
                  </a:cubicBezTo>
                  <a:cubicBezTo>
                    <a:pt x="41" y="39"/>
                    <a:pt x="39" y="38"/>
                    <a:pt x="39" y="38"/>
                  </a:cubicBezTo>
                  <a:cubicBezTo>
                    <a:pt x="26" y="31"/>
                    <a:pt x="9" y="23"/>
                    <a:pt x="4" y="8"/>
                  </a:cubicBezTo>
                  <a:cubicBezTo>
                    <a:pt x="3" y="6"/>
                    <a:pt x="0" y="5"/>
                    <a:pt x="0" y="2"/>
                  </a:cubicBezTo>
                  <a:cubicBezTo>
                    <a:pt x="10" y="0"/>
                    <a:pt x="20" y="7"/>
                    <a:pt x="27" y="13"/>
                  </a:cubicBezTo>
                  <a:cubicBezTo>
                    <a:pt x="29" y="16"/>
                    <a:pt x="32" y="18"/>
                    <a:pt x="34" y="22"/>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19" name="Freeform 118"/>
            <p:cNvSpPr>
              <a:spLocks/>
            </p:cNvSpPr>
            <p:nvPr userDrawn="1"/>
          </p:nvSpPr>
          <p:spPr bwMode="auto">
            <a:xfrm>
              <a:off x="4195763" y="1239838"/>
              <a:ext cx="12700" cy="9525"/>
            </a:xfrm>
            <a:custGeom>
              <a:avLst/>
              <a:gdLst>
                <a:gd name="T0" fmla="*/ 15 w 16"/>
                <a:gd name="T1" fmla="*/ 5 h 13"/>
                <a:gd name="T2" fmla="*/ 11 w 16"/>
                <a:gd name="T3" fmla="*/ 13 h 13"/>
                <a:gd name="T4" fmla="*/ 3 w 16"/>
                <a:gd name="T5" fmla="*/ 10 h 13"/>
                <a:gd name="T6" fmla="*/ 8 w 16"/>
                <a:gd name="T7" fmla="*/ 0 h 13"/>
                <a:gd name="T8" fmla="*/ 15 w 16"/>
                <a:gd name="T9" fmla="*/ 5 h 13"/>
              </a:gdLst>
              <a:ahLst/>
              <a:cxnLst>
                <a:cxn ang="0">
                  <a:pos x="T0" y="T1"/>
                </a:cxn>
                <a:cxn ang="0">
                  <a:pos x="T2" y="T3"/>
                </a:cxn>
                <a:cxn ang="0">
                  <a:pos x="T4" y="T5"/>
                </a:cxn>
                <a:cxn ang="0">
                  <a:pos x="T6" y="T7"/>
                </a:cxn>
                <a:cxn ang="0">
                  <a:pos x="T8" y="T9"/>
                </a:cxn>
              </a:cxnLst>
              <a:rect l="0" t="0" r="r" b="b"/>
              <a:pathLst>
                <a:path w="16" h="13">
                  <a:moveTo>
                    <a:pt x="15" y="5"/>
                  </a:moveTo>
                  <a:cubicBezTo>
                    <a:pt x="16" y="8"/>
                    <a:pt x="13" y="11"/>
                    <a:pt x="11" y="13"/>
                  </a:cubicBezTo>
                  <a:cubicBezTo>
                    <a:pt x="7" y="13"/>
                    <a:pt x="5" y="12"/>
                    <a:pt x="3" y="10"/>
                  </a:cubicBezTo>
                  <a:cubicBezTo>
                    <a:pt x="0" y="5"/>
                    <a:pt x="5" y="2"/>
                    <a:pt x="8" y="0"/>
                  </a:cubicBezTo>
                  <a:cubicBezTo>
                    <a:pt x="11" y="0"/>
                    <a:pt x="13" y="3"/>
                    <a:pt x="15"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0" name="Freeform 119"/>
            <p:cNvSpPr>
              <a:spLocks/>
            </p:cNvSpPr>
            <p:nvPr userDrawn="1"/>
          </p:nvSpPr>
          <p:spPr bwMode="auto">
            <a:xfrm>
              <a:off x="4918075" y="1244600"/>
              <a:ext cx="11113" cy="11113"/>
            </a:xfrm>
            <a:custGeom>
              <a:avLst/>
              <a:gdLst>
                <a:gd name="T0" fmla="*/ 15 w 15"/>
                <a:gd name="T1" fmla="*/ 8 h 15"/>
                <a:gd name="T2" fmla="*/ 11 w 15"/>
                <a:gd name="T3" fmla="*/ 13 h 15"/>
                <a:gd name="T4" fmla="*/ 2 w 15"/>
                <a:gd name="T5" fmla="*/ 12 h 15"/>
                <a:gd name="T6" fmla="*/ 2 w 15"/>
                <a:gd name="T7" fmla="*/ 5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0"/>
                    <a:pt x="12" y="11"/>
                    <a:pt x="11" y="13"/>
                  </a:cubicBezTo>
                  <a:cubicBezTo>
                    <a:pt x="8" y="13"/>
                    <a:pt x="5" y="15"/>
                    <a:pt x="2" y="12"/>
                  </a:cubicBezTo>
                  <a:cubicBezTo>
                    <a:pt x="2" y="10"/>
                    <a:pt x="0" y="7"/>
                    <a:pt x="2" y="5"/>
                  </a:cubicBezTo>
                  <a:cubicBezTo>
                    <a:pt x="6" y="0"/>
                    <a:pt x="12" y="4"/>
                    <a:pt x="15"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1" name="Freeform 120"/>
            <p:cNvSpPr>
              <a:spLocks/>
            </p:cNvSpPr>
            <p:nvPr userDrawn="1"/>
          </p:nvSpPr>
          <p:spPr bwMode="auto">
            <a:xfrm>
              <a:off x="4991100" y="1250950"/>
              <a:ext cx="14288" cy="12700"/>
            </a:xfrm>
            <a:custGeom>
              <a:avLst/>
              <a:gdLst>
                <a:gd name="T0" fmla="*/ 16 w 17"/>
                <a:gd name="T1" fmla="*/ 5 h 16"/>
                <a:gd name="T2" fmla="*/ 11 w 17"/>
                <a:gd name="T3" fmla="*/ 15 h 16"/>
                <a:gd name="T4" fmla="*/ 2 w 17"/>
                <a:gd name="T5" fmla="*/ 11 h 16"/>
                <a:gd name="T6" fmla="*/ 2 w 17"/>
                <a:gd name="T7" fmla="*/ 4 h 16"/>
                <a:gd name="T8" fmla="*/ 11 w 17"/>
                <a:gd name="T9" fmla="*/ 1 h 16"/>
                <a:gd name="T10" fmla="*/ 16 w 17"/>
                <a:gd name="T11" fmla="*/ 5 h 16"/>
              </a:gdLst>
              <a:ahLst/>
              <a:cxnLst>
                <a:cxn ang="0">
                  <a:pos x="T0" y="T1"/>
                </a:cxn>
                <a:cxn ang="0">
                  <a:pos x="T2" y="T3"/>
                </a:cxn>
                <a:cxn ang="0">
                  <a:pos x="T4" y="T5"/>
                </a:cxn>
                <a:cxn ang="0">
                  <a:pos x="T6" y="T7"/>
                </a:cxn>
                <a:cxn ang="0">
                  <a:pos x="T8" y="T9"/>
                </a:cxn>
                <a:cxn ang="0">
                  <a:pos x="T10" y="T11"/>
                </a:cxn>
              </a:cxnLst>
              <a:rect l="0" t="0" r="r" b="b"/>
              <a:pathLst>
                <a:path w="17" h="16">
                  <a:moveTo>
                    <a:pt x="16" y="5"/>
                  </a:moveTo>
                  <a:cubicBezTo>
                    <a:pt x="17" y="10"/>
                    <a:pt x="14" y="13"/>
                    <a:pt x="11" y="15"/>
                  </a:cubicBezTo>
                  <a:cubicBezTo>
                    <a:pt x="7" y="16"/>
                    <a:pt x="4" y="13"/>
                    <a:pt x="2" y="11"/>
                  </a:cubicBezTo>
                  <a:cubicBezTo>
                    <a:pt x="0" y="9"/>
                    <a:pt x="1" y="7"/>
                    <a:pt x="2" y="4"/>
                  </a:cubicBezTo>
                  <a:cubicBezTo>
                    <a:pt x="4" y="2"/>
                    <a:pt x="8" y="0"/>
                    <a:pt x="11" y="1"/>
                  </a:cubicBezTo>
                  <a:cubicBezTo>
                    <a:pt x="13" y="2"/>
                    <a:pt x="14" y="3"/>
                    <a:pt x="16"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2" name="Freeform 121"/>
            <p:cNvSpPr>
              <a:spLocks/>
            </p:cNvSpPr>
            <p:nvPr userDrawn="1"/>
          </p:nvSpPr>
          <p:spPr bwMode="auto">
            <a:xfrm>
              <a:off x="4756150" y="1292225"/>
              <a:ext cx="41275" cy="14288"/>
            </a:xfrm>
            <a:custGeom>
              <a:avLst/>
              <a:gdLst>
                <a:gd name="T0" fmla="*/ 52 w 52"/>
                <a:gd name="T1" fmla="*/ 5 h 18"/>
                <a:gd name="T2" fmla="*/ 40 w 52"/>
                <a:gd name="T3" fmla="*/ 12 h 18"/>
                <a:gd name="T4" fmla="*/ 0 w 52"/>
                <a:gd name="T5" fmla="*/ 18 h 18"/>
                <a:gd name="T6" fmla="*/ 0 w 52"/>
                <a:gd name="T7" fmla="*/ 16 h 18"/>
                <a:gd name="T8" fmla="*/ 52 w 52"/>
                <a:gd name="T9" fmla="*/ 5 h 18"/>
              </a:gdLst>
              <a:ahLst/>
              <a:cxnLst>
                <a:cxn ang="0">
                  <a:pos x="T0" y="T1"/>
                </a:cxn>
                <a:cxn ang="0">
                  <a:pos x="T2" y="T3"/>
                </a:cxn>
                <a:cxn ang="0">
                  <a:pos x="T4" y="T5"/>
                </a:cxn>
                <a:cxn ang="0">
                  <a:pos x="T6" y="T7"/>
                </a:cxn>
                <a:cxn ang="0">
                  <a:pos x="T8" y="T9"/>
                </a:cxn>
              </a:cxnLst>
              <a:rect l="0" t="0" r="r" b="b"/>
              <a:pathLst>
                <a:path w="52" h="18">
                  <a:moveTo>
                    <a:pt x="52" y="5"/>
                  </a:moveTo>
                  <a:cubicBezTo>
                    <a:pt x="52" y="10"/>
                    <a:pt x="43" y="9"/>
                    <a:pt x="40" y="12"/>
                  </a:cubicBezTo>
                  <a:cubicBezTo>
                    <a:pt x="28" y="18"/>
                    <a:pt x="14" y="18"/>
                    <a:pt x="0" y="18"/>
                  </a:cubicBezTo>
                  <a:lnTo>
                    <a:pt x="0" y="16"/>
                  </a:lnTo>
                  <a:cubicBezTo>
                    <a:pt x="14" y="4"/>
                    <a:pt x="33" y="0"/>
                    <a:pt x="52"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3" name="Freeform 122"/>
            <p:cNvSpPr>
              <a:spLocks/>
            </p:cNvSpPr>
            <p:nvPr userDrawn="1"/>
          </p:nvSpPr>
          <p:spPr bwMode="auto">
            <a:xfrm>
              <a:off x="4348163" y="1304925"/>
              <a:ext cx="11113" cy="9525"/>
            </a:xfrm>
            <a:custGeom>
              <a:avLst/>
              <a:gdLst>
                <a:gd name="T0" fmla="*/ 14 w 14"/>
                <a:gd name="T1" fmla="*/ 6 h 12"/>
                <a:gd name="T2" fmla="*/ 8 w 14"/>
                <a:gd name="T3" fmla="*/ 12 h 12"/>
                <a:gd name="T4" fmla="*/ 2 w 14"/>
                <a:gd name="T5" fmla="*/ 9 h 12"/>
                <a:gd name="T6" fmla="*/ 7 w 14"/>
                <a:gd name="T7" fmla="*/ 0 h 12"/>
                <a:gd name="T8" fmla="*/ 14 w 14"/>
                <a:gd name="T9" fmla="*/ 6 h 12"/>
              </a:gdLst>
              <a:ahLst/>
              <a:cxnLst>
                <a:cxn ang="0">
                  <a:pos x="T0" y="T1"/>
                </a:cxn>
                <a:cxn ang="0">
                  <a:pos x="T2" y="T3"/>
                </a:cxn>
                <a:cxn ang="0">
                  <a:pos x="T4" y="T5"/>
                </a:cxn>
                <a:cxn ang="0">
                  <a:pos x="T6" y="T7"/>
                </a:cxn>
                <a:cxn ang="0">
                  <a:pos x="T8" y="T9"/>
                </a:cxn>
              </a:cxnLst>
              <a:rect l="0" t="0" r="r" b="b"/>
              <a:pathLst>
                <a:path w="14" h="12">
                  <a:moveTo>
                    <a:pt x="14" y="6"/>
                  </a:moveTo>
                  <a:cubicBezTo>
                    <a:pt x="13" y="9"/>
                    <a:pt x="12" y="11"/>
                    <a:pt x="8" y="12"/>
                  </a:cubicBezTo>
                  <a:cubicBezTo>
                    <a:pt x="5" y="12"/>
                    <a:pt x="3" y="11"/>
                    <a:pt x="2" y="9"/>
                  </a:cubicBezTo>
                  <a:cubicBezTo>
                    <a:pt x="0" y="4"/>
                    <a:pt x="4" y="2"/>
                    <a:pt x="7" y="0"/>
                  </a:cubicBezTo>
                  <a:cubicBezTo>
                    <a:pt x="10" y="1"/>
                    <a:pt x="13" y="3"/>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4" name="Freeform 123"/>
            <p:cNvSpPr>
              <a:spLocks/>
            </p:cNvSpPr>
            <p:nvPr userDrawn="1"/>
          </p:nvSpPr>
          <p:spPr bwMode="auto">
            <a:xfrm>
              <a:off x="4778375" y="1306513"/>
              <a:ext cx="12700" cy="14288"/>
            </a:xfrm>
            <a:custGeom>
              <a:avLst/>
              <a:gdLst>
                <a:gd name="T0" fmla="*/ 16 w 16"/>
                <a:gd name="T1" fmla="*/ 7 h 17"/>
                <a:gd name="T2" fmla="*/ 11 w 16"/>
                <a:gd name="T3" fmla="*/ 16 h 17"/>
                <a:gd name="T4" fmla="*/ 2 w 16"/>
                <a:gd name="T5" fmla="*/ 13 h 17"/>
                <a:gd name="T6" fmla="*/ 1 w 16"/>
                <a:gd name="T7" fmla="*/ 7 h 17"/>
                <a:gd name="T8" fmla="*/ 16 w 16"/>
                <a:gd name="T9" fmla="*/ 7 h 17"/>
              </a:gdLst>
              <a:ahLst/>
              <a:cxnLst>
                <a:cxn ang="0">
                  <a:pos x="T0" y="T1"/>
                </a:cxn>
                <a:cxn ang="0">
                  <a:pos x="T2" y="T3"/>
                </a:cxn>
                <a:cxn ang="0">
                  <a:pos x="T4" y="T5"/>
                </a:cxn>
                <a:cxn ang="0">
                  <a:pos x="T6" y="T7"/>
                </a:cxn>
                <a:cxn ang="0">
                  <a:pos x="T8" y="T9"/>
                </a:cxn>
              </a:cxnLst>
              <a:rect l="0" t="0" r="r" b="b"/>
              <a:pathLst>
                <a:path w="16" h="17">
                  <a:moveTo>
                    <a:pt x="16" y="7"/>
                  </a:moveTo>
                  <a:cubicBezTo>
                    <a:pt x="15" y="10"/>
                    <a:pt x="14" y="14"/>
                    <a:pt x="11" y="16"/>
                  </a:cubicBezTo>
                  <a:cubicBezTo>
                    <a:pt x="7" y="17"/>
                    <a:pt x="5" y="15"/>
                    <a:pt x="2" y="13"/>
                  </a:cubicBezTo>
                  <a:cubicBezTo>
                    <a:pt x="0" y="12"/>
                    <a:pt x="1" y="9"/>
                    <a:pt x="1" y="7"/>
                  </a:cubicBezTo>
                  <a:cubicBezTo>
                    <a:pt x="4" y="0"/>
                    <a:pt x="14" y="0"/>
                    <a:pt x="16"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5" name="Freeform 124"/>
            <p:cNvSpPr>
              <a:spLocks/>
            </p:cNvSpPr>
            <p:nvPr userDrawn="1"/>
          </p:nvSpPr>
          <p:spPr bwMode="auto">
            <a:xfrm>
              <a:off x="4808538" y="1311275"/>
              <a:ext cx="42863" cy="12700"/>
            </a:xfrm>
            <a:custGeom>
              <a:avLst/>
              <a:gdLst>
                <a:gd name="T0" fmla="*/ 54 w 54"/>
                <a:gd name="T1" fmla="*/ 4 h 17"/>
                <a:gd name="T2" fmla="*/ 22 w 54"/>
                <a:gd name="T3" fmla="*/ 17 h 17"/>
                <a:gd name="T4" fmla="*/ 1 w 54"/>
                <a:gd name="T5" fmla="*/ 16 h 17"/>
                <a:gd name="T6" fmla="*/ 0 w 54"/>
                <a:gd name="T7" fmla="*/ 15 h 17"/>
                <a:gd name="T8" fmla="*/ 54 w 54"/>
                <a:gd name="T9" fmla="*/ 1 h 17"/>
                <a:gd name="T10" fmla="*/ 54 w 54"/>
                <a:gd name="T11" fmla="*/ 4 h 17"/>
              </a:gdLst>
              <a:ahLst/>
              <a:cxnLst>
                <a:cxn ang="0">
                  <a:pos x="T0" y="T1"/>
                </a:cxn>
                <a:cxn ang="0">
                  <a:pos x="T2" y="T3"/>
                </a:cxn>
                <a:cxn ang="0">
                  <a:pos x="T4" y="T5"/>
                </a:cxn>
                <a:cxn ang="0">
                  <a:pos x="T6" y="T7"/>
                </a:cxn>
                <a:cxn ang="0">
                  <a:pos x="T8" y="T9"/>
                </a:cxn>
                <a:cxn ang="0">
                  <a:pos x="T10" y="T11"/>
                </a:cxn>
              </a:cxnLst>
              <a:rect l="0" t="0" r="r" b="b"/>
              <a:pathLst>
                <a:path w="54" h="17">
                  <a:moveTo>
                    <a:pt x="54" y="4"/>
                  </a:moveTo>
                  <a:cubicBezTo>
                    <a:pt x="45" y="10"/>
                    <a:pt x="34" y="17"/>
                    <a:pt x="22" y="17"/>
                  </a:cubicBezTo>
                  <a:lnTo>
                    <a:pt x="1" y="16"/>
                  </a:lnTo>
                  <a:lnTo>
                    <a:pt x="0" y="15"/>
                  </a:lnTo>
                  <a:cubicBezTo>
                    <a:pt x="12" y="0"/>
                    <a:pt x="35" y="0"/>
                    <a:pt x="54" y="1"/>
                  </a:cubicBez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6" name="Freeform 125"/>
            <p:cNvSpPr>
              <a:spLocks/>
            </p:cNvSpPr>
            <p:nvPr userDrawn="1"/>
          </p:nvSpPr>
          <p:spPr bwMode="auto">
            <a:xfrm>
              <a:off x="4265613" y="1314450"/>
              <a:ext cx="11113" cy="12700"/>
            </a:xfrm>
            <a:custGeom>
              <a:avLst/>
              <a:gdLst>
                <a:gd name="T0" fmla="*/ 14 w 14"/>
                <a:gd name="T1" fmla="*/ 8 h 16"/>
                <a:gd name="T2" fmla="*/ 9 w 14"/>
                <a:gd name="T3" fmla="*/ 15 h 16"/>
                <a:gd name="T4" fmla="*/ 1 w 14"/>
                <a:gd name="T5" fmla="*/ 11 h 16"/>
                <a:gd name="T6" fmla="*/ 5 w 14"/>
                <a:gd name="T7" fmla="*/ 3 h 16"/>
                <a:gd name="T8" fmla="*/ 14 w 14"/>
                <a:gd name="T9" fmla="*/ 8 h 16"/>
              </a:gdLst>
              <a:ahLst/>
              <a:cxnLst>
                <a:cxn ang="0">
                  <a:pos x="T0" y="T1"/>
                </a:cxn>
                <a:cxn ang="0">
                  <a:pos x="T2" y="T3"/>
                </a:cxn>
                <a:cxn ang="0">
                  <a:pos x="T4" y="T5"/>
                </a:cxn>
                <a:cxn ang="0">
                  <a:pos x="T6" y="T7"/>
                </a:cxn>
                <a:cxn ang="0">
                  <a:pos x="T8" y="T9"/>
                </a:cxn>
              </a:cxnLst>
              <a:rect l="0" t="0" r="r" b="b"/>
              <a:pathLst>
                <a:path w="14" h="16">
                  <a:moveTo>
                    <a:pt x="14" y="8"/>
                  </a:moveTo>
                  <a:cubicBezTo>
                    <a:pt x="14" y="11"/>
                    <a:pt x="13" y="14"/>
                    <a:pt x="9" y="15"/>
                  </a:cubicBezTo>
                  <a:cubicBezTo>
                    <a:pt x="6" y="16"/>
                    <a:pt x="3" y="14"/>
                    <a:pt x="1" y="11"/>
                  </a:cubicBezTo>
                  <a:cubicBezTo>
                    <a:pt x="0" y="8"/>
                    <a:pt x="1" y="5"/>
                    <a:pt x="5" y="3"/>
                  </a:cubicBezTo>
                  <a:cubicBezTo>
                    <a:pt x="9" y="0"/>
                    <a:pt x="13" y="5"/>
                    <a:pt x="14"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7" name="Freeform 126"/>
            <p:cNvSpPr>
              <a:spLocks/>
            </p:cNvSpPr>
            <p:nvPr userDrawn="1"/>
          </p:nvSpPr>
          <p:spPr bwMode="auto">
            <a:xfrm>
              <a:off x="4283075" y="1320800"/>
              <a:ext cx="9525" cy="7938"/>
            </a:xfrm>
            <a:custGeom>
              <a:avLst/>
              <a:gdLst>
                <a:gd name="T0" fmla="*/ 12 w 13"/>
                <a:gd name="T1" fmla="*/ 4 h 11"/>
                <a:gd name="T2" fmla="*/ 11 w 13"/>
                <a:gd name="T3" fmla="*/ 9 h 11"/>
                <a:gd name="T4" fmla="*/ 4 w 13"/>
                <a:gd name="T5" fmla="*/ 9 h 11"/>
                <a:gd name="T6" fmla="*/ 1 w 13"/>
                <a:gd name="T7" fmla="*/ 3 h 11"/>
                <a:gd name="T8" fmla="*/ 6 w 13"/>
                <a:gd name="T9" fmla="*/ 0 h 11"/>
                <a:gd name="T10" fmla="*/ 12 w 13"/>
                <a:gd name="T11" fmla="*/ 4 h 11"/>
              </a:gdLst>
              <a:ahLst/>
              <a:cxnLst>
                <a:cxn ang="0">
                  <a:pos x="T0" y="T1"/>
                </a:cxn>
                <a:cxn ang="0">
                  <a:pos x="T2" y="T3"/>
                </a:cxn>
                <a:cxn ang="0">
                  <a:pos x="T4" y="T5"/>
                </a:cxn>
                <a:cxn ang="0">
                  <a:pos x="T6" y="T7"/>
                </a:cxn>
                <a:cxn ang="0">
                  <a:pos x="T8" y="T9"/>
                </a:cxn>
                <a:cxn ang="0">
                  <a:pos x="T10" y="T11"/>
                </a:cxn>
              </a:cxnLst>
              <a:rect l="0" t="0" r="r" b="b"/>
              <a:pathLst>
                <a:path w="13" h="11">
                  <a:moveTo>
                    <a:pt x="12" y="4"/>
                  </a:moveTo>
                  <a:cubicBezTo>
                    <a:pt x="13" y="6"/>
                    <a:pt x="11" y="8"/>
                    <a:pt x="11" y="9"/>
                  </a:cubicBezTo>
                  <a:cubicBezTo>
                    <a:pt x="8" y="11"/>
                    <a:pt x="5" y="11"/>
                    <a:pt x="4" y="9"/>
                  </a:cubicBezTo>
                  <a:cubicBezTo>
                    <a:pt x="1" y="8"/>
                    <a:pt x="0" y="5"/>
                    <a:pt x="1" y="3"/>
                  </a:cubicBezTo>
                  <a:cubicBezTo>
                    <a:pt x="2" y="1"/>
                    <a:pt x="5" y="1"/>
                    <a:pt x="6" y="0"/>
                  </a:cubicBezTo>
                  <a:cubicBezTo>
                    <a:pt x="8" y="1"/>
                    <a:pt x="11" y="2"/>
                    <a:pt x="12"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8" name="Freeform 127"/>
            <p:cNvSpPr>
              <a:spLocks/>
            </p:cNvSpPr>
            <p:nvPr userDrawn="1"/>
          </p:nvSpPr>
          <p:spPr bwMode="auto">
            <a:xfrm>
              <a:off x="4146550" y="1323975"/>
              <a:ext cx="31750" cy="33338"/>
            </a:xfrm>
            <a:custGeom>
              <a:avLst/>
              <a:gdLst>
                <a:gd name="T0" fmla="*/ 40 w 40"/>
                <a:gd name="T1" fmla="*/ 39 h 43"/>
                <a:gd name="T2" fmla="*/ 26 w 40"/>
                <a:gd name="T3" fmla="*/ 35 h 43"/>
                <a:gd name="T4" fmla="*/ 0 w 40"/>
                <a:gd name="T5" fmla="*/ 4 h 43"/>
                <a:gd name="T6" fmla="*/ 7 w 40"/>
                <a:gd name="T7" fmla="*/ 4 h 43"/>
                <a:gd name="T8" fmla="*/ 15 w 40"/>
                <a:gd name="T9" fmla="*/ 8 h 43"/>
                <a:gd name="T10" fmla="*/ 40 w 40"/>
                <a:gd name="T11" fmla="*/ 39 h 43"/>
              </a:gdLst>
              <a:ahLst/>
              <a:cxnLst>
                <a:cxn ang="0">
                  <a:pos x="T0" y="T1"/>
                </a:cxn>
                <a:cxn ang="0">
                  <a:pos x="T2" y="T3"/>
                </a:cxn>
                <a:cxn ang="0">
                  <a:pos x="T4" y="T5"/>
                </a:cxn>
                <a:cxn ang="0">
                  <a:pos x="T6" y="T7"/>
                </a:cxn>
                <a:cxn ang="0">
                  <a:pos x="T8" y="T9"/>
                </a:cxn>
                <a:cxn ang="0">
                  <a:pos x="T10" y="T11"/>
                </a:cxn>
              </a:cxnLst>
              <a:rect l="0" t="0" r="r" b="b"/>
              <a:pathLst>
                <a:path w="40" h="43">
                  <a:moveTo>
                    <a:pt x="40" y="39"/>
                  </a:moveTo>
                  <a:cubicBezTo>
                    <a:pt x="36" y="43"/>
                    <a:pt x="30" y="38"/>
                    <a:pt x="26" y="35"/>
                  </a:cubicBezTo>
                  <a:cubicBezTo>
                    <a:pt x="12" y="28"/>
                    <a:pt x="13" y="13"/>
                    <a:pt x="0" y="4"/>
                  </a:cubicBezTo>
                  <a:cubicBezTo>
                    <a:pt x="1" y="0"/>
                    <a:pt x="5" y="5"/>
                    <a:pt x="7" y="4"/>
                  </a:cubicBezTo>
                  <a:cubicBezTo>
                    <a:pt x="9" y="5"/>
                    <a:pt x="12" y="7"/>
                    <a:pt x="15" y="8"/>
                  </a:cubicBezTo>
                  <a:cubicBezTo>
                    <a:pt x="28" y="15"/>
                    <a:pt x="31" y="27"/>
                    <a:pt x="40" y="3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29" name="Freeform 128"/>
            <p:cNvSpPr>
              <a:spLocks noEditPoints="1"/>
            </p:cNvSpPr>
            <p:nvPr userDrawn="1"/>
          </p:nvSpPr>
          <p:spPr bwMode="auto">
            <a:xfrm>
              <a:off x="4079875" y="1108075"/>
              <a:ext cx="974725" cy="341313"/>
            </a:xfrm>
            <a:custGeom>
              <a:avLst/>
              <a:gdLst>
                <a:gd name="T0" fmla="*/ 1184 w 1228"/>
                <a:gd name="T1" fmla="*/ 173 h 428"/>
                <a:gd name="T2" fmla="*/ 816 w 1228"/>
                <a:gd name="T3" fmla="*/ 211 h 428"/>
                <a:gd name="T4" fmla="*/ 654 w 1228"/>
                <a:gd name="T5" fmla="*/ 241 h 428"/>
                <a:gd name="T6" fmla="*/ 733 w 1228"/>
                <a:gd name="T7" fmla="*/ 162 h 428"/>
                <a:gd name="T8" fmla="*/ 859 w 1228"/>
                <a:gd name="T9" fmla="*/ 113 h 428"/>
                <a:gd name="T10" fmla="*/ 974 w 1228"/>
                <a:gd name="T11" fmla="*/ 121 h 428"/>
                <a:gd name="T12" fmla="*/ 1084 w 1228"/>
                <a:gd name="T13" fmla="*/ 152 h 428"/>
                <a:gd name="T14" fmla="*/ 1064 w 1228"/>
                <a:gd name="T15" fmla="*/ 100 h 428"/>
                <a:gd name="T16" fmla="*/ 878 w 1228"/>
                <a:gd name="T17" fmla="*/ 100 h 428"/>
                <a:gd name="T18" fmla="*/ 1035 w 1228"/>
                <a:gd name="T19" fmla="*/ 14 h 428"/>
                <a:gd name="T20" fmla="*/ 819 w 1228"/>
                <a:gd name="T21" fmla="*/ 110 h 428"/>
                <a:gd name="T22" fmla="*/ 668 w 1228"/>
                <a:gd name="T23" fmla="*/ 181 h 428"/>
                <a:gd name="T24" fmla="*/ 651 w 1228"/>
                <a:gd name="T25" fmla="*/ 184 h 428"/>
                <a:gd name="T26" fmla="*/ 599 w 1228"/>
                <a:gd name="T27" fmla="*/ 238 h 428"/>
                <a:gd name="T28" fmla="*/ 609 w 1228"/>
                <a:gd name="T29" fmla="*/ 265 h 428"/>
                <a:gd name="T30" fmla="*/ 549 w 1228"/>
                <a:gd name="T31" fmla="*/ 145 h 428"/>
                <a:gd name="T32" fmla="*/ 451 w 1228"/>
                <a:gd name="T33" fmla="*/ 135 h 428"/>
                <a:gd name="T34" fmla="*/ 514 w 1228"/>
                <a:gd name="T35" fmla="*/ 213 h 428"/>
                <a:gd name="T36" fmla="*/ 45 w 1228"/>
                <a:gd name="T37" fmla="*/ 170 h 428"/>
                <a:gd name="T38" fmla="*/ 9 w 1228"/>
                <a:gd name="T39" fmla="*/ 160 h 428"/>
                <a:gd name="T40" fmla="*/ 551 w 1228"/>
                <a:gd name="T41" fmla="*/ 256 h 428"/>
                <a:gd name="T42" fmla="*/ 375 w 1228"/>
                <a:gd name="T43" fmla="*/ 249 h 428"/>
                <a:gd name="T44" fmla="*/ 297 w 1228"/>
                <a:gd name="T45" fmla="*/ 270 h 428"/>
                <a:gd name="T46" fmla="*/ 169 w 1228"/>
                <a:gd name="T47" fmla="*/ 265 h 428"/>
                <a:gd name="T48" fmla="*/ 142 w 1228"/>
                <a:gd name="T49" fmla="*/ 321 h 428"/>
                <a:gd name="T50" fmla="*/ 55 w 1228"/>
                <a:gd name="T51" fmla="*/ 351 h 428"/>
                <a:gd name="T52" fmla="*/ 159 w 1228"/>
                <a:gd name="T53" fmla="*/ 340 h 428"/>
                <a:gd name="T54" fmla="*/ 227 w 1228"/>
                <a:gd name="T55" fmla="*/ 330 h 428"/>
                <a:gd name="T56" fmla="*/ 289 w 1228"/>
                <a:gd name="T57" fmla="*/ 306 h 428"/>
                <a:gd name="T58" fmla="*/ 350 w 1228"/>
                <a:gd name="T59" fmla="*/ 275 h 428"/>
                <a:gd name="T60" fmla="*/ 460 w 1228"/>
                <a:gd name="T61" fmla="*/ 241 h 428"/>
                <a:gd name="T62" fmla="*/ 435 w 1228"/>
                <a:gd name="T63" fmla="*/ 349 h 428"/>
                <a:gd name="T64" fmla="*/ 439 w 1228"/>
                <a:gd name="T65" fmla="*/ 338 h 428"/>
                <a:gd name="T66" fmla="*/ 476 w 1228"/>
                <a:gd name="T67" fmla="*/ 244 h 428"/>
                <a:gd name="T68" fmla="*/ 488 w 1228"/>
                <a:gd name="T69" fmla="*/ 246 h 428"/>
                <a:gd name="T70" fmla="*/ 519 w 1228"/>
                <a:gd name="T71" fmla="*/ 269 h 428"/>
                <a:gd name="T72" fmla="*/ 515 w 1228"/>
                <a:gd name="T73" fmla="*/ 313 h 428"/>
                <a:gd name="T74" fmla="*/ 623 w 1228"/>
                <a:gd name="T75" fmla="*/ 341 h 428"/>
                <a:gd name="T76" fmla="*/ 724 w 1228"/>
                <a:gd name="T77" fmla="*/ 260 h 428"/>
                <a:gd name="T78" fmla="*/ 739 w 1228"/>
                <a:gd name="T79" fmla="*/ 286 h 428"/>
                <a:gd name="T80" fmla="*/ 753 w 1228"/>
                <a:gd name="T81" fmla="*/ 260 h 428"/>
                <a:gd name="T82" fmla="*/ 777 w 1228"/>
                <a:gd name="T83" fmla="*/ 267 h 428"/>
                <a:gd name="T84" fmla="*/ 789 w 1228"/>
                <a:gd name="T85" fmla="*/ 347 h 428"/>
                <a:gd name="T86" fmla="*/ 804 w 1228"/>
                <a:gd name="T87" fmla="*/ 344 h 428"/>
                <a:gd name="T88" fmla="*/ 901 w 1228"/>
                <a:gd name="T89" fmla="*/ 332 h 428"/>
                <a:gd name="T90" fmla="*/ 958 w 1228"/>
                <a:gd name="T91" fmla="*/ 354 h 428"/>
                <a:gd name="T92" fmla="*/ 964 w 1228"/>
                <a:gd name="T93" fmla="*/ 330 h 428"/>
                <a:gd name="T94" fmla="*/ 943 w 1228"/>
                <a:gd name="T95" fmla="*/ 303 h 428"/>
                <a:gd name="T96" fmla="*/ 1084 w 1228"/>
                <a:gd name="T97" fmla="*/ 339 h 428"/>
                <a:gd name="T98" fmla="*/ 986 w 1228"/>
                <a:gd name="T99" fmla="*/ 308 h 428"/>
                <a:gd name="T100" fmla="*/ 840 w 1228"/>
                <a:gd name="T101" fmla="*/ 255 h 428"/>
                <a:gd name="T102" fmla="*/ 1177 w 1228"/>
                <a:gd name="T103" fmla="*/ 219 h 428"/>
                <a:gd name="T104" fmla="*/ 614 w 1228"/>
                <a:gd name="T105" fmla="*/ 30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8" h="428">
                  <a:moveTo>
                    <a:pt x="1223" y="162"/>
                  </a:moveTo>
                  <a:cubicBezTo>
                    <a:pt x="1217" y="151"/>
                    <a:pt x="1207" y="147"/>
                    <a:pt x="1195" y="147"/>
                  </a:cubicBezTo>
                  <a:cubicBezTo>
                    <a:pt x="1185" y="148"/>
                    <a:pt x="1178" y="154"/>
                    <a:pt x="1174" y="162"/>
                  </a:cubicBezTo>
                  <a:cubicBezTo>
                    <a:pt x="1171" y="171"/>
                    <a:pt x="1174" y="178"/>
                    <a:pt x="1181" y="183"/>
                  </a:cubicBezTo>
                  <a:cubicBezTo>
                    <a:pt x="1184" y="184"/>
                    <a:pt x="1187" y="184"/>
                    <a:pt x="1188" y="181"/>
                  </a:cubicBezTo>
                  <a:cubicBezTo>
                    <a:pt x="1190" y="176"/>
                    <a:pt x="1185" y="176"/>
                    <a:pt x="1184" y="173"/>
                  </a:cubicBezTo>
                  <a:cubicBezTo>
                    <a:pt x="1183" y="167"/>
                    <a:pt x="1185" y="163"/>
                    <a:pt x="1188" y="159"/>
                  </a:cubicBezTo>
                  <a:cubicBezTo>
                    <a:pt x="1192" y="155"/>
                    <a:pt x="1199" y="157"/>
                    <a:pt x="1203" y="157"/>
                  </a:cubicBezTo>
                  <a:cubicBezTo>
                    <a:pt x="1208" y="160"/>
                    <a:pt x="1212" y="163"/>
                    <a:pt x="1214" y="168"/>
                  </a:cubicBezTo>
                  <a:cubicBezTo>
                    <a:pt x="1217" y="175"/>
                    <a:pt x="1217" y="182"/>
                    <a:pt x="1214" y="189"/>
                  </a:cubicBezTo>
                  <a:cubicBezTo>
                    <a:pt x="1210" y="198"/>
                    <a:pt x="1201" y="206"/>
                    <a:pt x="1191" y="208"/>
                  </a:cubicBezTo>
                  <a:cubicBezTo>
                    <a:pt x="1160" y="212"/>
                    <a:pt x="816" y="211"/>
                    <a:pt x="816" y="211"/>
                  </a:cubicBezTo>
                  <a:cubicBezTo>
                    <a:pt x="775" y="214"/>
                    <a:pt x="729" y="203"/>
                    <a:pt x="695" y="224"/>
                  </a:cubicBezTo>
                  <a:cubicBezTo>
                    <a:pt x="679" y="232"/>
                    <a:pt x="671" y="249"/>
                    <a:pt x="667" y="265"/>
                  </a:cubicBezTo>
                  <a:cubicBezTo>
                    <a:pt x="656" y="274"/>
                    <a:pt x="646" y="285"/>
                    <a:pt x="637" y="295"/>
                  </a:cubicBezTo>
                  <a:lnTo>
                    <a:pt x="636" y="294"/>
                  </a:lnTo>
                  <a:cubicBezTo>
                    <a:pt x="638" y="285"/>
                    <a:pt x="642" y="277"/>
                    <a:pt x="644" y="268"/>
                  </a:cubicBezTo>
                  <a:cubicBezTo>
                    <a:pt x="650" y="260"/>
                    <a:pt x="650" y="250"/>
                    <a:pt x="654" y="241"/>
                  </a:cubicBezTo>
                  <a:cubicBezTo>
                    <a:pt x="668" y="218"/>
                    <a:pt x="682" y="195"/>
                    <a:pt x="704" y="178"/>
                  </a:cubicBezTo>
                  <a:cubicBezTo>
                    <a:pt x="713" y="166"/>
                    <a:pt x="730" y="168"/>
                    <a:pt x="744" y="168"/>
                  </a:cubicBezTo>
                  <a:cubicBezTo>
                    <a:pt x="760" y="175"/>
                    <a:pt x="778" y="178"/>
                    <a:pt x="797" y="176"/>
                  </a:cubicBezTo>
                  <a:cubicBezTo>
                    <a:pt x="798" y="175"/>
                    <a:pt x="798" y="174"/>
                    <a:pt x="798" y="173"/>
                  </a:cubicBezTo>
                  <a:cubicBezTo>
                    <a:pt x="793" y="168"/>
                    <a:pt x="784" y="166"/>
                    <a:pt x="778" y="161"/>
                  </a:cubicBezTo>
                  <a:cubicBezTo>
                    <a:pt x="763" y="154"/>
                    <a:pt x="749" y="163"/>
                    <a:pt x="733" y="162"/>
                  </a:cubicBezTo>
                  <a:cubicBezTo>
                    <a:pt x="732" y="162"/>
                    <a:pt x="731" y="161"/>
                    <a:pt x="732" y="160"/>
                  </a:cubicBezTo>
                  <a:cubicBezTo>
                    <a:pt x="746" y="149"/>
                    <a:pt x="762" y="142"/>
                    <a:pt x="778" y="135"/>
                  </a:cubicBezTo>
                  <a:cubicBezTo>
                    <a:pt x="792" y="128"/>
                    <a:pt x="806" y="124"/>
                    <a:pt x="820" y="119"/>
                  </a:cubicBezTo>
                  <a:cubicBezTo>
                    <a:pt x="825" y="119"/>
                    <a:pt x="831" y="114"/>
                    <a:pt x="836" y="117"/>
                  </a:cubicBezTo>
                  <a:lnTo>
                    <a:pt x="856" y="112"/>
                  </a:lnTo>
                  <a:cubicBezTo>
                    <a:pt x="857" y="112"/>
                    <a:pt x="857" y="113"/>
                    <a:pt x="859" y="113"/>
                  </a:cubicBezTo>
                  <a:cubicBezTo>
                    <a:pt x="876" y="107"/>
                    <a:pt x="897" y="113"/>
                    <a:pt x="917" y="112"/>
                  </a:cubicBezTo>
                  <a:lnTo>
                    <a:pt x="919" y="114"/>
                  </a:lnTo>
                  <a:lnTo>
                    <a:pt x="937" y="119"/>
                  </a:lnTo>
                  <a:cubicBezTo>
                    <a:pt x="944" y="120"/>
                    <a:pt x="947" y="128"/>
                    <a:pt x="954" y="128"/>
                  </a:cubicBezTo>
                  <a:cubicBezTo>
                    <a:pt x="958" y="123"/>
                    <a:pt x="950" y="121"/>
                    <a:pt x="948" y="117"/>
                  </a:cubicBezTo>
                  <a:cubicBezTo>
                    <a:pt x="957" y="115"/>
                    <a:pt x="966" y="117"/>
                    <a:pt x="974" y="121"/>
                  </a:cubicBezTo>
                  <a:lnTo>
                    <a:pt x="970" y="125"/>
                  </a:lnTo>
                  <a:cubicBezTo>
                    <a:pt x="968" y="129"/>
                    <a:pt x="971" y="132"/>
                    <a:pt x="974" y="134"/>
                  </a:cubicBezTo>
                  <a:cubicBezTo>
                    <a:pt x="977" y="135"/>
                    <a:pt x="979" y="133"/>
                    <a:pt x="981" y="132"/>
                  </a:cubicBezTo>
                  <a:cubicBezTo>
                    <a:pt x="986" y="128"/>
                    <a:pt x="980" y="125"/>
                    <a:pt x="982" y="122"/>
                  </a:cubicBezTo>
                  <a:cubicBezTo>
                    <a:pt x="1010" y="127"/>
                    <a:pt x="1037" y="134"/>
                    <a:pt x="1062" y="145"/>
                  </a:cubicBezTo>
                  <a:cubicBezTo>
                    <a:pt x="1069" y="147"/>
                    <a:pt x="1076" y="152"/>
                    <a:pt x="1084" y="152"/>
                  </a:cubicBezTo>
                  <a:cubicBezTo>
                    <a:pt x="1076" y="145"/>
                    <a:pt x="1065" y="141"/>
                    <a:pt x="1056" y="137"/>
                  </a:cubicBezTo>
                  <a:cubicBezTo>
                    <a:pt x="1049" y="133"/>
                    <a:pt x="1040" y="133"/>
                    <a:pt x="1035" y="127"/>
                  </a:cubicBezTo>
                  <a:cubicBezTo>
                    <a:pt x="1036" y="125"/>
                    <a:pt x="1039" y="126"/>
                    <a:pt x="1040" y="125"/>
                  </a:cubicBezTo>
                  <a:cubicBezTo>
                    <a:pt x="1053" y="123"/>
                    <a:pt x="1064" y="114"/>
                    <a:pt x="1073" y="103"/>
                  </a:cubicBezTo>
                  <a:cubicBezTo>
                    <a:pt x="1074" y="101"/>
                    <a:pt x="1078" y="102"/>
                    <a:pt x="1077" y="99"/>
                  </a:cubicBezTo>
                  <a:cubicBezTo>
                    <a:pt x="1074" y="95"/>
                    <a:pt x="1068" y="100"/>
                    <a:pt x="1064" y="100"/>
                  </a:cubicBezTo>
                  <a:cubicBezTo>
                    <a:pt x="1048" y="103"/>
                    <a:pt x="1041" y="121"/>
                    <a:pt x="1025" y="125"/>
                  </a:cubicBezTo>
                  <a:cubicBezTo>
                    <a:pt x="1006" y="120"/>
                    <a:pt x="986" y="116"/>
                    <a:pt x="967" y="111"/>
                  </a:cubicBezTo>
                  <a:cubicBezTo>
                    <a:pt x="958" y="109"/>
                    <a:pt x="948" y="108"/>
                    <a:pt x="939" y="105"/>
                  </a:cubicBezTo>
                  <a:lnTo>
                    <a:pt x="918" y="103"/>
                  </a:lnTo>
                  <a:lnTo>
                    <a:pt x="879" y="103"/>
                  </a:lnTo>
                  <a:cubicBezTo>
                    <a:pt x="879" y="102"/>
                    <a:pt x="878" y="102"/>
                    <a:pt x="878" y="100"/>
                  </a:cubicBezTo>
                  <a:cubicBezTo>
                    <a:pt x="892" y="97"/>
                    <a:pt x="903" y="89"/>
                    <a:pt x="917" y="86"/>
                  </a:cubicBezTo>
                  <a:lnTo>
                    <a:pt x="1018" y="39"/>
                  </a:lnTo>
                  <a:cubicBezTo>
                    <a:pt x="1029" y="30"/>
                    <a:pt x="1038" y="19"/>
                    <a:pt x="1047" y="8"/>
                  </a:cubicBezTo>
                  <a:cubicBezTo>
                    <a:pt x="1047" y="5"/>
                    <a:pt x="1045" y="2"/>
                    <a:pt x="1043" y="1"/>
                  </a:cubicBezTo>
                  <a:cubicBezTo>
                    <a:pt x="1040" y="0"/>
                    <a:pt x="1037" y="0"/>
                    <a:pt x="1035" y="2"/>
                  </a:cubicBezTo>
                  <a:cubicBezTo>
                    <a:pt x="1031" y="6"/>
                    <a:pt x="1035" y="10"/>
                    <a:pt x="1035" y="14"/>
                  </a:cubicBezTo>
                  <a:cubicBezTo>
                    <a:pt x="1031" y="20"/>
                    <a:pt x="1023" y="25"/>
                    <a:pt x="1018" y="29"/>
                  </a:cubicBezTo>
                  <a:cubicBezTo>
                    <a:pt x="1016" y="28"/>
                    <a:pt x="914" y="76"/>
                    <a:pt x="914" y="76"/>
                  </a:cubicBezTo>
                  <a:cubicBezTo>
                    <a:pt x="898" y="82"/>
                    <a:pt x="883" y="89"/>
                    <a:pt x="868" y="93"/>
                  </a:cubicBezTo>
                  <a:lnTo>
                    <a:pt x="846" y="96"/>
                  </a:lnTo>
                  <a:cubicBezTo>
                    <a:pt x="844" y="101"/>
                    <a:pt x="840" y="103"/>
                    <a:pt x="836" y="105"/>
                  </a:cubicBezTo>
                  <a:cubicBezTo>
                    <a:pt x="830" y="106"/>
                    <a:pt x="825" y="110"/>
                    <a:pt x="819" y="110"/>
                  </a:cubicBezTo>
                  <a:cubicBezTo>
                    <a:pt x="770" y="129"/>
                    <a:pt x="719" y="149"/>
                    <a:pt x="680" y="188"/>
                  </a:cubicBezTo>
                  <a:cubicBezTo>
                    <a:pt x="682" y="183"/>
                    <a:pt x="683" y="178"/>
                    <a:pt x="684" y="172"/>
                  </a:cubicBezTo>
                  <a:cubicBezTo>
                    <a:pt x="683" y="166"/>
                    <a:pt x="683" y="160"/>
                    <a:pt x="679" y="155"/>
                  </a:cubicBezTo>
                  <a:cubicBezTo>
                    <a:pt x="679" y="153"/>
                    <a:pt x="676" y="147"/>
                    <a:pt x="677" y="145"/>
                  </a:cubicBezTo>
                  <a:lnTo>
                    <a:pt x="671" y="148"/>
                  </a:lnTo>
                  <a:cubicBezTo>
                    <a:pt x="668" y="157"/>
                    <a:pt x="665" y="172"/>
                    <a:pt x="668" y="181"/>
                  </a:cubicBezTo>
                  <a:cubicBezTo>
                    <a:pt x="669" y="187"/>
                    <a:pt x="675" y="195"/>
                    <a:pt x="670" y="202"/>
                  </a:cubicBezTo>
                  <a:cubicBezTo>
                    <a:pt x="652" y="224"/>
                    <a:pt x="641" y="250"/>
                    <a:pt x="629" y="275"/>
                  </a:cubicBezTo>
                  <a:cubicBezTo>
                    <a:pt x="625" y="275"/>
                    <a:pt x="622" y="270"/>
                    <a:pt x="621" y="266"/>
                  </a:cubicBezTo>
                  <a:cubicBezTo>
                    <a:pt x="633" y="250"/>
                    <a:pt x="644" y="232"/>
                    <a:pt x="647" y="211"/>
                  </a:cubicBezTo>
                  <a:cubicBezTo>
                    <a:pt x="650" y="209"/>
                    <a:pt x="648" y="204"/>
                    <a:pt x="651" y="202"/>
                  </a:cubicBezTo>
                  <a:cubicBezTo>
                    <a:pt x="650" y="195"/>
                    <a:pt x="654" y="189"/>
                    <a:pt x="651" y="184"/>
                  </a:cubicBezTo>
                  <a:cubicBezTo>
                    <a:pt x="654" y="176"/>
                    <a:pt x="640" y="168"/>
                    <a:pt x="649" y="163"/>
                  </a:cubicBezTo>
                  <a:lnTo>
                    <a:pt x="642" y="167"/>
                  </a:lnTo>
                  <a:cubicBezTo>
                    <a:pt x="625" y="188"/>
                    <a:pt x="650" y="220"/>
                    <a:pt x="632" y="240"/>
                  </a:cubicBezTo>
                  <a:lnTo>
                    <a:pt x="632" y="242"/>
                  </a:lnTo>
                  <a:cubicBezTo>
                    <a:pt x="626" y="249"/>
                    <a:pt x="624" y="256"/>
                    <a:pt x="616" y="260"/>
                  </a:cubicBezTo>
                  <a:cubicBezTo>
                    <a:pt x="607" y="256"/>
                    <a:pt x="604" y="246"/>
                    <a:pt x="599" y="238"/>
                  </a:cubicBezTo>
                  <a:cubicBezTo>
                    <a:pt x="590" y="230"/>
                    <a:pt x="590" y="214"/>
                    <a:pt x="595" y="203"/>
                  </a:cubicBezTo>
                  <a:cubicBezTo>
                    <a:pt x="599" y="192"/>
                    <a:pt x="593" y="182"/>
                    <a:pt x="592" y="173"/>
                  </a:cubicBezTo>
                  <a:lnTo>
                    <a:pt x="588" y="170"/>
                  </a:lnTo>
                  <a:cubicBezTo>
                    <a:pt x="579" y="182"/>
                    <a:pt x="576" y="201"/>
                    <a:pt x="583" y="215"/>
                  </a:cubicBezTo>
                  <a:cubicBezTo>
                    <a:pt x="587" y="222"/>
                    <a:pt x="587" y="231"/>
                    <a:pt x="593" y="237"/>
                  </a:cubicBezTo>
                  <a:cubicBezTo>
                    <a:pt x="596" y="248"/>
                    <a:pt x="603" y="255"/>
                    <a:pt x="609" y="265"/>
                  </a:cubicBezTo>
                  <a:cubicBezTo>
                    <a:pt x="610" y="269"/>
                    <a:pt x="607" y="270"/>
                    <a:pt x="605" y="271"/>
                  </a:cubicBezTo>
                  <a:cubicBezTo>
                    <a:pt x="601" y="269"/>
                    <a:pt x="601" y="263"/>
                    <a:pt x="598" y="260"/>
                  </a:cubicBezTo>
                  <a:cubicBezTo>
                    <a:pt x="585" y="233"/>
                    <a:pt x="569" y="212"/>
                    <a:pt x="549" y="190"/>
                  </a:cubicBezTo>
                  <a:cubicBezTo>
                    <a:pt x="548" y="187"/>
                    <a:pt x="545" y="184"/>
                    <a:pt x="547" y="180"/>
                  </a:cubicBezTo>
                  <a:cubicBezTo>
                    <a:pt x="554" y="173"/>
                    <a:pt x="556" y="160"/>
                    <a:pt x="552" y="151"/>
                  </a:cubicBezTo>
                  <a:cubicBezTo>
                    <a:pt x="551" y="149"/>
                    <a:pt x="549" y="147"/>
                    <a:pt x="549" y="145"/>
                  </a:cubicBezTo>
                  <a:lnTo>
                    <a:pt x="544" y="141"/>
                  </a:lnTo>
                  <a:cubicBezTo>
                    <a:pt x="544" y="154"/>
                    <a:pt x="536" y="166"/>
                    <a:pt x="539" y="180"/>
                  </a:cubicBezTo>
                  <a:lnTo>
                    <a:pt x="539" y="181"/>
                  </a:lnTo>
                  <a:cubicBezTo>
                    <a:pt x="501" y="151"/>
                    <a:pt x="458" y="125"/>
                    <a:pt x="414" y="105"/>
                  </a:cubicBezTo>
                  <a:lnTo>
                    <a:pt x="410" y="114"/>
                  </a:lnTo>
                  <a:cubicBezTo>
                    <a:pt x="421" y="117"/>
                    <a:pt x="451" y="135"/>
                    <a:pt x="451" y="135"/>
                  </a:cubicBezTo>
                  <a:cubicBezTo>
                    <a:pt x="464" y="140"/>
                    <a:pt x="476" y="148"/>
                    <a:pt x="488" y="155"/>
                  </a:cubicBezTo>
                  <a:cubicBezTo>
                    <a:pt x="540" y="184"/>
                    <a:pt x="574" y="231"/>
                    <a:pt x="597" y="283"/>
                  </a:cubicBezTo>
                  <a:cubicBezTo>
                    <a:pt x="597" y="287"/>
                    <a:pt x="601" y="292"/>
                    <a:pt x="598" y="296"/>
                  </a:cubicBezTo>
                  <a:cubicBezTo>
                    <a:pt x="590" y="284"/>
                    <a:pt x="579" y="277"/>
                    <a:pt x="570" y="267"/>
                  </a:cubicBezTo>
                  <a:cubicBezTo>
                    <a:pt x="567" y="249"/>
                    <a:pt x="556" y="232"/>
                    <a:pt x="541" y="225"/>
                  </a:cubicBezTo>
                  <a:cubicBezTo>
                    <a:pt x="535" y="217"/>
                    <a:pt x="523" y="216"/>
                    <a:pt x="514" y="213"/>
                  </a:cubicBezTo>
                  <a:lnTo>
                    <a:pt x="376" y="213"/>
                  </a:lnTo>
                  <a:cubicBezTo>
                    <a:pt x="265" y="211"/>
                    <a:pt x="163" y="216"/>
                    <a:pt x="52" y="214"/>
                  </a:cubicBezTo>
                  <a:cubicBezTo>
                    <a:pt x="36" y="213"/>
                    <a:pt x="17" y="207"/>
                    <a:pt x="13" y="191"/>
                  </a:cubicBezTo>
                  <a:cubicBezTo>
                    <a:pt x="10" y="185"/>
                    <a:pt x="10" y="175"/>
                    <a:pt x="13" y="170"/>
                  </a:cubicBezTo>
                  <a:cubicBezTo>
                    <a:pt x="17" y="163"/>
                    <a:pt x="24" y="160"/>
                    <a:pt x="32" y="160"/>
                  </a:cubicBezTo>
                  <a:cubicBezTo>
                    <a:pt x="38" y="160"/>
                    <a:pt x="42" y="166"/>
                    <a:pt x="45" y="170"/>
                  </a:cubicBezTo>
                  <a:cubicBezTo>
                    <a:pt x="45" y="175"/>
                    <a:pt x="41" y="180"/>
                    <a:pt x="39" y="184"/>
                  </a:cubicBezTo>
                  <a:cubicBezTo>
                    <a:pt x="39" y="186"/>
                    <a:pt x="41" y="189"/>
                    <a:pt x="43" y="187"/>
                  </a:cubicBezTo>
                  <a:cubicBezTo>
                    <a:pt x="48" y="186"/>
                    <a:pt x="52" y="180"/>
                    <a:pt x="53" y="175"/>
                  </a:cubicBezTo>
                  <a:cubicBezTo>
                    <a:pt x="54" y="173"/>
                    <a:pt x="55" y="169"/>
                    <a:pt x="52" y="167"/>
                  </a:cubicBezTo>
                  <a:cubicBezTo>
                    <a:pt x="50" y="159"/>
                    <a:pt x="41" y="153"/>
                    <a:pt x="34" y="151"/>
                  </a:cubicBezTo>
                  <a:cubicBezTo>
                    <a:pt x="25" y="151"/>
                    <a:pt x="15" y="153"/>
                    <a:pt x="9" y="160"/>
                  </a:cubicBezTo>
                  <a:cubicBezTo>
                    <a:pt x="0" y="168"/>
                    <a:pt x="0" y="181"/>
                    <a:pt x="3" y="192"/>
                  </a:cubicBezTo>
                  <a:cubicBezTo>
                    <a:pt x="9" y="209"/>
                    <a:pt x="26" y="220"/>
                    <a:pt x="43" y="222"/>
                  </a:cubicBezTo>
                  <a:lnTo>
                    <a:pt x="411" y="224"/>
                  </a:lnTo>
                  <a:cubicBezTo>
                    <a:pt x="447" y="226"/>
                    <a:pt x="487" y="220"/>
                    <a:pt x="523" y="227"/>
                  </a:cubicBezTo>
                  <a:cubicBezTo>
                    <a:pt x="536" y="231"/>
                    <a:pt x="550" y="241"/>
                    <a:pt x="554" y="256"/>
                  </a:cubicBezTo>
                  <a:cubicBezTo>
                    <a:pt x="553" y="257"/>
                    <a:pt x="552" y="256"/>
                    <a:pt x="551" y="256"/>
                  </a:cubicBezTo>
                  <a:cubicBezTo>
                    <a:pt x="521" y="237"/>
                    <a:pt x="482" y="230"/>
                    <a:pt x="444" y="234"/>
                  </a:cubicBezTo>
                  <a:cubicBezTo>
                    <a:pt x="429" y="233"/>
                    <a:pt x="415" y="239"/>
                    <a:pt x="402" y="243"/>
                  </a:cubicBezTo>
                  <a:cubicBezTo>
                    <a:pt x="394" y="244"/>
                    <a:pt x="388" y="241"/>
                    <a:pt x="383" y="237"/>
                  </a:cubicBezTo>
                  <a:cubicBezTo>
                    <a:pt x="370" y="225"/>
                    <a:pt x="346" y="225"/>
                    <a:pt x="328" y="230"/>
                  </a:cubicBezTo>
                  <a:cubicBezTo>
                    <a:pt x="328" y="231"/>
                    <a:pt x="328" y="232"/>
                    <a:pt x="329" y="233"/>
                  </a:cubicBezTo>
                  <a:cubicBezTo>
                    <a:pt x="347" y="231"/>
                    <a:pt x="358" y="247"/>
                    <a:pt x="375" y="249"/>
                  </a:cubicBezTo>
                  <a:cubicBezTo>
                    <a:pt x="379" y="250"/>
                    <a:pt x="382" y="246"/>
                    <a:pt x="385" y="249"/>
                  </a:cubicBezTo>
                  <a:cubicBezTo>
                    <a:pt x="368" y="257"/>
                    <a:pt x="351" y="267"/>
                    <a:pt x="333" y="272"/>
                  </a:cubicBezTo>
                  <a:cubicBezTo>
                    <a:pt x="327" y="271"/>
                    <a:pt x="324" y="266"/>
                    <a:pt x="319" y="263"/>
                  </a:cubicBezTo>
                  <a:cubicBezTo>
                    <a:pt x="312" y="255"/>
                    <a:pt x="299" y="258"/>
                    <a:pt x="289" y="257"/>
                  </a:cubicBezTo>
                  <a:cubicBezTo>
                    <a:pt x="286" y="258"/>
                    <a:pt x="283" y="256"/>
                    <a:pt x="280" y="257"/>
                  </a:cubicBezTo>
                  <a:cubicBezTo>
                    <a:pt x="283" y="263"/>
                    <a:pt x="290" y="267"/>
                    <a:pt x="297" y="270"/>
                  </a:cubicBezTo>
                  <a:cubicBezTo>
                    <a:pt x="306" y="274"/>
                    <a:pt x="317" y="270"/>
                    <a:pt x="326" y="275"/>
                  </a:cubicBezTo>
                  <a:cubicBezTo>
                    <a:pt x="323" y="278"/>
                    <a:pt x="320" y="279"/>
                    <a:pt x="318" y="281"/>
                  </a:cubicBezTo>
                  <a:cubicBezTo>
                    <a:pt x="300" y="287"/>
                    <a:pt x="285" y="303"/>
                    <a:pt x="266" y="302"/>
                  </a:cubicBezTo>
                  <a:cubicBezTo>
                    <a:pt x="245" y="305"/>
                    <a:pt x="224" y="298"/>
                    <a:pt x="210" y="284"/>
                  </a:cubicBezTo>
                  <a:cubicBezTo>
                    <a:pt x="204" y="269"/>
                    <a:pt x="188" y="261"/>
                    <a:pt x="172" y="262"/>
                  </a:cubicBezTo>
                  <a:cubicBezTo>
                    <a:pt x="171" y="263"/>
                    <a:pt x="169" y="263"/>
                    <a:pt x="169" y="265"/>
                  </a:cubicBezTo>
                  <a:cubicBezTo>
                    <a:pt x="178" y="270"/>
                    <a:pt x="184" y="279"/>
                    <a:pt x="192" y="285"/>
                  </a:cubicBezTo>
                  <a:cubicBezTo>
                    <a:pt x="198" y="292"/>
                    <a:pt x="208" y="285"/>
                    <a:pt x="213" y="292"/>
                  </a:cubicBezTo>
                  <a:cubicBezTo>
                    <a:pt x="220" y="297"/>
                    <a:pt x="229" y="302"/>
                    <a:pt x="237" y="303"/>
                  </a:cubicBezTo>
                  <a:cubicBezTo>
                    <a:pt x="243" y="306"/>
                    <a:pt x="250" y="307"/>
                    <a:pt x="257" y="308"/>
                  </a:cubicBezTo>
                  <a:lnTo>
                    <a:pt x="254" y="310"/>
                  </a:lnTo>
                  <a:cubicBezTo>
                    <a:pt x="220" y="321"/>
                    <a:pt x="180" y="322"/>
                    <a:pt x="142" y="321"/>
                  </a:cubicBezTo>
                  <a:cubicBezTo>
                    <a:pt x="131" y="321"/>
                    <a:pt x="120" y="317"/>
                    <a:pt x="108" y="317"/>
                  </a:cubicBezTo>
                  <a:cubicBezTo>
                    <a:pt x="110" y="320"/>
                    <a:pt x="114" y="322"/>
                    <a:pt x="117" y="323"/>
                  </a:cubicBezTo>
                  <a:cubicBezTo>
                    <a:pt x="114" y="325"/>
                    <a:pt x="111" y="325"/>
                    <a:pt x="107" y="326"/>
                  </a:cubicBezTo>
                  <a:cubicBezTo>
                    <a:pt x="103" y="327"/>
                    <a:pt x="97" y="327"/>
                    <a:pt x="93" y="330"/>
                  </a:cubicBezTo>
                  <a:cubicBezTo>
                    <a:pt x="87" y="329"/>
                    <a:pt x="81" y="332"/>
                    <a:pt x="77" y="333"/>
                  </a:cubicBezTo>
                  <a:cubicBezTo>
                    <a:pt x="70" y="340"/>
                    <a:pt x="63" y="348"/>
                    <a:pt x="55" y="351"/>
                  </a:cubicBezTo>
                  <a:cubicBezTo>
                    <a:pt x="55" y="352"/>
                    <a:pt x="55" y="355"/>
                    <a:pt x="57" y="355"/>
                  </a:cubicBezTo>
                  <a:cubicBezTo>
                    <a:pt x="64" y="352"/>
                    <a:pt x="73" y="354"/>
                    <a:pt x="80" y="351"/>
                  </a:cubicBezTo>
                  <a:cubicBezTo>
                    <a:pt x="92" y="350"/>
                    <a:pt x="100" y="336"/>
                    <a:pt x="109" y="330"/>
                  </a:cubicBezTo>
                  <a:cubicBezTo>
                    <a:pt x="120" y="322"/>
                    <a:pt x="135" y="324"/>
                    <a:pt x="148" y="326"/>
                  </a:cubicBezTo>
                  <a:cubicBezTo>
                    <a:pt x="155" y="328"/>
                    <a:pt x="147" y="331"/>
                    <a:pt x="149" y="336"/>
                  </a:cubicBezTo>
                  <a:cubicBezTo>
                    <a:pt x="152" y="338"/>
                    <a:pt x="155" y="341"/>
                    <a:pt x="159" y="340"/>
                  </a:cubicBezTo>
                  <a:cubicBezTo>
                    <a:pt x="160" y="340"/>
                    <a:pt x="161" y="339"/>
                    <a:pt x="162" y="338"/>
                  </a:cubicBezTo>
                  <a:cubicBezTo>
                    <a:pt x="164" y="335"/>
                    <a:pt x="164" y="332"/>
                    <a:pt x="162" y="329"/>
                  </a:cubicBezTo>
                  <a:cubicBezTo>
                    <a:pt x="168" y="325"/>
                    <a:pt x="175" y="329"/>
                    <a:pt x="180" y="327"/>
                  </a:cubicBezTo>
                  <a:cubicBezTo>
                    <a:pt x="195" y="327"/>
                    <a:pt x="209" y="324"/>
                    <a:pt x="223" y="323"/>
                  </a:cubicBezTo>
                  <a:cubicBezTo>
                    <a:pt x="225" y="323"/>
                    <a:pt x="228" y="321"/>
                    <a:pt x="230" y="323"/>
                  </a:cubicBezTo>
                  <a:cubicBezTo>
                    <a:pt x="229" y="326"/>
                    <a:pt x="225" y="326"/>
                    <a:pt x="227" y="330"/>
                  </a:cubicBezTo>
                  <a:cubicBezTo>
                    <a:pt x="228" y="334"/>
                    <a:pt x="231" y="335"/>
                    <a:pt x="234" y="336"/>
                  </a:cubicBezTo>
                  <a:cubicBezTo>
                    <a:pt x="238" y="335"/>
                    <a:pt x="242" y="332"/>
                    <a:pt x="240" y="327"/>
                  </a:cubicBezTo>
                  <a:cubicBezTo>
                    <a:pt x="239" y="324"/>
                    <a:pt x="236" y="324"/>
                    <a:pt x="234" y="323"/>
                  </a:cubicBezTo>
                  <a:cubicBezTo>
                    <a:pt x="242" y="319"/>
                    <a:pt x="251" y="318"/>
                    <a:pt x="259" y="314"/>
                  </a:cubicBezTo>
                  <a:cubicBezTo>
                    <a:pt x="265" y="313"/>
                    <a:pt x="270" y="311"/>
                    <a:pt x="275" y="309"/>
                  </a:cubicBezTo>
                  <a:cubicBezTo>
                    <a:pt x="280" y="308"/>
                    <a:pt x="284" y="304"/>
                    <a:pt x="289" y="306"/>
                  </a:cubicBezTo>
                  <a:cubicBezTo>
                    <a:pt x="287" y="312"/>
                    <a:pt x="284" y="318"/>
                    <a:pt x="281" y="324"/>
                  </a:cubicBezTo>
                  <a:cubicBezTo>
                    <a:pt x="275" y="344"/>
                    <a:pt x="270" y="371"/>
                    <a:pt x="281" y="390"/>
                  </a:cubicBezTo>
                  <a:cubicBezTo>
                    <a:pt x="282" y="390"/>
                    <a:pt x="282" y="390"/>
                    <a:pt x="283" y="389"/>
                  </a:cubicBezTo>
                  <a:cubicBezTo>
                    <a:pt x="275" y="369"/>
                    <a:pt x="280" y="346"/>
                    <a:pt x="286" y="327"/>
                  </a:cubicBezTo>
                  <a:cubicBezTo>
                    <a:pt x="292" y="295"/>
                    <a:pt x="325" y="285"/>
                    <a:pt x="349" y="273"/>
                  </a:cubicBezTo>
                  <a:lnTo>
                    <a:pt x="350" y="275"/>
                  </a:lnTo>
                  <a:cubicBezTo>
                    <a:pt x="343" y="291"/>
                    <a:pt x="334" y="307"/>
                    <a:pt x="336" y="327"/>
                  </a:cubicBezTo>
                  <a:cubicBezTo>
                    <a:pt x="336" y="331"/>
                    <a:pt x="334" y="334"/>
                    <a:pt x="336" y="336"/>
                  </a:cubicBezTo>
                  <a:cubicBezTo>
                    <a:pt x="342" y="333"/>
                    <a:pt x="346" y="325"/>
                    <a:pt x="350" y="319"/>
                  </a:cubicBezTo>
                  <a:cubicBezTo>
                    <a:pt x="352" y="302"/>
                    <a:pt x="342" y="281"/>
                    <a:pt x="360" y="268"/>
                  </a:cubicBezTo>
                  <a:cubicBezTo>
                    <a:pt x="391" y="256"/>
                    <a:pt x="420" y="240"/>
                    <a:pt x="456" y="240"/>
                  </a:cubicBezTo>
                  <a:cubicBezTo>
                    <a:pt x="457" y="241"/>
                    <a:pt x="459" y="239"/>
                    <a:pt x="460" y="241"/>
                  </a:cubicBezTo>
                  <a:cubicBezTo>
                    <a:pt x="452" y="249"/>
                    <a:pt x="441" y="257"/>
                    <a:pt x="438" y="268"/>
                  </a:cubicBezTo>
                  <a:cubicBezTo>
                    <a:pt x="426" y="284"/>
                    <a:pt x="426" y="313"/>
                    <a:pt x="431" y="333"/>
                  </a:cubicBezTo>
                  <a:cubicBezTo>
                    <a:pt x="435" y="345"/>
                    <a:pt x="425" y="352"/>
                    <a:pt x="420" y="361"/>
                  </a:cubicBezTo>
                  <a:cubicBezTo>
                    <a:pt x="417" y="364"/>
                    <a:pt x="417" y="370"/>
                    <a:pt x="415" y="373"/>
                  </a:cubicBezTo>
                  <a:lnTo>
                    <a:pt x="422" y="374"/>
                  </a:lnTo>
                  <a:cubicBezTo>
                    <a:pt x="428" y="367"/>
                    <a:pt x="434" y="359"/>
                    <a:pt x="435" y="349"/>
                  </a:cubicBezTo>
                  <a:cubicBezTo>
                    <a:pt x="436" y="353"/>
                    <a:pt x="439" y="356"/>
                    <a:pt x="442" y="357"/>
                  </a:cubicBezTo>
                  <a:cubicBezTo>
                    <a:pt x="445" y="352"/>
                    <a:pt x="440" y="349"/>
                    <a:pt x="439" y="345"/>
                  </a:cubicBezTo>
                  <a:cubicBezTo>
                    <a:pt x="445" y="342"/>
                    <a:pt x="448" y="349"/>
                    <a:pt x="453" y="351"/>
                  </a:cubicBezTo>
                  <a:cubicBezTo>
                    <a:pt x="461" y="353"/>
                    <a:pt x="468" y="356"/>
                    <a:pt x="476" y="356"/>
                  </a:cubicBezTo>
                  <a:lnTo>
                    <a:pt x="479" y="354"/>
                  </a:lnTo>
                  <a:cubicBezTo>
                    <a:pt x="470" y="341"/>
                    <a:pt x="454" y="338"/>
                    <a:pt x="439" y="338"/>
                  </a:cubicBezTo>
                  <a:cubicBezTo>
                    <a:pt x="432" y="325"/>
                    <a:pt x="432" y="310"/>
                    <a:pt x="433" y="294"/>
                  </a:cubicBezTo>
                  <a:cubicBezTo>
                    <a:pt x="434" y="286"/>
                    <a:pt x="436" y="278"/>
                    <a:pt x="440" y="271"/>
                  </a:cubicBezTo>
                  <a:cubicBezTo>
                    <a:pt x="442" y="265"/>
                    <a:pt x="447" y="260"/>
                    <a:pt x="451" y="256"/>
                  </a:cubicBezTo>
                  <a:cubicBezTo>
                    <a:pt x="458" y="250"/>
                    <a:pt x="466" y="245"/>
                    <a:pt x="474" y="243"/>
                  </a:cubicBezTo>
                  <a:lnTo>
                    <a:pt x="476" y="243"/>
                  </a:lnTo>
                  <a:cubicBezTo>
                    <a:pt x="476" y="244"/>
                    <a:pt x="476" y="244"/>
                    <a:pt x="476" y="244"/>
                  </a:cubicBezTo>
                  <a:cubicBezTo>
                    <a:pt x="466" y="252"/>
                    <a:pt x="465" y="263"/>
                    <a:pt x="459" y="273"/>
                  </a:cubicBezTo>
                  <a:cubicBezTo>
                    <a:pt x="452" y="283"/>
                    <a:pt x="449" y="296"/>
                    <a:pt x="455" y="306"/>
                  </a:cubicBezTo>
                  <a:cubicBezTo>
                    <a:pt x="458" y="311"/>
                    <a:pt x="456" y="319"/>
                    <a:pt x="462" y="322"/>
                  </a:cubicBezTo>
                  <a:cubicBezTo>
                    <a:pt x="467" y="316"/>
                    <a:pt x="467" y="307"/>
                    <a:pt x="470" y="299"/>
                  </a:cubicBezTo>
                  <a:cubicBezTo>
                    <a:pt x="468" y="287"/>
                    <a:pt x="461" y="275"/>
                    <a:pt x="468" y="263"/>
                  </a:cubicBezTo>
                  <a:cubicBezTo>
                    <a:pt x="472" y="253"/>
                    <a:pt x="480" y="249"/>
                    <a:pt x="488" y="246"/>
                  </a:cubicBezTo>
                  <a:cubicBezTo>
                    <a:pt x="509" y="244"/>
                    <a:pt x="527" y="255"/>
                    <a:pt x="545" y="263"/>
                  </a:cubicBezTo>
                  <a:cubicBezTo>
                    <a:pt x="549" y="265"/>
                    <a:pt x="556" y="268"/>
                    <a:pt x="556" y="273"/>
                  </a:cubicBezTo>
                  <a:cubicBezTo>
                    <a:pt x="556" y="283"/>
                    <a:pt x="550" y="294"/>
                    <a:pt x="542" y="298"/>
                  </a:cubicBezTo>
                  <a:cubicBezTo>
                    <a:pt x="532" y="305"/>
                    <a:pt x="518" y="305"/>
                    <a:pt x="508" y="298"/>
                  </a:cubicBezTo>
                  <a:cubicBezTo>
                    <a:pt x="502" y="292"/>
                    <a:pt x="500" y="282"/>
                    <a:pt x="502" y="275"/>
                  </a:cubicBezTo>
                  <a:cubicBezTo>
                    <a:pt x="506" y="270"/>
                    <a:pt x="512" y="267"/>
                    <a:pt x="519" y="269"/>
                  </a:cubicBezTo>
                  <a:cubicBezTo>
                    <a:pt x="522" y="271"/>
                    <a:pt x="526" y="275"/>
                    <a:pt x="531" y="272"/>
                  </a:cubicBezTo>
                  <a:cubicBezTo>
                    <a:pt x="533" y="271"/>
                    <a:pt x="533" y="268"/>
                    <a:pt x="532" y="266"/>
                  </a:cubicBezTo>
                  <a:cubicBezTo>
                    <a:pt x="528" y="264"/>
                    <a:pt x="527" y="258"/>
                    <a:pt x="521" y="257"/>
                  </a:cubicBezTo>
                  <a:cubicBezTo>
                    <a:pt x="514" y="256"/>
                    <a:pt x="505" y="257"/>
                    <a:pt x="500" y="262"/>
                  </a:cubicBezTo>
                  <a:cubicBezTo>
                    <a:pt x="492" y="268"/>
                    <a:pt x="489" y="279"/>
                    <a:pt x="491" y="288"/>
                  </a:cubicBezTo>
                  <a:cubicBezTo>
                    <a:pt x="494" y="300"/>
                    <a:pt x="503" y="309"/>
                    <a:pt x="515" y="313"/>
                  </a:cubicBezTo>
                  <a:cubicBezTo>
                    <a:pt x="532" y="317"/>
                    <a:pt x="550" y="311"/>
                    <a:pt x="561" y="297"/>
                  </a:cubicBezTo>
                  <a:cubicBezTo>
                    <a:pt x="566" y="292"/>
                    <a:pt x="567" y="286"/>
                    <a:pt x="570" y="280"/>
                  </a:cubicBezTo>
                  <a:cubicBezTo>
                    <a:pt x="588" y="291"/>
                    <a:pt x="601" y="311"/>
                    <a:pt x="609" y="330"/>
                  </a:cubicBezTo>
                  <a:cubicBezTo>
                    <a:pt x="609" y="337"/>
                    <a:pt x="610" y="344"/>
                    <a:pt x="609" y="349"/>
                  </a:cubicBezTo>
                  <a:lnTo>
                    <a:pt x="622" y="351"/>
                  </a:lnTo>
                  <a:cubicBezTo>
                    <a:pt x="621" y="348"/>
                    <a:pt x="622" y="344"/>
                    <a:pt x="623" y="341"/>
                  </a:cubicBezTo>
                  <a:cubicBezTo>
                    <a:pt x="628" y="316"/>
                    <a:pt x="644" y="295"/>
                    <a:pt x="662" y="279"/>
                  </a:cubicBezTo>
                  <a:cubicBezTo>
                    <a:pt x="669" y="275"/>
                    <a:pt x="667" y="284"/>
                    <a:pt x="669" y="287"/>
                  </a:cubicBezTo>
                  <a:cubicBezTo>
                    <a:pt x="674" y="301"/>
                    <a:pt x="687" y="311"/>
                    <a:pt x="701" y="316"/>
                  </a:cubicBezTo>
                  <a:cubicBezTo>
                    <a:pt x="717" y="318"/>
                    <a:pt x="732" y="314"/>
                    <a:pt x="742" y="302"/>
                  </a:cubicBezTo>
                  <a:cubicBezTo>
                    <a:pt x="747" y="293"/>
                    <a:pt x="753" y="280"/>
                    <a:pt x="745" y="270"/>
                  </a:cubicBezTo>
                  <a:cubicBezTo>
                    <a:pt x="740" y="264"/>
                    <a:pt x="732" y="260"/>
                    <a:pt x="724" y="260"/>
                  </a:cubicBezTo>
                  <a:cubicBezTo>
                    <a:pt x="714" y="260"/>
                    <a:pt x="708" y="267"/>
                    <a:pt x="703" y="275"/>
                  </a:cubicBezTo>
                  <a:cubicBezTo>
                    <a:pt x="703" y="278"/>
                    <a:pt x="703" y="281"/>
                    <a:pt x="706" y="282"/>
                  </a:cubicBezTo>
                  <a:cubicBezTo>
                    <a:pt x="707" y="282"/>
                    <a:pt x="710" y="283"/>
                    <a:pt x="711" y="281"/>
                  </a:cubicBezTo>
                  <a:cubicBezTo>
                    <a:pt x="712" y="275"/>
                    <a:pt x="717" y="272"/>
                    <a:pt x="721" y="269"/>
                  </a:cubicBezTo>
                  <a:cubicBezTo>
                    <a:pt x="726" y="267"/>
                    <a:pt x="730" y="269"/>
                    <a:pt x="733" y="271"/>
                  </a:cubicBezTo>
                  <a:cubicBezTo>
                    <a:pt x="738" y="275"/>
                    <a:pt x="738" y="281"/>
                    <a:pt x="739" y="286"/>
                  </a:cubicBezTo>
                  <a:cubicBezTo>
                    <a:pt x="738" y="294"/>
                    <a:pt x="733" y="301"/>
                    <a:pt x="726" y="304"/>
                  </a:cubicBezTo>
                  <a:cubicBezTo>
                    <a:pt x="715" y="310"/>
                    <a:pt x="699" y="307"/>
                    <a:pt x="690" y="301"/>
                  </a:cubicBezTo>
                  <a:cubicBezTo>
                    <a:pt x="686" y="296"/>
                    <a:pt x="683" y="290"/>
                    <a:pt x="679" y="284"/>
                  </a:cubicBezTo>
                  <a:cubicBezTo>
                    <a:pt x="679" y="278"/>
                    <a:pt x="676" y="273"/>
                    <a:pt x="679" y="267"/>
                  </a:cubicBezTo>
                  <a:cubicBezTo>
                    <a:pt x="696" y="257"/>
                    <a:pt x="713" y="249"/>
                    <a:pt x="733" y="248"/>
                  </a:cubicBezTo>
                  <a:cubicBezTo>
                    <a:pt x="741" y="249"/>
                    <a:pt x="748" y="254"/>
                    <a:pt x="753" y="260"/>
                  </a:cubicBezTo>
                  <a:cubicBezTo>
                    <a:pt x="771" y="278"/>
                    <a:pt x="750" y="303"/>
                    <a:pt x="762" y="323"/>
                  </a:cubicBezTo>
                  <a:cubicBezTo>
                    <a:pt x="766" y="322"/>
                    <a:pt x="766" y="316"/>
                    <a:pt x="768" y="313"/>
                  </a:cubicBezTo>
                  <a:cubicBezTo>
                    <a:pt x="774" y="299"/>
                    <a:pt x="767" y="284"/>
                    <a:pt x="763" y="271"/>
                  </a:cubicBezTo>
                  <a:cubicBezTo>
                    <a:pt x="759" y="262"/>
                    <a:pt x="756" y="255"/>
                    <a:pt x="749" y="248"/>
                  </a:cubicBezTo>
                  <a:cubicBezTo>
                    <a:pt x="751" y="248"/>
                    <a:pt x="752" y="248"/>
                    <a:pt x="753" y="248"/>
                  </a:cubicBezTo>
                  <a:cubicBezTo>
                    <a:pt x="761" y="253"/>
                    <a:pt x="770" y="259"/>
                    <a:pt x="777" y="267"/>
                  </a:cubicBezTo>
                  <a:cubicBezTo>
                    <a:pt x="787" y="285"/>
                    <a:pt x="793" y="306"/>
                    <a:pt x="791" y="330"/>
                  </a:cubicBezTo>
                  <a:cubicBezTo>
                    <a:pt x="788" y="341"/>
                    <a:pt x="776" y="346"/>
                    <a:pt x="767" y="351"/>
                  </a:cubicBezTo>
                  <a:cubicBezTo>
                    <a:pt x="763" y="354"/>
                    <a:pt x="758" y="358"/>
                    <a:pt x="757" y="363"/>
                  </a:cubicBezTo>
                  <a:cubicBezTo>
                    <a:pt x="761" y="365"/>
                    <a:pt x="767" y="363"/>
                    <a:pt x="772" y="361"/>
                  </a:cubicBezTo>
                  <a:cubicBezTo>
                    <a:pt x="779" y="358"/>
                    <a:pt x="783" y="349"/>
                    <a:pt x="788" y="345"/>
                  </a:cubicBezTo>
                  <a:cubicBezTo>
                    <a:pt x="789" y="345"/>
                    <a:pt x="789" y="346"/>
                    <a:pt x="789" y="347"/>
                  </a:cubicBezTo>
                  <a:cubicBezTo>
                    <a:pt x="789" y="351"/>
                    <a:pt x="787" y="357"/>
                    <a:pt x="791" y="358"/>
                  </a:cubicBezTo>
                  <a:cubicBezTo>
                    <a:pt x="793" y="353"/>
                    <a:pt x="793" y="345"/>
                    <a:pt x="794" y="339"/>
                  </a:cubicBezTo>
                  <a:cubicBezTo>
                    <a:pt x="799" y="344"/>
                    <a:pt x="800" y="351"/>
                    <a:pt x="801" y="358"/>
                  </a:cubicBezTo>
                  <a:cubicBezTo>
                    <a:pt x="805" y="365"/>
                    <a:pt x="811" y="374"/>
                    <a:pt x="820" y="375"/>
                  </a:cubicBezTo>
                  <a:cubicBezTo>
                    <a:pt x="822" y="371"/>
                    <a:pt x="819" y="368"/>
                    <a:pt x="818" y="365"/>
                  </a:cubicBezTo>
                  <a:cubicBezTo>
                    <a:pt x="817" y="356"/>
                    <a:pt x="809" y="351"/>
                    <a:pt x="804" y="344"/>
                  </a:cubicBezTo>
                  <a:cubicBezTo>
                    <a:pt x="791" y="325"/>
                    <a:pt x="797" y="297"/>
                    <a:pt x="787" y="276"/>
                  </a:cubicBezTo>
                  <a:cubicBezTo>
                    <a:pt x="783" y="265"/>
                    <a:pt x="775" y="257"/>
                    <a:pt x="766" y="248"/>
                  </a:cubicBezTo>
                  <a:lnTo>
                    <a:pt x="768" y="247"/>
                  </a:lnTo>
                  <a:cubicBezTo>
                    <a:pt x="786" y="246"/>
                    <a:pt x="802" y="252"/>
                    <a:pt x="819" y="256"/>
                  </a:cubicBezTo>
                  <a:cubicBezTo>
                    <a:pt x="840" y="266"/>
                    <a:pt x="870" y="264"/>
                    <a:pt x="880" y="291"/>
                  </a:cubicBezTo>
                  <a:cubicBezTo>
                    <a:pt x="884" y="306"/>
                    <a:pt x="891" y="320"/>
                    <a:pt x="901" y="332"/>
                  </a:cubicBezTo>
                  <a:lnTo>
                    <a:pt x="902" y="331"/>
                  </a:lnTo>
                  <a:cubicBezTo>
                    <a:pt x="904" y="327"/>
                    <a:pt x="904" y="321"/>
                    <a:pt x="902" y="317"/>
                  </a:cubicBezTo>
                  <a:cubicBezTo>
                    <a:pt x="900" y="298"/>
                    <a:pt x="883" y="294"/>
                    <a:pt x="875" y="278"/>
                  </a:cubicBezTo>
                  <a:lnTo>
                    <a:pt x="876" y="276"/>
                  </a:lnTo>
                  <a:cubicBezTo>
                    <a:pt x="885" y="279"/>
                    <a:pt x="894" y="281"/>
                    <a:pt x="903" y="285"/>
                  </a:cubicBezTo>
                  <a:cubicBezTo>
                    <a:pt x="934" y="293"/>
                    <a:pt x="955" y="323"/>
                    <a:pt x="958" y="354"/>
                  </a:cubicBezTo>
                  <a:cubicBezTo>
                    <a:pt x="958" y="378"/>
                    <a:pt x="954" y="398"/>
                    <a:pt x="945" y="419"/>
                  </a:cubicBezTo>
                  <a:cubicBezTo>
                    <a:pt x="943" y="422"/>
                    <a:pt x="938" y="425"/>
                    <a:pt x="942" y="428"/>
                  </a:cubicBezTo>
                  <a:cubicBezTo>
                    <a:pt x="946" y="425"/>
                    <a:pt x="946" y="420"/>
                    <a:pt x="949" y="416"/>
                  </a:cubicBezTo>
                  <a:cubicBezTo>
                    <a:pt x="961" y="395"/>
                    <a:pt x="968" y="367"/>
                    <a:pt x="961" y="340"/>
                  </a:cubicBezTo>
                  <a:cubicBezTo>
                    <a:pt x="961" y="335"/>
                    <a:pt x="955" y="331"/>
                    <a:pt x="958" y="326"/>
                  </a:cubicBezTo>
                  <a:cubicBezTo>
                    <a:pt x="960" y="329"/>
                    <a:pt x="962" y="329"/>
                    <a:pt x="964" y="330"/>
                  </a:cubicBezTo>
                  <a:cubicBezTo>
                    <a:pt x="966" y="328"/>
                    <a:pt x="970" y="328"/>
                    <a:pt x="971" y="325"/>
                  </a:cubicBezTo>
                  <a:cubicBezTo>
                    <a:pt x="972" y="323"/>
                    <a:pt x="973" y="321"/>
                    <a:pt x="971" y="319"/>
                  </a:cubicBezTo>
                  <a:cubicBezTo>
                    <a:pt x="969" y="315"/>
                    <a:pt x="964" y="315"/>
                    <a:pt x="960" y="316"/>
                  </a:cubicBezTo>
                  <a:cubicBezTo>
                    <a:pt x="958" y="318"/>
                    <a:pt x="956" y="321"/>
                    <a:pt x="956" y="324"/>
                  </a:cubicBezTo>
                  <a:cubicBezTo>
                    <a:pt x="952" y="318"/>
                    <a:pt x="948" y="310"/>
                    <a:pt x="942" y="304"/>
                  </a:cubicBezTo>
                  <a:lnTo>
                    <a:pt x="943" y="303"/>
                  </a:lnTo>
                  <a:cubicBezTo>
                    <a:pt x="960" y="309"/>
                    <a:pt x="975" y="317"/>
                    <a:pt x="993" y="322"/>
                  </a:cubicBezTo>
                  <a:cubicBezTo>
                    <a:pt x="997" y="324"/>
                    <a:pt x="1001" y="326"/>
                    <a:pt x="1006" y="326"/>
                  </a:cubicBezTo>
                  <a:cubicBezTo>
                    <a:pt x="1021" y="332"/>
                    <a:pt x="1037" y="334"/>
                    <a:pt x="1052" y="338"/>
                  </a:cubicBezTo>
                  <a:cubicBezTo>
                    <a:pt x="1064" y="336"/>
                    <a:pt x="1073" y="342"/>
                    <a:pt x="1085" y="339"/>
                  </a:cubicBezTo>
                  <a:lnTo>
                    <a:pt x="1085" y="338"/>
                  </a:lnTo>
                  <a:lnTo>
                    <a:pt x="1084" y="339"/>
                  </a:lnTo>
                  <a:cubicBezTo>
                    <a:pt x="1080" y="333"/>
                    <a:pt x="1071" y="338"/>
                    <a:pt x="1066" y="335"/>
                  </a:cubicBezTo>
                  <a:cubicBezTo>
                    <a:pt x="1040" y="332"/>
                    <a:pt x="1015" y="325"/>
                    <a:pt x="992" y="316"/>
                  </a:cubicBezTo>
                  <a:cubicBezTo>
                    <a:pt x="992" y="315"/>
                    <a:pt x="994" y="315"/>
                    <a:pt x="995" y="315"/>
                  </a:cubicBezTo>
                  <a:cubicBezTo>
                    <a:pt x="999" y="313"/>
                    <a:pt x="1001" y="310"/>
                    <a:pt x="1001" y="306"/>
                  </a:cubicBezTo>
                  <a:cubicBezTo>
                    <a:pt x="999" y="303"/>
                    <a:pt x="996" y="302"/>
                    <a:pt x="992" y="302"/>
                  </a:cubicBezTo>
                  <a:cubicBezTo>
                    <a:pt x="990" y="303"/>
                    <a:pt x="987" y="305"/>
                    <a:pt x="986" y="308"/>
                  </a:cubicBezTo>
                  <a:cubicBezTo>
                    <a:pt x="987" y="311"/>
                    <a:pt x="989" y="314"/>
                    <a:pt x="992" y="315"/>
                  </a:cubicBezTo>
                  <a:cubicBezTo>
                    <a:pt x="991" y="316"/>
                    <a:pt x="990" y="316"/>
                    <a:pt x="989" y="316"/>
                  </a:cubicBezTo>
                  <a:cubicBezTo>
                    <a:pt x="977" y="310"/>
                    <a:pt x="966" y="305"/>
                    <a:pt x="954" y="300"/>
                  </a:cubicBezTo>
                  <a:cubicBezTo>
                    <a:pt x="950" y="299"/>
                    <a:pt x="947" y="296"/>
                    <a:pt x="943" y="295"/>
                  </a:cubicBezTo>
                  <a:cubicBezTo>
                    <a:pt x="934" y="291"/>
                    <a:pt x="925" y="287"/>
                    <a:pt x="917" y="283"/>
                  </a:cubicBezTo>
                  <a:cubicBezTo>
                    <a:pt x="892" y="271"/>
                    <a:pt x="866" y="264"/>
                    <a:pt x="840" y="255"/>
                  </a:cubicBezTo>
                  <a:cubicBezTo>
                    <a:pt x="834" y="253"/>
                    <a:pt x="829" y="252"/>
                    <a:pt x="824" y="250"/>
                  </a:cubicBezTo>
                  <a:cubicBezTo>
                    <a:pt x="814" y="248"/>
                    <a:pt x="805" y="245"/>
                    <a:pt x="795" y="243"/>
                  </a:cubicBezTo>
                  <a:cubicBezTo>
                    <a:pt x="763" y="235"/>
                    <a:pt x="720" y="234"/>
                    <a:pt x="692" y="251"/>
                  </a:cubicBezTo>
                  <a:cubicBezTo>
                    <a:pt x="688" y="250"/>
                    <a:pt x="685" y="257"/>
                    <a:pt x="683" y="252"/>
                  </a:cubicBezTo>
                  <a:cubicBezTo>
                    <a:pt x="691" y="232"/>
                    <a:pt x="714" y="225"/>
                    <a:pt x="735" y="224"/>
                  </a:cubicBezTo>
                  <a:cubicBezTo>
                    <a:pt x="886" y="222"/>
                    <a:pt x="1028" y="221"/>
                    <a:pt x="1177" y="219"/>
                  </a:cubicBezTo>
                  <a:cubicBezTo>
                    <a:pt x="1194" y="219"/>
                    <a:pt x="1211" y="213"/>
                    <a:pt x="1221" y="197"/>
                  </a:cubicBezTo>
                  <a:cubicBezTo>
                    <a:pt x="1227" y="188"/>
                    <a:pt x="1228" y="173"/>
                    <a:pt x="1223" y="162"/>
                  </a:cubicBezTo>
                  <a:moveTo>
                    <a:pt x="623" y="303"/>
                  </a:moveTo>
                  <a:cubicBezTo>
                    <a:pt x="621" y="307"/>
                    <a:pt x="618" y="311"/>
                    <a:pt x="619" y="316"/>
                  </a:cubicBezTo>
                  <a:lnTo>
                    <a:pt x="617" y="317"/>
                  </a:lnTo>
                  <a:cubicBezTo>
                    <a:pt x="618" y="311"/>
                    <a:pt x="613" y="308"/>
                    <a:pt x="614" y="302"/>
                  </a:cubicBezTo>
                  <a:cubicBezTo>
                    <a:pt x="611" y="297"/>
                    <a:pt x="611" y="291"/>
                    <a:pt x="609" y="286"/>
                  </a:cubicBezTo>
                  <a:cubicBezTo>
                    <a:pt x="605" y="280"/>
                    <a:pt x="612" y="278"/>
                    <a:pt x="614" y="273"/>
                  </a:cubicBezTo>
                  <a:cubicBezTo>
                    <a:pt x="619" y="276"/>
                    <a:pt x="621" y="281"/>
                    <a:pt x="625" y="285"/>
                  </a:cubicBezTo>
                  <a:cubicBezTo>
                    <a:pt x="627" y="292"/>
                    <a:pt x="622" y="297"/>
                    <a:pt x="623" y="30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0" name="Freeform 129"/>
            <p:cNvSpPr>
              <a:spLocks/>
            </p:cNvSpPr>
            <p:nvPr userDrawn="1"/>
          </p:nvSpPr>
          <p:spPr bwMode="auto">
            <a:xfrm>
              <a:off x="4856163" y="1325563"/>
              <a:ext cx="46038" cy="20638"/>
            </a:xfrm>
            <a:custGeom>
              <a:avLst/>
              <a:gdLst>
                <a:gd name="T0" fmla="*/ 55 w 58"/>
                <a:gd name="T1" fmla="*/ 5 h 26"/>
                <a:gd name="T2" fmla="*/ 57 w 58"/>
                <a:gd name="T3" fmla="*/ 8 h 26"/>
                <a:gd name="T4" fmla="*/ 6 w 58"/>
                <a:gd name="T5" fmla="*/ 24 h 26"/>
                <a:gd name="T6" fmla="*/ 2 w 58"/>
                <a:gd name="T7" fmla="*/ 25 h 26"/>
                <a:gd name="T8" fmla="*/ 1 w 58"/>
                <a:gd name="T9" fmla="*/ 23 h 26"/>
                <a:gd name="T10" fmla="*/ 55 w 58"/>
                <a:gd name="T11" fmla="*/ 5 h 26"/>
              </a:gdLst>
              <a:ahLst/>
              <a:cxnLst>
                <a:cxn ang="0">
                  <a:pos x="T0" y="T1"/>
                </a:cxn>
                <a:cxn ang="0">
                  <a:pos x="T2" y="T3"/>
                </a:cxn>
                <a:cxn ang="0">
                  <a:pos x="T4" y="T5"/>
                </a:cxn>
                <a:cxn ang="0">
                  <a:pos x="T6" y="T7"/>
                </a:cxn>
                <a:cxn ang="0">
                  <a:pos x="T8" y="T9"/>
                </a:cxn>
                <a:cxn ang="0">
                  <a:pos x="T10" y="T11"/>
                </a:cxn>
              </a:cxnLst>
              <a:rect l="0" t="0" r="r" b="b"/>
              <a:pathLst>
                <a:path w="58" h="26">
                  <a:moveTo>
                    <a:pt x="55" y="5"/>
                  </a:moveTo>
                  <a:cubicBezTo>
                    <a:pt x="55" y="6"/>
                    <a:pt x="58" y="6"/>
                    <a:pt x="57" y="8"/>
                  </a:cubicBezTo>
                  <a:cubicBezTo>
                    <a:pt x="44" y="20"/>
                    <a:pt x="25" y="23"/>
                    <a:pt x="6" y="24"/>
                  </a:cubicBezTo>
                  <a:cubicBezTo>
                    <a:pt x="5" y="24"/>
                    <a:pt x="3" y="26"/>
                    <a:pt x="2" y="25"/>
                  </a:cubicBezTo>
                  <a:cubicBezTo>
                    <a:pt x="0" y="24"/>
                    <a:pt x="0" y="23"/>
                    <a:pt x="1" y="23"/>
                  </a:cubicBezTo>
                  <a:cubicBezTo>
                    <a:pt x="14" y="8"/>
                    <a:pt x="35" y="0"/>
                    <a:pt x="55"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1" name="Freeform 130"/>
            <p:cNvSpPr>
              <a:spLocks/>
            </p:cNvSpPr>
            <p:nvPr userDrawn="1"/>
          </p:nvSpPr>
          <p:spPr bwMode="auto">
            <a:xfrm>
              <a:off x="4838700" y="1330325"/>
              <a:ext cx="14288" cy="12700"/>
            </a:xfrm>
            <a:custGeom>
              <a:avLst/>
              <a:gdLst>
                <a:gd name="T0" fmla="*/ 16 w 17"/>
                <a:gd name="T1" fmla="*/ 6 h 16"/>
                <a:gd name="T2" fmla="*/ 10 w 17"/>
                <a:gd name="T3" fmla="*/ 16 h 16"/>
                <a:gd name="T4" fmla="*/ 1 w 17"/>
                <a:gd name="T5" fmla="*/ 10 h 16"/>
                <a:gd name="T6" fmla="*/ 4 w 17"/>
                <a:gd name="T7" fmla="*/ 3 h 16"/>
                <a:gd name="T8" fmla="*/ 16 w 17"/>
                <a:gd name="T9" fmla="*/ 6 h 16"/>
              </a:gdLst>
              <a:ahLst/>
              <a:cxnLst>
                <a:cxn ang="0">
                  <a:pos x="T0" y="T1"/>
                </a:cxn>
                <a:cxn ang="0">
                  <a:pos x="T2" y="T3"/>
                </a:cxn>
                <a:cxn ang="0">
                  <a:pos x="T4" y="T5"/>
                </a:cxn>
                <a:cxn ang="0">
                  <a:pos x="T6" y="T7"/>
                </a:cxn>
                <a:cxn ang="0">
                  <a:pos x="T8" y="T9"/>
                </a:cxn>
              </a:cxnLst>
              <a:rect l="0" t="0" r="r" b="b"/>
              <a:pathLst>
                <a:path w="17" h="16">
                  <a:moveTo>
                    <a:pt x="16" y="6"/>
                  </a:moveTo>
                  <a:cubicBezTo>
                    <a:pt x="17" y="11"/>
                    <a:pt x="14" y="14"/>
                    <a:pt x="10" y="16"/>
                  </a:cubicBezTo>
                  <a:cubicBezTo>
                    <a:pt x="6" y="16"/>
                    <a:pt x="3" y="13"/>
                    <a:pt x="1" y="10"/>
                  </a:cubicBezTo>
                  <a:cubicBezTo>
                    <a:pt x="0" y="7"/>
                    <a:pt x="3" y="5"/>
                    <a:pt x="4" y="3"/>
                  </a:cubicBezTo>
                  <a:cubicBezTo>
                    <a:pt x="7" y="0"/>
                    <a:pt x="14" y="0"/>
                    <a:pt x="16"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2" name="Freeform 131"/>
            <p:cNvSpPr>
              <a:spLocks/>
            </p:cNvSpPr>
            <p:nvPr userDrawn="1"/>
          </p:nvSpPr>
          <p:spPr bwMode="auto">
            <a:xfrm>
              <a:off x="4270375" y="1331913"/>
              <a:ext cx="12700" cy="11113"/>
            </a:xfrm>
            <a:custGeom>
              <a:avLst/>
              <a:gdLst>
                <a:gd name="T0" fmla="*/ 14 w 15"/>
                <a:gd name="T1" fmla="*/ 4 h 14"/>
                <a:gd name="T2" fmla="*/ 12 w 15"/>
                <a:gd name="T3" fmla="*/ 12 h 14"/>
                <a:gd name="T4" fmla="*/ 5 w 15"/>
                <a:gd name="T5" fmla="*/ 13 h 14"/>
                <a:gd name="T6" fmla="*/ 0 w 15"/>
                <a:gd name="T7" fmla="*/ 8 h 14"/>
                <a:gd name="T8" fmla="*/ 5 w 15"/>
                <a:gd name="T9" fmla="*/ 0 h 14"/>
                <a:gd name="T10" fmla="*/ 14 w 15"/>
                <a:gd name="T11" fmla="*/ 4 h 14"/>
              </a:gdLst>
              <a:ahLst/>
              <a:cxnLst>
                <a:cxn ang="0">
                  <a:pos x="T0" y="T1"/>
                </a:cxn>
                <a:cxn ang="0">
                  <a:pos x="T2" y="T3"/>
                </a:cxn>
                <a:cxn ang="0">
                  <a:pos x="T4" y="T5"/>
                </a:cxn>
                <a:cxn ang="0">
                  <a:pos x="T6" y="T7"/>
                </a:cxn>
                <a:cxn ang="0">
                  <a:pos x="T8" y="T9"/>
                </a:cxn>
                <a:cxn ang="0">
                  <a:pos x="T10" y="T11"/>
                </a:cxn>
              </a:cxnLst>
              <a:rect l="0" t="0" r="r" b="b"/>
              <a:pathLst>
                <a:path w="15" h="14">
                  <a:moveTo>
                    <a:pt x="14" y="4"/>
                  </a:moveTo>
                  <a:cubicBezTo>
                    <a:pt x="15" y="6"/>
                    <a:pt x="14" y="10"/>
                    <a:pt x="12" y="12"/>
                  </a:cubicBezTo>
                  <a:cubicBezTo>
                    <a:pt x="11" y="13"/>
                    <a:pt x="7" y="14"/>
                    <a:pt x="5" y="13"/>
                  </a:cubicBezTo>
                  <a:cubicBezTo>
                    <a:pt x="3" y="13"/>
                    <a:pt x="1" y="10"/>
                    <a:pt x="0" y="8"/>
                  </a:cubicBezTo>
                  <a:cubicBezTo>
                    <a:pt x="0" y="4"/>
                    <a:pt x="2" y="2"/>
                    <a:pt x="5" y="0"/>
                  </a:cubicBezTo>
                  <a:cubicBezTo>
                    <a:pt x="8" y="0"/>
                    <a:pt x="12" y="0"/>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3" name="Freeform 132"/>
            <p:cNvSpPr>
              <a:spLocks/>
            </p:cNvSpPr>
            <p:nvPr userDrawn="1"/>
          </p:nvSpPr>
          <p:spPr bwMode="auto">
            <a:xfrm>
              <a:off x="4191000" y="1335088"/>
              <a:ext cx="36513" cy="23813"/>
            </a:xfrm>
            <a:custGeom>
              <a:avLst/>
              <a:gdLst>
                <a:gd name="T0" fmla="*/ 46 w 46"/>
                <a:gd name="T1" fmla="*/ 25 h 30"/>
                <a:gd name="T2" fmla="*/ 46 w 46"/>
                <a:gd name="T3" fmla="*/ 28 h 30"/>
                <a:gd name="T4" fmla="*/ 22 w 46"/>
                <a:gd name="T5" fmla="*/ 22 h 30"/>
                <a:gd name="T6" fmla="*/ 2 w 46"/>
                <a:gd name="T7" fmla="*/ 3 h 30"/>
                <a:gd name="T8" fmla="*/ 2 w 46"/>
                <a:gd name="T9" fmla="*/ 0 h 30"/>
                <a:gd name="T10" fmla="*/ 46 w 46"/>
                <a:gd name="T11" fmla="*/ 25 h 30"/>
              </a:gdLst>
              <a:ahLst/>
              <a:cxnLst>
                <a:cxn ang="0">
                  <a:pos x="T0" y="T1"/>
                </a:cxn>
                <a:cxn ang="0">
                  <a:pos x="T2" y="T3"/>
                </a:cxn>
                <a:cxn ang="0">
                  <a:pos x="T4" y="T5"/>
                </a:cxn>
                <a:cxn ang="0">
                  <a:pos x="T6" y="T7"/>
                </a:cxn>
                <a:cxn ang="0">
                  <a:pos x="T8" y="T9"/>
                </a:cxn>
                <a:cxn ang="0">
                  <a:pos x="T10" y="T11"/>
                </a:cxn>
              </a:cxnLst>
              <a:rect l="0" t="0" r="r" b="b"/>
              <a:pathLst>
                <a:path w="46" h="30">
                  <a:moveTo>
                    <a:pt x="46" y="25"/>
                  </a:moveTo>
                  <a:lnTo>
                    <a:pt x="46" y="28"/>
                  </a:lnTo>
                  <a:cubicBezTo>
                    <a:pt x="37" y="30"/>
                    <a:pt x="29" y="28"/>
                    <a:pt x="22" y="22"/>
                  </a:cubicBezTo>
                  <a:cubicBezTo>
                    <a:pt x="17" y="15"/>
                    <a:pt x="11" y="7"/>
                    <a:pt x="2" y="3"/>
                  </a:cubicBezTo>
                  <a:cubicBezTo>
                    <a:pt x="2" y="2"/>
                    <a:pt x="0" y="1"/>
                    <a:pt x="2" y="0"/>
                  </a:cubicBezTo>
                  <a:cubicBezTo>
                    <a:pt x="21" y="0"/>
                    <a:pt x="32" y="15"/>
                    <a:pt x="46" y="2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4" name="Freeform 133"/>
            <p:cNvSpPr>
              <a:spLocks/>
            </p:cNvSpPr>
            <p:nvPr userDrawn="1"/>
          </p:nvSpPr>
          <p:spPr bwMode="auto">
            <a:xfrm>
              <a:off x="4914900" y="1333500"/>
              <a:ext cx="30163" cy="31750"/>
            </a:xfrm>
            <a:custGeom>
              <a:avLst/>
              <a:gdLst>
                <a:gd name="T0" fmla="*/ 39 w 39"/>
                <a:gd name="T1" fmla="*/ 1 h 40"/>
                <a:gd name="T2" fmla="*/ 7 w 39"/>
                <a:gd name="T3" fmla="*/ 36 h 40"/>
                <a:gd name="T4" fmla="*/ 0 w 39"/>
                <a:gd name="T5" fmla="*/ 37 h 40"/>
                <a:gd name="T6" fmla="*/ 34 w 39"/>
                <a:gd name="T7" fmla="*/ 1 h 40"/>
                <a:gd name="T8" fmla="*/ 39 w 39"/>
                <a:gd name="T9" fmla="*/ 1 h 40"/>
              </a:gdLst>
              <a:ahLst/>
              <a:cxnLst>
                <a:cxn ang="0">
                  <a:pos x="T0" y="T1"/>
                </a:cxn>
                <a:cxn ang="0">
                  <a:pos x="T2" y="T3"/>
                </a:cxn>
                <a:cxn ang="0">
                  <a:pos x="T4" y="T5"/>
                </a:cxn>
                <a:cxn ang="0">
                  <a:pos x="T6" y="T7"/>
                </a:cxn>
                <a:cxn ang="0">
                  <a:pos x="T8" y="T9"/>
                </a:cxn>
              </a:cxnLst>
              <a:rect l="0" t="0" r="r" b="b"/>
              <a:pathLst>
                <a:path w="39" h="40">
                  <a:moveTo>
                    <a:pt x="39" y="1"/>
                  </a:moveTo>
                  <a:cubicBezTo>
                    <a:pt x="30" y="14"/>
                    <a:pt x="23" y="30"/>
                    <a:pt x="7" y="36"/>
                  </a:cubicBezTo>
                  <a:cubicBezTo>
                    <a:pt x="5" y="36"/>
                    <a:pt x="2" y="40"/>
                    <a:pt x="0" y="37"/>
                  </a:cubicBezTo>
                  <a:cubicBezTo>
                    <a:pt x="6" y="22"/>
                    <a:pt x="19" y="7"/>
                    <a:pt x="34" y="1"/>
                  </a:cubicBezTo>
                  <a:cubicBezTo>
                    <a:pt x="35" y="1"/>
                    <a:pt x="37" y="0"/>
                    <a:pt x="39" y="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5" name="Freeform 134"/>
            <p:cNvSpPr>
              <a:spLocks/>
            </p:cNvSpPr>
            <p:nvPr userDrawn="1"/>
          </p:nvSpPr>
          <p:spPr bwMode="auto">
            <a:xfrm>
              <a:off x="4289425" y="1335088"/>
              <a:ext cx="9525" cy="9525"/>
            </a:xfrm>
            <a:custGeom>
              <a:avLst/>
              <a:gdLst>
                <a:gd name="T0" fmla="*/ 13 w 13"/>
                <a:gd name="T1" fmla="*/ 5 h 12"/>
                <a:gd name="T2" fmla="*/ 8 w 13"/>
                <a:gd name="T3" fmla="*/ 12 h 12"/>
                <a:gd name="T4" fmla="*/ 1 w 13"/>
                <a:gd name="T5" fmla="*/ 8 h 12"/>
                <a:gd name="T6" fmla="*/ 5 w 13"/>
                <a:gd name="T7" fmla="*/ 1 h 12"/>
                <a:gd name="T8" fmla="*/ 13 w 13"/>
                <a:gd name="T9" fmla="*/ 5 h 12"/>
              </a:gdLst>
              <a:ahLst/>
              <a:cxnLst>
                <a:cxn ang="0">
                  <a:pos x="T0" y="T1"/>
                </a:cxn>
                <a:cxn ang="0">
                  <a:pos x="T2" y="T3"/>
                </a:cxn>
                <a:cxn ang="0">
                  <a:pos x="T4" y="T5"/>
                </a:cxn>
                <a:cxn ang="0">
                  <a:pos x="T6" y="T7"/>
                </a:cxn>
                <a:cxn ang="0">
                  <a:pos x="T8" y="T9"/>
                </a:cxn>
              </a:cxnLst>
              <a:rect l="0" t="0" r="r" b="b"/>
              <a:pathLst>
                <a:path w="13" h="12">
                  <a:moveTo>
                    <a:pt x="13" y="5"/>
                  </a:moveTo>
                  <a:cubicBezTo>
                    <a:pt x="13" y="9"/>
                    <a:pt x="10" y="10"/>
                    <a:pt x="8" y="12"/>
                  </a:cubicBezTo>
                  <a:cubicBezTo>
                    <a:pt x="5" y="12"/>
                    <a:pt x="3" y="10"/>
                    <a:pt x="1" y="8"/>
                  </a:cubicBezTo>
                  <a:cubicBezTo>
                    <a:pt x="0" y="4"/>
                    <a:pt x="3" y="2"/>
                    <a:pt x="5" y="1"/>
                  </a:cubicBezTo>
                  <a:cubicBezTo>
                    <a:pt x="8" y="0"/>
                    <a:pt x="11" y="2"/>
                    <a:pt x="13"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6" name="Freeform 135"/>
            <p:cNvSpPr>
              <a:spLocks/>
            </p:cNvSpPr>
            <p:nvPr userDrawn="1"/>
          </p:nvSpPr>
          <p:spPr bwMode="auto">
            <a:xfrm>
              <a:off x="4956175" y="1338263"/>
              <a:ext cx="26988" cy="31750"/>
            </a:xfrm>
            <a:custGeom>
              <a:avLst/>
              <a:gdLst>
                <a:gd name="T0" fmla="*/ 33 w 33"/>
                <a:gd name="T1" fmla="*/ 2 h 40"/>
                <a:gd name="T2" fmla="*/ 28 w 33"/>
                <a:gd name="T3" fmla="*/ 20 h 40"/>
                <a:gd name="T4" fmla="*/ 2 w 33"/>
                <a:gd name="T5" fmla="*/ 40 h 40"/>
                <a:gd name="T6" fmla="*/ 7 w 33"/>
                <a:gd name="T7" fmla="*/ 29 h 40"/>
                <a:gd name="T8" fmla="*/ 32 w 33"/>
                <a:gd name="T9" fmla="*/ 0 h 40"/>
              </a:gdLst>
              <a:ahLst/>
              <a:cxnLst>
                <a:cxn ang="0">
                  <a:pos x="T0" y="T1"/>
                </a:cxn>
                <a:cxn ang="0">
                  <a:pos x="T2" y="T3"/>
                </a:cxn>
                <a:cxn ang="0">
                  <a:pos x="T4" y="T5"/>
                </a:cxn>
                <a:cxn ang="0">
                  <a:pos x="T6" y="T7"/>
                </a:cxn>
                <a:cxn ang="0">
                  <a:pos x="T8" y="T9"/>
                </a:cxn>
              </a:cxnLst>
              <a:rect l="0" t="0" r="r" b="b"/>
              <a:pathLst>
                <a:path w="33" h="40">
                  <a:moveTo>
                    <a:pt x="33" y="2"/>
                  </a:moveTo>
                  <a:cubicBezTo>
                    <a:pt x="30" y="7"/>
                    <a:pt x="32" y="14"/>
                    <a:pt x="28" y="20"/>
                  </a:cubicBezTo>
                  <a:cubicBezTo>
                    <a:pt x="21" y="28"/>
                    <a:pt x="14" y="38"/>
                    <a:pt x="2" y="40"/>
                  </a:cubicBezTo>
                  <a:cubicBezTo>
                    <a:pt x="0" y="36"/>
                    <a:pt x="5" y="32"/>
                    <a:pt x="7" y="29"/>
                  </a:cubicBezTo>
                  <a:cubicBezTo>
                    <a:pt x="12" y="18"/>
                    <a:pt x="19" y="5"/>
                    <a:pt x="32"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7" name="Freeform 136"/>
            <p:cNvSpPr>
              <a:spLocks/>
            </p:cNvSpPr>
            <p:nvPr userDrawn="1"/>
          </p:nvSpPr>
          <p:spPr bwMode="auto">
            <a:xfrm>
              <a:off x="4124325" y="1339850"/>
              <a:ext cx="12700" cy="11113"/>
            </a:xfrm>
            <a:custGeom>
              <a:avLst/>
              <a:gdLst>
                <a:gd name="T0" fmla="*/ 13 w 16"/>
                <a:gd name="T1" fmla="*/ 4 h 15"/>
                <a:gd name="T2" fmla="*/ 13 w 16"/>
                <a:gd name="T3" fmla="*/ 13 h 15"/>
                <a:gd name="T4" fmla="*/ 5 w 16"/>
                <a:gd name="T5" fmla="*/ 14 h 15"/>
                <a:gd name="T6" fmla="*/ 2 w 16"/>
                <a:gd name="T7" fmla="*/ 5 h 15"/>
                <a:gd name="T8" fmla="*/ 13 w 16"/>
                <a:gd name="T9" fmla="*/ 4 h 15"/>
              </a:gdLst>
              <a:ahLst/>
              <a:cxnLst>
                <a:cxn ang="0">
                  <a:pos x="T0" y="T1"/>
                </a:cxn>
                <a:cxn ang="0">
                  <a:pos x="T2" y="T3"/>
                </a:cxn>
                <a:cxn ang="0">
                  <a:pos x="T4" y="T5"/>
                </a:cxn>
                <a:cxn ang="0">
                  <a:pos x="T6" y="T7"/>
                </a:cxn>
                <a:cxn ang="0">
                  <a:pos x="T8" y="T9"/>
                </a:cxn>
              </a:cxnLst>
              <a:rect l="0" t="0" r="r" b="b"/>
              <a:pathLst>
                <a:path w="16" h="15">
                  <a:moveTo>
                    <a:pt x="13" y="4"/>
                  </a:moveTo>
                  <a:cubicBezTo>
                    <a:pt x="15" y="7"/>
                    <a:pt x="16" y="10"/>
                    <a:pt x="13" y="13"/>
                  </a:cubicBezTo>
                  <a:cubicBezTo>
                    <a:pt x="11" y="15"/>
                    <a:pt x="8" y="15"/>
                    <a:pt x="5" y="14"/>
                  </a:cubicBezTo>
                  <a:cubicBezTo>
                    <a:pt x="1" y="12"/>
                    <a:pt x="0" y="8"/>
                    <a:pt x="2" y="5"/>
                  </a:cubicBezTo>
                  <a:cubicBezTo>
                    <a:pt x="4" y="2"/>
                    <a:pt x="11" y="0"/>
                    <a:pt x="13"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8" name="Freeform 137"/>
            <p:cNvSpPr>
              <a:spLocks/>
            </p:cNvSpPr>
            <p:nvPr userDrawn="1"/>
          </p:nvSpPr>
          <p:spPr bwMode="auto">
            <a:xfrm>
              <a:off x="4108450" y="1343025"/>
              <a:ext cx="11113" cy="12700"/>
            </a:xfrm>
            <a:custGeom>
              <a:avLst/>
              <a:gdLst>
                <a:gd name="T0" fmla="*/ 13 w 14"/>
                <a:gd name="T1" fmla="*/ 5 h 16"/>
                <a:gd name="T2" fmla="*/ 14 w 14"/>
                <a:gd name="T3" fmla="*/ 10 h 16"/>
                <a:gd name="T4" fmla="*/ 9 w 14"/>
                <a:gd name="T5" fmla="*/ 15 h 16"/>
                <a:gd name="T6" fmla="*/ 0 w 14"/>
                <a:gd name="T7" fmla="*/ 10 h 16"/>
                <a:gd name="T8" fmla="*/ 4 w 14"/>
                <a:gd name="T9" fmla="*/ 2 h 16"/>
                <a:gd name="T10" fmla="*/ 13 w 14"/>
                <a:gd name="T11" fmla="*/ 5 h 16"/>
              </a:gdLst>
              <a:ahLst/>
              <a:cxnLst>
                <a:cxn ang="0">
                  <a:pos x="T0" y="T1"/>
                </a:cxn>
                <a:cxn ang="0">
                  <a:pos x="T2" y="T3"/>
                </a:cxn>
                <a:cxn ang="0">
                  <a:pos x="T4" y="T5"/>
                </a:cxn>
                <a:cxn ang="0">
                  <a:pos x="T6" y="T7"/>
                </a:cxn>
                <a:cxn ang="0">
                  <a:pos x="T8" y="T9"/>
                </a:cxn>
                <a:cxn ang="0">
                  <a:pos x="T10" y="T11"/>
                </a:cxn>
              </a:cxnLst>
              <a:rect l="0" t="0" r="r" b="b"/>
              <a:pathLst>
                <a:path w="14" h="16">
                  <a:moveTo>
                    <a:pt x="13" y="5"/>
                  </a:moveTo>
                  <a:cubicBezTo>
                    <a:pt x="13" y="7"/>
                    <a:pt x="14" y="8"/>
                    <a:pt x="14" y="10"/>
                  </a:cubicBezTo>
                  <a:cubicBezTo>
                    <a:pt x="13" y="12"/>
                    <a:pt x="11" y="15"/>
                    <a:pt x="9" y="15"/>
                  </a:cubicBezTo>
                  <a:cubicBezTo>
                    <a:pt x="5" y="16"/>
                    <a:pt x="2" y="13"/>
                    <a:pt x="0" y="10"/>
                  </a:cubicBezTo>
                  <a:cubicBezTo>
                    <a:pt x="0" y="7"/>
                    <a:pt x="1" y="3"/>
                    <a:pt x="4" y="2"/>
                  </a:cubicBezTo>
                  <a:cubicBezTo>
                    <a:pt x="7" y="0"/>
                    <a:pt x="11" y="2"/>
                    <a:pt x="13"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39" name="Freeform 138"/>
            <p:cNvSpPr>
              <a:spLocks/>
            </p:cNvSpPr>
            <p:nvPr userDrawn="1"/>
          </p:nvSpPr>
          <p:spPr bwMode="auto">
            <a:xfrm>
              <a:off x="4141788" y="1346200"/>
              <a:ext cx="12700" cy="11113"/>
            </a:xfrm>
            <a:custGeom>
              <a:avLst/>
              <a:gdLst>
                <a:gd name="T0" fmla="*/ 14 w 16"/>
                <a:gd name="T1" fmla="*/ 3 h 15"/>
                <a:gd name="T2" fmla="*/ 11 w 16"/>
                <a:gd name="T3" fmla="*/ 12 h 15"/>
                <a:gd name="T4" fmla="*/ 0 w 16"/>
                <a:gd name="T5" fmla="*/ 8 h 15"/>
                <a:gd name="T6" fmla="*/ 5 w 16"/>
                <a:gd name="T7" fmla="*/ 0 h 15"/>
                <a:gd name="T8" fmla="*/ 14 w 16"/>
                <a:gd name="T9" fmla="*/ 3 h 15"/>
              </a:gdLst>
              <a:ahLst/>
              <a:cxnLst>
                <a:cxn ang="0">
                  <a:pos x="T0" y="T1"/>
                </a:cxn>
                <a:cxn ang="0">
                  <a:pos x="T2" y="T3"/>
                </a:cxn>
                <a:cxn ang="0">
                  <a:pos x="T4" y="T5"/>
                </a:cxn>
                <a:cxn ang="0">
                  <a:pos x="T6" y="T7"/>
                </a:cxn>
                <a:cxn ang="0">
                  <a:pos x="T8" y="T9"/>
                </a:cxn>
              </a:cxnLst>
              <a:rect l="0" t="0" r="r" b="b"/>
              <a:pathLst>
                <a:path w="16" h="15">
                  <a:moveTo>
                    <a:pt x="14" y="3"/>
                  </a:moveTo>
                  <a:cubicBezTo>
                    <a:pt x="15" y="6"/>
                    <a:pt x="16" y="12"/>
                    <a:pt x="11" y="12"/>
                  </a:cubicBezTo>
                  <a:cubicBezTo>
                    <a:pt x="6" y="15"/>
                    <a:pt x="3" y="11"/>
                    <a:pt x="0" y="8"/>
                  </a:cubicBezTo>
                  <a:cubicBezTo>
                    <a:pt x="0" y="4"/>
                    <a:pt x="2" y="2"/>
                    <a:pt x="5" y="0"/>
                  </a:cubicBezTo>
                  <a:cubicBezTo>
                    <a:pt x="8" y="0"/>
                    <a:pt x="12" y="0"/>
                    <a:pt x="14"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0" name="Freeform 139"/>
            <p:cNvSpPr>
              <a:spLocks/>
            </p:cNvSpPr>
            <p:nvPr userDrawn="1"/>
          </p:nvSpPr>
          <p:spPr bwMode="auto">
            <a:xfrm>
              <a:off x="4191000" y="1349375"/>
              <a:ext cx="12700" cy="9525"/>
            </a:xfrm>
            <a:custGeom>
              <a:avLst/>
              <a:gdLst>
                <a:gd name="T0" fmla="*/ 14 w 15"/>
                <a:gd name="T1" fmla="*/ 3 h 12"/>
                <a:gd name="T2" fmla="*/ 12 w 15"/>
                <a:gd name="T3" fmla="*/ 10 h 12"/>
                <a:gd name="T4" fmla="*/ 5 w 15"/>
                <a:gd name="T5" fmla="*/ 11 h 12"/>
                <a:gd name="T6" fmla="*/ 2 w 15"/>
                <a:gd name="T7" fmla="*/ 4 h 12"/>
                <a:gd name="T8" fmla="*/ 7 w 15"/>
                <a:gd name="T9" fmla="*/ 0 h 12"/>
                <a:gd name="T10" fmla="*/ 14 w 15"/>
                <a:gd name="T11" fmla="*/ 3 h 12"/>
              </a:gdLst>
              <a:ahLst/>
              <a:cxnLst>
                <a:cxn ang="0">
                  <a:pos x="T0" y="T1"/>
                </a:cxn>
                <a:cxn ang="0">
                  <a:pos x="T2" y="T3"/>
                </a:cxn>
                <a:cxn ang="0">
                  <a:pos x="T4" y="T5"/>
                </a:cxn>
                <a:cxn ang="0">
                  <a:pos x="T6" y="T7"/>
                </a:cxn>
                <a:cxn ang="0">
                  <a:pos x="T8" y="T9"/>
                </a:cxn>
                <a:cxn ang="0">
                  <a:pos x="T10" y="T11"/>
                </a:cxn>
              </a:cxnLst>
              <a:rect l="0" t="0" r="r" b="b"/>
              <a:pathLst>
                <a:path w="15" h="12">
                  <a:moveTo>
                    <a:pt x="14" y="3"/>
                  </a:moveTo>
                  <a:cubicBezTo>
                    <a:pt x="14" y="6"/>
                    <a:pt x="15" y="10"/>
                    <a:pt x="12" y="10"/>
                  </a:cubicBezTo>
                  <a:cubicBezTo>
                    <a:pt x="10" y="12"/>
                    <a:pt x="6" y="12"/>
                    <a:pt x="5" y="11"/>
                  </a:cubicBezTo>
                  <a:cubicBezTo>
                    <a:pt x="4" y="9"/>
                    <a:pt x="0" y="7"/>
                    <a:pt x="2" y="4"/>
                  </a:cubicBezTo>
                  <a:cubicBezTo>
                    <a:pt x="3" y="2"/>
                    <a:pt x="5" y="1"/>
                    <a:pt x="7" y="0"/>
                  </a:cubicBezTo>
                  <a:cubicBezTo>
                    <a:pt x="9" y="1"/>
                    <a:pt x="13" y="0"/>
                    <a:pt x="14"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1" name="Freeform 140"/>
            <p:cNvSpPr>
              <a:spLocks/>
            </p:cNvSpPr>
            <p:nvPr userDrawn="1"/>
          </p:nvSpPr>
          <p:spPr bwMode="auto">
            <a:xfrm>
              <a:off x="4999038" y="1349375"/>
              <a:ext cx="12700" cy="9525"/>
            </a:xfrm>
            <a:custGeom>
              <a:avLst/>
              <a:gdLst>
                <a:gd name="T0" fmla="*/ 16 w 16"/>
                <a:gd name="T1" fmla="*/ 6 h 12"/>
                <a:gd name="T2" fmla="*/ 10 w 16"/>
                <a:gd name="T3" fmla="*/ 12 h 12"/>
                <a:gd name="T4" fmla="*/ 1 w 16"/>
                <a:gd name="T5" fmla="*/ 8 h 12"/>
                <a:gd name="T6" fmla="*/ 6 w 16"/>
                <a:gd name="T7" fmla="*/ 0 h 12"/>
                <a:gd name="T8" fmla="*/ 16 w 16"/>
                <a:gd name="T9" fmla="*/ 6 h 12"/>
              </a:gdLst>
              <a:ahLst/>
              <a:cxnLst>
                <a:cxn ang="0">
                  <a:pos x="T0" y="T1"/>
                </a:cxn>
                <a:cxn ang="0">
                  <a:pos x="T2" y="T3"/>
                </a:cxn>
                <a:cxn ang="0">
                  <a:pos x="T4" y="T5"/>
                </a:cxn>
                <a:cxn ang="0">
                  <a:pos x="T6" y="T7"/>
                </a:cxn>
                <a:cxn ang="0">
                  <a:pos x="T8" y="T9"/>
                </a:cxn>
              </a:cxnLst>
              <a:rect l="0" t="0" r="r" b="b"/>
              <a:pathLst>
                <a:path w="16" h="12">
                  <a:moveTo>
                    <a:pt x="16" y="6"/>
                  </a:moveTo>
                  <a:cubicBezTo>
                    <a:pt x="15" y="9"/>
                    <a:pt x="13" y="12"/>
                    <a:pt x="10" y="12"/>
                  </a:cubicBezTo>
                  <a:cubicBezTo>
                    <a:pt x="7" y="12"/>
                    <a:pt x="3" y="11"/>
                    <a:pt x="1" y="8"/>
                  </a:cubicBezTo>
                  <a:cubicBezTo>
                    <a:pt x="0" y="4"/>
                    <a:pt x="3" y="1"/>
                    <a:pt x="6" y="0"/>
                  </a:cubicBezTo>
                  <a:cubicBezTo>
                    <a:pt x="10" y="0"/>
                    <a:pt x="15" y="2"/>
                    <a:pt x="16"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2" name="Freeform 141"/>
            <p:cNvSpPr>
              <a:spLocks/>
            </p:cNvSpPr>
            <p:nvPr userDrawn="1"/>
          </p:nvSpPr>
          <p:spPr bwMode="auto">
            <a:xfrm>
              <a:off x="4943475" y="1350963"/>
              <a:ext cx="14288" cy="12700"/>
            </a:xfrm>
            <a:custGeom>
              <a:avLst/>
              <a:gdLst>
                <a:gd name="T0" fmla="*/ 17 w 17"/>
                <a:gd name="T1" fmla="*/ 7 h 16"/>
                <a:gd name="T2" fmla="*/ 12 w 17"/>
                <a:gd name="T3" fmla="*/ 13 h 16"/>
                <a:gd name="T4" fmla="*/ 0 w 17"/>
                <a:gd name="T5" fmla="*/ 8 h 16"/>
                <a:gd name="T6" fmla="*/ 7 w 17"/>
                <a:gd name="T7" fmla="*/ 1 h 16"/>
                <a:gd name="T8" fmla="*/ 17 w 17"/>
                <a:gd name="T9" fmla="*/ 7 h 16"/>
              </a:gdLst>
              <a:ahLst/>
              <a:cxnLst>
                <a:cxn ang="0">
                  <a:pos x="T0" y="T1"/>
                </a:cxn>
                <a:cxn ang="0">
                  <a:pos x="T2" y="T3"/>
                </a:cxn>
                <a:cxn ang="0">
                  <a:pos x="T4" y="T5"/>
                </a:cxn>
                <a:cxn ang="0">
                  <a:pos x="T6" y="T7"/>
                </a:cxn>
                <a:cxn ang="0">
                  <a:pos x="T8" y="T9"/>
                </a:cxn>
              </a:cxnLst>
              <a:rect l="0" t="0" r="r" b="b"/>
              <a:pathLst>
                <a:path w="17" h="16">
                  <a:moveTo>
                    <a:pt x="17" y="7"/>
                  </a:moveTo>
                  <a:cubicBezTo>
                    <a:pt x="17" y="10"/>
                    <a:pt x="14" y="12"/>
                    <a:pt x="12" y="13"/>
                  </a:cubicBezTo>
                  <a:cubicBezTo>
                    <a:pt x="7" y="16"/>
                    <a:pt x="2" y="12"/>
                    <a:pt x="0" y="8"/>
                  </a:cubicBezTo>
                  <a:cubicBezTo>
                    <a:pt x="1" y="4"/>
                    <a:pt x="4" y="2"/>
                    <a:pt x="7" y="1"/>
                  </a:cubicBezTo>
                  <a:cubicBezTo>
                    <a:pt x="12" y="0"/>
                    <a:pt x="14" y="3"/>
                    <a:pt x="17"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3" name="Freeform 142"/>
            <p:cNvSpPr>
              <a:spLocks/>
            </p:cNvSpPr>
            <p:nvPr userDrawn="1"/>
          </p:nvSpPr>
          <p:spPr bwMode="auto">
            <a:xfrm>
              <a:off x="4981575" y="1350963"/>
              <a:ext cx="12700" cy="11113"/>
            </a:xfrm>
            <a:custGeom>
              <a:avLst/>
              <a:gdLst>
                <a:gd name="T0" fmla="*/ 15 w 15"/>
                <a:gd name="T1" fmla="*/ 5 h 13"/>
                <a:gd name="T2" fmla="*/ 12 w 15"/>
                <a:gd name="T3" fmla="*/ 11 h 13"/>
                <a:gd name="T4" fmla="*/ 3 w 15"/>
                <a:gd name="T5" fmla="*/ 10 h 13"/>
                <a:gd name="T6" fmla="*/ 4 w 15"/>
                <a:gd name="T7" fmla="*/ 2 h 13"/>
                <a:gd name="T8" fmla="*/ 15 w 15"/>
                <a:gd name="T9" fmla="*/ 5 h 13"/>
              </a:gdLst>
              <a:ahLst/>
              <a:cxnLst>
                <a:cxn ang="0">
                  <a:pos x="T0" y="T1"/>
                </a:cxn>
                <a:cxn ang="0">
                  <a:pos x="T2" y="T3"/>
                </a:cxn>
                <a:cxn ang="0">
                  <a:pos x="T4" y="T5"/>
                </a:cxn>
                <a:cxn ang="0">
                  <a:pos x="T6" y="T7"/>
                </a:cxn>
                <a:cxn ang="0">
                  <a:pos x="T8" y="T9"/>
                </a:cxn>
              </a:cxnLst>
              <a:rect l="0" t="0" r="r" b="b"/>
              <a:pathLst>
                <a:path w="15" h="13">
                  <a:moveTo>
                    <a:pt x="15" y="5"/>
                  </a:moveTo>
                  <a:cubicBezTo>
                    <a:pt x="15" y="8"/>
                    <a:pt x="14" y="10"/>
                    <a:pt x="12" y="11"/>
                  </a:cubicBezTo>
                  <a:cubicBezTo>
                    <a:pt x="9" y="13"/>
                    <a:pt x="5" y="12"/>
                    <a:pt x="3" y="10"/>
                  </a:cubicBezTo>
                  <a:cubicBezTo>
                    <a:pt x="0" y="7"/>
                    <a:pt x="2" y="4"/>
                    <a:pt x="4" y="2"/>
                  </a:cubicBezTo>
                  <a:cubicBezTo>
                    <a:pt x="8" y="0"/>
                    <a:pt x="14" y="0"/>
                    <a:pt x="15"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4" name="Freeform 143"/>
            <p:cNvSpPr>
              <a:spLocks/>
            </p:cNvSpPr>
            <p:nvPr userDrawn="1"/>
          </p:nvSpPr>
          <p:spPr bwMode="auto">
            <a:xfrm>
              <a:off x="4116388" y="1357313"/>
              <a:ext cx="11113" cy="11113"/>
            </a:xfrm>
            <a:custGeom>
              <a:avLst/>
              <a:gdLst>
                <a:gd name="T0" fmla="*/ 14 w 14"/>
                <a:gd name="T1" fmla="*/ 4 h 14"/>
                <a:gd name="T2" fmla="*/ 9 w 14"/>
                <a:gd name="T3" fmla="*/ 14 h 14"/>
                <a:gd name="T4" fmla="*/ 1 w 14"/>
                <a:gd name="T5" fmla="*/ 9 h 14"/>
                <a:gd name="T6" fmla="*/ 5 w 14"/>
                <a:gd name="T7" fmla="*/ 1 h 14"/>
                <a:gd name="T8" fmla="*/ 14 w 14"/>
                <a:gd name="T9" fmla="*/ 4 h 14"/>
              </a:gdLst>
              <a:ahLst/>
              <a:cxnLst>
                <a:cxn ang="0">
                  <a:pos x="T0" y="T1"/>
                </a:cxn>
                <a:cxn ang="0">
                  <a:pos x="T2" y="T3"/>
                </a:cxn>
                <a:cxn ang="0">
                  <a:pos x="T4" y="T5"/>
                </a:cxn>
                <a:cxn ang="0">
                  <a:pos x="T6" y="T7"/>
                </a:cxn>
                <a:cxn ang="0">
                  <a:pos x="T8" y="T9"/>
                </a:cxn>
              </a:cxnLst>
              <a:rect l="0" t="0" r="r" b="b"/>
              <a:pathLst>
                <a:path w="14" h="14">
                  <a:moveTo>
                    <a:pt x="14" y="4"/>
                  </a:moveTo>
                  <a:cubicBezTo>
                    <a:pt x="14" y="9"/>
                    <a:pt x="13" y="12"/>
                    <a:pt x="9" y="14"/>
                  </a:cubicBezTo>
                  <a:cubicBezTo>
                    <a:pt x="6" y="14"/>
                    <a:pt x="2" y="12"/>
                    <a:pt x="1" y="9"/>
                  </a:cubicBezTo>
                  <a:cubicBezTo>
                    <a:pt x="0" y="5"/>
                    <a:pt x="1" y="2"/>
                    <a:pt x="5" y="1"/>
                  </a:cubicBezTo>
                  <a:cubicBezTo>
                    <a:pt x="8" y="0"/>
                    <a:pt x="11" y="2"/>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5" name="Freeform 144"/>
            <p:cNvSpPr>
              <a:spLocks/>
            </p:cNvSpPr>
            <p:nvPr userDrawn="1"/>
          </p:nvSpPr>
          <p:spPr bwMode="auto">
            <a:xfrm>
              <a:off x="4929188" y="1358900"/>
              <a:ext cx="14288" cy="12700"/>
            </a:xfrm>
            <a:custGeom>
              <a:avLst/>
              <a:gdLst>
                <a:gd name="T0" fmla="*/ 16 w 17"/>
                <a:gd name="T1" fmla="*/ 7 h 17"/>
                <a:gd name="T2" fmla="*/ 10 w 17"/>
                <a:gd name="T3" fmla="*/ 17 h 17"/>
                <a:gd name="T4" fmla="*/ 3 w 17"/>
                <a:gd name="T5" fmla="*/ 14 h 17"/>
                <a:gd name="T6" fmla="*/ 3 w 17"/>
                <a:gd name="T7" fmla="*/ 6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1"/>
                    <a:pt x="15" y="15"/>
                    <a:pt x="10" y="17"/>
                  </a:cubicBezTo>
                  <a:cubicBezTo>
                    <a:pt x="7" y="17"/>
                    <a:pt x="6" y="16"/>
                    <a:pt x="3" y="14"/>
                  </a:cubicBezTo>
                  <a:cubicBezTo>
                    <a:pt x="2" y="12"/>
                    <a:pt x="0" y="8"/>
                    <a:pt x="3" y="6"/>
                  </a:cubicBezTo>
                  <a:cubicBezTo>
                    <a:pt x="6" y="0"/>
                    <a:pt x="13" y="2"/>
                    <a:pt x="16"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6" name="Freeform 145"/>
            <p:cNvSpPr>
              <a:spLocks/>
            </p:cNvSpPr>
            <p:nvPr userDrawn="1"/>
          </p:nvSpPr>
          <p:spPr bwMode="auto">
            <a:xfrm>
              <a:off x="4278313" y="1362075"/>
              <a:ext cx="11113" cy="11113"/>
            </a:xfrm>
            <a:custGeom>
              <a:avLst/>
              <a:gdLst>
                <a:gd name="T0" fmla="*/ 14 w 15"/>
                <a:gd name="T1" fmla="*/ 6 h 14"/>
                <a:gd name="T2" fmla="*/ 10 w 15"/>
                <a:gd name="T3" fmla="*/ 13 h 14"/>
                <a:gd name="T4" fmla="*/ 4 w 15"/>
                <a:gd name="T5" fmla="*/ 13 h 14"/>
                <a:gd name="T6" fmla="*/ 1 w 15"/>
                <a:gd name="T7" fmla="*/ 5 h 14"/>
                <a:gd name="T8" fmla="*/ 6 w 15"/>
                <a:gd name="T9" fmla="*/ 1 h 14"/>
                <a:gd name="T10" fmla="*/ 14 w 15"/>
                <a:gd name="T11" fmla="*/ 6 h 14"/>
              </a:gdLst>
              <a:ahLst/>
              <a:cxnLst>
                <a:cxn ang="0">
                  <a:pos x="T0" y="T1"/>
                </a:cxn>
                <a:cxn ang="0">
                  <a:pos x="T2" y="T3"/>
                </a:cxn>
                <a:cxn ang="0">
                  <a:pos x="T4" y="T5"/>
                </a:cxn>
                <a:cxn ang="0">
                  <a:pos x="T6" y="T7"/>
                </a:cxn>
                <a:cxn ang="0">
                  <a:pos x="T8" y="T9"/>
                </a:cxn>
                <a:cxn ang="0">
                  <a:pos x="T10" y="T11"/>
                </a:cxn>
              </a:cxnLst>
              <a:rect l="0" t="0" r="r" b="b"/>
              <a:pathLst>
                <a:path w="15" h="14">
                  <a:moveTo>
                    <a:pt x="14" y="6"/>
                  </a:moveTo>
                  <a:cubicBezTo>
                    <a:pt x="15" y="10"/>
                    <a:pt x="11" y="11"/>
                    <a:pt x="10" y="13"/>
                  </a:cubicBezTo>
                  <a:cubicBezTo>
                    <a:pt x="8" y="14"/>
                    <a:pt x="5" y="14"/>
                    <a:pt x="4" y="13"/>
                  </a:cubicBezTo>
                  <a:cubicBezTo>
                    <a:pt x="2" y="10"/>
                    <a:pt x="0" y="8"/>
                    <a:pt x="1" y="5"/>
                  </a:cubicBezTo>
                  <a:cubicBezTo>
                    <a:pt x="3" y="3"/>
                    <a:pt x="3" y="2"/>
                    <a:pt x="6" y="1"/>
                  </a:cubicBezTo>
                  <a:cubicBezTo>
                    <a:pt x="10" y="0"/>
                    <a:pt x="11" y="4"/>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7" name="Freeform 146"/>
            <p:cNvSpPr>
              <a:spLocks/>
            </p:cNvSpPr>
            <p:nvPr userDrawn="1"/>
          </p:nvSpPr>
          <p:spPr bwMode="auto">
            <a:xfrm>
              <a:off x="4995863" y="1365250"/>
              <a:ext cx="11113" cy="9525"/>
            </a:xfrm>
            <a:custGeom>
              <a:avLst/>
              <a:gdLst>
                <a:gd name="T0" fmla="*/ 14 w 15"/>
                <a:gd name="T1" fmla="*/ 6 h 13"/>
                <a:gd name="T2" fmla="*/ 12 w 15"/>
                <a:gd name="T3" fmla="*/ 11 h 13"/>
                <a:gd name="T4" fmla="*/ 3 w 15"/>
                <a:gd name="T5" fmla="*/ 13 h 13"/>
                <a:gd name="T6" fmla="*/ 0 w 15"/>
                <a:gd name="T7" fmla="*/ 4 h 13"/>
                <a:gd name="T8" fmla="*/ 5 w 15"/>
                <a:gd name="T9" fmla="*/ 0 h 13"/>
                <a:gd name="T10" fmla="*/ 14 w 15"/>
                <a:gd name="T11" fmla="*/ 6 h 13"/>
              </a:gdLst>
              <a:ahLst/>
              <a:cxnLst>
                <a:cxn ang="0">
                  <a:pos x="T0" y="T1"/>
                </a:cxn>
                <a:cxn ang="0">
                  <a:pos x="T2" y="T3"/>
                </a:cxn>
                <a:cxn ang="0">
                  <a:pos x="T4" y="T5"/>
                </a:cxn>
                <a:cxn ang="0">
                  <a:pos x="T6" y="T7"/>
                </a:cxn>
                <a:cxn ang="0">
                  <a:pos x="T8" y="T9"/>
                </a:cxn>
                <a:cxn ang="0">
                  <a:pos x="T10" y="T11"/>
                </a:cxn>
              </a:cxnLst>
              <a:rect l="0" t="0" r="r" b="b"/>
              <a:pathLst>
                <a:path w="15" h="13">
                  <a:moveTo>
                    <a:pt x="14" y="6"/>
                  </a:moveTo>
                  <a:cubicBezTo>
                    <a:pt x="15" y="8"/>
                    <a:pt x="12" y="9"/>
                    <a:pt x="12" y="11"/>
                  </a:cubicBezTo>
                  <a:cubicBezTo>
                    <a:pt x="10" y="13"/>
                    <a:pt x="6" y="13"/>
                    <a:pt x="3" y="13"/>
                  </a:cubicBezTo>
                  <a:cubicBezTo>
                    <a:pt x="0" y="11"/>
                    <a:pt x="0" y="8"/>
                    <a:pt x="0" y="4"/>
                  </a:cubicBezTo>
                  <a:cubicBezTo>
                    <a:pt x="2" y="3"/>
                    <a:pt x="3" y="1"/>
                    <a:pt x="5" y="0"/>
                  </a:cubicBezTo>
                  <a:cubicBezTo>
                    <a:pt x="9" y="0"/>
                    <a:pt x="13" y="2"/>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8" name="Freeform 147"/>
            <p:cNvSpPr>
              <a:spLocks/>
            </p:cNvSpPr>
            <p:nvPr userDrawn="1"/>
          </p:nvSpPr>
          <p:spPr bwMode="auto">
            <a:xfrm>
              <a:off x="4960938" y="1365250"/>
              <a:ext cx="38100" cy="30163"/>
            </a:xfrm>
            <a:custGeom>
              <a:avLst/>
              <a:gdLst>
                <a:gd name="T0" fmla="*/ 33 w 47"/>
                <a:gd name="T1" fmla="*/ 6 h 38"/>
                <a:gd name="T2" fmla="*/ 28 w 47"/>
                <a:gd name="T3" fmla="*/ 14 h 38"/>
                <a:gd name="T4" fmla="*/ 24 w 47"/>
                <a:gd name="T5" fmla="*/ 15 h 38"/>
                <a:gd name="T6" fmla="*/ 47 w 47"/>
                <a:gd name="T7" fmla="*/ 35 h 38"/>
                <a:gd name="T8" fmla="*/ 47 w 47"/>
                <a:gd name="T9" fmla="*/ 38 h 38"/>
                <a:gd name="T10" fmla="*/ 10 w 47"/>
                <a:gd name="T11" fmla="*/ 24 h 38"/>
                <a:gd name="T12" fmla="*/ 0 w 47"/>
                <a:gd name="T13" fmla="*/ 19 h 38"/>
                <a:gd name="T14" fmla="*/ 20 w 47"/>
                <a:gd name="T15" fmla="*/ 16 h 38"/>
                <a:gd name="T16" fmla="*/ 21 w 47"/>
                <a:gd name="T17" fmla="*/ 2 h 38"/>
                <a:gd name="T18" fmla="*/ 28 w 47"/>
                <a:gd name="T19" fmla="*/ 0 h 38"/>
                <a:gd name="T20" fmla="*/ 33 w 47"/>
                <a:gd name="T2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8">
                  <a:moveTo>
                    <a:pt x="33" y="6"/>
                  </a:moveTo>
                  <a:cubicBezTo>
                    <a:pt x="35" y="10"/>
                    <a:pt x="31" y="12"/>
                    <a:pt x="28" y="14"/>
                  </a:cubicBezTo>
                  <a:cubicBezTo>
                    <a:pt x="26" y="14"/>
                    <a:pt x="24" y="13"/>
                    <a:pt x="24" y="15"/>
                  </a:cubicBezTo>
                  <a:cubicBezTo>
                    <a:pt x="33" y="20"/>
                    <a:pt x="40" y="28"/>
                    <a:pt x="47" y="35"/>
                  </a:cubicBezTo>
                  <a:lnTo>
                    <a:pt x="47" y="38"/>
                  </a:lnTo>
                  <a:cubicBezTo>
                    <a:pt x="33" y="38"/>
                    <a:pt x="20" y="35"/>
                    <a:pt x="10" y="24"/>
                  </a:cubicBezTo>
                  <a:cubicBezTo>
                    <a:pt x="7" y="22"/>
                    <a:pt x="3" y="22"/>
                    <a:pt x="0" y="19"/>
                  </a:cubicBezTo>
                  <a:cubicBezTo>
                    <a:pt x="4" y="14"/>
                    <a:pt x="13" y="16"/>
                    <a:pt x="20" y="16"/>
                  </a:cubicBezTo>
                  <a:cubicBezTo>
                    <a:pt x="25" y="11"/>
                    <a:pt x="15" y="7"/>
                    <a:pt x="21" y="2"/>
                  </a:cubicBezTo>
                  <a:cubicBezTo>
                    <a:pt x="23" y="2"/>
                    <a:pt x="25" y="0"/>
                    <a:pt x="28" y="0"/>
                  </a:cubicBezTo>
                  <a:cubicBezTo>
                    <a:pt x="30" y="1"/>
                    <a:pt x="32" y="3"/>
                    <a:pt x="33"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49" name="Freeform 148"/>
            <p:cNvSpPr>
              <a:spLocks/>
            </p:cNvSpPr>
            <p:nvPr userDrawn="1"/>
          </p:nvSpPr>
          <p:spPr bwMode="auto">
            <a:xfrm>
              <a:off x="4852988" y="1365250"/>
              <a:ext cx="12700" cy="12700"/>
            </a:xfrm>
            <a:custGeom>
              <a:avLst/>
              <a:gdLst>
                <a:gd name="T0" fmla="*/ 15 w 16"/>
                <a:gd name="T1" fmla="*/ 7 h 16"/>
                <a:gd name="T2" fmla="*/ 13 w 16"/>
                <a:gd name="T3" fmla="*/ 13 h 16"/>
                <a:gd name="T4" fmla="*/ 5 w 16"/>
                <a:gd name="T5" fmla="*/ 15 h 16"/>
                <a:gd name="T6" fmla="*/ 1 w 16"/>
                <a:gd name="T7" fmla="*/ 6 h 16"/>
                <a:gd name="T8" fmla="*/ 15 w 16"/>
                <a:gd name="T9" fmla="*/ 7 h 16"/>
              </a:gdLst>
              <a:ahLst/>
              <a:cxnLst>
                <a:cxn ang="0">
                  <a:pos x="T0" y="T1"/>
                </a:cxn>
                <a:cxn ang="0">
                  <a:pos x="T2" y="T3"/>
                </a:cxn>
                <a:cxn ang="0">
                  <a:pos x="T4" y="T5"/>
                </a:cxn>
                <a:cxn ang="0">
                  <a:pos x="T6" y="T7"/>
                </a:cxn>
                <a:cxn ang="0">
                  <a:pos x="T8" y="T9"/>
                </a:cxn>
              </a:cxnLst>
              <a:rect l="0" t="0" r="r" b="b"/>
              <a:pathLst>
                <a:path w="16" h="16">
                  <a:moveTo>
                    <a:pt x="15" y="7"/>
                  </a:moveTo>
                  <a:cubicBezTo>
                    <a:pt x="16" y="9"/>
                    <a:pt x="14" y="11"/>
                    <a:pt x="13" y="13"/>
                  </a:cubicBezTo>
                  <a:cubicBezTo>
                    <a:pt x="11" y="15"/>
                    <a:pt x="8" y="16"/>
                    <a:pt x="5" y="15"/>
                  </a:cubicBezTo>
                  <a:cubicBezTo>
                    <a:pt x="3" y="12"/>
                    <a:pt x="0" y="10"/>
                    <a:pt x="1" y="6"/>
                  </a:cubicBezTo>
                  <a:cubicBezTo>
                    <a:pt x="4" y="0"/>
                    <a:pt x="14" y="1"/>
                    <a:pt x="15"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0" name="Freeform 149"/>
            <p:cNvSpPr>
              <a:spLocks/>
            </p:cNvSpPr>
            <p:nvPr userDrawn="1"/>
          </p:nvSpPr>
          <p:spPr bwMode="auto">
            <a:xfrm>
              <a:off x="4184650" y="1374775"/>
              <a:ext cx="11113" cy="11113"/>
            </a:xfrm>
            <a:custGeom>
              <a:avLst/>
              <a:gdLst>
                <a:gd name="T0" fmla="*/ 14 w 14"/>
                <a:gd name="T1" fmla="*/ 8 h 14"/>
                <a:gd name="T2" fmla="*/ 7 w 14"/>
                <a:gd name="T3" fmla="*/ 14 h 14"/>
                <a:gd name="T4" fmla="*/ 1 w 14"/>
                <a:gd name="T5" fmla="*/ 10 h 14"/>
                <a:gd name="T6" fmla="*/ 3 w 14"/>
                <a:gd name="T7" fmla="*/ 4 h 14"/>
                <a:gd name="T8" fmla="*/ 14 w 14"/>
                <a:gd name="T9" fmla="*/ 8 h 14"/>
              </a:gdLst>
              <a:ahLst/>
              <a:cxnLst>
                <a:cxn ang="0">
                  <a:pos x="T0" y="T1"/>
                </a:cxn>
                <a:cxn ang="0">
                  <a:pos x="T2" y="T3"/>
                </a:cxn>
                <a:cxn ang="0">
                  <a:pos x="T4" y="T5"/>
                </a:cxn>
                <a:cxn ang="0">
                  <a:pos x="T6" y="T7"/>
                </a:cxn>
                <a:cxn ang="0">
                  <a:pos x="T8" y="T9"/>
                </a:cxn>
              </a:cxnLst>
              <a:rect l="0" t="0" r="r" b="b"/>
              <a:pathLst>
                <a:path w="14" h="14">
                  <a:moveTo>
                    <a:pt x="14" y="8"/>
                  </a:moveTo>
                  <a:cubicBezTo>
                    <a:pt x="13" y="12"/>
                    <a:pt x="11" y="14"/>
                    <a:pt x="7" y="14"/>
                  </a:cubicBezTo>
                  <a:cubicBezTo>
                    <a:pt x="4" y="14"/>
                    <a:pt x="2" y="13"/>
                    <a:pt x="1" y="10"/>
                  </a:cubicBezTo>
                  <a:cubicBezTo>
                    <a:pt x="0" y="7"/>
                    <a:pt x="2" y="6"/>
                    <a:pt x="3" y="4"/>
                  </a:cubicBezTo>
                  <a:cubicBezTo>
                    <a:pt x="7" y="0"/>
                    <a:pt x="14" y="3"/>
                    <a:pt x="14"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1" name="Freeform 150"/>
            <p:cNvSpPr>
              <a:spLocks/>
            </p:cNvSpPr>
            <p:nvPr userDrawn="1"/>
          </p:nvSpPr>
          <p:spPr bwMode="auto">
            <a:xfrm>
              <a:off x="4187825" y="1376363"/>
              <a:ext cx="31750" cy="31750"/>
            </a:xfrm>
            <a:custGeom>
              <a:avLst/>
              <a:gdLst>
                <a:gd name="T0" fmla="*/ 39 w 39"/>
                <a:gd name="T1" fmla="*/ 0 h 39"/>
                <a:gd name="T2" fmla="*/ 32 w 39"/>
                <a:gd name="T3" fmla="*/ 14 h 39"/>
                <a:gd name="T4" fmla="*/ 2 w 39"/>
                <a:gd name="T5" fmla="*/ 39 h 39"/>
                <a:gd name="T6" fmla="*/ 8 w 39"/>
                <a:gd name="T7" fmla="*/ 28 h 39"/>
                <a:gd name="T8" fmla="*/ 37 w 39"/>
                <a:gd name="T9" fmla="*/ 0 h 39"/>
              </a:gdLst>
              <a:ahLst/>
              <a:cxnLst>
                <a:cxn ang="0">
                  <a:pos x="T0" y="T1"/>
                </a:cxn>
                <a:cxn ang="0">
                  <a:pos x="T2" y="T3"/>
                </a:cxn>
                <a:cxn ang="0">
                  <a:pos x="T4" y="T5"/>
                </a:cxn>
                <a:cxn ang="0">
                  <a:pos x="T6" y="T7"/>
                </a:cxn>
                <a:cxn ang="0">
                  <a:pos x="T8" y="T9"/>
                </a:cxn>
              </a:cxnLst>
              <a:rect l="0" t="0" r="r" b="b"/>
              <a:pathLst>
                <a:path w="39" h="39">
                  <a:moveTo>
                    <a:pt x="39" y="0"/>
                  </a:moveTo>
                  <a:cubicBezTo>
                    <a:pt x="39" y="6"/>
                    <a:pt x="34" y="9"/>
                    <a:pt x="32" y="14"/>
                  </a:cubicBezTo>
                  <a:cubicBezTo>
                    <a:pt x="26" y="27"/>
                    <a:pt x="16" y="38"/>
                    <a:pt x="2" y="39"/>
                  </a:cubicBezTo>
                  <a:cubicBezTo>
                    <a:pt x="0" y="36"/>
                    <a:pt x="7" y="32"/>
                    <a:pt x="8" y="28"/>
                  </a:cubicBezTo>
                  <a:cubicBezTo>
                    <a:pt x="14" y="15"/>
                    <a:pt x="26" y="8"/>
                    <a:pt x="37"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2" name="Freeform 151"/>
            <p:cNvSpPr>
              <a:spLocks/>
            </p:cNvSpPr>
            <p:nvPr userDrawn="1"/>
          </p:nvSpPr>
          <p:spPr bwMode="auto">
            <a:xfrm>
              <a:off x="4845050" y="1374775"/>
              <a:ext cx="12700" cy="14288"/>
            </a:xfrm>
            <a:custGeom>
              <a:avLst/>
              <a:gdLst>
                <a:gd name="T0" fmla="*/ 17 w 17"/>
                <a:gd name="T1" fmla="*/ 8 h 18"/>
                <a:gd name="T2" fmla="*/ 11 w 17"/>
                <a:gd name="T3" fmla="*/ 16 h 18"/>
                <a:gd name="T4" fmla="*/ 3 w 17"/>
                <a:gd name="T5" fmla="*/ 13 h 18"/>
                <a:gd name="T6" fmla="*/ 3 w 17"/>
                <a:gd name="T7" fmla="*/ 4 h 18"/>
                <a:gd name="T8" fmla="*/ 17 w 17"/>
                <a:gd name="T9" fmla="*/ 8 h 18"/>
              </a:gdLst>
              <a:ahLst/>
              <a:cxnLst>
                <a:cxn ang="0">
                  <a:pos x="T0" y="T1"/>
                </a:cxn>
                <a:cxn ang="0">
                  <a:pos x="T2" y="T3"/>
                </a:cxn>
                <a:cxn ang="0">
                  <a:pos x="T4" y="T5"/>
                </a:cxn>
                <a:cxn ang="0">
                  <a:pos x="T6" y="T7"/>
                </a:cxn>
                <a:cxn ang="0">
                  <a:pos x="T8" y="T9"/>
                </a:cxn>
              </a:cxnLst>
              <a:rect l="0" t="0" r="r" b="b"/>
              <a:pathLst>
                <a:path w="17" h="18">
                  <a:moveTo>
                    <a:pt x="17" y="8"/>
                  </a:moveTo>
                  <a:cubicBezTo>
                    <a:pt x="17" y="12"/>
                    <a:pt x="14" y="15"/>
                    <a:pt x="11" y="16"/>
                  </a:cubicBezTo>
                  <a:cubicBezTo>
                    <a:pt x="7" y="18"/>
                    <a:pt x="5" y="15"/>
                    <a:pt x="3" y="13"/>
                  </a:cubicBezTo>
                  <a:cubicBezTo>
                    <a:pt x="0" y="10"/>
                    <a:pt x="2" y="7"/>
                    <a:pt x="3" y="4"/>
                  </a:cubicBezTo>
                  <a:cubicBezTo>
                    <a:pt x="8" y="0"/>
                    <a:pt x="14" y="4"/>
                    <a:pt x="17"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3" name="Freeform 152"/>
            <p:cNvSpPr>
              <a:spLocks/>
            </p:cNvSpPr>
            <p:nvPr userDrawn="1"/>
          </p:nvSpPr>
          <p:spPr bwMode="auto">
            <a:xfrm>
              <a:off x="4864100" y="1379538"/>
              <a:ext cx="12700" cy="11113"/>
            </a:xfrm>
            <a:custGeom>
              <a:avLst/>
              <a:gdLst>
                <a:gd name="T0" fmla="*/ 15 w 15"/>
                <a:gd name="T1" fmla="*/ 5 h 14"/>
                <a:gd name="T2" fmla="*/ 9 w 15"/>
                <a:gd name="T3" fmla="*/ 14 h 14"/>
                <a:gd name="T4" fmla="*/ 5 w 15"/>
                <a:gd name="T5" fmla="*/ 13 h 14"/>
                <a:gd name="T6" fmla="*/ 0 w 15"/>
                <a:gd name="T7" fmla="*/ 6 h 14"/>
                <a:gd name="T8" fmla="*/ 5 w 15"/>
                <a:gd name="T9" fmla="*/ 1 h 14"/>
                <a:gd name="T10" fmla="*/ 15 w 15"/>
                <a:gd name="T11" fmla="*/ 5 h 14"/>
              </a:gdLst>
              <a:ahLst/>
              <a:cxnLst>
                <a:cxn ang="0">
                  <a:pos x="T0" y="T1"/>
                </a:cxn>
                <a:cxn ang="0">
                  <a:pos x="T2" y="T3"/>
                </a:cxn>
                <a:cxn ang="0">
                  <a:pos x="T4" y="T5"/>
                </a:cxn>
                <a:cxn ang="0">
                  <a:pos x="T6" y="T7"/>
                </a:cxn>
                <a:cxn ang="0">
                  <a:pos x="T8" y="T9"/>
                </a:cxn>
                <a:cxn ang="0">
                  <a:pos x="T10" y="T11"/>
                </a:cxn>
              </a:cxnLst>
              <a:rect l="0" t="0" r="r" b="b"/>
              <a:pathLst>
                <a:path w="15" h="14">
                  <a:moveTo>
                    <a:pt x="15" y="5"/>
                  </a:moveTo>
                  <a:cubicBezTo>
                    <a:pt x="15" y="10"/>
                    <a:pt x="12" y="13"/>
                    <a:pt x="9" y="14"/>
                  </a:cubicBezTo>
                  <a:cubicBezTo>
                    <a:pt x="8" y="13"/>
                    <a:pt x="6" y="13"/>
                    <a:pt x="5" y="13"/>
                  </a:cubicBezTo>
                  <a:cubicBezTo>
                    <a:pt x="2" y="11"/>
                    <a:pt x="0" y="9"/>
                    <a:pt x="0" y="6"/>
                  </a:cubicBezTo>
                  <a:cubicBezTo>
                    <a:pt x="2" y="4"/>
                    <a:pt x="3" y="1"/>
                    <a:pt x="5" y="1"/>
                  </a:cubicBezTo>
                  <a:cubicBezTo>
                    <a:pt x="9" y="0"/>
                    <a:pt x="14" y="1"/>
                    <a:pt x="15"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4" name="Freeform 153"/>
            <p:cNvSpPr>
              <a:spLocks/>
            </p:cNvSpPr>
            <p:nvPr userDrawn="1"/>
          </p:nvSpPr>
          <p:spPr bwMode="auto">
            <a:xfrm>
              <a:off x="4254500" y="1377950"/>
              <a:ext cx="11113" cy="11113"/>
            </a:xfrm>
            <a:custGeom>
              <a:avLst/>
              <a:gdLst>
                <a:gd name="T0" fmla="*/ 14 w 14"/>
                <a:gd name="T1" fmla="*/ 6 h 14"/>
                <a:gd name="T2" fmla="*/ 8 w 14"/>
                <a:gd name="T3" fmla="*/ 14 h 14"/>
                <a:gd name="T4" fmla="*/ 1 w 14"/>
                <a:gd name="T5" fmla="*/ 9 h 14"/>
                <a:gd name="T6" fmla="*/ 6 w 14"/>
                <a:gd name="T7" fmla="*/ 2 h 14"/>
                <a:gd name="T8" fmla="*/ 14 w 14"/>
                <a:gd name="T9" fmla="*/ 6 h 14"/>
              </a:gdLst>
              <a:ahLst/>
              <a:cxnLst>
                <a:cxn ang="0">
                  <a:pos x="T0" y="T1"/>
                </a:cxn>
                <a:cxn ang="0">
                  <a:pos x="T2" y="T3"/>
                </a:cxn>
                <a:cxn ang="0">
                  <a:pos x="T4" y="T5"/>
                </a:cxn>
                <a:cxn ang="0">
                  <a:pos x="T6" y="T7"/>
                </a:cxn>
                <a:cxn ang="0">
                  <a:pos x="T8" y="T9"/>
                </a:cxn>
              </a:cxnLst>
              <a:rect l="0" t="0" r="r" b="b"/>
              <a:pathLst>
                <a:path w="14" h="14">
                  <a:moveTo>
                    <a:pt x="14" y="6"/>
                  </a:moveTo>
                  <a:cubicBezTo>
                    <a:pt x="14" y="10"/>
                    <a:pt x="11" y="12"/>
                    <a:pt x="8" y="14"/>
                  </a:cubicBezTo>
                  <a:cubicBezTo>
                    <a:pt x="5" y="14"/>
                    <a:pt x="3" y="12"/>
                    <a:pt x="1" y="9"/>
                  </a:cubicBezTo>
                  <a:cubicBezTo>
                    <a:pt x="0" y="6"/>
                    <a:pt x="4" y="4"/>
                    <a:pt x="6" y="2"/>
                  </a:cubicBezTo>
                  <a:cubicBezTo>
                    <a:pt x="10" y="0"/>
                    <a:pt x="11" y="4"/>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5" name="Freeform 154"/>
            <p:cNvSpPr>
              <a:spLocks/>
            </p:cNvSpPr>
            <p:nvPr userDrawn="1"/>
          </p:nvSpPr>
          <p:spPr bwMode="auto">
            <a:xfrm>
              <a:off x="4275138" y="1379538"/>
              <a:ext cx="11113" cy="9525"/>
            </a:xfrm>
            <a:custGeom>
              <a:avLst/>
              <a:gdLst>
                <a:gd name="T0" fmla="*/ 14 w 14"/>
                <a:gd name="T1" fmla="*/ 6 h 12"/>
                <a:gd name="T2" fmla="*/ 7 w 14"/>
                <a:gd name="T3" fmla="*/ 12 h 12"/>
                <a:gd name="T4" fmla="*/ 0 w 14"/>
                <a:gd name="T5" fmla="*/ 7 h 12"/>
                <a:gd name="T6" fmla="*/ 5 w 14"/>
                <a:gd name="T7" fmla="*/ 0 h 12"/>
                <a:gd name="T8" fmla="*/ 14 w 14"/>
                <a:gd name="T9" fmla="*/ 6 h 12"/>
              </a:gdLst>
              <a:ahLst/>
              <a:cxnLst>
                <a:cxn ang="0">
                  <a:pos x="T0" y="T1"/>
                </a:cxn>
                <a:cxn ang="0">
                  <a:pos x="T2" y="T3"/>
                </a:cxn>
                <a:cxn ang="0">
                  <a:pos x="T4" y="T5"/>
                </a:cxn>
                <a:cxn ang="0">
                  <a:pos x="T6" y="T7"/>
                </a:cxn>
                <a:cxn ang="0">
                  <a:pos x="T8" y="T9"/>
                </a:cxn>
              </a:cxnLst>
              <a:rect l="0" t="0" r="r" b="b"/>
              <a:pathLst>
                <a:path w="14" h="12">
                  <a:moveTo>
                    <a:pt x="14" y="6"/>
                  </a:moveTo>
                  <a:cubicBezTo>
                    <a:pt x="13" y="9"/>
                    <a:pt x="11" y="11"/>
                    <a:pt x="7" y="12"/>
                  </a:cubicBezTo>
                  <a:cubicBezTo>
                    <a:pt x="4" y="11"/>
                    <a:pt x="1" y="10"/>
                    <a:pt x="0" y="7"/>
                  </a:cubicBezTo>
                  <a:cubicBezTo>
                    <a:pt x="0" y="4"/>
                    <a:pt x="3" y="2"/>
                    <a:pt x="5" y="0"/>
                  </a:cubicBezTo>
                  <a:cubicBezTo>
                    <a:pt x="9" y="0"/>
                    <a:pt x="13" y="1"/>
                    <a:pt x="14"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6" name="Freeform 155"/>
            <p:cNvSpPr>
              <a:spLocks/>
            </p:cNvSpPr>
            <p:nvPr userDrawn="1"/>
          </p:nvSpPr>
          <p:spPr bwMode="auto">
            <a:xfrm>
              <a:off x="4916488" y="1379538"/>
              <a:ext cx="28575" cy="33338"/>
            </a:xfrm>
            <a:custGeom>
              <a:avLst/>
              <a:gdLst>
                <a:gd name="T0" fmla="*/ 32 w 37"/>
                <a:gd name="T1" fmla="*/ 33 h 42"/>
                <a:gd name="T2" fmla="*/ 36 w 37"/>
                <a:gd name="T3" fmla="*/ 39 h 42"/>
                <a:gd name="T4" fmla="*/ 20 w 37"/>
                <a:gd name="T5" fmla="*/ 34 h 42"/>
                <a:gd name="T6" fmla="*/ 0 w 37"/>
                <a:gd name="T7" fmla="*/ 3 h 42"/>
                <a:gd name="T8" fmla="*/ 10 w 37"/>
                <a:gd name="T9" fmla="*/ 5 h 42"/>
                <a:gd name="T10" fmla="*/ 32 w 37"/>
                <a:gd name="T11" fmla="*/ 33 h 42"/>
              </a:gdLst>
              <a:ahLst/>
              <a:cxnLst>
                <a:cxn ang="0">
                  <a:pos x="T0" y="T1"/>
                </a:cxn>
                <a:cxn ang="0">
                  <a:pos x="T2" y="T3"/>
                </a:cxn>
                <a:cxn ang="0">
                  <a:pos x="T4" y="T5"/>
                </a:cxn>
                <a:cxn ang="0">
                  <a:pos x="T6" y="T7"/>
                </a:cxn>
                <a:cxn ang="0">
                  <a:pos x="T8" y="T9"/>
                </a:cxn>
                <a:cxn ang="0">
                  <a:pos x="T10" y="T11"/>
                </a:cxn>
              </a:cxnLst>
              <a:rect l="0" t="0" r="r" b="b"/>
              <a:pathLst>
                <a:path w="37" h="42">
                  <a:moveTo>
                    <a:pt x="32" y="33"/>
                  </a:moveTo>
                  <a:cubicBezTo>
                    <a:pt x="33" y="35"/>
                    <a:pt x="37" y="37"/>
                    <a:pt x="36" y="39"/>
                  </a:cubicBezTo>
                  <a:cubicBezTo>
                    <a:pt x="30" y="42"/>
                    <a:pt x="25" y="35"/>
                    <a:pt x="20" y="34"/>
                  </a:cubicBezTo>
                  <a:cubicBezTo>
                    <a:pt x="10" y="25"/>
                    <a:pt x="4" y="15"/>
                    <a:pt x="0" y="3"/>
                  </a:cubicBezTo>
                  <a:cubicBezTo>
                    <a:pt x="3" y="0"/>
                    <a:pt x="7" y="4"/>
                    <a:pt x="10" y="5"/>
                  </a:cubicBezTo>
                  <a:cubicBezTo>
                    <a:pt x="19" y="13"/>
                    <a:pt x="27" y="22"/>
                    <a:pt x="32" y="3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7" name="Freeform 156"/>
            <p:cNvSpPr>
              <a:spLocks/>
            </p:cNvSpPr>
            <p:nvPr userDrawn="1"/>
          </p:nvSpPr>
          <p:spPr bwMode="auto">
            <a:xfrm>
              <a:off x="4938713" y="1381125"/>
              <a:ext cx="14288" cy="12700"/>
            </a:xfrm>
            <a:custGeom>
              <a:avLst/>
              <a:gdLst>
                <a:gd name="T0" fmla="*/ 17 w 18"/>
                <a:gd name="T1" fmla="*/ 4 h 16"/>
                <a:gd name="T2" fmla="*/ 16 w 18"/>
                <a:gd name="T3" fmla="*/ 12 h 16"/>
                <a:gd name="T4" fmla="*/ 5 w 18"/>
                <a:gd name="T5" fmla="*/ 14 h 16"/>
                <a:gd name="T6" fmla="*/ 2 w 18"/>
                <a:gd name="T7" fmla="*/ 5 h 16"/>
                <a:gd name="T8" fmla="*/ 9 w 18"/>
                <a:gd name="T9" fmla="*/ 0 h 16"/>
                <a:gd name="T10" fmla="*/ 17 w 18"/>
                <a:gd name="T11" fmla="*/ 4 h 16"/>
              </a:gdLst>
              <a:ahLst/>
              <a:cxnLst>
                <a:cxn ang="0">
                  <a:pos x="T0" y="T1"/>
                </a:cxn>
                <a:cxn ang="0">
                  <a:pos x="T2" y="T3"/>
                </a:cxn>
                <a:cxn ang="0">
                  <a:pos x="T4" y="T5"/>
                </a:cxn>
                <a:cxn ang="0">
                  <a:pos x="T6" y="T7"/>
                </a:cxn>
                <a:cxn ang="0">
                  <a:pos x="T8" y="T9"/>
                </a:cxn>
                <a:cxn ang="0">
                  <a:pos x="T10" y="T11"/>
                </a:cxn>
              </a:cxnLst>
              <a:rect l="0" t="0" r="r" b="b"/>
              <a:pathLst>
                <a:path w="18" h="16">
                  <a:moveTo>
                    <a:pt x="17" y="4"/>
                  </a:moveTo>
                  <a:cubicBezTo>
                    <a:pt x="18" y="6"/>
                    <a:pt x="17" y="9"/>
                    <a:pt x="16" y="12"/>
                  </a:cubicBezTo>
                  <a:cubicBezTo>
                    <a:pt x="14" y="16"/>
                    <a:pt x="9" y="15"/>
                    <a:pt x="5" y="14"/>
                  </a:cubicBezTo>
                  <a:cubicBezTo>
                    <a:pt x="3" y="12"/>
                    <a:pt x="0" y="9"/>
                    <a:pt x="2" y="5"/>
                  </a:cubicBezTo>
                  <a:cubicBezTo>
                    <a:pt x="3" y="2"/>
                    <a:pt x="7" y="2"/>
                    <a:pt x="9" y="0"/>
                  </a:cubicBezTo>
                  <a:cubicBezTo>
                    <a:pt x="12" y="0"/>
                    <a:pt x="14" y="2"/>
                    <a:pt x="17"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8" name="Freeform 157"/>
            <p:cNvSpPr>
              <a:spLocks/>
            </p:cNvSpPr>
            <p:nvPr userDrawn="1"/>
          </p:nvSpPr>
          <p:spPr bwMode="auto">
            <a:xfrm>
              <a:off x="4303713" y="1389063"/>
              <a:ext cx="11113" cy="11113"/>
            </a:xfrm>
            <a:custGeom>
              <a:avLst/>
              <a:gdLst>
                <a:gd name="T0" fmla="*/ 14 w 15"/>
                <a:gd name="T1" fmla="*/ 3 h 14"/>
                <a:gd name="T2" fmla="*/ 11 w 15"/>
                <a:gd name="T3" fmla="*/ 13 h 14"/>
                <a:gd name="T4" fmla="*/ 2 w 15"/>
                <a:gd name="T5" fmla="*/ 8 h 14"/>
                <a:gd name="T6" fmla="*/ 7 w 15"/>
                <a:gd name="T7" fmla="*/ 1 h 14"/>
                <a:gd name="T8" fmla="*/ 14 w 15"/>
                <a:gd name="T9" fmla="*/ 3 h 14"/>
              </a:gdLst>
              <a:ahLst/>
              <a:cxnLst>
                <a:cxn ang="0">
                  <a:pos x="T0" y="T1"/>
                </a:cxn>
                <a:cxn ang="0">
                  <a:pos x="T2" y="T3"/>
                </a:cxn>
                <a:cxn ang="0">
                  <a:pos x="T4" y="T5"/>
                </a:cxn>
                <a:cxn ang="0">
                  <a:pos x="T6" y="T7"/>
                </a:cxn>
                <a:cxn ang="0">
                  <a:pos x="T8" y="T9"/>
                </a:cxn>
              </a:cxnLst>
              <a:rect l="0" t="0" r="r" b="b"/>
              <a:pathLst>
                <a:path w="15" h="14">
                  <a:moveTo>
                    <a:pt x="14" y="3"/>
                  </a:moveTo>
                  <a:cubicBezTo>
                    <a:pt x="14" y="6"/>
                    <a:pt x="15" y="11"/>
                    <a:pt x="11" y="13"/>
                  </a:cubicBezTo>
                  <a:cubicBezTo>
                    <a:pt x="8" y="14"/>
                    <a:pt x="3" y="13"/>
                    <a:pt x="2" y="8"/>
                  </a:cubicBezTo>
                  <a:cubicBezTo>
                    <a:pt x="0" y="4"/>
                    <a:pt x="4" y="3"/>
                    <a:pt x="7" y="1"/>
                  </a:cubicBezTo>
                  <a:cubicBezTo>
                    <a:pt x="10" y="0"/>
                    <a:pt x="12" y="2"/>
                    <a:pt x="14"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59" name="Freeform 158"/>
            <p:cNvSpPr>
              <a:spLocks/>
            </p:cNvSpPr>
            <p:nvPr userDrawn="1"/>
          </p:nvSpPr>
          <p:spPr bwMode="auto">
            <a:xfrm>
              <a:off x="4859338" y="1397000"/>
              <a:ext cx="25400" cy="42863"/>
            </a:xfrm>
            <a:custGeom>
              <a:avLst/>
              <a:gdLst>
                <a:gd name="T0" fmla="*/ 21 w 33"/>
                <a:gd name="T1" fmla="*/ 19 h 53"/>
                <a:gd name="T2" fmla="*/ 31 w 33"/>
                <a:gd name="T3" fmla="*/ 46 h 53"/>
                <a:gd name="T4" fmla="*/ 31 w 33"/>
                <a:gd name="T5" fmla="*/ 53 h 53"/>
                <a:gd name="T6" fmla="*/ 29 w 33"/>
                <a:gd name="T7" fmla="*/ 53 h 53"/>
                <a:gd name="T8" fmla="*/ 2 w 33"/>
                <a:gd name="T9" fmla="*/ 7 h 53"/>
                <a:gd name="T10" fmla="*/ 1 w 33"/>
                <a:gd name="T11" fmla="*/ 3 h 53"/>
                <a:gd name="T12" fmla="*/ 11 w 33"/>
                <a:gd name="T13" fmla="*/ 8 h 53"/>
                <a:gd name="T14" fmla="*/ 21 w 33"/>
                <a:gd name="T15" fmla="*/ 19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3">
                  <a:moveTo>
                    <a:pt x="21" y="19"/>
                  </a:moveTo>
                  <a:cubicBezTo>
                    <a:pt x="27" y="27"/>
                    <a:pt x="30" y="36"/>
                    <a:pt x="31" y="46"/>
                  </a:cubicBezTo>
                  <a:cubicBezTo>
                    <a:pt x="30" y="49"/>
                    <a:pt x="33" y="51"/>
                    <a:pt x="31" y="53"/>
                  </a:cubicBezTo>
                  <a:lnTo>
                    <a:pt x="29" y="53"/>
                  </a:lnTo>
                  <a:cubicBezTo>
                    <a:pt x="12" y="41"/>
                    <a:pt x="8" y="24"/>
                    <a:pt x="2" y="7"/>
                  </a:cubicBezTo>
                  <a:cubicBezTo>
                    <a:pt x="1" y="6"/>
                    <a:pt x="0" y="5"/>
                    <a:pt x="1" y="3"/>
                  </a:cubicBezTo>
                  <a:cubicBezTo>
                    <a:pt x="4" y="0"/>
                    <a:pt x="7" y="7"/>
                    <a:pt x="11" y="8"/>
                  </a:cubicBezTo>
                  <a:lnTo>
                    <a:pt x="21" y="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0" name="Freeform 159"/>
            <p:cNvSpPr>
              <a:spLocks/>
            </p:cNvSpPr>
            <p:nvPr userDrawn="1"/>
          </p:nvSpPr>
          <p:spPr bwMode="auto">
            <a:xfrm>
              <a:off x="4310063" y="1398588"/>
              <a:ext cx="42863" cy="17463"/>
            </a:xfrm>
            <a:custGeom>
              <a:avLst/>
              <a:gdLst>
                <a:gd name="T0" fmla="*/ 54 w 54"/>
                <a:gd name="T1" fmla="*/ 4 h 22"/>
                <a:gd name="T2" fmla="*/ 54 w 54"/>
                <a:gd name="T3" fmla="*/ 5 h 22"/>
                <a:gd name="T4" fmla="*/ 1 w 54"/>
                <a:gd name="T5" fmla="*/ 12 h 22"/>
                <a:gd name="T6" fmla="*/ 3 w 54"/>
                <a:gd name="T7" fmla="*/ 8 h 22"/>
                <a:gd name="T8" fmla="*/ 36 w 54"/>
                <a:gd name="T9" fmla="*/ 1 h 22"/>
              </a:gdLst>
              <a:ahLst/>
              <a:cxnLst>
                <a:cxn ang="0">
                  <a:pos x="T0" y="T1"/>
                </a:cxn>
                <a:cxn ang="0">
                  <a:pos x="T2" y="T3"/>
                </a:cxn>
                <a:cxn ang="0">
                  <a:pos x="T4" y="T5"/>
                </a:cxn>
                <a:cxn ang="0">
                  <a:pos x="T6" y="T7"/>
                </a:cxn>
                <a:cxn ang="0">
                  <a:pos x="T8" y="T9"/>
                </a:cxn>
              </a:cxnLst>
              <a:rect l="0" t="0" r="r" b="b"/>
              <a:pathLst>
                <a:path w="54" h="22">
                  <a:moveTo>
                    <a:pt x="54" y="4"/>
                  </a:moveTo>
                  <a:cubicBezTo>
                    <a:pt x="53" y="5"/>
                    <a:pt x="54" y="5"/>
                    <a:pt x="54" y="5"/>
                  </a:cubicBezTo>
                  <a:cubicBezTo>
                    <a:pt x="39" y="16"/>
                    <a:pt x="18" y="22"/>
                    <a:pt x="1" y="12"/>
                  </a:cubicBezTo>
                  <a:cubicBezTo>
                    <a:pt x="0" y="11"/>
                    <a:pt x="1" y="9"/>
                    <a:pt x="3" y="8"/>
                  </a:cubicBezTo>
                  <a:cubicBezTo>
                    <a:pt x="13" y="5"/>
                    <a:pt x="24" y="0"/>
                    <a:pt x="36" y="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1" name="Freeform 160"/>
            <p:cNvSpPr>
              <a:spLocks/>
            </p:cNvSpPr>
            <p:nvPr userDrawn="1"/>
          </p:nvSpPr>
          <p:spPr bwMode="auto">
            <a:xfrm>
              <a:off x="4246563" y="1400175"/>
              <a:ext cx="38100" cy="30163"/>
            </a:xfrm>
            <a:custGeom>
              <a:avLst/>
              <a:gdLst>
                <a:gd name="T0" fmla="*/ 49 w 49"/>
                <a:gd name="T1" fmla="*/ 3 h 36"/>
                <a:gd name="T2" fmla="*/ 8 w 49"/>
                <a:gd name="T3" fmla="*/ 30 h 36"/>
                <a:gd name="T4" fmla="*/ 0 w 49"/>
                <a:gd name="T5" fmla="*/ 34 h 36"/>
                <a:gd name="T6" fmla="*/ 49 w 49"/>
                <a:gd name="T7" fmla="*/ 0 h 36"/>
              </a:gdLst>
              <a:ahLst/>
              <a:cxnLst>
                <a:cxn ang="0">
                  <a:pos x="T0" y="T1"/>
                </a:cxn>
                <a:cxn ang="0">
                  <a:pos x="T2" y="T3"/>
                </a:cxn>
                <a:cxn ang="0">
                  <a:pos x="T4" y="T5"/>
                </a:cxn>
                <a:cxn ang="0">
                  <a:pos x="T6" y="T7"/>
                </a:cxn>
              </a:cxnLst>
              <a:rect l="0" t="0" r="r" b="b"/>
              <a:pathLst>
                <a:path w="49" h="36">
                  <a:moveTo>
                    <a:pt x="49" y="3"/>
                  </a:moveTo>
                  <a:cubicBezTo>
                    <a:pt x="36" y="11"/>
                    <a:pt x="24" y="27"/>
                    <a:pt x="8" y="30"/>
                  </a:cubicBezTo>
                  <a:cubicBezTo>
                    <a:pt x="5" y="32"/>
                    <a:pt x="3" y="36"/>
                    <a:pt x="0" y="34"/>
                  </a:cubicBezTo>
                  <a:cubicBezTo>
                    <a:pt x="7" y="13"/>
                    <a:pt x="29" y="2"/>
                    <a:pt x="49"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2" name="Freeform 161"/>
            <p:cNvSpPr>
              <a:spLocks/>
            </p:cNvSpPr>
            <p:nvPr userDrawn="1"/>
          </p:nvSpPr>
          <p:spPr bwMode="auto">
            <a:xfrm>
              <a:off x="4846638" y="1414463"/>
              <a:ext cx="12700" cy="11113"/>
            </a:xfrm>
            <a:custGeom>
              <a:avLst/>
              <a:gdLst>
                <a:gd name="T0" fmla="*/ 14 w 15"/>
                <a:gd name="T1" fmla="*/ 4 h 14"/>
                <a:gd name="T2" fmla="*/ 11 w 15"/>
                <a:gd name="T3" fmla="*/ 12 h 14"/>
                <a:gd name="T4" fmla="*/ 4 w 15"/>
                <a:gd name="T5" fmla="*/ 12 h 14"/>
                <a:gd name="T6" fmla="*/ 0 w 15"/>
                <a:gd name="T7" fmla="*/ 5 h 14"/>
                <a:gd name="T8" fmla="*/ 6 w 15"/>
                <a:gd name="T9" fmla="*/ 0 h 14"/>
                <a:gd name="T10" fmla="*/ 14 w 15"/>
                <a:gd name="T11" fmla="*/ 4 h 14"/>
              </a:gdLst>
              <a:ahLst/>
              <a:cxnLst>
                <a:cxn ang="0">
                  <a:pos x="T0" y="T1"/>
                </a:cxn>
                <a:cxn ang="0">
                  <a:pos x="T2" y="T3"/>
                </a:cxn>
                <a:cxn ang="0">
                  <a:pos x="T4" y="T5"/>
                </a:cxn>
                <a:cxn ang="0">
                  <a:pos x="T6" y="T7"/>
                </a:cxn>
                <a:cxn ang="0">
                  <a:pos x="T8" y="T9"/>
                </a:cxn>
                <a:cxn ang="0">
                  <a:pos x="T10" y="T11"/>
                </a:cxn>
              </a:cxnLst>
              <a:rect l="0" t="0" r="r" b="b"/>
              <a:pathLst>
                <a:path w="15" h="14">
                  <a:moveTo>
                    <a:pt x="14" y="4"/>
                  </a:moveTo>
                  <a:cubicBezTo>
                    <a:pt x="15" y="7"/>
                    <a:pt x="14" y="11"/>
                    <a:pt x="11" y="12"/>
                  </a:cubicBezTo>
                  <a:cubicBezTo>
                    <a:pt x="9" y="14"/>
                    <a:pt x="5" y="14"/>
                    <a:pt x="4" y="12"/>
                  </a:cubicBezTo>
                  <a:cubicBezTo>
                    <a:pt x="0" y="11"/>
                    <a:pt x="0" y="7"/>
                    <a:pt x="0" y="5"/>
                  </a:cubicBezTo>
                  <a:cubicBezTo>
                    <a:pt x="2" y="2"/>
                    <a:pt x="4" y="2"/>
                    <a:pt x="6" y="0"/>
                  </a:cubicBezTo>
                  <a:cubicBezTo>
                    <a:pt x="9" y="1"/>
                    <a:pt x="12" y="1"/>
                    <a:pt x="14"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3" name="Freeform 162"/>
            <p:cNvSpPr>
              <a:spLocks/>
            </p:cNvSpPr>
            <p:nvPr userDrawn="1"/>
          </p:nvSpPr>
          <p:spPr bwMode="auto">
            <a:xfrm>
              <a:off x="4794250" y="1416050"/>
              <a:ext cx="39688" cy="14288"/>
            </a:xfrm>
            <a:custGeom>
              <a:avLst/>
              <a:gdLst>
                <a:gd name="T0" fmla="*/ 50 w 50"/>
                <a:gd name="T1" fmla="*/ 4 h 19"/>
                <a:gd name="T2" fmla="*/ 36 w 50"/>
                <a:gd name="T3" fmla="*/ 14 h 19"/>
                <a:gd name="T4" fmla="*/ 0 w 50"/>
                <a:gd name="T5" fmla="*/ 9 h 19"/>
                <a:gd name="T6" fmla="*/ 6 w 50"/>
                <a:gd name="T7" fmla="*/ 6 h 19"/>
                <a:gd name="T8" fmla="*/ 45 w 50"/>
                <a:gd name="T9" fmla="*/ 4 h 19"/>
                <a:gd name="T10" fmla="*/ 50 w 50"/>
                <a:gd name="T11" fmla="*/ 4 h 19"/>
              </a:gdLst>
              <a:ahLst/>
              <a:cxnLst>
                <a:cxn ang="0">
                  <a:pos x="T0" y="T1"/>
                </a:cxn>
                <a:cxn ang="0">
                  <a:pos x="T2" y="T3"/>
                </a:cxn>
                <a:cxn ang="0">
                  <a:pos x="T4" y="T5"/>
                </a:cxn>
                <a:cxn ang="0">
                  <a:pos x="T6" y="T7"/>
                </a:cxn>
                <a:cxn ang="0">
                  <a:pos x="T8" y="T9"/>
                </a:cxn>
                <a:cxn ang="0">
                  <a:pos x="T10" y="T11"/>
                </a:cxn>
              </a:cxnLst>
              <a:rect l="0" t="0" r="r" b="b"/>
              <a:pathLst>
                <a:path w="50" h="19">
                  <a:moveTo>
                    <a:pt x="50" y="4"/>
                  </a:moveTo>
                  <a:cubicBezTo>
                    <a:pt x="47" y="9"/>
                    <a:pt x="41" y="12"/>
                    <a:pt x="36" y="14"/>
                  </a:cubicBezTo>
                  <a:cubicBezTo>
                    <a:pt x="23" y="19"/>
                    <a:pt x="12" y="12"/>
                    <a:pt x="0" y="9"/>
                  </a:cubicBezTo>
                  <a:cubicBezTo>
                    <a:pt x="1" y="6"/>
                    <a:pt x="4" y="8"/>
                    <a:pt x="6" y="6"/>
                  </a:cubicBezTo>
                  <a:cubicBezTo>
                    <a:pt x="19" y="3"/>
                    <a:pt x="32" y="0"/>
                    <a:pt x="45" y="4"/>
                  </a:cubicBezTo>
                  <a:cubicBezTo>
                    <a:pt x="46" y="3"/>
                    <a:pt x="49" y="3"/>
                    <a:pt x="50" y="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4" name="Freeform 163"/>
            <p:cNvSpPr>
              <a:spLocks/>
            </p:cNvSpPr>
            <p:nvPr userDrawn="1"/>
          </p:nvSpPr>
          <p:spPr bwMode="auto">
            <a:xfrm>
              <a:off x="4271963" y="1422400"/>
              <a:ext cx="12700" cy="11113"/>
            </a:xfrm>
            <a:custGeom>
              <a:avLst/>
              <a:gdLst>
                <a:gd name="T0" fmla="*/ 16 w 16"/>
                <a:gd name="T1" fmla="*/ 6 h 13"/>
                <a:gd name="T2" fmla="*/ 11 w 16"/>
                <a:gd name="T3" fmla="*/ 12 h 13"/>
                <a:gd name="T4" fmla="*/ 4 w 16"/>
                <a:gd name="T5" fmla="*/ 11 h 13"/>
                <a:gd name="T6" fmla="*/ 2 w 16"/>
                <a:gd name="T7" fmla="*/ 4 h 13"/>
                <a:gd name="T8" fmla="*/ 8 w 16"/>
                <a:gd name="T9" fmla="*/ 0 h 13"/>
                <a:gd name="T10" fmla="*/ 16 w 16"/>
                <a:gd name="T11" fmla="*/ 6 h 13"/>
              </a:gdLst>
              <a:ahLst/>
              <a:cxnLst>
                <a:cxn ang="0">
                  <a:pos x="T0" y="T1"/>
                </a:cxn>
                <a:cxn ang="0">
                  <a:pos x="T2" y="T3"/>
                </a:cxn>
                <a:cxn ang="0">
                  <a:pos x="T4" y="T5"/>
                </a:cxn>
                <a:cxn ang="0">
                  <a:pos x="T6" y="T7"/>
                </a:cxn>
                <a:cxn ang="0">
                  <a:pos x="T8" y="T9"/>
                </a:cxn>
                <a:cxn ang="0">
                  <a:pos x="T10" y="T11"/>
                </a:cxn>
              </a:cxnLst>
              <a:rect l="0" t="0" r="r" b="b"/>
              <a:pathLst>
                <a:path w="16" h="13">
                  <a:moveTo>
                    <a:pt x="16" y="6"/>
                  </a:moveTo>
                  <a:cubicBezTo>
                    <a:pt x="15" y="8"/>
                    <a:pt x="14" y="11"/>
                    <a:pt x="11" y="12"/>
                  </a:cubicBezTo>
                  <a:cubicBezTo>
                    <a:pt x="9" y="13"/>
                    <a:pt x="6" y="12"/>
                    <a:pt x="4" y="11"/>
                  </a:cubicBezTo>
                  <a:cubicBezTo>
                    <a:pt x="3" y="8"/>
                    <a:pt x="0" y="7"/>
                    <a:pt x="2" y="4"/>
                  </a:cubicBezTo>
                  <a:cubicBezTo>
                    <a:pt x="3" y="1"/>
                    <a:pt x="6" y="0"/>
                    <a:pt x="8" y="0"/>
                  </a:cubicBezTo>
                  <a:cubicBezTo>
                    <a:pt x="12" y="0"/>
                    <a:pt x="15" y="2"/>
                    <a:pt x="16"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5" name="Freeform 164"/>
            <p:cNvSpPr>
              <a:spLocks/>
            </p:cNvSpPr>
            <p:nvPr userDrawn="1"/>
          </p:nvSpPr>
          <p:spPr bwMode="auto">
            <a:xfrm>
              <a:off x="4291013" y="1425575"/>
              <a:ext cx="11113" cy="11113"/>
            </a:xfrm>
            <a:custGeom>
              <a:avLst/>
              <a:gdLst>
                <a:gd name="T0" fmla="*/ 15 w 15"/>
                <a:gd name="T1" fmla="*/ 7 h 15"/>
                <a:gd name="T2" fmla="*/ 10 w 15"/>
                <a:gd name="T3" fmla="*/ 14 h 15"/>
                <a:gd name="T4" fmla="*/ 2 w 15"/>
                <a:gd name="T5" fmla="*/ 11 h 15"/>
                <a:gd name="T6" fmla="*/ 1 w 15"/>
                <a:gd name="T7" fmla="*/ 4 h 15"/>
                <a:gd name="T8" fmla="*/ 6 w 15"/>
                <a:gd name="T9" fmla="*/ 0 h 15"/>
                <a:gd name="T10" fmla="*/ 15 w 15"/>
                <a:gd name="T11" fmla="*/ 7 h 15"/>
              </a:gdLst>
              <a:ahLst/>
              <a:cxnLst>
                <a:cxn ang="0">
                  <a:pos x="T0" y="T1"/>
                </a:cxn>
                <a:cxn ang="0">
                  <a:pos x="T2" y="T3"/>
                </a:cxn>
                <a:cxn ang="0">
                  <a:pos x="T4" y="T5"/>
                </a:cxn>
                <a:cxn ang="0">
                  <a:pos x="T6" y="T7"/>
                </a:cxn>
                <a:cxn ang="0">
                  <a:pos x="T8" y="T9"/>
                </a:cxn>
                <a:cxn ang="0">
                  <a:pos x="T10" y="T11"/>
                </a:cxn>
              </a:cxnLst>
              <a:rect l="0" t="0" r="r" b="b"/>
              <a:pathLst>
                <a:path w="15" h="15">
                  <a:moveTo>
                    <a:pt x="15" y="7"/>
                  </a:moveTo>
                  <a:cubicBezTo>
                    <a:pt x="14" y="9"/>
                    <a:pt x="13" y="12"/>
                    <a:pt x="10" y="14"/>
                  </a:cubicBezTo>
                  <a:cubicBezTo>
                    <a:pt x="7" y="15"/>
                    <a:pt x="4" y="13"/>
                    <a:pt x="2" y="11"/>
                  </a:cubicBezTo>
                  <a:cubicBezTo>
                    <a:pt x="1" y="9"/>
                    <a:pt x="0" y="6"/>
                    <a:pt x="1" y="4"/>
                  </a:cubicBezTo>
                  <a:cubicBezTo>
                    <a:pt x="2" y="2"/>
                    <a:pt x="4" y="1"/>
                    <a:pt x="6" y="0"/>
                  </a:cubicBezTo>
                  <a:cubicBezTo>
                    <a:pt x="10" y="0"/>
                    <a:pt x="14" y="4"/>
                    <a:pt x="15"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6" name="Freeform 165"/>
            <p:cNvSpPr>
              <a:spLocks/>
            </p:cNvSpPr>
            <p:nvPr userDrawn="1"/>
          </p:nvSpPr>
          <p:spPr bwMode="auto">
            <a:xfrm>
              <a:off x="4838700" y="1427163"/>
              <a:ext cx="14288" cy="14288"/>
            </a:xfrm>
            <a:custGeom>
              <a:avLst/>
              <a:gdLst>
                <a:gd name="T0" fmla="*/ 18 w 18"/>
                <a:gd name="T1" fmla="*/ 7 h 18"/>
                <a:gd name="T2" fmla="*/ 15 w 18"/>
                <a:gd name="T3" fmla="*/ 15 h 18"/>
                <a:gd name="T4" fmla="*/ 7 w 18"/>
                <a:gd name="T5" fmla="*/ 16 h 18"/>
                <a:gd name="T6" fmla="*/ 2 w 18"/>
                <a:gd name="T7" fmla="*/ 11 h 18"/>
                <a:gd name="T8" fmla="*/ 5 w 18"/>
                <a:gd name="T9" fmla="*/ 3 h 18"/>
                <a:gd name="T10" fmla="*/ 18 w 18"/>
                <a:gd name="T11" fmla="*/ 7 h 18"/>
              </a:gdLst>
              <a:ahLst/>
              <a:cxnLst>
                <a:cxn ang="0">
                  <a:pos x="T0" y="T1"/>
                </a:cxn>
                <a:cxn ang="0">
                  <a:pos x="T2" y="T3"/>
                </a:cxn>
                <a:cxn ang="0">
                  <a:pos x="T4" y="T5"/>
                </a:cxn>
                <a:cxn ang="0">
                  <a:pos x="T6" y="T7"/>
                </a:cxn>
                <a:cxn ang="0">
                  <a:pos x="T8" y="T9"/>
                </a:cxn>
                <a:cxn ang="0">
                  <a:pos x="T10" y="T11"/>
                </a:cxn>
              </a:cxnLst>
              <a:rect l="0" t="0" r="r" b="b"/>
              <a:pathLst>
                <a:path w="18" h="18">
                  <a:moveTo>
                    <a:pt x="18" y="7"/>
                  </a:moveTo>
                  <a:cubicBezTo>
                    <a:pt x="18" y="10"/>
                    <a:pt x="17" y="12"/>
                    <a:pt x="15" y="15"/>
                  </a:cubicBezTo>
                  <a:cubicBezTo>
                    <a:pt x="13" y="17"/>
                    <a:pt x="10" y="18"/>
                    <a:pt x="7" y="16"/>
                  </a:cubicBezTo>
                  <a:cubicBezTo>
                    <a:pt x="4" y="16"/>
                    <a:pt x="4" y="13"/>
                    <a:pt x="2" y="11"/>
                  </a:cubicBezTo>
                  <a:cubicBezTo>
                    <a:pt x="0" y="8"/>
                    <a:pt x="4" y="6"/>
                    <a:pt x="5" y="3"/>
                  </a:cubicBezTo>
                  <a:cubicBezTo>
                    <a:pt x="9" y="0"/>
                    <a:pt x="16" y="2"/>
                    <a:pt x="18"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7" name="Freeform 166"/>
            <p:cNvSpPr>
              <a:spLocks/>
            </p:cNvSpPr>
            <p:nvPr userDrawn="1"/>
          </p:nvSpPr>
          <p:spPr bwMode="auto">
            <a:xfrm>
              <a:off x="4854575" y="1428750"/>
              <a:ext cx="12700" cy="14288"/>
            </a:xfrm>
            <a:custGeom>
              <a:avLst/>
              <a:gdLst>
                <a:gd name="T0" fmla="*/ 13 w 15"/>
                <a:gd name="T1" fmla="*/ 5 h 17"/>
                <a:gd name="T2" fmla="*/ 14 w 15"/>
                <a:gd name="T3" fmla="*/ 10 h 17"/>
                <a:gd name="T4" fmla="*/ 6 w 15"/>
                <a:gd name="T5" fmla="*/ 15 h 17"/>
                <a:gd name="T6" fmla="*/ 1 w 15"/>
                <a:gd name="T7" fmla="*/ 12 h 17"/>
                <a:gd name="T8" fmla="*/ 6 w 15"/>
                <a:gd name="T9" fmla="*/ 2 h 17"/>
                <a:gd name="T10" fmla="*/ 13 w 15"/>
                <a:gd name="T11" fmla="*/ 5 h 17"/>
              </a:gdLst>
              <a:ahLst/>
              <a:cxnLst>
                <a:cxn ang="0">
                  <a:pos x="T0" y="T1"/>
                </a:cxn>
                <a:cxn ang="0">
                  <a:pos x="T2" y="T3"/>
                </a:cxn>
                <a:cxn ang="0">
                  <a:pos x="T4" y="T5"/>
                </a:cxn>
                <a:cxn ang="0">
                  <a:pos x="T6" y="T7"/>
                </a:cxn>
                <a:cxn ang="0">
                  <a:pos x="T8" y="T9"/>
                </a:cxn>
                <a:cxn ang="0">
                  <a:pos x="T10" y="T11"/>
                </a:cxn>
              </a:cxnLst>
              <a:rect l="0" t="0" r="r" b="b"/>
              <a:pathLst>
                <a:path w="15" h="17">
                  <a:moveTo>
                    <a:pt x="13" y="5"/>
                  </a:moveTo>
                  <a:cubicBezTo>
                    <a:pt x="14" y="7"/>
                    <a:pt x="15" y="8"/>
                    <a:pt x="14" y="10"/>
                  </a:cubicBezTo>
                  <a:cubicBezTo>
                    <a:pt x="12" y="12"/>
                    <a:pt x="10" y="17"/>
                    <a:pt x="6" y="15"/>
                  </a:cubicBezTo>
                  <a:cubicBezTo>
                    <a:pt x="4" y="16"/>
                    <a:pt x="3" y="13"/>
                    <a:pt x="1" y="12"/>
                  </a:cubicBezTo>
                  <a:cubicBezTo>
                    <a:pt x="0" y="8"/>
                    <a:pt x="1" y="2"/>
                    <a:pt x="6" y="2"/>
                  </a:cubicBezTo>
                  <a:cubicBezTo>
                    <a:pt x="9" y="0"/>
                    <a:pt x="12" y="3"/>
                    <a:pt x="13"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8" name="Freeform 167"/>
            <p:cNvSpPr>
              <a:spLocks/>
            </p:cNvSpPr>
            <p:nvPr userDrawn="1"/>
          </p:nvSpPr>
          <p:spPr bwMode="auto">
            <a:xfrm>
              <a:off x="4279900" y="1436688"/>
              <a:ext cx="12700" cy="14288"/>
            </a:xfrm>
            <a:custGeom>
              <a:avLst/>
              <a:gdLst>
                <a:gd name="T0" fmla="*/ 15 w 16"/>
                <a:gd name="T1" fmla="*/ 6 h 17"/>
                <a:gd name="T2" fmla="*/ 12 w 16"/>
                <a:gd name="T3" fmla="*/ 16 h 17"/>
                <a:gd name="T4" fmla="*/ 1 w 16"/>
                <a:gd name="T5" fmla="*/ 12 h 17"/>
                <a:gd name="T6" fmla="*/ 5 w 16"/>
                <a:gd name="T7" fmla="*/ 1 h 17"/>
                <a:gd name="T8" fmla="*/ 15 w 16"/>
                <a:gd name="T9" fmla="*/ 6 h 17"/>
              </a:gdLst>
              <a:ahLst/>
              <a:cxnLst>
                <a:cxn ang="0">
                  <a:pos x="T0" y="T1"/>
                </a:cxn>
                <a:cxn ang="0">
                  <a:pos x="T2" y="T3"/>
                </a:cxn>
                <a:cxn ang="0">
                  <a:pos x="T4" y="T5"/>
                </a:cxn>
                <a:cxn ang="0">
                  <a:pos x="T6" y="T7"/>
                </a:cxn>
                <a:cxn ang="0">
                  <a:pos x="T8" y="T9"/>
                </a:cxn>
              </a:cxnLst>
              <a:rect l="0" t="0" r="r" b="b"/>
              <a:pathLst>
                <a:path w="16" h="17">
                  <a:moveTo>
                    <a:pt x="15" y="6"/>
                  </a:moveTo>
                  <a:cubicBezTo>
                    <a:pt x="16" y="10"/>
                    <a:pt x="15" y="14"/>
                    <a:pt x="12" y="16"/>
                  </a:cubicBezTo>
                  <a:cubicBezTo>
                    <a:pt x="8" y="17"/>
                    <a:pt x="2" y="17"/>
                    <a:pt x="1" y="12"/>
                  </a:cubicBezTo>
                  <a:cubicBezTo>
                    <a:pt x="0" y="8"/>
                    <a:pt x="1" y="3"/>
                    <a:pt x="5" y="1"/>
                  </a:cubicBezTo>
                  <a:cubicBezTo>
                    <a:pt x="9" y="0"/>
                    <a:pt x="14" y="1"/>
                    <a:pt x="15"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69" name="Freeform 168"/>
            <p:cNvSpPr>
              <a:spLocks/>
            </p:cNvSpPr>
            <p:nvPr userDrawn="1"/>
          </p:nvSpPr>
          <p:spPr bwMode="auto">
            <a:xfrm>
              <a:off x="4283075" y="1439863"/>
              <a:ext cx="25400" cy="30163"/>
            </a:xfrm>
            <a:custGeom>
              <a:avLst/>
              <a:gdLst>
                <a:gd name="T0" fmla="*/ 32 w 32"/>
                <a:gd name="T1" fmla="*/ 0 h 37"/>
                <a:gd name="T2" fmla="*/ 18 w 32"/>
                <a:gd name="T3" fmla="*/ 30 h 37"/>
                <a:gd name="T4" fmla="*/ 0 w 32"/>
                <a:gd name="T5" fmla="*/ 33 h 37"/>
                <a:gd name="T6" fmla="*/ 0 w 32"/>
                <a:gd name="T7" fmla="*/ 31 h 37"/>
                <a:gd name="T8" fmla="*/ 32 w 32"/>
                <a:gd name="T9" fmla="*/ 0 h 37"/>
              </a:gdLst>
              <a:ahLst/>
              <a:cxnLst>
                <a:cxn ang="0">
                  <a:pos x="T0" y="T1"/>
                </a:cxn>
                <a:cxn ang="0">
                  <a:pos x="T2" y="T3"/>
                </a:cxn>
                <a:cxn ang="0">
                  <a:pos x="T4" y="T5"/>
                </a:cxn>
                <a:cxn ang="0">
                  <a:pos x="T6" y="T7"/>
                </a:cxn>
                <a:cxn ang="0">
                  <a:pos x="T8" y="T9"/>
                </a:cxn>
              </a:cxnLst>
              <a:rect l="0" t="0" r="r" b="b"/>
              <a:pathLst>
                <a:path w="32" h="37">
                  <a:moveTo>
                    <a:pt x="32" y="0"/>
                  </a:moveTo>
                  <a:cubicBezTo>
                    <a:pt x="31" y="11"/>
                    <a:pt x="29" y="24"/>
                    <a:pt x="18" y="30"/>
                  </a:cubicBezTo>
                  <a:cubicBezTo>
                    <a:pt x="12" y="31"/>
                    <a:pt x="6" y="37"/>
                    <a:pt x="0" y="33"/>
                  </a:cubicBezTo>
                  <a:lnTo>
                    <a:pt x="0" y="31"/>
                  </a:lnTo>
                  <a:cubicBezTo>
                    <a:pt x="8" y="20"/>
                    <a:pt x="23" y="11"/>
                    <a:pt x="32"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0" name="Freeform 169"/>
            <p:cNvSpPr>
              <a:spLocks/>
            </p:cNvSpPr>
            <p:nvPr userDrawn="1"/>
          </p:nvSpPr>
          <p:spPr bwMode="auto">
            <a:xfrm>
              <a:off x="4794250" y="1443038"/>
              <a:ext cx="12700" cy="11113"/>
            </a:xfrm>
            <a:custGeom>
              <a:avLst/>
              <a:gdLst>
                <a:gd name="T0" fmla="*/ 15 w 16"/>
                <a:gd name="T1" fmla="*/ 6 h 15"/>
                <a:gd name="T2" fmla="*/ 12 w 16"/>
                <a:gd name="T3" fmla="*/ 12 h 15"/>
                <a:gd name="T4" fmla="*/ 3 w 16"/>
                <a:gd name="T5" fmla="*/ 12 h 15"/>
                <a:gd name="T6" fmla="*/ 1 w 16"/>
                <a:gd name="T7" fmla="*/ 5 h 15"/>
                <a:gd name="T8" fmla="*/ 6 w 16"/>
                <a:gd name="T9" fmla="*/ 1 h 15"/>
                <a:gd name="T10" fmla="*/ 15 w 16"/>
                <a:gd name="T11" fmla="*/ 6 h 15"/>
              </a:gdLst>
              <a:ahLst/>
              <a:cxnLst>
                <a:cxn ang="0">
                  <a:pos x="T0" y="T1"/>
                </a:cxn>
                <a:cxn ang="0">
                  <a:pos x="T2" y="T3"/>
                </a:cxn>
                <a:cxn ang="0">
                  <a:pos x="T4" y="T5"/>
                </a:cxn>
                <a:cxn ang="0">
                  <a:pos x="T6" y="T7"/>
                </a:cxn>
                <a:cxn ang="0">
                  <a:pos x="T8" y="T9"/>
                </a:cxn>
                <a:cxn ang="0">
                  <a:pos x="T10" y="T11"/>
                </a:cxn>
              </a:cxnLst>
              <a:rect l="0" t="0" r="r" b="b"/>
              <a:pathLst>
                <a:path w="16" h="15">
                  <a:moveTo>
                    <a:pt x="15" y="6"/>
                  </a:moveTo>
                  <a:cubicBezTo>
                    <a:pt x="16" y="8"/>
                    <a:pt x="13" y="10"/>
                    <a:pt x="12" y="12"/>
                  </a:cubicBezTo>
                  <a:cubicBezTo>
                    <a:pt x="10" y="15"/>
                    <a:pt x="6" y="13"/>
                    <a:pt x="3" y="12"/>
                  </a:cubicBezTo>
                  <a:cubicBezTo>
                    <a:pt x="1" y="11"/>
                    <a:pt x="0" y="7"/>
                    <a:pt x="1" y="5"/>
                  </a:cubicBezTo>
                  <a:cubicBezTo>
                    <a:pt x="2" y="2"/>
                    <a:pt x="4" y="1"/>
                    <a:pt x="6" y="1"/>
                  </a:cubicBezTo>
                  <a:cubicBezTo>
                    <a:pt x="10" y="0"/>
                    <a:pt x="13" y="3"/>
                    <a:pt x="15"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1" name="Freeform 170"/>
            <p:cNvSpPr>
              <a:spLocks/>
            </p:cNvSpPr>
            <p:nvPr userDrawn="1"/>
          </p:nvSpPr>
          <p:spPr bwMode="auto">
            <a:xfrm>
              <a:off x="4324350" y="1444625"/>
              <a:ext cx="19050" cy="41275"/>
            </a:xfrm>
            <a:custGeom>
              <a:avLst/>
              <a:gdLst>
                <a:gd name="T0" fmla="*/ 19 w 24"/>
                <a:gd name="T1" fmla="*/ 21 h 52"/>
                <a:gd name="T2" fmla="*/ 24 w 24"/>
                <a:gd name="T3" fmla="*/ 51 h 52"/>
                <a:gd name="T4" fmla="*/ 11 w 24"/>
                <a:gd name="T5" fmla="*/ 41 h 52"/>
                <a:gd name="T6" fmla="*/ 0 w 24"/>
                <a:gd name="T7" fmla="*/ 1 h 52"/>
                <a:gd name="T8" fmla="*/ 3 w 24"/>
                <a:gd name="T9" fmla="*/ 0 h 52"/>
                <a:gd name="T10" fmla="*/ 17 w 24"/>
                <a:gd name="T11" fmla="*/ 16 h 52"/>
                <a:gd name="T12" fmla="*/ 19 w 24"/>
                <a:gd name="T13" fmla="*/ 21 h 52"/>
              </a:gdLst>
              <a:ahLst/>
              <a:cxnLst>
                <a:cxn ang="0">
                  <a:pos x="T0" y="T1"/>
                </a:cxn>
                <a:cxn ang="0">
                  <a:pos x="T2" y="T3"/>
                </a:cxn>
                <a:cxn ang="0">
                  <a:pos x="T4" y="T5"/>
                </a:cxn>
                <a:cxn ang="0">
                  <a:pos x="T6" y="T7"/>
                </a:cxn>
                <a:cxn ang="0">
                  <a:pos x="T8" y="T9"/>
                </a:cxn>
                <a:cxn ang="0">
                  <a:pos x="T10" y="T11"/>
                </a:cxn>
                <a:cxn ang="0">
                  <a:pos x="T12" y="T13"/>
                </a:cxn>
              </a:cxnLst>
              <a:rect l="0" t="0" r="r" b="b"/>
              <a:pathLst>
                <a:path w="24" h="52">
                  <a:moveTo>
                    <a:pt x="19" y="21"/>
                  </a:moveTo>
                  <a:cubicBezTo>
                    <a:pt x="24" y="30"/>
                    <a:pt x="21" y="42"/>
                    <a:pt x="24" y="51"/>
                  </a:cubicBezTo>
                  <a:cubicBezTo>
                    <a:pt x="18" y="52"/>
                    <a:pt x="15" y="45"/>
                    <a:pt x="11" y="41"/>
                  </a:cubicBezTo>
                  <a:cubicBezTo>
                    <a:pt x="3" y="30"/>
                    <a:pt x="4" y="15"/>
                    <a:pt x="0" y="1"/>
                  </a:cubicBezTo>
                  <a:cubicBezTo>
                    <a:pt x="1" y="0"/>
                    <a:pt x="2" y="0"/>
                    <a:pt x="3" y="0"/>
                  </a:cubicBezTo>
                  <a:cubicBezTo>
                    <a:pt x="8" y="4"/>
                    <a:pt x="12" y="11"/>
                    <a:pt x="17" y="16"/>
                  </a:cubicBezTo>
                  <a:cubicBezTo>
                    <a:pt x="16" y="19"/>
                    <a:pt x="19" y="19"/>
                    <a:pt x="19" y="2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2" name="Freeform 171"/>
            <p:cNvSpPr>
              <a:spLocks/>
            </p:cNvSpPr>
            <p:nvPr userDrawn="1"/>
          </p:nvSpPr>
          <p:spPr bwMode="auto">
            <a:xfrm>
              <a:off x="4810125" y="1444625"/>
              <a:ext cx="9525" cy="9525"/>
            </a:xfrm>
            <a:custGeom>
              <a:avLst/>
              <a:gdLst>
                <a:gd name="T0" fmla="*/ 13 w 13"/>
                <a:gd name="T1" fmla="*/ 6 h 12"/>
                <a:gd name="T2" fmla="*/ 8 w 13"/>
                <a:gd name="T3" fmla="*/ 12 h 12"/>
                <a:gd name="T4" fmla="*/ 1 w 13"/>
                <a:gd name="T5" fmla="*/ 8 h 12"/>
                <a:gd name="T6" fmla="*/ 5 w 13"/>
                <a:gd name="T7" fmla="*/ 1 h 12"/>
                <a:gd name="T8" fmla="*/ 13 w 13"/>
                <a:gd name="T9" fmla="*/ 6 h 12"/>
              </a:gdLst>
              <a:ahLst/>
              <a:cxnLst>
                <a:cxn ang="0">
                  <a:pos x="T0" y="T1"/>
                </a:cxn>
                <a:cxn ang="0">
                  <a:pos x="T2" y="T3"/>
                </a:cxn>
                <a:cxn ang="0">
                  <a:pos x="T4" y="T5"/>
                </a:cxn>
                <a:cxn ang="0">
                  <a:pos x="T6" y="T7"/>
                </a:cxn>
                <a:cxn ang="0">
                  <a:pos x="T8" y="T9"/>
                </a:cxn>
              </a:cxnLst>
              <a:rect l="0" t="0" r="r" b="b"/>
              <a:pathLst>
                <a:path w="13" h="12">
                  <a:moveTo>
                    <a:pt x="13" y="6"/>
                  </a:moveTo>
                  <a:cubicBezTo>
                    <a:pt x="13" y="9"/>
                    <a:pt x="10" y="10"/>
                    <a:pt x="8" y="12"/>
                  </a:cubicBezTo>
                  <a:cubicBezTo>
                    <a:pt x="6" y="11"/>
                    <a:pt x="3" y="10"/>
                    <a:pt x="1" y="8"/>
                  </a:cubicBezTo>
                  <a:cubicBezTo>
                    <a:pt x="0" y="4"/>
                    <a:pt x="3" y="3"/>
                    <a:pt x="5" y="1"/>
                  </a:cubicBezTo>
                  <a:cubicBezTo>
                    <a:pt x="9" y="0"/>
                    <a:pt x="12" y="2"/>
                    <a:pt x="13" y="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3" name="Freeform 172"/>
            <p:cNvSpPr>
              <a:spLocks/>
            </p:cNvSpPr>
            <p:nvPr userDrawn="1"/>
          </p:nvSpPr>
          <p:spPr bwMode="auto">
            <a:xfrm>
              <a:off x="4835525" y="1449388"/>
              <a:ext cx="20638" cy="30163"/>
            </a:xfrm>
            <a:custGeom>
              <a:avLst/>
              <a:gdLst>
                <a:gd name="T0" fmla="*/ 25 w 25"/>
                <a:gd name="T1" fmla="*/ 34 h 37"/>
                <a:gd name="T2" fmla="*/ 23 w 25"/>
                <a:gd name="T3" fmla="*/ 36 h 37"/>
                <a:gd name="T4" fmla="*/ 22 w 25"/>
                <a:gd name="T5" fmla="*/ 36 h 37"/>
                <a:gd name="T6" fmla="*/ 1 w 25"/>
                <a:gd name="T7" fmla="*/ 0 h 37"/>
                <a:gd name="T8" fmla="*/ 3 w 25"/>
                <a:gd name="T9" fmla="*/ 0 h 37"/>
                <a:gd name="T10" fmla="*/ 25 w 25"/>
                <a:gd name="T11" fmla="*/ 34 h 37"/>
              </a:gdLst>
              <a:ahLst/>
              <a:cxnLst>
                <a:cxn ang="0">
                  <a:pos x="T0" y="T1"/>
                </a:cxn>
                <a:cxn ang="0">
                  <a:pos x="T2" y="T3"/>
                </a:cxn>
                <a:cxn ang="0">
                  <a:pos x="T4" y="T5"/>
                </a:cxn>
                <a:cxn ang="0">
                  <a:pos x="T6" y="T7"/>
                </a:cxn>
                <a:cxn ang="0">
                  <a:pos x="T8" y="T9"/>
                </a:cxn>
                <a:cxn ang="0">
                  <a:pos x="T10" y="T11"/>
                </a:cxn>
              </a:cxnLst>
              <a:rect l="0" t="0" r="r" b="b"/>
              <a:pathLst>
                <a:path w="25" h="37">
                  <a:moveTo>
                    <a:pt x="25" y="34"/>
                  </a:moveTo>
                  <a:cubicBezTo>
                    <a:pt x="25" y="35"/>
                    <a:pt x="25" y="37"/>
                    <a:pt x="23" y="36"/>
                  </a:cubicBezTo>
                  <a:lnTo>
                    <a:pt x="22" y="36"/>
                  </a:lnTo>
                  <a:cubicBezTo>
                    <a:pt x="11" y="27"/>
                    <a:pt x="0" y="15"/>
                    <a:pt x="1" y="0"/>
                  </a:cubicBezTo>
                  <a:lnTo>
                    <a:pt x="3" y="0"/>
                  </a:lnTo>
                  <a:cubicBezTo>
                    <a:pt x="14" y="9"/>
                    <a:pt x="25" y="18"/>
                    <a:pt x="25" y="3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4" name="Freeform 173"/>
            <p:cNvSpPr>
              <a:spLocks/>
            </p:cNvSpPr>
            <p:nvPr userDrawn="1"/>
          </p:nvSpPr>
          <p:spPr bwMode="auto">
            <a:xfrm>
              <a:off x="4821238" y="1462088"/>
              <a:ext cx="12700" cy="11113"/>
            </a:xfrm>
            <a:custGeom>
              <a:avLst/>
              <a:gdLst>
                <a:gd name="T0" fmla="*/ 15 w 15"/>
                <a:gd name="T1" fmla="*/ 7 h 15"/>
                <a:gd name="T2" fmla="*/ 12 w 15"/>
                <a:gd name="T3" fmla="*/ 14 h 15"/>
                <a:gd name="T4" fmla="*/ 0 w 15"/>
                <a:gd name="T5" fmla="*/ 9 h 15"/>
                <a:gd name="T6" fmla="*/ 6 w 15"/>
                <a:gd name="T7" fmla="*/ 1 h 15"/>
                <a:gd name="T8" fmla="*/ 15 w 15"/>
                <a:gd name="T9" fmla="*/ 7 h 15"/>
              </a:gdLst>
              <a:ahLst/>
              <a:cxnLst>
                <a:cxn ang="0">
                  <a:pos x="T0" y="T1"/>
                </a:cxn>
                <a:cxn ang="0">
                  <a:pos x="T2" y="T3"/>
                </a:cxn>
                <a:cxn ang="0">
                  <a:pos x="T4" y="T5"/>
                </a:cxn>
                <a:cxn ang="0">
                  <a:pos x="T6" y="T7"/>
                </a:cxn>
                <a:cxn ang="0">
                  <a:pos x="T8" y="T9"/>
                </a:cxn>
              </a:cxnLst>
              <a:rect l="0" t="0" r="r" b="b"/>
              <a:pathLst>
                <a:path w="15" h="15">
                  <a:moveTo>
                    <a:pt x="15" y="7"/>
                  </a:moveTo>
                  <a:cubicBezTo>
                    <a:pt x="15" y="10"/>
                    <a:pt x="14" y="12"/>
                    <a:pt x="12" y="14"/>
                  </a:cubicBezTo>
                  <a:cubicBezTo>
                    <a:pt x="8" y="15"/>
                    <a:pt x="1" y="15"/>
                    <a:pt x="0" y="9"/>
                  </a:cubicBezTo>
                  <a:cubicBezTo>
                    <a:pt x="0" y="5"/>
                    <a:pt x="4" y="3"/>
                    <a:pt x="6" y="1"/>
                  </a:cubicBezTo>
                  <a:cubicBezTo>
                    <a:pt x="11" y="0"/>
                    <a:pt x="14" y="3"/>
                    <a:pt x="15" y="7"/>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5" name="Freeform 174"/>
            <p:cNvSpPr>
              <a:spLocks/>
            </p:cNvSpPr>
            <p:nvPr userDrawn="1"/>
          </p:nvSpPr>
          <p:spPr bwMode="auto">
            <a:xfrm>
              <a:off x="4789488" y="1466850"/>
              <a:ext cx="28575" cy="31750"/>
            </a:xfrm>
            <a:custGeom>
              <a:avLst/>
              <a:gdLst>
                <a:gd name="T0" fmla="*/ 31 w 36"/>
                <a:gd name="T1" fmla="*/ 8 h 39"/>
                <a:gd name="T2" fmla="*/ 2 w 36"/>
                <a:gd name="T3" fmla="*/ 39 h 39"/>
                <a:gd name="T4" fmla="*/ 1 w 36"/>
                <a:gd name="T5" fmla="*/ 34 h 39"/>
                <a:gd name="T6" fmla="*/ 30 w 36"/>
                <a:gd name="T7" fmla="*/ 0 h 39"/>
                <a:gd name="T8" fmla="*/ 31 w 36"/>
                <a:gd name="T9" fmla="*/ 8 h 39"/>
              </a:gdLst>
              <a:ahLst/>
              <a:cxnLst>
                <a:cxn ang="0">
                  <a:pos x="T0" y="T1"/>
                </a:cxn>
                <a:cxn ang="0">
                  <a:pos x="T2" y="T3"/>
                </a:cxn>
                <a:cxn ang="0">
                  <a:pos x="T4" y="T5"/>
                </a:cxn>
                <a:cxn ang="0">
                  <a:pos x="T6" y="T7"/>
                </a:cxn>
                <a:cxn ang="0">
                  <a:pos x="T8" y="T9"/>
                </a:cxn>
              </a:cxnLst>
              <a:rect l="0" t="0" r="r" b="b"/>
              <a:pathLst>
                <a:path w="36" h="39">
                  <a:moveTo>
                    <a:pt x="31" y="8"/>
                  </a:moveTo>
                  <a:cubicBezTo>
                    <a:pt x="26" y="22"/>
                    <a:pt x="11" y="29"/>
                    <a:pt x="2" y="39"/>
                  </a:cubicBezTo>
                  <a:cubicBezTo>
                    <a:pt x="0" y="38"/>
                    <a:pt x="1" y="35"/>
                    <a:pt x="1" y="34"/>
                  </a:cubicBezTo>
                  <a:cubicBezTo>
                    <a:pt x="5" y="19"/>
                    <a:pt x="16" y="5"/>
                    <a:pt x="30" y="0"/>
                  </a:cubicBezTo>
                  <a:cubicBezTo>
                    <a:pt x="36" y="0"/>
                    <a:pt x="30" y="5"/>
                    <a:pt x="31"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6" name="Freeform 175"/>
            <p:cNvSpPr>
              <a:spLocks/>
            </p:cNvSpPr>
            <p:nvPr userDrawn="1"/>
          </p:nvSpPr>
          <p:spPr bwMode="auto">
            <a:xfrm>
              <a:off x="4824413" y="1477963"/>
              <a:ext cx="11113" cy="9525"/>
            </a:xfrm>
            <a:custGeom>
              <a:avLst/>
              <a:gdLst>
                <a:gd name="T0" fmla="*/ 14 w 14"/>
                <a:gd name="T1" fmla="*/ 5 h 12"/>
                <a:gd name="T2" fmla="*/ 9 w 14"/>
                <a:gd name="T3" fmla="*/ 12 h 12"/>
                <a:gd name="T4" fmla="*/ 1 w 14"/>
                <a:gd name="T5" fmla="*/ 8 h 12"/>
                <a:gd name="T6" fmla="*/ 6 w 14"/>
                <a:gd name="T7" fmla="*/ 1 h 12"/>
                <a:gd name="T8" fmla="*/ 14 w 14"/>
                <a:gd name="T9" fmla="*/ 5 h 12"/>
              </a:gdLst>
              <a:ahLst/>
              <a:cxnLst>
                <a:cxn ang="0">
                  <a:pos x="T0" y="T1"/>
                </a:cxn>
                <a:cxn ang="0">
                  <a:pos x="T2" y="T3"/>
                </a:cxn>
                <a:cxn ang="0">
                  <a:pos x="T4" y="T5"/>
                </a:cxn>
                <a:cxn ang="0">
                  <a:pos x="T6" y="T7"/>
                </a:cxn>
                <a:cxn ang="0">
                  <a:pos x="T8" y="T9"/>
                </a:cxn>
              </a:cxnLst>
              <a:rect l="0" t="0" r="r" b="b"/>
              <a:pathLst>
                <a:path w="14" h="12">
                  <a:moveTo>
                    <a:pt x="14" y="5"/>
                  </a:moveTo>
                  <a:cubicBezTo>
                    <a:pt x="14" y="8"/>
                    <a:pt x="11" y="10"/>
                    <a:pt x="9" y="12"/>
                  </a:cubicBezTo>
                  <a:cubicBezTo>
                    <a:pt x="6" y="11"/>
                    <a:pt x="3" y="11"/>
                    <a:pt x="1" y="8"/>
                  </a:cubicBezTo>
                  <a:cubicBezTo>
                    <a:pt x="0" y="4"/>
                    <a:pt x="4" y="3"/>
                    <a:pt x="6" y="1"/>
                  </a:cubicBezTo>
                  <a:cubicBezTo>
                    <a:pt x="10" y="0"/>
                    <a:pt x="13" y="2"/>
                    <a:pt x="14" y="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7" name="Freeform 176"/>
            <p:cNvSpPr>
              <a:spLocks noEditPoints="1"/>
            </p:cNvSpPr>
            <p:nvPr userDrawn="1"/>
          </p:nvSpPr>
          <p:spPr bwMode="auto">
            <a:xfrm>
              <a:off x="4516438" y="933450"/>
              <a:ext cx="104775" cy="14288"/>
            </a:xfrm>
            <a:custGeom>
              <a:avLst/>
              <a:gdLst>
                <a:gd name="T0" fmla="*/ 122 w 131"/>
                <a:gd name="T1" fmla="*/ 0 h 18"/>
                <a:gd name="T2" fmla="*/ 131 w 131"/>
                <a:gd name="T3" fmla="*/ 9 h 18"/>
                <a:gd name="T4" fmla="*/ 122 w 131"/>
                <a:gd name="T5" fmla="*/ 18 h 18"/>
                <a:gd name="T6" fmla="*/ 10 w 131"/>
                <a:gd name="T7" fmla="*/ 18 h 18"/>
                <a:gd name="T8" fmla="*/ 0 w 131"/>
                <a:gd name="T9" fmla="*/ 9 h 18"/>
                <a:gd name="T10" fmla="*/ 10 w 131"/>
                <a:gd name="T11" fmla="*/ 0 h 18"/>
                <a:gd name="T12" fmla="*/ 122 w 131"/>
                <a:gd name="T13" fmla="*/ 0 h 18"/>
                <a:gd name="T14" fmla="*/ 42 w 131"/>
                <a:gd name="T15" fmla="*/ 16 h 18"/>
                <a:gd name="T16" fmla="*/ 37 w 131"/>
                <a:gd name="T17" fmla="*/ 3 h 18"/>
                <a:gd name="T18" fmla="*/ 26 w 131"/>
                <a:gd name="T19" fmla="*/ 3 h 18"/>
                <a:gd name="T20" fmla="*/ 31 w 131"/>
                <a:gd name="T21" fmla="*/ 16 h 18"/>
                <a:gd name="T22" fmla="*/ 42 w 131"/>
                <a:gd name="T23" fmla="*/ 16 h 18"/>
                <a:gd name="T24" fmla="*/ 88 w 131"/>
                <a:gd name="T25" fmla="*/ 16 h 18"/>
                <a:gd name="T26" fmla="*/ 83 w 131"/>
                <a:gd name="T27" fmla="*/ 3 h 18"/>
                <a:gd name="T28" fmla="*/ 72 w 131"/>
                <a:gd name="T29" fmla="*/ 3 h 18"/>
                <a:gd name="T30" fmla="*/ 77 w 131"/>
                <a:gd name="T31" fmla="*/ 16 h 18"/>
                <a:gd name="T32" fmla="*/ 88 w 131"/>
                <a:gd name="T33" fmla="*/ 16 h 18"/>
                <a:gd name="T34" fmla="*/ 122 w 131"/>
                <a:gd name="T35" fmla="*/ 3 h 18"/>
                <a:gd name="T36" fmla="*/ 118 w 131"/>
                <a:gd name="T37" fmla="*/ 3 h 18"/>
                <a:gd name="T38" fmla="*/ 122 w 131"/>
                <a:gd name="T39" fmla="*/ 16 h 18"/>
                <a:gd name="T40" fmla="*/ 122 w 131"/>
                <a:gd name="T4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8">
                  <a:moveTo>
                    <a:pt x="122" y="0"/>
                  </a:moveTo>
                  <a:cubicBezTo>
                    <a:pt x="127" y="0"/>
                    <a:pt x="131" y="4"/>
                    <a:pt x="131" y="9"/>
                  </a:cubicBezTo>
                  <a:cubicBezTo>
                    <a:pt x="131" y="14"/>
                    <a:pt x="127" y="18"/>
                    <a:pt x="122" y="18"/>
                  </a:cubicBezTo>
                  <a:lnTo>
                    <a:pt x="10" y="18"/>
                  </a:lnTo>
                  <a:cubicBezTo>
                    <a:pt x="4" y="18"/>
                    <a:pt x="0" y="14"/>
                    <a:pt x="0" y="9"/>
                  </a:cubicBezTo>
                  <a:cubicBezTo>
                    <a:pt x="0" y="4"/>
                    <a:pt x="4" y="0"/>
                    <a:pt x="10" y="0"/>
                  </a:cubicBezTo>
                  <a:lnTo>
                    <a:pt x="122" y="0"/>
                  </a:lnTo>
                  <a:close/>
                  <a:moveTo>
                    <a:pt x="42" y="16"/>
                  </a:moveTo>
                  <a:cubicBezTo>
                    <a:pt x="53" y="16"/>
                    <a:pt x="43" y="3"/>
                    <a:pt x="37" y="3"/>
                  </a:cubicBezTo>
                  <a:lnTo>
                    <a:pt x="26" y="3"/>
                  </a:lnTo>
                  <a:cubicBezTo>
                    <a:pt x="15" y="3"/>
                    <a:pt x="26" y="16"/>
                    <a:pt x="31" y="16"/>
                  </a:cubicBezTo>
                  <a:lnTo>
                    <a:pt x="42" y="16"/>
                  </a:lnTo>
                  <a:close/>
                  <a:moveTo>
                    <a:pt x="88" y="16"/>
                  </a:moveTo>
                  <a:cubicBezTo>
                    <a:pt x="99" y="16"/>
                    <a:pt x="89" y="3"/>
                    <a:pt x="83" y="3"/>
                  </a:cubicBezTo>
                  <a:lnTo>
                    <a:pt x="72" y="3"/>
                  </a:lnTo>
                  <a:cubicBezTo>
                    <a:pt x="61" y="3"/>
                    <a:pt x="71" y="16"/>
                    <a:pt x="77" y="16"/>
                  </a:cubicBezTo>
                  <a:lnTo>
                    <a:pt x="88" y="16"/>
                  </a:lnTo>
                  <a:close/>
                  <a:moveTo>
                    <a:pt x="122" y="3"/>
                  </a:moveTo>
                  <a:lnTo>
                    <a:pt x="118" y="3"/>
                  </a:lnTo>
                  <a:cubicBezTo>
                    <a:pt x="107" y="3"/>
                    <a:pt x="116" y="16"/>
                    <a:pt x="122" y="16"/>
                  </a:cubicBezTo>
                  <a:cubicBezTo>
                    <a:pt x="129" y="16"/>
                    <a:pt x="130" y="3"/>
                    <a:pt x="122" y="3"/>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8" name="Freeform 177"/>
            <p:cNvSpPr>
              <a:spLocks noEditPoints="1"/>
            </p:cNvSpPr>
            <p:nvPr userDrawn="1"/>
          </p:nvSpPr>
          <p:spPr bwMode="auto">
            <a:xfrm>
              <a:off x="4598988" y="1035050"/>
              <a:ext cx="46038" cy="76200"/>
            </a:xfrm>
            <a:custGeom>
              <a:avLst/>
              <a:gdLst>
                <a:gd name="T0" fmla="*/ 9 w 59"/>
                <a:gd name="T1" fmla="*/ 0 h 95"/>
                <a:gd name="T2" fmla="*/ 30 w 59"/>
                <a:gd name="T3" fmla="*/ 8 h 95"/>
                <a:gd name="T4" fmla="*/ 51 w 59"/>
                <a:gd name="T5" fmla="*/ 0 h 95"/>
                <a:gd name="T6" fmla="*/ 43 w 59"/>
                <a:gd name="T7" fmla="*/ 32 h 95"/>
                <a:gd name="T8" fmla="*/ 59 w 59"/>
                <a:gd name="T9" fmla="*/ 28 h 95"/>
                <a:gd name="T10" fmla="*/ 54 w 59"/>
                <a:gd name="T11" fmla="*/ 47 h 95"/>
                <a:gd name="T12" fmla="*/ 59 w 59"/>
                <a:gd name="T13" fmla="*/ 66 h 95"/>
                <a:gd name="T14" fmla="*/ 45 w 59"/>
                <a:gd name="T15" fmla="*/ 61 h 95"/>
                <a:gd name="T16" fmla="*/ 51 w 59"/>
                <a:gd name="T17" fmla="*/ 95 h 95"/>
                <a:gd name="T18" fmla="*/ 30 w 59"/>
                <a:gd name="T19" fmla="*/ 87 h 95"/>
                <a:gd name="T20" fmla="*/ 9 w 59"/>
                <a:gd name="T21" fmla="*/ 95 h 95"/>
                <a:gd name="T22" fmla="*/ 17 w 59"/>
                <a:gd name="T23" fmla="*/ 61 h 95"/>
                <a:gd name="T24" fmla="*/ 0 w 59"/>
                <a:gd name="T25" fmla="*/ 66 h 95"/>
                <a:gd name="T26" fmla="*/ 5 w 59"/>
                <a:gd name="T27" fmla="*/ 47 h 95"/>
                <a:gd name="T28" fmla="*/ 0 w 59"/>
                <a:gd name="T29" fmla="*/ 29 h 95"/>
                <a:gd name="T30" fmla="*/ 17 w 59"/>
                <a:gd name="T31" fmla="*/ 32 h 95"/>
                <a:gd name="T32" fmla="*/ 9 w 59"/>
                <a:gd name="T33" fmla="*/ 0 h 95"/>
                <a:gd name="T34" fmla="*/ 40 w 59"/>
                <a:gd name="T35" fmla="*/ 57 h 95"/>
                <a:gd name="T36" fmla="*/ 46 w 59"/>
                <a:gd name="T37" fmla="*/ 45 h 95"/>
                <a:gd name="T38" fmla="*/ 30 w 59"/>
                <a:gd name="T39" fmla="*/ 32 h 95"/>
                <a:gd name="T40" fmla="*/ 16 w 59"/>
                <a:gd name="T41" fmla="*/ 44 h 95"/>
                <a:gd name="T42" fmla="*/ 23 w 59"/>
                <a:gd name="T43" fmla="*/ 57 h 95"/>
                <a:gd name="T44" fmla="*/ 40 w 59"/>
                <a:gd name="T45" fmla="*/ 57 h 95"/>
                <a:gd name="T46" fmla="*/ 19 w 59"/>
                <a:gd name="T47" fmla="*/ 45 h 95"/>
                <a:gd name="T48" fmla="*/ 31 w 59"/>
                <a:gd name="T49" fmla="*/ 47 h 95"/>
                <a:gd name="T50" fmla="*/ 42 w 59"/>
                <a:gd name="T51" fmla="*/ 45 h 95"/>
                <a:gd name="T52" fmla="*/ 31 w 59"/>
                <a:gd name="T53" fmla="*/ 41 h 95"/>
                <a:gd name="T54" fmla="*/ 19 w 59"/>
                <a:gd name="T5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95">
                  <a:moveTo>
                    <a:pt x="9" y="0"/>
                  </a:moveTo>
                  <a:lnTo>
                    <a:pt x="30" y="8"/>
                  </a:lnTo>
                  <a:lnTo>
                    <a:pt x="51" y="0"/>
                  </a:lnTo>
                  <a:lnTo>
                    <a:pt x="43" y="32"/>
                  </a:lnTo>
                  <a:lnTo>
                    <a:pt x="59" y="28"/>
                  </a:lnTo>
                  <a:lnTo>
                    <a:pt x="54" y="47"/>
                  </a:lnTo>
                  <a:lnTo>
                    <a:pt x="59" y="66"/>
                  </a:lnTo>
                  <a:lnTo>
                    <a:pt x="45" y="61"/>
                  </a:lnTo>
                  <a:lnTo>
                    <a:pt x="51" y="95"/>
                  </a:lnTo>
                  <a:lnTo>
                    <a:pt x="30" y="87"/>
                  </a:lnTo>
                  <a:lnTo>
                    <a:pt x="9" y="95"/>
                  </a:lnTo>
                  <a:lnTo>
                    <a:pt x="17" y="61"/>
                  </a:lnTo>
                  <a:lnTo>
                    <a:pt x="0" y="66"/>
                  </a:lnTo>
                  <a:lnTo>
                    <a:pt x="5" y="47"/>
                  </a:lnTo>
                  <a:lnTo>
                    <a:pt x="0" y="29"/>
                  </a:lnTo>
                  <a:lnTo>
                    <a:pt x="17" y="32"/>
                  </a:lnTo>
                  <a:lnTo>
                    <a:pt x="9" y="0"/>
                  </a:lnTo>
                  <a:close/>
                  <a:moveTo>
                    <a:pt x="40" y="57"/>
                  </a:moveTo>
                  <a:cubicBezTo>
                    <a:pt x="45" y="57"/>
                    <a:pt x="46" y="50"/>
                    <a:pt x="46" y="45"/>
                  </a:cubicBezTo>
                  <a:cubicBezTo>
                    <a:pt x="46" y="32"/>
                    <a:pt x="35" y="45"/>
                    <a:pt x="30" y="32"/>
                  </a:cubicBezTo>
                  <a:cubicBezTo>
                    <a:pt x="26" y="43"/>
                    <a:pt x="16" y="33"/>
                    <a:pt x="16" y="44"/>
                  </a:cubicBezTo>
                  <a:cubicBezTo>
                    <a:pt x="16" y="52"/>
                    <a:pt x="16" y="57"/>
                    <a:pt x="23" y="57"/>
                  </a:cubicBezTo>
                  <a:lnTo>
                    <a:pt x="40" y="57"/>
                  </a:lnTo>
                  <a:close/>
                  <a:moveTo>
                    <a:pt x="19" y="45"/>
                  </a:moveTo>
                  <a:cubicBezTo>
                    <a:pt x="19" y="50"/>
                    <a:pt x="26" y="47"/>
                    <a:pt x="31" y="47"/>
                  </a:cubicBezTo>
                  <a:cubicBezTo>
                    <a:pt x="36" y="47"/>
                    <a:pt x="42" y="50"/>
                    <a:pt x="42" y="45"/>
                  </a:cubicBezTo>
                  <a:cubicBezTo>
                    <a:pt x="42" y="38"/>
                    <a:pt x="36" y="41"/>
                    <a:pt x="31" y="41"/>
                  </a:cubicBezTo>
                  <a:cubicBezTo>
                    <a:pt x="26" y="41"/>
                    <a:pt x="19" y="38"/>
                    <a:pt x="19" y="4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79" name="Freeform 178"/>
            <p:cNvSpPr>
              <a:spLocks/>
            </p:cNvSpPr>
            <p:nvPr userDrawn="1"/>
          </p:nvSpPr>
          <p:spPr bwMode="auto">
            <a:xfrm>
              <a:off x="4562475" y="1060450"/>
              <a:ext cx="11113" cy="11113"/>
            </a:xfrm>
            <a:custGeom>
              <a:avLst/>
              <a:gdLst>
                <a:gd name="T0" fmla="*/ 2 w 7"/>
                <a:gd name="T1" fmla="*/ 7 h 7"/>
                <a:gd name="T2" fmla="*/ 2 w 7"/>
                <a:gd name="T3" fmla="*/ 5 h 7"/>
                <a:gd name="T4" fmla="*/ 0 w 7"/>
                <a:gd name="T5" fmla="*/ 5 h 7"/>
                <a:gd name="T6" fmla="*/ 2 w 7"/>
                <a:gd name="T7" fmla="*/ 4 h 7"/>
                <a:gd name="T8" fmla="*/ 1 w 7"/>
                <a:gd name="T9" fmla="*/ 2 h 7"/>
                <a:gd name="T10" fmla="*/ 3 w 7"/>
                <a:gd name="T11" fmla="*/ 2 h 7"/>
                <a:gd name="T12" fmla="*/ 4 w 7"/>
                <a:gd name="T13" fmla="*/ 0 h 7"/>
                <a:gd name="T14" fmla="*/ 5 w 7"/>
                <a:gd name="T15" fmla="*/ 2 h 7"/>
                <a:gd name="T16" fmla="*/ 7 w 7"/>
                <a:gd name="T17" fmla="*/ 2 h 7"/>
                <a:gd name="T18" fmla="*/ 6 w 7"/>
                <a:gd name="T19" fmla="*/ 4 h 7"/>
                <a:gd name="T20" fmla="*/ 7 w 7"/>
                <a:gd name="T21" fmla="*/ 5 h 7"/>
                <a:gd name="T22" fmla="*/ 5 w 7"/>
                <a:gd name="T23" fmla="*/ 5 h 7"/>
                <a:gd name="T24" fmla="*/ 5 w 7"/>
                <a:gd name="T25" fmla="*/ 7 h 7"/>
                <a:gd name="T26" fmla="*/ 4 w 7"/>
                <a:gd name="T27" fmla="*/ 6 h 7"/>
                <a:gd name="T28" fmla="*/ 2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2" y="7"/>
                  </a:moveTo>
                  <a:lnTo>
                    <a:pt x="2" y="5"/>
                  </a:lnTo>
                  <a:lnTo>
                    <a:pt x="0" y="5"/>
                  </a:lnTo>
                  <a:lnTo>
                    <a:pt x="2" y="4"/>
                  </a:lnTo>
                  <a:lnTo>
                    <a:pt x="1" y="2"/>
                  </a:lnTo>
                  <a:lnTo>
                    <a:pt x="3" y="2"/>
                  </a:lnTo>
                  <a:lnTo>
                    <a:pt x="4" y="0"/>
                  </a:lnTo>
                  <a:lnTo>
                    <a:pt x="5" y="2"/>
                  </a:lnTo>
                  <a:lnTo>
                    <a:pt x="7" y="2"/>
                  </a:lnTo>
                  <a:lnTo>
                    <a:pt x="6" y="4"/>
                  </a:lnTo>
                  <a:lnTo>
                    <a:pt x="7" y="5"/>
                  </a:lnTo>
                  <a:lnTo>
                    <a:pt x="5" y="5"/>
                  </a:lnTo>
                  <a:lnTo>
                    <a:pt x="5" y="7"/>
                  </a:lnTo>
                  <a:lnTo>
                    <a:pt x="4" y="6"/>
                  </a:lnTo>
                  <a:lnTo>
                    <a:pt x="2"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0" name="Freeform 179"/>
            <p:cNvSpPr>
              <a:spLocks/>
            </p:cNvSpPr>
            <p:nvPr userDrawn="1"/>
          </p:nvSpPr>
          <p:spPr bwMode="auto">
            <a:xfrm>
              <a:off x="4549775" y="1077913"/>
              <a:ext cx="11113" cy="11113"/>
            </a:xfrm>
            <a:custGeom>
              <a:avLst/>
              <a:gdLst>
                <a:gd name="T0" fmla="*/ 2 w 7"/>
                <a:gd name="T1" fmla="*/ 7 h 7"/>
                <a:gd name="T2" fmla="*/ 2 w 7"/>
                <a:gd name="T3" fmla="*/ 5 h 7"/>
                <a:gd name="T4" fmla="*/ 0 w 7"/>
                <a:gd name="T5" fmla="*/ 5 h 7"/>
                <a:gd name="T6" fmla="*/ 1 w 7"/>
                <a:gd name="T7" fmla="*/ 3 h 7"/>
                <a:gd name="T8" fmla="*/ 1 w 7"/>
                <a:gd name="T9" fmla="*/ 2 h 7"/>
                <a:gd name="T10" fmla="*/ 2 w 7"/>
                <a:gd name="T11" fmla="*/ 2 h 7"/>
                <a:gd name="T12" fmla="*/ 3 w 7"/>
                <a:gd name="T13" fmla="*/ 0 h 7"/>
                <a:gd name="T14" fmla="*/ 5 w 7"/>
                <a:gd name="T15" fmla="*/ 2 h 7"/>
                <a:gd name="T16" fmla="*/ 6 w 7"/>
                <a:gd name="T17" fmla="*/ 2 h 7"/>
                <a:gd name="T18" fmla="*/ 6 w 7"/>
                <a:gd name="T19" fmla="*/ 3 h 7"/>
                <a:gd name="T20" fmla="*/ 7 w 7"/>
                <a:gd name="T21" fmla="*/ 5 h 7"/>
                <a:gd name="T22" fmla="*/ 5 w 7"/>
                <a:gd name="T23" fmla="*/ 5 h 7"/>
                <a:gd name="T24" fmla="*/ 5 w 7"/>
                <a:gd name="T25" fmla="*/ 7 h 7"/>
                <a:gd name="T26" fmla="*/ 3 w 7"/>
                <a:gd name="T27" fmla="*/ 6 h 7"/>
                <a:gd name="T28" fmla="*/ 2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2" y="7"/>
                  </a:moveTo>
                  <a:lnTo>
                    <a:pt x="2" y="5"/>
                  </a:lnTo>
                  <a:lnTo>
                    <a:pt x="0" y="5"/>
                  </a:lnTo>
                  <a:lnTo>
                    <a:pt x="1" y="3"/>
                  </a:lnTo>
                  <a:lnTo>
                    <a:pt x="1" y="2"/>
                  </a:lnTo>
                  <a:lnTo>
                    <a:pt x="2" y="2"/>
                  </a:lnTo>
                  <a:lnTo>
                    <a:pt x="3" y="0"/>
                  </a:lnTo>
                  <a:lnTo>
                    <a:pt x="5" y="2"/>
                  </a:lnTo>
                  <a:lnTo>
                    <a:pt x="6" y="2"/>
                  </a:lnTo>
                  <a:lnTo>
                    <a:pt x="6" y="3"/>
                  </a:lnTo>
                  <a:lnTo>
                    <a:pt x="7" y="5"/>
                  </a:lnTo>
                  <a:lnTo>
                    <a:pt x="5" y="5"/>
                  </a:lnTo>
                  <a:lnTo>
                    <a:pt x="5" y="7"/>
                  </a:lnTo>
                  <a:lnTo>
                    <a:pt x="3" y="6"/>
                  </a:lnTo>
                  <a:lnTo>
                    <a:pt x="2"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1" name="Freeform 180"/>
            <p:cNvSpPr>
              <a:spLocks/>
            </p:cNvSpPr>
            <p:nvPr userDrawn="1"/>
          </p:nvSpPr>
          <p:spPr bwMode="auto">
            <a:xfrm>
              <a:off x="4572000" y="1076325"/>
              <a:ext cx="11113" cy="11113"/>
            </a:xfrm>
            <a:custGeom>
              <a:avLst/>
              <a:gdLst>
                <a:gd name="T0" fmla="*/ 2 w 7"/>
                <a:gd name="T1" fmla="*/ 7 h 7"/>
                <a:gd name="T2" fmla="*/ 2 w 7"/>
                <a:gd name="T3" fmla="*/ 5 h 7"/>
                <a:gd name="T4" fmla="*/ 0 w 7"/>
                <a:gd name="T5" fmla="*/ 4 h 7"/>
                <a:gd name="T6" fmla="*/ 1 w 7"/>
                <a:gd name="T7" fmla="*/ 3 h 7"/>
                <a:gd name="T8" fmla="*/ 1 w 7"/>
                <a:gd name="T9" fmla="*/ 1 h 7"/>
                <a:gd name="T10" fmla="*/ 2 w 7"/>
                <a:gd name="T11" fmla="*/ 2 h 7"/>
                <a:gd name="T12" fmla="*/ 4 w 7"/>
                <a:gd name="T13" fmla="*/ 0 h 7"/>
                <a:gd name="T14" fmla="*/ 5 w 7"/>
                <a:gd name="T15" fmla="*/ 2 h 7"/>
                <a:gd name="T16" fmla="*/ 7 w 7"/>
                <a:gd name="T17" fmla="*/ 1 h 7"/>
                <a:gd name="T18" fmla="*/ 6 w 7"/>
                <a:gd name="T19" fmla="*/ 3 h 7"/>
                <a:gd name="T20" fmla="*/ 7 w 7"/>
                <a:gd name="T21" fmla="*/ 4 h 7"/>
                <a:gd name="T22" fmla="*/ 5 w 7"/>
                <a:gd name="T23" fmla="*/ 5 h 7"/>
                <a:gd name="T24" fmla="*/ 5 w 7"/>
                <a:gd name="T25" fmla="*/ 7 h 7"/>
                <a:gd name="T26" fmla="*/ 4 w 7"/>
                <a:gd name="T27" fmla="*/ 6 h 7"/>
                <a:gd name="T28" fmla="*/ 2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2" y="7"/>
                  </a:moveTo>
                  <a:lnTo>
                    <a:pt x="2" y="5"/>
                  </a:lnTo>
                  <a:lnTo>
                    <a:pt x="0" y="4"/>
                  </a:lnTo>
                  <a:lnTo>
                    <a:pt x="1" y="3"/>
                  </a:lnTo>
                  <a:lnTo>
                    <a:pt x="1" y="1"/>
                  </a:lnTo>
                  <a:lnTo>
                    <a:pt x="2" y="2"/>
                  </a:lnTo>
                  <a:lnTo>
                    <a:pt x="4" y="0"/>
                  </a:lnTo>
                  <a:lnTo>
                    <a:pt x="5" y="2"/>
                  </a:lnTo>
                  <a:lnTo>
                    <a:pt x="7" y="1"/>
                  </a:lnTo>
                  <a:lnTo>
                    <a:pt x="6" y="3"/>
                  </a:lnTo>
                  <a:lnTo>
                    <a:pt x="7" y="4"/>
                  </a:lnTo>
                  <a:lnTo>
                    <a:pt x="5" y="5"/>
                  </a:lnTo>
                  <a:lnTo>
                    <a:pt x="5" y="7"/>
                  </a:lnTo>
                  <a:lnTo>
                    <a:pt x="4" y="6"/>
                  </a:lnTo>
                  <a:lnTo>
                    <a:pt x="2"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2" name="Freeform 181"/>
            <p:cNvSpPr>
              <a:spLocks/>
            </p:cNvSpPr>
            <p:nvPr userDrawn="1"/>
          </p:nvSpPr>
          <p:spPr bwMode="auto">
            <a:xfrm>
              <a:off x="4576763" y="1093788"/>
              <a:ext cx="4763" cy="6350"/>
            </a:xfrm>
            <a:custGeom>
              <a:avLst/>
              <a:gdLst>
                <a:gd name="T0" fmla="*/ 1 w 3"/>
                <a:gd name="T1" fmla="*/ 4 h 4"/>
                <a:gd name="T2" fmla="*/ 1 w 3"/>
                <a:gd name="T3" fmla="*/ 3 h 4"/>
                <a:gd name="T4" fmla="*/ 0 w 3"/>
                <a:gd name="T5" fmla="*/ 2 h 4"/>
                <a:gd name="T6" fmla="*/ 0 w 3"/>
                <a:gd name="T7" fmla="*/ 2 h 4"/>
                <a:gd name="T8" fmla="*/ 0 w 3"/>
                <a:gd name="T9" fmla="*/ 1 h 4"/>
                <a:gd name="T10" fmla="*/ 1 w 3"/>
                <a:gd name="T11" fmla="*/ 1 h 4"/>
                <a:gd name="T12" fmla="*/ 1 w 3"/>
                <a:gd name="T13" fmla="*/ 0 h 4"/>
                <a:gd name="T14" fmla="*/ 2 w 3"/>
                <a:gd name="T15" fmla="*/ 1 h 4"/>
                <a:gd name="T16" fmla="*/ 3 w 3"/>
                <a:gd name="T17" fmla="*/ 1 h 4"/>
                <a:gd name="T18" fmla="*/ 3 w 3"/>
                <a:gd name="T19" fmla="*/ 2 h 4"/>
                <a:gd name="T20" fmla="*/ 3 w 3"/>
                <a:gd name="T21" fmla="*/ 2 h 4"/>
                <a:gd name="T22" fmla="*/ 2 w 3"/>
                <a:gd name="T23" fmla="*/ 3 h 4"/>
                <a:gd name="T24" fmla="*/ 2 w 3"/>
                <a:gd name="T25" fmla="*/ 4 h 4"/>
                <a:gd name="T26" fmla="*/ 1 w 3"/>
                <a:gd name="T27" fmla="*/ 3 h 4"/>
                <a:gd name="T28" fmla="*/ 1 w 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4">
                  <a:moveTo>
                    <a:pt x="1" y="4"/>
                  </a:moveTo>
                  <a:lnTo>
                    <a:pt x="1" y="3"/>
                  </a:lnTo>
                  <a:lnTo>
                    <a:pt x="0" y="2"/>
                  </a:lnTo>
                  <a:lnTo>
                    <a:pt x="0" y="2"/>
                  </a:lnTo>
                  <a:lnTo>
                    <a:pt x="0" y="1"/>
                  </a:lnTo>
                  <a:lnTo>
                    <a:pt x="1" y="1"/>
                  </a:lnTo>
                  <a:lnTo>
                    <a:pt x="1" y="0"/>
                  </a:lnTo>
                  <a:lnTo>
                    <a:pt x="2" y="1"/>
                  </a:lnTo>
                  <a:lnTo>
                    <a:pt x="3" y="1"/>
                  </a:lnTo>
                  <a:lnTo>
                    <a:pt x="3" y="2"/>
                  </a:lnTo>
                  <a:lnTo>
                    <a:pt x="3" y="2"/>
                  </a:lnTo>
                  <a:lnTo>
                    <a:pt x="2" y="3"/>
                  </a:lnTo>
                  <a:lnTo>
                    <a:pt x="2" y="4"/>
                  </a:lnTo>
                  <a:lnTo>
                    <a:pt x="1" y="3"/>
                  </a:lnTo>
                  <a:lnTo>
                    <a:pt x="1"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3" name="Freeform 182"/>
            <p:cNvSpPr>
              <a:spLocks/>
            </p:cNvSpPr>
            <p:nvPr userDrawn="1"/>
          </p:nvSpPr>
          <p:spPr bwMode="auto">
            <a:xfrm>
              <a:off x="4551363" y="1095375"/>
              <a:ext cx="19050" cy="19050"/>
            </a:xfrm>
            <a:custGeom>
              <a:avLst/>
              <a:gdLst>
                <a:gd name="T0" fmla="*/ 3 w 12"/>
                <a:gd name="T1" fmla="*/ 12 h 12"/>
                <a:gd name="T2" fmla="*/ 3 w 12"/>
                <a:gd name="T3" fmla="*/ 8 h 12"/>
                <a:gd name="T4" fmla="*/ 0 w 12"/>
                <a:gd name="T5" fmla="*/ 8 h 12"/>
                <a:gd name="T6" fmla="*/ 3 w 12"/>
                <a:gd name="T7" fmla="*/ 5 h 12"/>
                <a:gd name="T8" fmla="*/ 1 w 12"/>
                <a:gd name="T9" fmla="*/ 3 h 12"/>
                <a:gd name="T10" fmla="*/ 4 w 12"/>
                <a:gd name="T11" fmla="*/ 3 h 12"/>
                <a:gd name="T12" fmla="*/ 6 w 12"/>
                <a:gd name="T13" fmla="*/ 0 h 12"/>
                <a:gd name="T14" fmla="*/ 8 w 12"/>
                <a:gd name="T15" fmla="*/ 3 h 12"/>
                <a:gd name="T16" fmla="*/ 11 w 12"/>
                <a:gd name="T17" fmla="*/ 3 h 12"/>
                <a:gd name="T18" fmla="*/ 10 w 12"/>
                <a:gd name="T19" fmla="*/ 5 h 12"/>
                <a:gd name="T20" fmla="*/ 12 w 12"/>
                <a:gd name="T21" fmla="*/ 8 h 12"/>
                <a:gd name="T22" fmla="*/ 9 w 12"/>
                <a:gd name="T23" fmla="*/ 8 h 12"/>
                <a:gd name="T24" fmla="*/ 9 w 12"/>
                <a:gd name="T25" fmla="*/ 12 h 12"/>
                <a:gd name="T26" fmla="*/ 6 w 12"/>
                <a:gd name="T27" fmla="*/ 10 h 12"/>
                <a:gd name="T28" fmla="*/ 3 w 12"/>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3" y="12"/>
                  </a:moveTo>
                  <a:lnTo>
                    <a:pt x="3" y="8"/>
                  </a:lnTo>
                  <a:lnTo>
                    <a:pt x="0" y="8"/>
                  </a:lnTo>
                  <a:lnTo>
                    <a:pt x="3" y="5"/>
                  </a:lnTo>
                  <a:lnTo>
                    <a:pt x="1" y="3"/>
                  </a:lnTo>
                  <a:lnTo>
                    <a:pt x="4" y="3"/>
                  </a:lnTo>
                  <a:lnTo>
                    <a:pt x="6" y="0"/>
                  </a:lnTo>
                  <a:lnTo>
                    <a:pt x="8" y="3"/>
                  </a:lnTo>
                  <a:lnTo>
                    <a:pt x="11" y="3"/>
                  </a:lnTo>
                  <a:lnTo>
                    <a:pt x="10" y="5"/>
                  </a:lnTo>
                  <a:lnTo>
                    <a:pt x="12" y="8"/>
                  </a:lnTo>
                  <a:lnTo>
                    <a:pt x="9" y="8"/>
                  </a:lnTo>
                  <a:lnTo>
                    <a:pt x="9" y="12"/>
                  </a:lnTo>
                  <a:lnTo>
                    <a:pt x="6" y="10"/>
                  </a:lnTo>
                  <a:lnTo>
                    <a:pt x="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4" name="Freeform 183"/>
            <p:cNvSpPr>
              <a:spLocks/>
            </p:cNvSpPr>
            <p:nvPr userDrawn="1"/>
          </p:nvSpPr>
          <p:spPr bwMode="auto">
            <a:xfrm>
              <a:off x="4521200" y="830263"/>
              <a:ext cx="92075" cy="90488"/>
            </a:xfrm>
            <a:custGeom>
              <a:avLst/>
              <a:gdLst>
                <a:gd name="T0" fmla="*/ 29 w 58"/>
                <a:gd name="T1" fmla="*/ 0 h 57"/>
                <a:gd name="T2" fmla="*/ 36 w 58"/>
                <a:gd name="T3" fmla="*/ 16 h 57"/>
                <a:gd name="T4" fmla="*/ 53 w 58"/>
                <a:gd name="T5" fmla="*/ 11 h 57"/>
                <a:gd name="T6" fmla="*/ 44 w 58"/>
                <a:gd name="T7" fmla="*/ 26 h 57"/>
                <a:gd name="T8" fmla="*/ 58 w 58"/>
                <a:gd name="T9" fmla="*/ 37 h 57"/>
                <a:gd name="T10" fmla="*/ 41 w 58"/>
                <a:gd name="T11" fmla="*/ 39 h 57"/>
                <a:gd name="T12" fmla="*/ 42 w 58"/>
                <a:gd name="T13" fmla="*/ 57 h 57"/>
                <a:gd name="T14" fmla="*/ 29 w 58"/>
                <a:gd name="T15" fmla="*/ 45 h 57"/>
                <a:gd name="T16" fmla="*/ 16 w 58"/>
                <a:gd name="T17" fmla="*/ 57 h 57"/>
                <a:gd name="T18" fmla="*/ 17 w 58"/>
                <a:gd name="T19" fmla="*/ 39 h 57"/>
                <a:gd name="T20" fmla="*/ 0 w 58"/>
                <a:gd name="T21" fmla="*/ 37 h 57"/>
                <a:gd name="T22" fmla="*/ 14 w 58"/>
                <a:gd name="T23" fmla="*/ 26 h 57"/>
                <a:gd name="T24" fmla="*/ 6 w 58"/>
                <a:gd name="T25" fmla="*/ 11 h 57"/>
                <a:gd name="T26" fmla="*/ 22 w 58"/>
                <a:gd name="T27" fmla="*/ 16 h 57"/>
                <a:gd name="T28" fmla="*/ 29 w 58"/>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7">
                  <a:moveTo>
                    <a:pt x="29" y="0"/>
                  </a:moveTo>
                  <a:lnTo>
                    <a:pt x="36" y="16"/>
                  </a:lnTo>
                  <a:lnTo>
                    <a:pt x="53" y="11"/>
                  </a:lnTo>
                  <a:lnTo>
                    <a:pt x="44" y="26"/>
                  </a:lnTo>
                  <a:lnTo>
                    <a:pt x="58" y="37"/>
                  </a:lnTo>
                  <a:lnTo>
                    <a:pt x="41" y="39"/>
                  </a:lnTo>
                  <a:lnTo>
                    <a:pt x="42" y="57"/>
                  </a:lnTo>
                  <a:lnTo>
                    <a:pt x="29" y="45"/>
                  </a:lnTo>
                  <a:lnTo>
                    <a:pt x="16" y="57"/>
                  </a:lnTo>
                  <a:lnTo>
                    <a:pt x="17" y="39"/>
                  </a:lnTo>
                  <a:lnTo>
                    <a:pt x="0" y="37"/>
                  </a:lnTo>
                  <a:lnTo>
                    <a:pt x="14" y="26"/>
                  </a:lnTo>
                  <a:lnTo>
                    <a:pt x="6" y="11"/>
                  </a:lnTo>
                  <a:lnTo>
                    <a:pt x="22" y="16"/>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5" name="Freeform 184"/>
            <p:cNvSpPr>
              <a:spLocks/>
            </p:cNvSpPr>
            <p:nvPr userDrawn="1"/>
          </p:nvSpPr>
          <p:spPr bwMode="auto">
            <a:xfrm>
              <a:off x="4429125" y="1409700"/>
              <a:ext cx="42863" cy="42863"/>
            </a:xfrm>
            <a:custGeom>
              <a:avLst/>
              <a:gdLst>
                <a:gd name="T0" fmla="*/ 52 w 53"/>
                <a:gd name="T1" fmla="*/ 2 h 52"/>
                <a:gd name="T2" fmla="*/ 47 w 53"/>
                <a:gd name="T3" fmla="*/ 9 h 52"/>
                <a:gd name="T4" fmla="*/ 52 w 53"/>
                <a:gd name="T5" fmla="*/ 29 h 52"/>
                <a:gd name="T6" fmla="*/ 51 w 53"/>
                <a:gd name="T7" fmla="*/ 42 h 52"/>
                <a:gd name="T8" fmla="*/ 37 w 53"/>
                <a:gd name="T9" fmla="*/ 50 h 52"/>
                <a:gd name="T10" fmla="*/ 21 w 53"/>
                <a:gd name="T11" fmla="*/ 50 h 52"/>
                <a:gd name="T12" fmla="*/ 13 w 53"/>
                <a:gd name="T13" fmla="*/ 40 h 52"/>
                <a:gd name="T14" fmla="*/ 8 w 53"/>
                <a:gd name="T15" fmla="*/ 19 h 52"/>
                <a:gd name="T16" fmla="*/ 1 w 53"/>
                <a:gd name="T17" fmla="*/ 14 h 52"/>
                <a:gd name="T18" fmla="*/ 0 w 53"/>
                <a:gd name="T19" fmla="*/ 13 h 52"/>
                <a:gd name="T20" fmla="*/ 26 w 53"/>
                <a:gd name="T21" fmla="*/ 7 h 52"/>
                <a:gd name="T22" fmla="*/ 26 w 53"/>
                <a:gd name="T23" fmla="*/ 8 h 52"/>
                <a:gd name="T24" fmla="*/ 20 w 53"/>
                <a:gd name="T25" fmla="*/ 16 h 52"/>
                <a:gd name="T26" fmla="*/ 25 w 53"/>
                <a:gd name="T27" fmla="*/ 37 h 52"/>
                <a:gd name="T28" fmla="*/ 39 w 53"/>
                <a:gd name="T29" fmla="*/ 46 h 52"/>
                <a:gd name="T30" fmla="*/ 49 w 53"/>
                <a:gd name="T31" fmla="*/ 29 h 52"/>
                <a:gd name="T32" fmla="*/ 44 w 53"/>
                <a:gd name="T33" fmla="*/ 10 h 52"/>
                <a:gd name="T34" fmla="*/ 35 w 53"/>
                <a:gd name="T35" fmla="*/ 6 h 52"/>
                <a:gd name="T36" fmla="*/ 35 w 53"/>
                <a:gd name="T37" fmla="*/ 4 h 52"/>
                <a:gd name="T38" fmla="*/ 52 w 53"/>
                <a:gd name="T39" fmla="*/ 0 h 52"/>
                <a:gd name="T40" fmla="*/ 52 w 53"/>
                <a:gd name="T41"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2">
                  <a:moveTo>
                    <a:pt x="52" y="2"/>
                  </a:moveTo>
                  <a:cubicBezTo>
                    <a:pt x="48" y="3"/>
                    <a:pt x="46" y="5"/>
                    <a:pt x="47" y="9"/>
                  </a:cubicBezTo>
                  <a:lnTo>
                    <a:pt x="52" y="29"/>
                  </a:lnTo>
                  <a:cubicBezTo>
                    <a:pt x="53" y="32"/>
                    <a:pt x="53" y="38"/>
                    <a:pt x="51" y="42"/>
                  </a:cubicBezTo>
                  <a:cubicBezTo>
                    <a:pt x="48" y="46"/>
                    <a:pt x="42" y="49"/>
                    <a:pt x="37" y="50"/>
                  </a:cubicBezTo>
                  <a:cubicBezTo>
                    <a:pt x="34" y="51"/>
                    <a:pt x="27" y="52"/>
                    <a:pt x="21" y="50"/>
                  </a:cubicBezTo>
                  <a:cubicBezTo>
                    <a:pt x="17" y="48"/>
                    <a:pt x="15" y="46"/>
                    <a:pt x="13" y="40"/>
                  </a:cubicBezTo>
                  <a:lnTo>
                    <a:pt x="8" y="19"/>
                  </a:lnTo>
                  <a:cubicBezTo>
                    <a:pt x="7" y="13"/>
                    <a:pt x="5" y="14"/>
                    <a:pt x="1" y="14"/>
                  </a:cubicBezTo>
                  <a:lnTo>
                    <a:pt x="0" y="13"/>
                  </a:lnTo>
                  <a:lnTo>
                    <a:pt x="26" y="7"/>
                  </a:lnTo>
                  <a:lnTo>
                    <a:pt x="26" y="8"/>
                  </a:lnTo>
                  <a:cubicBezTo>
                    <a:pt x="21" y="10"/>
                    <a:pt x="19" y="10"/>
                    <a:pt x="20" y="16"/>
                  </a:cubicBezTo>
                  <a:lnTo>
                    <a:pt x="25" y="37"/>
                  </a:lnTo>
                  <a:cubicBezTo>
                    <a:pt x="26" y="40"/>
                    <a:pt x="28" y="49"/>
                    <a:pt x="39" y="46"/>
                  </a:cubicBezTo>
                  <a:cubicBezTo>
                    <a:pt x="52" y="43"/>
                    <a:pt x="50" y="34"/>
                    <a:pt x="49" y="29"/>
                  </a:cubicBezTo>
                  <a:lnTo>
                    <a:pt x="44" y="10"/>
                  </a:lnTo>
                  <a:cubicBezTo>
                    <a:pt x="43" y="6"/>
                    <a:pt x="42" y="5"/>
                    <a:pt x="35" y="6"/>
                  </a:cubicBezTo>
                  <a:lnTo>
                    <a:pt x="35" y="4"/>
                  </a:lnTo>
                  <a:lnTo>
                    <a:pt x="52" y="0"/>
                  </a:lnTo>
                  <a:lnTo>
                    <a:pt x="52"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6" name="Freeform 185"/>
            <p:cNvSpPr>
              <a:spLocks/>
            </p:cNvSpPr>
            <p:nvPr userDrawn="1"/>
          </p:nvSpPr>
          <p:spPr bwMode="auto">
            <a:xfrm>
              <a:off x="4475163" y="1403350"/>
              <a:ext cx="33338" cy="42863"/>
            </a:xfrm>
            <a:custGeom>
              <a:avLst/>
              <a:gdLst>
                <a:gd name="T0" fmla="*/ 32 w 42"/>
                <a:gd name="T1" fmla="*/ 14 h 52"/>
                <a:gd name="T2" fmla="*/ 15 w 42"/>
                <a:gd name="T3" fmla="*/ 6 h 52"/>
                <a:gd name="T4" fmla="*/ 8 w 42"/>
                <a:gd name="T5" fmla="*/ 14 h 52"/>
                <a:gd name="T6" fmla="*/ 18 w 42"/>
                <a:gd name="T7" fmla="*/ 19 h 52"/>
                <a:gd name="T8" fmla="*/ 30 w 42"/>
                <a:gd name="T9" fmla="*/ 21 h 52"/>
                <a:gd name="T10" fmla="*/ 41 w 42"/>
                <a:gd name="T11" fmla="*/ 31 h 52"/>
                <a:gd name="T12" fmla="*/ 25 w 42"/>
                <a:gd name="T13" fmla="*/ 48 h 52"/>
                <a:gd name="T14" fmla="*/ 12 w 42"/>
                <a:gd name="T15" fmla="*/ 49 h 52"/>
                <a:gd name="T16" fmla="*/ 10 w 42"/>
                <a:gd name="T17" fmla="*/ 52 h 52"/>
                <a:gd name="T18" fmla="*/ 8 w 42"/>
                <a:gd name="T19" fmla="*/ 52 h 52"/>
                <a:gd name="T20" fmla="*/ 4 w 42"/>
                <a:gd name="T21" fmla="*/ 37 h 52"/>
                <a:gd name="T22" fmla="*/ 6 w 42"/>
                <a:gd name="T23" fmla="*/ 36 h 52"/>
                <a:gd name="T24" fmla="*/ 25 w 42"/>
                <a:gd name="T25" fmla="*/ 46 h 52"/>
                <a:gd name="T26" fmla="*/ 33 w 42"/>
                <a:gd name="T27" fmla="*/ 37 h 52"/>
                <a:gd name="T28" fmla="*/ 22 w 42"/>
                <a:gd name="T29" fmla="*/ 31 h 52"/>
                <a:gd name="T30" fmla="*/ 17 w 42"/>
                <a:gd name="T31" fmla="*/ 30 h 52"/>
                <a:gd name="T32" fmla="*/ 1 w 42"/>
                <a:gd name="T33" fmla="*/ 20 h 52"/>
                <a:gd name="T34" fmla="*/ 15 w 42"/>
                <a:gd name="T35" fmla="*/ 4 h 52"/>
                <a:gd name="T36" fmla="*/ 27 w 42"/>
                <a:gd name="T37" fmla="*/ 3 h 52"/>
                <a:gd name="T38" fmla="*/ 29 w 42"/>
                <a:gd name="T39" fmla="*/ 0 h 52"/>
                <a:gd name="T40" fmla="*/ 32 w 42"/>
                <a:gd name="T41" fmla="*/ 0 h 52"/>
                <a:gd name="T42" fmla="*/ 35 w 42"/>
                <a:gd name="T43" fmla="*/ 14 h 52"/>
                <a:gd name="T44" fmla="*/ 32 w 42"/>
                <a:gd name="T45"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2">
                  <a:moveTo>
                    <a:pt x="32" y="14"/>
                  </a:moveTo>
                  <a:cubicBezTo>
                    <a:pt x="30" y="10"/>
                    <a:pt x="24" y="4"/>
                    <a:pt x="15" y="6"/>
                  </a:cubicBezTo>
                  <a:cubicBezTo>
                    <a:pt x="11" y="7"/>
                    <a:pt x="7" y="9"/>
                    <a:pt x="8" y="14"/>
                  </a:cubicBezTo>
                  <a:cubicBezTo>
                    <a:pt x="9" y="17"/>
                    <a:pt x="11" y="18"/>
                    <a:pt x="18" y="19"/>
                  </a:cubicBezTo>
                  <a:lnTo>
                    <a:pt x="30" y="21"/>
                  </a:lnTo>
                  <a:cubicBezTo>
                    <a:pt x="33" y="22"/>
                    <a:pt x="39" y="24"/>
                    <a:pt x="41" y="31"/>
                  </a:cubicBezTo>
                  <a:cubicBezTo>
                    <a:pt x="42" y="37"/>
                    <a:pt x="39" y="45"/>
                    <a:pt x="25" y="48"/>
                  </a:cubicBezTo>
                  <a:cubicBezTo>
                    <a:pt x="18" y="50"/>
                    <a:pt x="14" y="49"/>
                    <a:pt x="12" y="49"/>
                  </a:cubicBezTo>
                  <a:cubicBezTo>
                    <a:pt x="10" y="50"/>
                    <a:pt x="10" y="51"/>
                    <a:pt x="10" y="52"/>
                  </a:cubicBezTo>
                  <a:lnTo>
                    <a:pt x="8" y="52"/>
                  </a:lnTo>
                  <a:lnTo>
                    <a:pt x="4" y="37"/>
                  </a:lnTo>
                  <a:lnTo>
                    <a:pt x="6" y="36"/>
                  </a:lnTo>
                  <a:cubicBezTo>
                    <a:pt x="9" y="42"/>
                    <a:pt x="15" y="48"/>
                    <a:pt x="25" y="46"/>
                  </a:cubicBezTo>
                  <a:cubicBezTo>
                    <a:pt x="34" y="44"/>
                    <a:pt x="33" y="38"/>
                    <a:pt x="33" y="37"/>
                  </a:cubicBezTo>
                  <a:cubicBezTo>
                    <a:pt x="32" y="33"/>
                    <a:pt x="28" y="32"/>
                    <a:pt x="22" y="31"/>
                  </a:cubicBezTo>
                  <a:lnTo>
                    <a:pt x="17" y="30"/>
                  </a:lnTo>
                  <a:cubicBezTo>
                    <a:pt x="3" y="28"/>
                    <a:pt x="2" y="23"/>
                    <a:pt x="1" y="20"/>
                  </a:cubicBezTo>
                  <a:cubicBezTo>
                    <a:pt x="0" y="16"/>
                    <a:pt x="1" y="7"/>
                    <a:pt x="15" y="4"/>
                  </a:cubicBezTo>
                  <a:cubicBezTo>
                    <a:pt x="21" y="2"/>
                    <a:pt x="25" y="4"/>
                    <a:pt x="27" y="3"/>
                  </a:cubicBezTo>
                  <a:cubicBezTo>
                    <a:pt x="29" y="3"/>
                    <a:pt x="29" y="2"/>
                    <a:pt x="29" y="0"/>
                  </a:cubicBezTo>
                  <a:lnTo>
                    <a:pt x="32" y="0"/>
                  </a:lnTo>
                  <a:lnTo>
                    <a:pt x="35" y="14"/>
                  </a:lnTo>
                  <a:lnTo>
                    <a:pt x="32" y="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7" name="Freeform 186"/>
            <p:cNvSpPr>
              <a:spLocks/>
            </p:cNvSpPr>
            <p:nvPr userDrawn="1"/>
          </p:nvSpPr>
          <p:spPr bwMode="auto">
            <a:xfrm>
              <a:off x="4506913" y="1400175"/>
              <a:ext cx="38100" cy="38100"/>
            </a:xfrm>
            <a:custGeom>
              <a:avLst/>
              <a:gdLst>
                <a:gd name="T0" fmla="*/ 41 w 48"/>
                <a:gd name="T1" fmla="*/ 44 h 47"/>
                <a:gd name="T2" fmla="*/ 14 w 48"/>
                <a:gd name="T3" fmla="*/ 47 h 47"/>
                <a:gd name="T4" fmla="*/ 14 w 48"/>
                <a:gd name="T5" fmla="*/ 45 h 47"/>
                <a:gd name="T6" fmla="*/ 21 w 48"/>
                <a:gd name="T7" fmla="*/ 38 h 47"/>
                <a:gd name="T8" fmla="*/ 17 w 48"/>
                <a:gd name="T9" fmla="*/ 4 h 47"/>
                <a:gd name="T10" fmla="*/ 4 w 48"/>
                <a:gd name="T11" fmla="*/ 17 h 47"/>
                <a:gd name="T12" fmla="*/ 1 w 48"/>
                <a:gd name="T13" fmla="*/ 17 h 47"/>
                <a:gd name="T14" fmla="*/ 0 w 48"/>
                <a:gd name="T15" fmla="*/ 4 h 47"/>
                <a:gd name="T16" fmla="*/ 46 w 48"/>
                <a:gd name="T17" fmla="*/ 0 h 47"/>
                <a:gd name="T18" fmla="*/ 48 w 48"/>
                <a:gd name="T19" fmla="*/ 13 h 47"/>
                <a:gd name="T20" fmla="*/ 46 w 48"/>
                <a:gd name="T21" fmla="*/ 13 h 47"/>
                <a:gd name="T22" fmla="*/ 30 w 48"/>
                <a:gd name="T23" fmla="*/ 3 h 47"/>
                <a:gd name="T24" fmla="*/ 33 w 48"/>
                <a:gd name="T25" fmla="*/ 37 h 47"/>
                <a:gd name="T26" fmla="*/ 41 w 48"/>
                <a:gd name="T27" fmla="*/ 42 h 47"/>
                <a:gd name="T28" fmla="*/ 41 w 48"/>
                <a:gd name="T2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7">
                  <a:moveTo>
                    <a:pt x="41" y="44"/>
                  </a:moveTo>
                  <a:lnTo>
                    <a:pt x="14" y="47"/>
                  </a:lnTo>
                  <a:lnTo>
                    <a:pt x="14" y="45"/>
                  </a:lnTo>
                  <a:cubicBezTo>
                    <a:pt x="19" y="44"/>
                    <a:pt x="21" y="44"/>
                    <a:pt x="21" y="38"/>
                  </a:cubicBezTo>
                  <a:lnTo>
                    <a:pt x="17" y="4"/>
                  </a:lnTo>
                  <a:cubicBezTo>
                    <a:pt x="12" y="5"/>
                    <a:pt x="4" y="6"/>
                    <a:pt x="4" y="17"/>
                  </a:cubicBezTo>
                  <a:lnTo>
                    <a:pt x="1" y="17"/>
                  </a:lnTo>
                  <a:lnTo>
                    <a:pt x="0" y="4"/>
                  </a:lnTo>
                  <a:lnTo>
                    <a:pt x="46" y="0"/>
                  </a:lnTo>
                  <a:lnTo>
                    <a:pt x="48" y="13"/>
                  </a:lnTo>
                  <a:lnTo>
                    <a:pt x="46" y="13"/>
                  </a:lnTo>
                  <a:cubicBezTo>
                    <a:pt x="43" y="3"/>
                    <a:pt x="35" y="3"/>
                    <a:pt x="30" y="3"/>
                  </a:cubicBezTo>
                  <a:lnTo>
                    <a:pt x="33" y="37"/>
                  </a:lnTo>
                  <a:cubicBezTo>
                    <a:pt x="34" y="43"/>
                    <a:pt x="35" y="43"/>
                    <a:pt x="41" y="42"/>
                  </a:cubicBezTo>
                  <a:lnTo>
                    <a:pt x="41"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8" name="Freeform 187"/>
            <p:cNvSpPr>
              <a:spLocks noEditPoints="1"/>
            </p:cNvSpPr>
            <p:nvPr userDrawn="1"/>
          </p:nvSpPr>
          <p:spPr bwMode="auto">
            <a:xfrm>
              <a:off x="4548188" y="1398588"/>
              <a:ext cx="42863" cy="36513"/>
            </a:xfrm>
            <a:custGeom>
              <a:avLst/>
              <a:gdLst>
                <a:gd name="T0" fmla="*/ 53 w 53"/>
                <a:gd name="T1" fmla="*/ 45 h 45"/>
                <a:gd name="T2" fmla="*/ 37 w 53"/>
                <a:gd name="T3" fmla="*/ 45 h 45"/>
                <a:gd name="T4" fmla="*/ 22 w 53"/>
                <a:gd name="T5" fmla="*/ 24 h 45"/>
                <a:gd name="T6" fmla="*/ 20 w 53"/>
                <a:gd name="T7" fmla="*/ 24 h 45"/>
                <a:gd name="T8" fmla="*/ 20 w 53"/>
                <a:gd name="T9" fmla="*/ 37 h 45"/>
                <a:gd name="T10" fmla="*/ 26 w 53"/>
                <a:gd name="T11" fmla="*/ 43 h 45"/>
                <a:gd name="T12" fmla="*/ 26 w 53"/>
                <a:gd name="T13" fmla="*/ 44 h 45"/>
                <a:gd name="T14" fmla="*/ 0 w 53"/>
                <a:gd name="T15" fmla="*/ 44 h 45"/>
                <a:gd name="T16" fmla="*/ 0 w 53"/>
                <a:gd name="T17" fmla="*/ 42 h 45"/>
                <a:gd name="T18" fmla="*/ 7 w 53"/>
                <a:gd name="T19" fmla="*/ 37 h 45"/>
                <a:gd name="T20" fmla="*/ 8 w 53"/>
                <a:gd name="T21" fmla="*/ 8 h 45"/>
                <a:gd name="T22" fmla="*/ 1 w 53"/>
                <a:gd name="T23" fmla="*/ 2 h 45"/>
                <a:gd name="T24" fmla="*/ 1 w 53"/>
                <a:gd name="T25" fmla="*/ 0 h 45"/>
                <a:gd name="T26" fmla="*/ 26 w 53"/>
                <a:gd name="T27" fmla="*/ 1 h 45"/>
                <a:gd name="T28" fmla="*/ 47 w 53"/>
                <a:gd name="T29" fmla="*/ 13 h 45"/>
                <a:gd name="T30" fmla="*/ 35 w 53"/>
                <a:gd name="T31" fmla="*/ 23 h 45"/>
                <a:gd name="T32" fmla="*/ 50 w 53"/>
                <a:gd name="T33" fmla="*/ 42 h 45"/>
                <a:gd name="T34" fmla="*/ 53 w 53"/>
                <a:gd name="T35" fmla="*/ 43 h 45"/>
                <a:gd name="T36" fmla="*/ 53 w 53"/>
                <a:gd name="T37" fmla="*/ 45 h 45"/>
                <a:gd name="T38" fmla="*/ 20 w 53"/>
                <a:gd name="T39" fmla="*/ 22 h 45"/>
                <a:gd name="T40" fmla="*/ 34 w 53"/>
                <a:gd name="T41" fmla="*/ 12 h 45"/>
                <a:gd name="T42" fmla="*/ 25 w 53"/>
                <a:gd name="T43" fmla="*/ 3 h 45"/>
                <a:gd name="T44" fmla="*/ 20 w 53"/>
                <a:gd name="T45" fmla="*/ 6 h 45"/>
                <a:gd name="T46" fmla="*/ 20 w 53"/>
                <a:gd name="T4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45">
                  <a:moveTo>
                    <a:pt x="53" y="45"/>
                  </a:moveTo>
                  <a:lnTo>
                    <a:pt x="37" y="45"/>
                  </a:lnTo>
                  <a:lnTo>
                    <a:pt x="22" y="24"/>
                  </a:lnTo>
                  <a:lnTo>
                    <a:pt x="20" y="24"/>
                  </a:lnTo>
                  <a:lnTo>
                    <a:pt x="20" y="37"/>
                  </a:lnTo>
                  <a:cubicBezTo>
                    <a:pt x="20" y="42"/>
                    <a:pt x="21" y="42"/>
                    <a:pt x="26" y="43"/>
                  </a:cubicBezTo>
                  <a:lnTo>
                    <a:pt x="26" y="44"/>
                  </a:lnTo>
                  <a:lnTo>
                    <a:pt x="0" y="44"/>
                  </a:lnTo>
                  <a:lnTo>
                    <a:pt x="0" y="42"/>
                  </a:lnTo>
                  <a:cubicBezTo>
                    <a:pt x="5" y="42"/>
                    <a:pt x="7" y="42"/>
                    <a:pt x="7" y="37"/>
                  </a:cubicBezTo>
                  <a:lnTo>
                    <a:pt x="8" y="8"/>
                  </a:lnTo>
                  <a:cubicBezTo>
                    <a:pt x="8" y="2"/>
                    <a:pt x="5" y="2"/>
                    <a:pt x="1" y="2"/>
                  </a:cubicBezTo>
                  <a:lnTo>
                    <a:pt x="1" y="0"/>
                  </a:lnTo>
                  <a:lnTo>
                    <a:pt x="26" y="1"/>
                  </a:lnTo>
                  <a:cubicBezTo>
                    <a:pt x="31" y="1"/>
                    <a:pt x="48" y="2"/>
                    <a:pt x="47" y="13"/>
                  </a:cubicBezTo>
                  <a:cubicBezTo>
                    <a:pt x="47" y="21"/>
                    <a:pt x="39" y="22"/>
                    <a:pt x="35" y="23"/>
                  </a:cubicBezTo>
                  <a:lnTo>
                    <a:pt x="50" y="42"/>
                  </a:lnTo>
                  <a:cubicBezTo>
                    <a:pt x="51" y="43"/>
                    <a:pt x="52" y="43"/>
                    <a:pt x="53" y="43"/>
                  </a:cubicBezTo>
                  <a:lnTo>
                    <a:pt x="53" y="45"/>
                  </a:lnTo>
                  <a:close/>
                  <a:moveTo>
                    <a:pt x="20" y="22"/>
                  </a:moveTo>
                  <a:cubicBezTo>
                    <a:pt x="30" y="22"/>
                    <a:pt x="34" y="21"/>
                    <a:pt x="34" y="12"/>
                  </a:cubicBezTo>
                  <a:cubicBezTo>
                    <a:pt x="34" y="6"/>
                    <a:pt x="31" y="3"/>
                    <a:pt x="25" y="3"/>
                  </a:cubicBezTo>
                  <a:cubicBezTo>
                    <a:pt x="21" y="3"/>
                    <a:pt x="21" y="4"/>
                    <a:pt x="20" y="6"/>
                  </a:cubicBezTo>
                  <a:lnTo>
                    <a:pt x="20" y="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89" name="Freeform 188"/>
            <p:cNvSpPr>
              <a:spLocks noEditPoints="1"/>
            </p:cNvSpPr>
            <p:nvPr userDrawn="1"/>
          </p:nvSpPr>
          <p:spPr bwMode="auto">
            <a:xfrm>
              <a:off x="4589463" y="1401763"/>
              <a:ext cx="41275" cy="38100"/>
            </a:xfrm>
            <a:custGeom>
              <a:avLst/>
              <a:gdLst>
                <a:gd name="T0" fmla="*/ 52 w 52"/>
                <a:gd name="T1" fmla="*/ 47 h 47"/>
                <a:gd name="T2" fmla="*/ 27 w 52"/>
                <a:gd name="T3" fmla="*/ 44 h 47"/>
                <a:gd name="T4" fmla="*/ 27 w 52"/>
                <a:gd name="T5" fmla="*/ 43 h 47"/>
                <a:gd name="T6" fmla="*/ 34 w 52"/>
                <a:gd name="T7" fmla="*/ 41 h 47"/>
                <a:gd name="T8" fmla="*/ 31 w 52"/>
                <a:gd name="T9" fmla="*/ 32 h 47"/>
                <a:gd name="T10" fmla="*/ 14 w 52"/>
                <a:gd name="T11" fmla="*/ 30 h 47"/>
                <a:gd name="T12" fmla="*/ 10 w 52"/>
                <a:gd name="T13" fmla="*/ 38 h 47"/>
                <a:gd name="T14" fmla="*/ 16 w 52"/>
                <a:gd name="T15" fmla="*/ 41 h 47"/>
                <a:gd name="T16" fmla="*/ 15 w 52"/>
                <a:gd name="T17" fmla="*/ 43 h 47"/>
                <a:gd name="T18" fmla="*/ 0 w 52"/>
                <a:gd name="T19" fmla="*/ 41 h 47"/>
                <a:gd name="T20" fmla="*/ 0 w 52"/>
                <a:gd name="T21" fmla="*/ 39 h 47"/>
                <a:gd name="T22" fmla="*/ 8 w 52"/>
                <a:gd name="T23" fmla="*/ 33 h 47"/>
                <a:gd name="T24" fmla="*/ 30 w 52"/>
                <a:gd name="T25" fmla="*/ 0 h 47"/>
                <a:gd name="T26" fmla="*/ 32 w 52"/>
                <a:gd name="T27" fmla="*/ 0 h 47"/>
                <a:gd name="T28" fmla="*/ 45 w 52"/>
                <a:gd name="T29" fmla="*/ 36 h 47"/>
                <a:gd name="T30" fmla="*/ 52 w 52"/>
                <a:gd name="T31" fmla="*/ 46 h 47"/>
                <a:gd name="T32" fmla="*/ 52 w 52"/>
                <a:gd name="T33" fmla="*/ 47 h 47"/>
                <a:gd name="T34" fmla="*/ 30 w 52"/>
                <a:gd name="T35" fmla="*/ 29 h 47"/>
                <a:gd name="T36" fmla="*/ 25 w 52"/>
                <a:gd name="T37" fmla="*/ 13 h 47"/>
                <a:gd name="T38" fmla="*/ 15 w 52"/>
                <a:gd name="T39" fmla="*/ 28 h 47"/>
                <a:gd name="T40" fmla="*/ 30 w 52"/>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7">
                  <a:moveTo>
                    <a:pt x="52" y="47"/>
                  </a:moveTo>
                  <a:lnTo>
                    <a:pt x="27" y="44"/>
                  </a:lnTo>
                  <a:lnTo>
                    <a:pt x="27" y="43"/>
                  </a:lnTo>
                  <a:cubicBezTo>
                    <a:pt x="32" y="43"/>
                    <a:pt x="33" y="43"/>
                    <a:pt x="34" y="41"/>
                  </a:cubicBezTo>
                  <a:cubicBezTo>
                    <a:pt x="34" y="39"/>
                    <a:pt x="32" y="34"/>
                    <a:pt x="31" y="32"/>
                  </a:cubicBezTo>
                  <a:lnTo>
                    <a:pt x="14" y="30"/>
                  </a:lnTo>
                  <a:cubicBezTo>
                    <a:pt x="11" y="34"/>
                    <a:pt x="10" y="37"/>
                    <a:pt x="10" y="38"/>
                  </a:cubicBezTo>
                  <a:cubicBezTo>
                    <a:pt x="9" y="40"/>
                    <a:pt x="13" y="41"/>
                    <a:pt x="16" y="41"/>
                  </a:cubicBezTo>
                  <a:lnTo>
                    <a:pt x="15" y="43"/>
                  </a:lnTo>
                  <a:lnTo>
                    <a:pt x="0" y="41"/>
                  </a:lnTo>
                  <a:lnTo>
                    <a:pt x="0" y="39"/>
                  </a:lnTo>
                  <a:cubicBezTo>
                    <a:pt x="4" y="39"/>
                    <a:pt x="6" y="37"/>
                    <a:pt x="8" y="33"/>
                  </a:cubicBezTo>
                  <a:lnTo>
                    <a:pt x="30" y="0"/>
                  </a:lnTo>
                  <a:lnTo>
                    <a:pt x="32" y="0"/>
                  </a:lnTo>
                  <a:lnTo>
                    <a:pt x="45" y="36"/>
                  </a:lnTo>
                  <a:cubicBezTo>
                    <a:pt x="47" y="43"/>
                    <a:pt x="48" y="46"/>
                    <a:pt x="52" y="46"/>
                  </a:cubicBezTo>
                  <a:lnTo>
                    <a:pt x="52" y="47"/>
                  </a:lnTo>
                  <a:close/>
                  <a:moveTo>
                    <a:pt x="30" y="29"/>
                  </a:moveTo>
                  <a:lnTo>
                    <a:pt x="25" y="13"/>
                  </a:lnTo>
                  <a:lnTo>
                    <a:pt x="15" y="28"/>
                  </a:lnTo>
                  <a:lnTo>
                    <a:pt x="30" y="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0" name="Freeform 189"/>
            <p:cNvSpPr>
              <a:spLocks/>
            </p:cNvSpPr>
            <p:nvPr userDrawn="1"/>
          </p:nvSpPr>
          <p:spPr bwMode="auto">
            <a:xfrm>
              <a:off x="4632325" y="1406525"/>
              <a:ext cx="38100" cy="41275"/>
            </a:xfrm>
            <a:custGeom>
              <a:avLst/>
              <a:gdLst>
                <a:gd name="T0" fmla="*/ 44 w 49"/>
                <a:gd name="T1" fmla="*/ 51 h 51"/>
                <a:gd name="T2" fmla="*/ 0 w 49"/>
                <a:gd name="T3" fmla="*/ 43 h 51"/>
                <a:gd name="T4" fmla="*/ 0 w 49"/>
                <a:gd name="T5" fmla="*/ 41 h 51"/>
                <a:gd name="T6" fmla="*/ 7 w 49"/>
                <a:gd name="T7" fmla="*/ 38 h 51"/>
                <a:gd name="T8" fmla="*/ 13 w 49"/>
                <a:gd name="T9" fmla="*/ 7 h 51"/>
                <a:gd name="T10" fmla="*/ 7 w 49"/>
                <a:gd name="T11" fmla="*/ 1 h 51"/>
                <a:gd name="T12" fmla="*/ 8 w 49"/>
                <a:gd name="T13" fmla="*/ 0 h 51"/>
                <a:gd name="T14" fmla="*/ 34 w 49"/>
                <a:gd name="T15" fmla="*/ 4 h 51"/>
                <a:gd name="T16" fmla="*/ 34 w 49"/>
                <a:gd name="T17" fmla="*/ 6 h 51"/>
                <a:gd name="T18" fmla="*/ 25 w 49"/>
                <a:gd name="T19" fmla="*/ 10 h 51"/>
                <a:gd name="T20" fmla="*/ 20 w 49"/>
                <a:gd name="T21" fmla="*/ 40 h 51"/>
                <a:gd name="T22" fmla="*/ 26 w 49"/>
                <a:gd name="T23" fmla="*/ 45 h 51"/>
                <a:gd name="T24" fmla="*/ 47 w 49"/>
                <a:gd name="T25" fmla="*/ 36 h 51"/>
                <a:gd name="T26" fmla="*/ 49 w 49"/>
                <a:gd name="T27" fmla="*/ 37 h 51"/>
                <a:gd name="T28" fmla="*/ 44 w 49"/>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1">
                  <a:moveTo>
                    <a:pt x="44" y="51"/>
                  </a:moveTo>
                  <a:lnTo>
                    <a:pt x="0" y="43"/>
                  </a:lnTo>
                  <a:lnTo>
                    <a:pt x="0" y="41"/>
                  </a:lnTo>
                  <a:cubicBezTo>
                    <a:pt x="4" y="41"/>
                    <a:pt x="7" y="42"/>
                    <a:pt x="7" y="38"/>
                  </a:cubicBezTo>
                  <a:lnTo>
                    <a:pt x="13" y="7"/>
                  </a:lnTo>
                  <a:cubicBezTo>
                    <a:pt x="14" y="3"/>
                    <a:pt x="11" y="2"/>
                    <a:pt x="7" y="1"/>
                  </a:cubicBezTo>
                  <a:lnTo>
                    <a:pt x="8" y="0"/>
                  </a:lnTo>
                  <a:lnTo>
                    <a:pt x="34" y="4"/>
                  </a:lnTo>
                  <a:lnTo>
                    <a:pt x="34" y="6"/>
                  </a:lnTo>
                  <a:cubicBezTo>
                    <a:pt x="28" y="5"/>
                    <a:pt x="26" y="5"/>
                    <a:pt x="25" y="10"/>
                  </a:cubicBezTo>
                  <a:lnTo>
                    <a:pt x="20" y="40"/>
                  </a:lnTo>
                  <a:cubicBezTo>
                    <a:pt x="19" y="44"/>
                    <a:pt x="21" y="44"/>
                    <a:pt x="26" y="45"/>
                  </a:cubicBezTo>
                  <a:cubicBezTo>
                    <a:pt x="37" y="47"/>
                    <a:pt x="42" y="43"/>
                    <a:pt x="47" y="36"/>
                  </a:cubicBezTo>
                  <a:lnTo>
                    <a:pt x="49" y="37"/>
                  </a:lnTo>
                  <a:lnTo>
                    <a:pt x="44" y="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1" name="Freeform 190"/>
            <p:cNvSpPr>
              <a:spLocks/>
            </p:cNvSpPr>
            <p:nvPr userDrawn="1"/>
          </p:nvSpPr>
          <p:spPr bwMode="auto">
            <a:xfrm>
              <a:off x="4668838" y="1414463"/>
              <a:ext cx="26988" cy="38100"/>
            </a:xfrm>
            <a:custGeom>
              <a:avLst/>
              <a:gdLst>
                <a:gd name="T0" fmla="*/ 27 w 35"/>
                <a:gd name="T1" fmla="*/ 48 h 48"/>
                <a:gd name="T2" fmla="*/ 0 w 35"/>
                <a:gd name="T3" fmla="*/ 43 h 48"/>
                <a:gd name="T4" fmla="*/ 1 w 35"/>
                <a:gd name="T5" fmla="*/ 41 h 48"/>
                <a:gd name="T6" fmla="*/ 9 w 35"/>
                <a:gd name="T7" fmla="*/ 38 h 48"/>
                <a:gd name="T8" fmla="*/ 15 w 35"/>
                <a:gd name="T9" fmla="*/ 7 h 48"/>
                <a:gd name="T10" fmla="*/ 9 w 35"/>
                <a:gd name="T11" fmla="*/ 1 h 48"/>
                <a:gd name="T12" fmla="*/ 9 w 35"/>
                <a:gd name="T13" fmla="*/ 0 h 48"/>
                <a:gd name="T14" fmla="*/ 35 w 35"/>
                <a:gd name="T15" fmla="*/ 5 h 48"/>
                <a:gd name="T16" fmla="*/ 35 w 35"/>
                <a:gd name="T17" fmla="*/ 7 h 48"/>
                <a:gd name="T18" fmla="*/ 27 w 35"/>
                <a:gd name="T19" fmla="*/ 10 h 48"/>
                <a:gd name="T20" fmla="*/ 21 w 35"/>
                <a:gd name="T21" fmla="*/ 41 h 48"/>
                <a:gd name="T22" fmla="*/ 27 w 35"/>
                <a:gd name="T23" fmla="*/ 47 h 48"/>
                <a:gd name="T24" fmla="*/ 27 w 35"/>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8">
                  <a:moveTo>
                    <a:pt x="27" y="48"/>
                  </a:moveTo>
                  <a:lnTo>
                    <a:pt x="0" y="43"/>
                  </a:lnTo>
                  <a:lnTo>
                    <a:pt x="1" y="41"/>
                  </a:lnTo>
                  <a:cubicBezTo>
                    <a:pt x="5" y="42"/>
                    <a:pt x="8" y="42"/>
                    <a:pt x="9" y="38"/>
                  </a:cubicBezTo>
                  <a:lnTo>
                    <a:pt x="15" y="7"/>
                  </a:lnTo>
                  <a:cubicBezTo>
                    <a:pt x="16" y="3"/>
                    <a:pt x="12" y="2"/>
                    <a:pt x="9" y="1"/>
                  </a:cubicBezTo>
                  <a:lnTo>
                    <a:pt x="9" y="0"/>
                  </a:lnTo>
                  <a:lnTo>
                    <a:pt x="35" y="5"/>
                  </a:lnTo>
                  <a:lnTo>
                    <a:pt x="35" y="7"/>
                  </a:lnTo>
                  <a:cubicBezTo>
                    <a:pt x="32" y="6"/>
                    <a:pt x="28" y="6"/>
                    <a:pt x="27" y="10"/>
                  </a:cubicBezTo>
                  <a:lnTo>
                    <a:pt x="21" y="41"/>
                  </a:lnTo>
                  <a:cubicBezTo>
                    <a:pt x="20" y="45"/>
                    <a:pt x="23" y="45"/>
                    <a:pt x="27" y="47"/>
                  </a:cubicBezTo>
                  <a:lnTo>
                    <a:pt x="27" y="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2" name="Freeform 191"/>
            <p:cNvSpPr>
              <a:spLocks noEditPoints="1"/>
            </p:cNvSpPr>
            <p:nvPr userDrawn="1"/>
          </p:nvSpPr>
          <p:spPr bwMode="auto">
            <a:xfrm>
              <a:off x="4691063" y="1420813"/>
              <a:ext cx="41275" cy="38100"/>
            </a:xfrm>
            <a:custGeom>
              <a:avLst/>
              <a:gdLst>
                <a:gd name="T0" fmla="*/ 52 w 52"/>
                <a:gd name="T1" fmla="*/ 47 h 47"/>
                <a:gd name="T2" fmla="*/ 27 w 52"/>
                <a:gd name="T3" fmla="*/ 44 h 47"/>
                <a:gd name="T4" fmla="*/ 28 w 52"/>
                <a:gd name="T5" fmla="*/ 43 h 47"/>
                <a:gd name="T6" fmla="*/ 34 w 52"/>
                <a:gd name="T7" fmla="*/ 41 h 47"/>
                <a:gd name="T8" fmla="*/ 31 w 52"/>
                <a:gd name="T9" fmla="*/ 32 h 47"/>
                <a:gd name="T10" fmla="*/ 14 w 52"/>
                <a:gd name="T11" fmla="*/ 30 h 47"/>
                <a:gd name="T12" fmla="*/ 10 w 52"/>
                <a:gd name="T13" fmla="*/ 38 h 47"/>
                <a:gd name="T14" fmla="*/ 16 w 52"/>
                <a:gd name="T15" fmla="*/ 42 h 47"/>
                <a:gd name="T16" fmla="*/ 16 w 52"/>
                <a:gd name="T17" fmla="*/ 43 h 47"/>
                <a:gd name="T18" fmla="*/ 0 w 52"/>
                <a:gd name="T19" fmla="*/ 42 h 47"/>
                <a:gd name="T20" fmla="*/ 0 w 52"/>
                <a:gd name="T21" fmla="*/ 40 h 47"/>
                <a:gd name="T22" fmla="*/ 9 w 52"/>
                <a:gd name="T23" fmla="*/ 33 h 47"/>
                <a:gd name="T24" fmla="*/ 29 w 52"/>
                <a:gd name="T25" fmla="*/ 0 h 47"/>
                <a:gd name="T26" fmla="*/ 31 w 52"/>
                <a:gd name="T27" fmla="*/ 0 h 47"/>
                <a:gd name="T28" fmla="*/ 45 w 52"/>
                <a:gd name="T29" fmla="*/ 36 h 47"/>
                <a:gd name="T30" fmla="*/ 52 w 52"/>
                <a:gd name="T31" fmla="*/ 45 h 47"/>
                <a:gd name="T32" fmla="*/ 52 w 52"/>
                <a:gd name="T33" fmla="*/ 47 h 47"/>
                <a:gd name="T34" fmla="*/ 30 w 52"/>
                <a:gd name="T35" fmla="*/ 29 h 47"/>
                <a:gd name="T36" fmla="*/ 24 w 52"/>
                <a:gd name="T37" fmla="*/ 13 h 47"/>
                <a:gd name="T38" fmla="*/ 15 w 52"/>
                <a:gd name="T39" fmla="*/ 28 h 47"/>
                <a:gd name="T40" fmla="*/ 30 w 52"/>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7">
                  <a:moveTo>
                    <a:pt x="52" y="47"/>
                  </a:moveTo>
                  <a:lnTo>
                    <a:pt x="27" y="44"/>
                  </a:lnTo>
                  <a:lnTo>
                    <a:pt x="28" y="43"/>
                  </a:lnTo>
                  <a:cubicBezTo>
                    <a:pt x="32" y="43"/>
                    <a:pt x="34" y="43"/>
                    <a:pt x="34" y="41"/>
                  </a:cubicBezTo>
                  <a:cubicBezTo>
                    <a:pt x="34" y="39"/>
                    <a:pt x="32" y="34"/>
                    <a:pt x="31" y="32"/>
                  </a:cubicBezTo>
                  <a:lnTo>
                    <a:pt x="14" y="30"/>
                  </a:lnTo>
                  <a:cubicBezTo>
                    <a:pt x="11" y="35"/>
                    <a:pt x="10" y="37"/>
                    <a:pt x="10" y="38"/>
                  </a:cubicBezTo>
                  <a:cubicBezTo>
                    <a:pt x="10" y="41"/>
                    <a:pt x="13" y="41"/>
                    <a:pt x="16" y="42"/>
                  </a:cubicBezTo>
                  <a:lnTo>
                    <a:pt x="16" y="43"/>
                  </a:lnTo>
                  <a:lnTo>
                    <a:pt x="0" y="42"/>
                  </a:lnTo>
                  <a:lnTo>
                    <a:pt x="0" y="40"/>
                  </a:lnTo>
                  <a:cubicBezTo>
                    <a:pt x="4" y="40"/>
                    <a:pt x="6" y="38"/>
                    <a:pt x="9" y="33"/>
                  </a:cubicBezTo>
                  <a:lnTo>
                    <a:pt x="29" y="0"/>
                  </a:lnTo>
                  <a:lnTo>
                    <a:pt x="31" y="0"/>
                  </a:lnTo>
                  <a:lnTo>
                    <a:pt x="45" y="36"/>
                  </a:lnTo>
                  <a:cubicBezTo>
                    <a:pt x="48" y="43"/>
                    <a:pt x="49" y="45"/>
                    <a:pt x="52" y="45"/>
                  </a:cubicBezTo>
                  <a:lnTo>
                    <a:pt x="52" y="47"/>
                  </a:lnTo>
                  <a:close/>
                  <a:moveTo>
                    <a:pt x="30" y="29"/>
                  </a:moveTo>
                  <a:lnTo>
                    <a:pt x="24" y="13"/>
                  </a:lnTo>
                  <a:lnTo>
                    <a:pt x="15" y="28"/>
                  </a:lnTo>
                  <a:lnTo>
                    <a:pt x="30" y="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3" name="Freeform 192"/>
            <p:cNvSpPr>
              <a:spLocks noEditPoints="1"/>
            </p:cNvSpPr>
            <p:nvPr userDrawn="1"/>
          </p:nvSpPr>
          <p:spPr bwMode="auto">
            <a:xfrm>
              <a:off x="4554538" y="1031875"/>
              <a:ext cx="20638" cy="23813"/>
            </a:xfrm>
            <a:custGeom>
              <a:avLst/>
              <a:gdLst>
                <a:gd name="T0" fmla="*/ 27 w 27"/>
                <a:gd name="T1" fmla="*/ 16 h 31"/>
                <a:gd name="T2" fmla="*/ 14 w 27"/>
                <a:gd name="T3" fmla="*/ 1 h 31"/>
                <a:gd name="T4" fmla="*/ 0 w 27"/>
                <a:gd name="T5" fmla="*/ 15 h 31"/>
                <a:gd name="T6" fmla="*/ 3 w 27"/>
                <a:gd name="T7" fmla="*/ 24 h 31"/>
                <a:gd name="T8" fmla="*/ 3 w 27"/>
                <a:gd name="T9" fmla="*/ 28 h 31"/>
                <a:gd name="T10" fmla="*/ 5 w 27"/>
                <a:gd name="T11" fmla="*/ 31 h 31"/>
                <a:gd name="T12" fmla="*/ 22 w 27"/>
                <a:gd name="T13" fmla="*/ 31 h 31"/>
                <a:gd name="T14" fmla="*/ 24 w 27"/>
                <a:gd name="T15" fmla="*/ 28 h 31"/>
                <a:gd name="T16" fmla="*/ 24 w 27"/>
                <a:gd name="T17" fmla="*/ 23 h 31"/>
                <a:gd name="T18" fmla="*/ 27 w 27"/>
                <a:gd name="T19" fmla="*/ 16 h 31"/>
                <a:gd name="T20" fmla="*/ 14 w 27"/>
                <a:gd name="T21" fmla="*/ 18 h 31"/>
                <a:gd name="T22" fmla="*/ 3 w 27"/>
                <a:gd name="T23" fmla="*/ 16 h 31"/>
                <a:gd name="T24" fmla="*/ 13 w 27"/>
                <a:gd name="T25" fmla="*/ 10 h 31"/>
                <a:gd name="T26" fmla="*/ 24 w 27"/>
                <a:gd name="T27" fmla="*/ 16 h 31"/>
                <a:gd name="T28" fmla="*/ 14 w 27"/>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1">
                  <a:moveTo>
                    <a:pt x="27" y="16"/>
                  </a:moveTo>
                  <a:cubicBezTo>
                    <a:pt x="27" y="0"/>
                    <a:pt x="19" y="15"/>
                    <a:pt x="14" y="1"/>
                  </a:cubicBezTo>
                  <a:cubicBezTo>
                    <a:pt x="10" y="12"/>
                    <a:pt x="0" y="3"/>
                    <a:pt x="0" y="15"/>
                  </a:cubicBezTo>
                  <a:cubicBezTo>
                    <a:pt x="0" y="20"/>
                    <a:pt x="1" y="22"/>
                    <a:pt x="3" y="24"/>
                  </a:cubicBezTo>
                  <a:lnTo>
                    <a:pt x="3" y="28"/>
                  </a:lnTo>
                  <a:cubicBezTo>
                    <a:pt x="3" y="30"/>
                    <a:pt x="4" y="31"/>
                    <a:pt x="5" y="31"/>
                  </a:cubicBezTo>
                  <a:lnTo>
                    <a:pt x="22" y="31"/>
                  </a:lnTo>
                  <a:cubicBezTo>
                    <a:pt x="23" y="31"/>
                    <a:pt x="24" y="30"/>
                    <a:pt x="24" y="28"/>
                  </a:cubicBezTo>
                  <a:lnTo>
                    <a:pt x="24" y="23"/>
                  </a:lnTo>
                  <a:cubicBezTo>
                    <a:pt x="26" y="22"/>
                    <a:pt x="27" y="19"/>
                    <a:pt x="27" y="16"/>
                  </a:cubicBezTo>
                  <a:moveTo>
                    <a:pt x="14" y="18"/>
                  </a:moveTo>
                  <a:cubicBezTo>
                    <a:pt x="9" y="18"/>
                    <a:pt x="3" y="22"/>
                    <a:pt x="3" y="16"/>
                  </a:cubicBezTo>
                  <a:cubicBezTo>
                    <a:pt x="3" y="9"/>
                    <a:pt x="8" y="10"/>
                    <a:pt x="13" y="10"/>
                  </a:cubicBezTo>
                  <a:cubicBezTo>
                    <a:pt x="17" y="10"/>
                    <a:pt x="24" y="9"/>
                    <a:pt x="24" y="16"/>
                  </a:cubicBezTo>
                  <a:cubicBezTo>
                    <a:pt x="24" y="22"/>
                    <a:pt x="18" y="18"/>
                    <a:pt x="14" y="1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4" name="Oval 193"/>
            <p:cNvSpPr>
              <a:spLocks noChangeArrowheads="1"/>
            </p:cNvSpPr>
            <p:nvPr userDrawn="1"/>
          </p:nvSpPr>
          <p:spPr bwMode="auto">
            <a:xfrm>
              <a:off x="4676775" y="1184275"/>
              <a:ext cx="12700" cy="1111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5" name="Freeform 194"/>
            <p:cNvSpPr>
              <a:spLocks/>
            </p:cNvSpPr>
            <p:nvPr userDrawn="1"/>
          </p:nvSpPr>
          <p:spPr bwMode="auto">
            <a:xfrm>
              <a:off x="4654550"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6" name="Freeform 195"/>
            <p:cNvSpPr>
              <a:spLocks/>
            </p:cNvSpPr>
            <p:nvPr userDrawn="1"/>
          </p:nvSpPr>
          <p:spPr bwMode="auto">
            <a:xfrm>
              <a:off x="4473575"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7" name="Freeform 196"/>
            <p:cNvSpPr>
              <a:spLocks/>
            </p:cNvSpPr>
            <p:nvPr userDrawn="1"/>
          </p:nvSpPr>
          <p:spPr bwMode="auto">
            <a:xfrm>
              <a:off x="4518025"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8" name="Freeform 197"/>
            <p:cNvSpPr>
              <a:spLocks/>
            </p:cNvSpPr>
            <p:nvPr userDrawn="1"/>
          </p:nvSpPr>
          <p:spPr bwMode="auto">
            <a:xfrm>
              <a:off x="4564063"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99" name="Freeform 198"/>
            <p:cNvSpPr>
              <a:spLocks/>
            </p:cNvSpPr>
            <p:nvPr userDrawn="1"/>
          </p:nvSpPr>
          <p:spPr bwMode="auto">
            <a:xfrm>
              <a:off x="4608513" y="1012825"/>
              <a:ext cx="4763" cy="7938"/>
            </a:xfrm>
            <a:custGeom>
              <a:avLst/>
              <a:gdLst>
                <a:gd name="T0" fmla="*/ 3 w 6"/>
                <a:gd name="T1" fmla="*/ 0 h 10"/>
                <a:gd name="T2" fmla="*/ 0 w 6"/>
                <a:gd name="T3" fmla="*/ 7 h 10"/>
                <a:gd name="T4" fmla="*/ 3 w 6"/>
                <a:gd name="T5" fmla="*/ 10 h 10"/>
                <a:gd name="T6" fmla="*/ 6 w 6"/>
                <a:gd name="T7" fmla="*/ 7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6"/>
                    <a:pt x="0" y="7"/>
                  </a:cubicBezTo>
                  <a:cubicBezTo>
                    <a:pt x="0" y="9"/>
                    <a:pt x="1" y="10"/>
                    <a:pt x="3" y="10"/>
                  </a:cubicBezTo>
                  <a:cubicBezTo>
                    <a:pt x="5" y="10"/>
                    <a:pt x="6" y="9"/>
                    <a:pt x="6" y="7"/>
                  </a:cubicBezTo>
                  <a:cubicBezTo>
                    <a:pt x="6"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0" name="Freeform 199"/>
            <p:cNvSpPr>
              <a:spLocks/>
            </p:cNvSpPr>
            <p:nvPr userDrawn="1"/>
          </p:nvSpPr>
          <p:spPr bwMode="auto">
            <a:xfrm>
              <a:off x="4473575" y="1074738"/>
              <a:ext cx="4763" cy="7938"/>
            </a:xfrm>
            <a:custGeom>
              <a:avLst/>
              <a:gdLst>
                <a:gd name="T0" fmla="*/ 3 w 6"/>
                <a:gd name="T1" fmla="*/ 0 h 11"/>
                <a:gd name="T2" fmla="*/ 6 w 6"/>
                <a:gd name="T3" fmla="*/ 7 h 11"/>
                <a:gd name="T4" fmla="*/ 3 w 6"/>
                <a:gd name="T5" fmla="*/ 11 h 11"/>
                <a:gd name="T6" fmla="*/ 0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6" y="6"/>
                    <a:pt x="6" y="7"/>
                  </a:cubicBezTo>
                  <a:cubicBezTo>
                    <a:pt x="6" y="9"/>
                    <a:pt x="5" y="11"/>
                    <a:pt x="3" y="11"/>
                  </a:cubicBezTo>
                  <a:cubicBezTo>
                    <a:pt x="1" y="11"/>
                    <a:pt x="0" y="9"/>
                    <a:pt x="0" y="7"/>
                  </a:cubicBezTo>
                  <a:cubicBezTo>
                    <a:pt x="0"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1" name="Freeform 200"/>
            <p:cNvSpPr>
              <a:spLocks/>
            </p:cNvSpPr>
            <p:nvPr userDrawn="1"/>
          </p:nvSpPr>
          <p:spPr bwMode="auto">
            <a:xfrm>
              <a:off x="4473575" y="1135063"/>
              <a:ext cx="4763" cy="7938"/>
            </a:xfrm>
            <a:custGeom>
              <a:avLst/>
              <a:gdLst>
                <a:gd name="T0" fmla="*/ 3 w 6"/>
                <a:gd name="T1" fmla="*/ 0 h 11"/>
                <a:gd name="T2" fmla="*/ 6 w 6"/>
                <a:gd name="T3" fmla="*/ 7 h 11"/>
                <a:gd name="T4" fmla="*/ 3 w 6"/>
                <a:gd name="T5" fmla="*/ 11 h 11"/>
                <a:gd name="T6" fmla="*/ 0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6" y="6"/>
                    <a:pt x="6" y="7"/>
                  </a:cubicBezTo>
                  <a:cubicBezTo>
                    <a:pt x="6" y="9"/>
                    <a:pt x="5" y="11"/>
                    <a:pt x="3" y="11"/>
                  </a:cubicBezTo>
                  <a:cubicBezTo>
                    <a:pt x="1" y="11"/>
                    <a:pt x="0" y="9"/>
                    <a:pt x="0" y="7"/>
                  </a:cubicBezTo>
                  <a:cubicBezTo>
                    <a:pt x="0"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2" name="Freeform 201"/>
            <p:cNvSpPr>
              <a:spLocks/>
            </p:cNvSpPr>
            <p:nvPr userDrawn="1"/>
          </p:nvSpPr>
          <p:spPr bwMode="auto">
            <a:xfrm>
              <a:off x="4479925" y="1182688"/>
              <a:ext cx="4763" cy="7938"/>
            </a:xfrm>
            <a:custGeom>
              <a:avLst/>
              <a:gdLst>
                <a:gd name="T0" fmla="*/ 3 w 6"/>
                <a:gd name="T1" fmla="*/ 0 h 10"/>
                <a:gd name="T2" fmla="*/ 6 w 6"/>
                <a:gd name="T3" fmla="*/ 6 h 10"/>
                <a:gd name="T4" fmla="*/ 3 w 6"/>
                <a:gd name="T5" fmla="*/ 10 h 10"/>
                <a:gd name="T6" fmla="*/ 0 w 6"/>
                <a:gd name="T7" fmla="*/ 6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6" y="5"/>
                    <a:pt x="6" y="6"/>
                  </a:cubicBezTo>
                  <a:cubicBezTo>
                    <a:pt x="6" y="8"/>
                    <a:pt x="5" y="10"/>
                    <a:pt x="3" y="10"/>
                  </a:cubicBezTo>
                  <a:cubicBezTo>
                    <a:pt x="1" y="10"/>
                    <a:pt x="0" y="8"/>
                    <a:pt x="0" y="6"/>
                  </a:cubicBezTo>
                  <a:cubicBezTo>
                    <a:pt x="0" y="6"/>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3" name="Freeform 202"/>
            <p:cNvSpPr>
              <a:spLocks/>
            </p:cNvSpPr>
            <p:nvPr userDrawn="1"/>
          </p:nvSpPr>
          <p:spPr bwMode="auto">
            <a:xfrm>
              <a:off x="4518025" y="1208088"/>
              <a:ext cx="4763" cy="7938"/>
            </a:xfrm>
            <a:custGeom>
              <a:avLst/>
              <a:gdLst>
                <a:gd name="T0" fmla="*/ 3 w 6"/>
                <a:gd name="T1" fmla="*/ 0 h 10"/>
                <a:gd name="T2" fmla="*/ 6 w 6"/>
                <a:gd name="T3" fmla="*/ 6 h 10"/>
                <a:gd name="T4" fmla="*/ 3 w 6"/>
                <a:gd name="T5" fmla="*/ 10 h 10"/>
                <a:gd name="T6" fmla="*/ 0 w 6"/>
                <a:gd name="T7" fmla="*/ 6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6" y="5"/>
                    <a:pt x="6" y="6"/>
                  </a:cubicBezTo>
                  <a:cubicBezTo>
                    <a:pt x="6" y="8"/>
                    <a:pt x="5" y="10"/>
                    <a:pt x="3" y="10"/>
                  </a:cubicBezTo>
                  <a:cubicBezTo>
                    <a:pt x="1" y="10"/>
                    <a:pt x="0" y="8"/>
                    <a:pt x="0" y="6"/>
                  </a:cubicBezTo>
                  <a:cubicBezTo>
                    <a:pt x="0" y="6"/>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4" name="Freeform 203"/>
            <p:cNvSpPr>
              <a:spLocks/>
            </p:cNvSpPr>
            <p:nvPr userDrawn="1"/>
          </p:nvSpPr>
          <p:spPr bwMode="auto">
            <a:xfrm>
              <a:off x="4656138" y="1074738"/>
              <a:ext cx="4763" cy="7938"/>
            </a:xfrm>
            <a:custGeom>
              <a:avLst/>
              <a:gdLst>
                <a:gd name="T0" fmla="*/ 3 w 6"/>
                <a:gd name="T1" fmla="*/ 0 h 11"/>
                <a:gd name="T2" fmla="*/ 0 w 6"/>
                <a:gd name="T3" fmla="*/ 7 h 11"/>
                <a:gd name="T4" fmla="*/ 3 w 6"/>
                <a:gd name="T5" fmla="*/ 11 h 11"/>
                <a:gd name="T6" fmla="*/ 6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0" y="6"/>
                    <a:pt x="0" y="7"/>
                  </a:cubicBezTo>
                  <a:cubicBezTo>
                    <a:pt x="0" y="9"/>
                    <a:pt x="1" y="11"/>
                    <a:pt x="3" y="11"/>
                  </a:cubicBezTo>
                  <a:cubicBezTo>
                    <a:pt x="5" y="11"/>
                    <a:pt x="6" y="9"/>
                    <a:pt x="6" y="7"/>
                  </a:cubicBezTo>
                  <a:cubicBezTo>
                    <a:pt x="6"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5" name="Freeform 204"/>
            <p:cNvSpPr>
              <a:spLocks/>
            </p:cNvSpPr>
            <p:nvPr userDrawn="1"/>
          </p:nvSpPr>
          <p:spPr bwMode="auto">
            <a:xfrm>
              <a:off x="4656138" y="1135063"/>
              <a:ext cx="4763" cy="7938"/>
            </a:xfrm>
            <a:custGeom>
              <a:avLst/>
              <a:gdLst>
                <a:gd name="T0" fmla="*/ 3 w 6"/>
                <a:gd name="T1" fmla="*/ 0 h 11"/>
                <a:gd name="T2" fmla="*/ 0 w 6"/>
                <a:gd name="T3" fmla="*/ 7 h 11"/>
                <a:gd name="T4" fmla="*/ 3 w 6"/>
                <a:gd name="T5" fmla="*/ 11 h 11"/>
                <a:gd name="T6" fmla="*/ 6 w 6"/>
                <a:gd name="T7" fmla="*/ 7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cubicBezTo>
                    <a:pt x="3" y="0"/>
                    <a:pt x="0" y="6"/>
                    <a:pt x="0" y="7"/>
                  </a:cubicBezTo>
                  <a:cubicBezTo>
                    <a:pt x="0" y="9"/>
                    <a:pt x="1" y="11"/>
                    <a:pt x="3" y="11"/>
                  </a:cubicBezTo>
                  <a:cubicBezTo>
                    <a:pt x="5" y="11"/>
                    <a:pt x="6" y="9"/>
                    <a:pt x="6" y="7"/>
                  </a:cubicBezTo>
                  <a:cubicBezTo>
                    <a:pt x="6" y="7"/>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6" name="Freeform 205"/>
            <p:cNvSpPr>
              <a:spLocks/>
            </p:cNvSpPr>
            <p:nvPr userDrawn="1"/>
          </p:nvSpPr>
          <p:spPr bwMode="auto">
            <a:xfrm>
              <a:off x="4648200" y="1182688"/>
              <a:ext cx="6350" cy="7938"/>
            </a:xfrm>
            <a:custGeom>
              <a:avLst/>
              <a:gdLst>
                <a:gd name="T0" fmla="*/ 4 w 7"/>
                <a:gd name="T1" fmla="*/ 0 h 10"/>
                <a:gd name="T2" fmla="*/ 0 w 7"/>
                <a:gd name="T3" fmla="*/ 6 h 10"/>
                <a:gd name="T4" fmla="*/ 4 w 7"/>
                <a:gd name="T5" fmla="*/ 10 h 10"/>
                <a:gd name="T6" fmla="*/ 7 w 7"/>
                <a:gd name="T7" fmla="*/ 6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cubicBezTo>
                    <a:pt x="4" y="0"/>
                    <a:pt x="0" y="5"/>
                    <a:pt x="0" y="6"/>
                  </a:cubicBezTo>
                  <a:cubicBezTo>
                    <a:pt x="0" y="8"/>
                    <a:pt x="2" y="10"/>
                    <a:pt x="4" y="10"/>
                  </a:cubicBezTo>
                  <a:cubicBezTo>
                    <a:pt x="6" y="10"/>
                    <a:pt x="7" y="8"/>
                    <a:pt x="7" y="6"/>
                  </a:cubicBezTo>
                  <a:cubicBezTo>
                    <a:pt x="7" y="6"/>
                    <a:pt x="4" y="0"/>
                    <a:pt x="4"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7" name="Freeform 206"/>
            <p:cNvSpPr>
              <a:spLocks/>
            </p:cNvSpPr>
            <p:nvPr userDrawn="1"/>
          </p:nvSpPr>
          <p:spPr bwMode="auto">
            <a:xfrm>
              <a:off x="4611688" y="1208088"/>
              <a:ext cx="4763" cy="7938"/>
            </a:xfrm>
            <a:custGeom>
              <a:avLst/>
              <a:gdLst>
                <a:gd name="T0" fmla="*/ 3 w 6"/>
                <a:gd name="T1" fmla="*/ 0 h 10"/>
                <a:gd name="T2" fmla="*/ 0 w 6"/>
                <a:gd name="T3" fmla="*/ 6 h 10"/>
                <a:gd name="T4" fmla="*/ 3 w 6"/>
                <a:gd name="T5" fmla="*/ 10 h 10"/>
                <a:gd name="T6" fmla="*/ 6 w 6"/>
                <a:gd name="T7" fmla="*/ 6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cubicBezTo>
                    <a:pt x="3" y="0"/>
                    <a:pt x="0" y="5"/>
                    <a:pt x="0" y="6"/>
                  </a:cubicBezTo>
                  <a:cubicBezTo>
                    <a:pt x="0" y="8"/>
                    <a:pt x="1" y="10"/>
                    <a:pt x="3" y="10"/>
                  </a:cubicBezTo>
                  <a:cubicBezTo>
                    <a:pt x="5" y="10"/>
                    <a:pt x="6" y="8"/>
                    <a:pt x="6" y="6"/>
                  </a:cubicBezTo>
                  <a:cubicBezTo>
                    <a:pt x="6" y="6"/>
                    <a:pt x="3" y="0"/>
                    <a:pt x="3"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8" name="Freeform 207"/>
            <p:cNvSpPr>
              <a:spLocks/>
            </p:cNvSpPr>
            <p:nvPr userDrawn="1"/>
          </p:nvSpPr>
          <p:spPr bwMode="auto">
            <a:xfrm>
              <a:off x="4564063" y="1235075"/>
              <a:ext cx="6350" cy="7938"/>
            </a:xfrm>
            <a:custGeom>
              <a:avLst/>
              <a:gdLst>
                <a:gd name="T0" fmla="*/ 4 w 7"/>
                <a:gd name="T1" fmla="*/ 0 h 10"/>
                <a:gd name="T2" fmla="*/ 0 w 7"/>
                <a:gd name="T3" fmla="*/ 6 h 10"/>
                <a:gd name="T4" fmla="*/ 4 w 7"/>
                <a:gd name="T5" fmla="*/ 10 h 10"/>
                <a:gd name="T6" fmla="*/ 7 w 7"/>
                <a:gd name="T7" fmla="*/ 6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cubicBezTo>
                    <a:pt x="4" y="0"/>
                    <a:pt x="0" y="5"/>
                    <a:pt x="0" y="6"/>
                  </a:cubicBezTo>
                  <a:cubicBezTo>
                    <a:pt x="0" y="8"/>
                    <a:pt x="2" y="10"/>
                    <a:pt x="4" y="10"/>
                  </a:cubicBezTo>
                  <a:cubicBezTo>
                    <a:pt x="6" y="10"/>
                    <a:pt x="7" y="8"/>
                    <a:pt x="7" y="6"/>
                  </a:cubicBezTo>
                  <a:cubicBezTo>
                    <a:pt x="7" y="6"/>
                    <a:pt x="4" y="0"/>
                    <a:pt x="4"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09" name="Freeform 208"/>
            <p:cNvSpPr>
              <a:spLocks/>
            </p:cNvSpPr>
            <p:nvPr userDrawn="1"/>
          </p:nvSpPr>
          <p:spPr bwMode="auto">
            <a:xfrm>
              <a:off x="4597400" y="1133475"/>
              <a:ext cx="49213" cy="50800"/>
            </a:xfrm>
            <a:custGeom>
              <a:avLst/>
              <a:gdLst>
                <a:gd name="T0" fmla="*/ 54 w 62"/>
                <a:gd name="T1" fmla="*/ 14 h 64"/>
                <a:gd name="T2" fmla="*/ 59 w 62"/>
                <a:gd name="T3" fmla="*/ 15 h 64"/>
                <a:gd name="T4" fmla="*/ 61 w 62"/>
                <a:gd name="T5" fmla="*/ 9 h 64"/>
                <a:gd name="T6" fmla="*/ 57 w 62"/>
                <a:gd name="T7" fmla="*/ 6 h 64"/>
                <a:gd name="T8" fmla="*/ 41 w 62"/>
                <a:gd name="T9" fmla="*/ 14 h 64"/>
                <a:gd name="T10" fmla="*/ 47 w 62"/>
                <a:gd name="T11" fmla="*/ 23 h 64"/>
                <a:gd name="T12" fmla="*/ 51 w 62"/>
                <a:gd name="T13" fmla="*/ 26 h 64"/>
                <a:gd name="T14" fmla="*/ 48 w 62"/>
                <a:gd name="T15" fmla="*/ 29 h 64"/>
                <a:gd name="T16" fmla="*/ 33 w 62"/>
                <a:gd name="T17" fmla="*/ 25 h 64"/>
                <a:gd name="T18" fmla="*/ 33 w 62"/>
                <a:gd name="T19" fmla="*/ 9 h 64"/>
                <a:gd name="T20" fmla="*/ 34 w 62"/>
                <a:gd name="T21" fmla="*/ 5 h 64"/>
                <a:gd name="T22" fmla="*/ 24 w 62"/>
                <a:gd name="T23" fmla="*/ 4 h 64"/>
                <a:gd name="T24" fmla="*/ 11 w 62"/>
                <a:gd name="T25" fmla="*/ 11 h 64"/>
                <a:gd name="T26" fmla="*/ 14 w 62"/>
                <a:gd name="T27" fmla="*/ 16 h 64"/>
                <a:gd name="T28" fmla="*/ 16 w 62"/>
                <a:gd name="T29" fmla="*/ 18 h 64"/>
                <a:gd name="T30" fmla="*/ 12 w 62"/>
                <a:gd name="T31" fmla="*/ 20 h 64"/>
                <a:gd name="T32" fmla="*/ 14 w 62"/>
                <a:gd name="T33" fmla="*/ 24 h 64"/>
                <a:gd name="T34" fmla="*/ 8 w 62"/>
                <a:gd name="T35" fmla="*/ 19 h 64"/>
                <a:gd name="T36" fmla="*/ 4 w 62"/>
                <a:gd name="T37" fmla="*/ 11 h 64"/>
                <a:gd name="T38" fmla="*/ 1 w 62"/>
                <a:gd name="T39" fmla="*/ 12 h 64"/>
                <a:gd name="T40" fmla="*/ 0 w 62"/>
                <a:gd name="T41" fmla="*/ 18 h 64"/>
                <a:gd name="T42" fmla="*/ 1 w 62"/>
                <a:gd name="T43" fmla="*/ 24 h 64"/>
                <a:gd name="T44" fmla="*/ 15 w 62"/>
                <a:gd name="T45" fmla="*/ 38 h 64"/>
                <a:gd name="T46" fmla="*/ 4 w 62"/>
                <a:gd name="T47" fmla="*/ 57 h 64"/>
                <a:gd name="T48" fmla="*/ 2 w 62"/>
                <a:gd name="T49" fmla="*/ 62 h 64"/>
                <a:gd name="T50" fmla="*/ 4 w 62"/>
                <a:gd name="T51" fmla="*/ 64 h 64"/>
                <a:gd name="T52" fmla="*/ 16 w 62"/>
                <a:gd name="T53" fmla="*/ 53 h 64"/>
                <a:gd name="T54" fmla="*/ 23 w 62"/>
                <a:gd name="T55" fmla="*/ 43 h 64"/>
                <a:gd name="T56" fmla="*/ 31 w 62"/>
                <a:gd name="T57" fmla="*/ 47 h 64"/>
                <a:gd name="T58" fmla="*/ 22 w 62"/>
                <a:gd name="T59" fmla="*/ 58 h 64"/>
                <a:gd name="T60" fmla="*/ 21 w 62"/>
                <a:gd name="T61" fmla="*/ 61 h 64"/>
                <a:gd name="T62" fmla="*/ 29 w 62"/>
                <a:gd name="T63" fmla="*/ 62 h 64"/>
                <a:gd name="T64" fmla="*/ 43 w 62"/>
                <a:gd name="T65" fmla="*/ 49 h 64"/>
                <a:gd name="T66" fmla="*/ 41 w 62"/>
                <a:gd name="T67" fmla="*/ 57 h 64"/>
                <a:gd name="T68" fmla="*/ 51 w 62"/>
                <a:gd name="T69" fmla="*/ 53 h 64"/>
                <a:gd name="T70" fmla="*/ 52 w 62"/>
                <a:gd name="T71" fmla="*/ 39 h 64"/>
                <a:gd name="T72" fmla="*/ 58 w 62"/>
                <a:gd name="T73" fmla="*/ 25 h 64"/>
                <a:gd name="T74" fmla="*/ 47 w 62"/>
                <a:gd name="T75" fmla="*/ 14 h 64"/>
                <a:gd name="T76" fmla="*/ 54 w 62"/>
                <a:gd name="T77"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64">
                  <a:moveTo>
                    <a:pt x="54" y="14"/>
                  </a:moveTo>
                  <a:cubicBezTo>
                    <a:pt x="55" y="15"/>
                    <a:pt x="57" y="16"/>
                    <a:pt x="59" y="15"/>
                  </a:cubicBezTo>
                  <a:lnTo>
                    <a:pt x="61" y="9"/>
                  </a:lnTo>
                  <a:cubicBezTo>
                    <a:pt x="62" y="8"/>
                    <a:pt x="59" y="6"/>
                    <a:pt x="57" y="6"/>
                  </a:cubicBezTo>
                  <a:cubicBezTo>
                    <a:pt x="51" y="8"/>
                    <a:pt x="45" y="8"/>
                    <a:pt x="41" y="14"/>
                  </a:cubicBezTo>
                  <a:cubicBezTo>
                    <a:pt x="41" y="18"/>
                    <a:pt x="44" y="22"/>
                    <a:pt x="47" y="23"/>
                  </a:cubicBezTo>
                  <a:cubicBezTo>
                    <a:pt x="49" y="23"/>
                    <a:pt x="49" y="25"/>
                    <a:pt x="51" y="26"/>
                  </a:cubicBezTo>
                  <a:cubicBezTo>
                    <a:pt x="51" y="28"/>
                    <a:pt x="50" y="29"/>
                    <a:pt x="48" y="29"/>
                  </a:cubicBezTo>
                  <a:cubicBezTo>
                    <a:pt x="44" y="25"/>
                    <a:pt x="37" y="31"/>
                    <a:pt x="33" y="25"/>
                  </a:cubicBezTo>
                  <a:cubicBezTo>
                    <a:pt x="35" y="20"/>
                    <a:pt x="38" y="14"/>
                    <a:pt x="33" y="9"/>
                  </a:cubicBezTo>
                  <a:cubicBezTo>
                    <a:pt x="33" y="8"/>
                    <a:pt x="35" y="6"/>
                    <a:pt x="34" y="5"/>
                  </a:cubicBezTo>
                  <a:cubicBezTo>
                    <a:pt x="32" y="0"/>
                    <a:pt x="27" y="4"/>
                    <a:pt x="24" y="4"/>
                  </a:cubicBezTo>
                  <a:cubicBezTo>
                    <a:pt x="18" y="4"/>
                    <a:pt x="14" y="6"/>
                    <a:pt x="11" y="11"/>
                  </a:cubicBezTo>
                  <a:cubicBezTo>
                    <a:pt x="11" y="13"/>
                    <a:pt x="12" y="14"/>
                    <a:pt x="14" y="16"/>
                  </a:cubicBezTo>
                  <a:cubicBezTo>
                    <a:pt x="15" y="16"/>
                    <a:pt x="16" y="16"/>
                    <a:pt x="16" y="18"/>
                  </a:cubicBezTo>
                  <a:lnTo>
                    <a:pt x="12" y="20"/>
                  </a:lnTo>
                  <a:cubicBezTo>
                    <a:pt x="14" y="21"/>
                    <a:pt x="14" y="22"/>
                    <a:pt x="14" y="24"/>
                  </a:cubicBezTo>
                  <a:cubicBezTo>
                    <a:pt x="11" y="25"/>
                    <a:pt x="9" y="21"/>
                    <a:pt x="8" y="19"/>
                  </a:cubicBezTo>
                  <a:cubicBezTo>
                    <a:pt x="8" y="17"/>
                    <a:pt x="8" y="12"/>
                    <a:pt x="4" y="11"/>
                  </a:cubicBezTo>
                  <a:cubicBezTo>
                    <a:pt x="4" y="11"/>
                    <a:pt x="1" y="12"/>
                    <a:pt x="1" y="12"/>
                  </a:cubicBezTo>
                  <a:cubicBezTo>
                    <a:pt x="0" y="13"/>
                    <a:pt x="0" y="15"/>
                    <a:pt x="0" y="18"/>
                  </a:cubicBezTo>
                  <a:cubicBezTo>
                    <a:pt x="0" y="20"/>
                    <a:pt x="1" y="24"/>
                    <a:pt x="1" y="24"/>
                  </a:cubicBezTo>
                  <a:cubicBezTo>
                    <a:pt x="1" y="24"/>
                    <a:pt x="12" y="33"/>
                    <a:pt x="15" y="38"/>
                  </a:cubicBezTo>
                  <a:cubicBezTo>
                    <a:pt x="11" y="44"/>
                    <a:pt x="11" y="53"/>
                    <a:pt x="4" y="57"/>
                  </a:cubicBezTo>
                  <a:cubicBezTo>
                    <a:pt x="2" y="58"/>
                    <a:pt x="2" y="60"/>
                    <a:pt x="2" y="62"/>
                  </a:cubicBezTo>
                  <a:lnTo>
                    <a:pt x="4" y="64"/>
                  </a:lnTo>
                  <a:cubicBezTo>
                    <a:pt x="8" y="61"/>
                    <a:pt x="17" y="61"/>
                    <a:pt x="16" y="53"/>
                  </a:cubicBezTo>
                  <a:cubicBezTo>
                    <a:pt x="18" y="49"/>
                    <a:pt x="20" y="46"/>
                    <a:pt x="23" y="43"/>
                  </a:cubicBezTo>
                  <a:cubicBezTo>
                    <a:pt x="27" y="43"/>
                    <a:pt x="30" y="44"/>
                    <a:pt x="31" y="47"/>
                  </a:cubicBezTo>
                  <a:cubicBezTo>
                    <a:pt x="30" y="53"/>
                    <a:pt x="27" y="56"/>
                    <a:pt x="22" y="58"/>
                  </a:cubicBezTo>
                  <a:cubicBezTo>
                    <a:pt x="21" y="59"/>
                    <a:pt x="21" y="60"/>
                    <a:pt x="21" y="61"/>
                  </a:cubicBezTo>
                  <a:cubicBezTo>
                    <a:pt x="23" y="64"/>
                    <a:pt x="27" y="62"/>
                    <a:pt x="29" y="62"/>
                  </a:cubicBezTo>
                  <a:cubicBezTo>
                    <a:pt x="35" y="58"/>
                    <a:pt x="38" y="51"/>
                    <a:pt x="43" y="49"/>
                  </a:cubicBezTo>
                  <a:cubicBezTo>
                    <a:pt x="44" y="52"/>
                    <a:pt x="36" y="53"/>
                    <a:pt x="41" y="57"/>
                  </a:cubicBezTo>
                  <a:cubicBezTo>
                    <a:pt x="44" y="56"/>
                    <a:pt x="48" y="57"/>
                    <a:pt x="51" y="53"/>
                  </a:cubicBezTo>
                  <a:cubicBezTo>
                    <a:pt x="48" y="47"/>
                    <a:pt x="59" y="44"/>
                    <a:pt x="52" y="39"/>
                  </a:cubicBezTo>
                  <a:cubicBezTo>
                    <a:pt x="52" y="33"/>
                    <a:pt x="58" y="31"/>
                    <a:pt x="58" y="25"/>
                  </a:cubicBezTo>
                  <a:cubicBezTo>
                    <a:pt x="56" y="19"/>
                    <a:pt x="49" y="19"/>
                    <a:pt x="47" y="14"/>
                  </a:cubicBezTo>
                  <a:cubicBezTo>
                    <a:pt x="49" y="13"/>
                    <a:pt x="52" y="13"/>
                    <a:pt x="54" y="1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0" name="Oval 209"/>
            <p:cNvSpPr>
              <a:spLocks noChangeArrowheads="1"/>
            </p:cNvSpPr>
            <p:nvPr userDrawn="1"/>
          </p:nvSpPr>
          <p:spPr bwMode="auto">
            <a:xfrm>
              <a:off x="4427538" y="1187450"/>
              <a:ext cx="11113" cy="952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1" name="Oval 210"/>
            <p:cNvSpPr>
              <a:spLocks noChangeArrowheads="1"/>
            </p:cNvSpPr>
            <p:nvPr userDrawn="1"/>
          </p:nvSpPr>
          <p:spPr bwMode="auto">
            <a:xfrm>
              <a:off x="4133850" y="1357313"/>
              <a:ext cx="11113" cy="1111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2" name="Freeform 211"/>
            <p:cNvSpPr>
              <a:spLocks noEditPoints="1"/>
            </p:cNvSpPr>
            <p:nvPr userDrawn="1"/>
          </p:nvSpPr>
          <p:spPr bwMode="auto">
            <a:xfrm>
              <a:off x="4325938" y="1409700"/>
              <a:ext cx="0" cy="0"/>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0 w 1"/>
                <a:gd name="T19" fmla="*/ 1 h 1"/>
                <a:gd name="T20" fmla="*/ 0 w 1"/>
                <a:gd name="T21" fmla="*/ 0 h 1"/>
                <a:gd name="T22" fmla="*/ 0 w 1"/>
                <a:gd name="T23" fmla="*/ 0 h 1"/>
                <a:gd name="T24" fmla="*/ 0 w 1"/>
                <a:gd name="T25" fmla="*/ 0 h 1"/>
                <a:gd name="T26" fmla="*/ 0 w 1"/>
                <a:gd name="T27" fmla="*/ 0 h 1"/>
                <a:gd name="T28" fmla="*/ 1 w 1"/>
                <a:gd name="T29" fmla="*/ 0 h 1"/>
                <a:gd name="T30" fmla="*/ 1 w 1"/>
                <a:gd name="T31" fmla="*/ 1 h 1"/>
                <a:gd name="T32" fmla="*/ 1 w 1"/>
                <a:gd name="T33" fmla="*/ 1 h 1"/>
                <a:gd name="T34" fmla="*/ 1 w 1"/>
                <a:gd name="T35" fmla="*/ 1 h 1"/>
                <a:gd name="T36" fmla="*/ 0 w 1"/>
                <a:gd name="T37" fmla="*/ 1 h 1"/>
                <a:gd name="T38" fmla="*/ 0 w 1"/>
                <a:gd name="T39" fmla="*/ 0 h 1"/>
                <a:gd name="T40" fmla="*/ 0 w 1"/>
                <a:gd name="T41" fmla="*/ 0 h 1"/>
                <a:gd name="T42" fmla="*/ 0 w 1"/>
                <a:gd name="T43" fmla="*/ 0 h 1"/>
                <a:gd name="T44" fmla="*/ 0 w 1"/>
                <a:gd name="T4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1">
                  <a:moveTo>
                    <a:pt x="1" y="1"/>
                  </a:moveTo>
                  <a:lnTo>
                    <a:pt x="1" y="1"/>
                  </a:lnTo>
                  <a:lnTo>
                    <a:pt x="0" y="1"/>
                  </a:lnTo>
                  <a:lnTo>
                    <a:pt x="0" y="1"/>
                  </a:lnTo>
                  <a:lnTo>
                    <a:pt x="0" y="1"/>
                  </a:lnTo>
                  <a:cubicBezTo>
                    <a:pt x="0" y="1"/>
                    <a:pt x="0" y="1"/>
                    <a:pt x="0" y="1"/>
                  </a:cubicBezTo>
                  <a:lnTo>
                    <a:pt x="0" y="1"/>
                  </a:lnTo>
                  <a:lnTo>
                    <a:pt x="0" y="1"/>
                  </a:lnTo>
                  <a:lnTo>
                    <a:pt x="0" y="1"/>
                  </a:lnTo>
                  <a:cubicBezTo>
                    <a:pt x="0" y="1"/>
                    <a:pt x="0" y="1"/>
                    <a:pt x="0" y="1"/>
                  </a:cubicBezTo>
                  <a:lnTo>
                    <a:pt x="0" y="0"/>
                  </a:lnTo>
                  <a:cubicBezTo>
                    <a:pt x="0" y="0"/>
                    <a:pt x="0" y="0"/>
                    <a:pt x="0" y="0"/>
                  </a:cubicBezTo>
                  <a:lnTo>
                    <a:pt x="0" y="0"/>
                  </a:lnTo>
                  <a:lnTo>
                    <a:pt x="0" y="0"/>
                  </a:lnTo>
                  <a:cubicBezTo>
                    <a:pt x="0" y="0"/>
                    <a:pt x="1" y="0"/>
                    <a:pt x="1" y="0"/>
                  </a:cubicBezTo>
                  <a:cubicBezTo>
                    <a:pt x="1" y="1"/>
                    <a:pt x="1" y="1"/>
                    <a:pt x="1" y="1"/>
                  </a:cubicBezTo>
                  <a:lnTo>
                    <a:pt x="1" y="1"/>
                  </a:lnTo>
                  <a:cubicBezTo>
                    <a:pt x="1" y="1"/>
                    <a:pt x="1" y="1"/>
                    <a:pt x="1" y="1"/>
                  </a:cubicBezTo>
                  <a:close/>
                  <a:moveTo>
                    <a:pt x="0" y="1"/>
                  </a:moveTo>
                  <a:cubicBezTo>
                    <a:pt x="0" y="1"/>
                    <a:pt x="0" y="1"/>
                    <a:pt x="0" y="0"/>
                  </a:cubicBezTo>
                  <a:cubicBezTo>
                    <a:pt x="0" y="0"/>
                    <a:pt x="0" y="0"/>
                    <a:pt x="0" y="0"/>
                  </a:cubicBezTo>
                  <a:cubicBezTo>
                    <a:pt x="0" y="0"/>
                    <a:pt x="0" y="0"/>
                    <a:pt x="0"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3" name="Freeform 212"/>
            <p:cNvSpPr>
              <a:spLocks/>
            </p:cNvSpPr>
            <p:nvPr userDrawn="1"/>
          </p:nvSpPr>
          <p:spPr bwMode="auto">
            <a:xfrm>
              <a:off x="4325938" y="1409700"/>
              <a:ext cx="1588" cy="0"/>
            </a:xfrm>
            <a:custGeom>
              <a:avLst/>
              <a:gdLst>
                <a:gd name="T0" fmla="*/ 1 w 1"/>
                <a:gd name="T1" fmla="*/ 0 h 1"/>
                <a:gd name="T2" fmla="*/ 1 w 1"/>
                <a:gd name="T3" fmla="*/ 0 h 1"/>
                <a:gd name="T4" fmla="*/ 0 w 1"/>
                <a:gd name="T5" fmla="*/ 0 h 1"/>
                <a:gd name="T6" fmla="*/ 1 w 1"/>
                <a:gd name="T7" fmla="*/ 0 h 1"/>
                <a:gd name="T8" fmla="*/ 1 w 1"/>
                <a:gd name="T9" fmla="*/ 1 h 1"/>
                <a:gd name="T10" fmla="*/ 1 w 1"/>
                <a:gd name="T11" fmla="*/ 1 h 1"/>
                <a:gd name="T12" fmla="*/ 1 w 1"/>
                <a:gd name="T13" fmla="*/ 1 h 1"/>
                <a:gd name="T14" fmla="*/ 0 w 1"/>
                <a:gd name="T15" fmla="*/ 1 h 1"/>
                <a:gd name="T16" fmla="*/ 0 w 1"/>
                <a:gd name="T17" fmla="*/ 1 h 1"/>
                <a:gd name="T18" fmla="*/ 0 w 1"/>
                <a:gd name="T19" fmla="*/ 1 h 1"/>
                <a:gd name="T20" fmla="*/ 0 w 1"/>
                <a:gd name="T21" fmla="*/ 1 h 1"/>
                <a:gd name="T22" fmla="*/ 0 w 1"/>
                <a:gd name="T23" fmla="*/ 1 h 1"/>
                <a:gd name="T24" fmla="*/ 1 w 1"/>
                <a:gd name="T25" fmla="*/ 1 h 1"/>
                <a:gd name="T26" fmla="*/ 1 w 1"/>
                <a:gd name="T27" fmla="*/ 1 h 1"/>
                <a:gd name="T28" fmla="*/ 1 w 1"/>
                <a:gd name="T29" fmla="*/ 1 h 1"/>
                <a:gd name="T30" fmla="*/ 0 w 1"/>
                <a:gd name="T31" fmla="*/ 1 h 1"/>
                <a:gd name="T32" fmla="*/ 0 w 1"/>
                <a:gd name="T33" fmla="*/ 0 h 1"/>
                <a:gd name="T34" fmla="*/ 1 w 1"/>
                <a:gd name="T35" fmla="*/ 0 h 1"/>
                <a:gd name="T36" fmla="*/ 1 w 1"/>
                <a:gd name="T37" fmla="*/ 0 h 1"/>
                <a:gd name="T38" fmla="*/ 1 w 1"/>
                <a:gd name="T39" fmla="*/ 0 h 1"/>
                <a:gd name="T40" fmla="*/ 1 w 1"/>
                <a:gd name="T41" fmla="*/ 0 h 1"/>
                <a:gd name="T42" fmla="*/ 1 w 1"/>
                <a:gd name="T4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 h="1">
                  <a:moveTo>
                    <a:pt x="1" y="0"/>
                  </a:moveTo>
                  <a:cubicBezTo>
                    <a:pt x="1" y="0"/>
                    <a:pt x="1" y="0"/>
                    <a:pt x="1" y="0"/>
                  </a:cubicBezTo>
                  <a:cubicBezTo>
                    <a:pt x="0" y="0"/>
                    <a:pt x="0" y="0"/>
                    <a:pt x="0" y="0"/>
                  </a:cubicBezTo>
                  <a:cubicBezTo>
                    <a:pt x="0" y="0"/>
                    <a:pt x="0" y="0"/>
                    <a:pt x="1" y="0"/>
                  </a:cubicBezTo>
                  <a:lnTo>
                    <a:pt x="1" y="1"/>
                  </a:lnTo>
                  <a:cubicBezTo>
                    <a:pt x="1" y="1"/>
                    <a:pt x="1" y="1"/>
                    <a:pt x="1" y="1"/>
                  </a:cubicBezTo>
                  <a:cubicBezTo>
                    <a:pt x="1" y="1"/>
                    <a:pt x="1" y="1"/>
                    <a:pt x="1" y="1"/>
                  </a:cubicBezTo>
                  <a:cubicBezTo>
                    <a:pt x="0" y="1"/>
                    <a:pt x="0" y="1"/>
                    <a:pt x="0" y="1"/>
                  </a:cubicBezTo>
                  <a:cubicBezTo>
                    <a:pt x="0" y="1"/>
                    <a:pt x="0" y="1"/>
                    <a:pt x="0" y="1"/>
                  </a:cubicBezTo>
                  <a:lnTo>
                    <a:pt x="0" y="1"/>
                  </a:lnTo>
                  <a:lnTo>
                    <a:pt x="0" y="1"/>
                  </a:lnTo>
                  <a:lnTo>
                    <a:pt x="0" y="1"/>
                  </a:lnTo>
                  <a:cubicBezTo>
                    <a:pt x="0" y="1"/>
                    <a:pt x="0" y="1"/>
                    <a:pt x="1" y="1"/>
                  </a:cubicBezTo>
                  <a:cubicBezTo>
                    <a:pt x="1" y="1"/>
                    <a:pt x="1" y="1"/>
                    <a:pt x="1" y="1"/>
                  </a:cubicBezTo>
                  <a:cubicBezTo>
                    <a:pt x="1" y="1"/>
                    <a:pt x="1" y="1"/>
                    <a:pt x="1" y="1"/>
                  </a:cubicBezTo>
                  <a:lnTo>
                    <a:pt x="0" y="1"/>
                  </a:lnTo>
                  <a:cubicBezTo>
                    <a:pt x="0" y="1"/>
                    <a:pt x="0" y="0"/>
                    <a:pt x="0" y="0"/>
                  </a:cubicBezTo>
                  <a:cubicBezTo>
                    <a:pt x="0" y="0"/>
                    <a:pt x="0" y="0"/>
                    <a:pt x="1" y="0"/>
                  </a:cubicBezTo>
                  <a:cubicBezTo>
                    <a:pt x="1" y="0"/>
                    <a:pt x="1" y="0"/>
                    <a:pt x="1" y="0"/>
                  </a:cubicBezTo>
                  <a:cubicBezTo>
                    <a:pt x="1" y="0"/>
                    <a:pt x="1" y="0"/>
                    <a:pt x="1" y="0"/>
                  </a:cubicBezTo>
                  <a:lnTo>
                    <a:pt x="1"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4" name="Freeform 213"/>
            <p:cNvSpPr>
              <a:spLocks/>
            </p:cNvSpPr>
            <p:nvPr userDrawn="1"/>
          </p:nvSpPr>
          <p:spPr bwMode="auto">
            <a:xfrm>
              <a:off x="4327525" y="1409700"/>
              <a:ext cx="1588" cy="0"/>
            </a:xfrm>
            <a:custGeom>
              <a:avLst/>
              <a:gdLst>
                <a:gd name="T0" fmla="*/ 2 w 2"/>
                <a:gd name="T1" fmla="*/ 0 h 1"/>
                <a:gd name="T2" fmla="*/ 2 w 2"/>
                <a:gd name="T3" fmla="*/ 0 h 1"/>
                <a:gd name="T4" fmla="*/ 2 w 2"/>
                <a:gd name="T5" fmla="*/ 1 h 1"/>
                <a:gd name="T6" fmla="*/ 2 w 2"/>
                <a:gd name="T7" fmla="*/ 1 h 1"/>
                <a:gd name="T8" fmla="*/ 1 w 2"/>
                <a:gd name="T9" fmla="*/ 0 h 1"/>
                <a:gd name="T10" fmla="*/ 1 w 2"/>
                <a:gd name="T11" fmla="*/ 0 h 1"/>
                <a:gd name="T12" fmla="*/ 1 w 2"/>
                <a:gd name="T13" fmla="*/ 1 h 1"/>
                <a:gd name="T14" fmla="*/ 1 w 2"/>
                <a:gd name="T15" fmla="*/ 1 h 1"/>
                <a:gd name="T16" fmla="*/ 0 w 2"/>
                <a:gd name="T17" fmla="*/ 0 h 1"/>
                <a:gd name="T18" fmla="*/ 0 w 2"/>
                <a:gd name="T19" fmla="*/ 0 h 1"/>
                <a:gd name="T20" fmla="*/ 0 w 2"/>
                <a:gd name="T21" fmla="*/ 0 h 1"/>
                <a:gd name="T22" fmla="*/ 1 w 2"/>
                <a:gd name="T23" fmla="*/ 0 h 1"/>
                <a:gd name="T24" fmla="*/ 1 w 2"/>
                <a:gd name="T25" fmla="*/ 0 h 1"/>
                <a:gd name="T26" fmla="*/ 1 w 2"/>
                <a:gd name="T27" fmla="*/ 0 h 1"/>
                <a:gd name="T28" fmla="*/ 1 w 2"/>
                <a:gd name="T29" fmla="*/ 0 h 1"/>
                <a:gd name="T30" fmla="*/ 1 w 2"/>
                <a:gd name="T31" fmla="*/ 1 h 1"/>
                <a:gd name="T32" fmla="*/ 1 w 2"/>
                <a:gd name="T33" fmla="*/ 1 h 1"/>
                <a:gd name="T34" fmla="*/ 1 w 2"/>
                <a:gd name="T35" fmla="*/ 0 h 1"/>
                <a:gd name="T36" fmla="*/ 1 w 2"/>
                <a:gd name="T37" fmla="*/ 0 h 1"/>
                <a:gd name="T38" fmla="*/ 1 w 2"/>
                <a:gd name="T39" fmla="*/ 0 h 1"/>
                <a:gd name="T40" fmla="*/ 1 w 2"/>
                <a:gd name="T41" fmla="*/ 0 h 1"/>
                <a:gd name="T42" fmla="*/ 2 w 2"/>
                <a:gd name="T43" fmla="*/ 0 h 1"/>
                <a:gd name="T44" fmla="*/ 2 w 2"/>
                <a:gd name="T45" fmla="*/ 0 h 1"/>
                <a:gd name="T46" fmla="*/ 2 w 2"/>
                <a:gd name="T47" fmla="*/ 0 h 1"/>
                <a:gd name="T48" fmla="*/ 2 w 2"/>
                <a:gd name="T49" fmla="*/ 0 h 1"/>
                <a:gd name="T50" fmla="*/ 2 w 2"/>
                <a:gd name="T51" fmla="*/ 1 h 1"/>
                <a:gd name="T52" fmla="*/ 2 w 2"/>
                <a:gd name="T53" fmla="*/ 1 h 1"/>
                <a:gd name="T54" fmla="*/ 2 w 2"/>
                <a:gd name="T55" fmla="*/ 0 h 1"/>
                <a:gd name="T56" fmla="*/ 2 w 2"/>
                <a:gd name="T57" fmla="*/ 0 h 1"/>
                <a:gd name="T58" fmla="*/ 2 w 2"/>
                <a:gd name="T59" fmla="*/ 0 h 1"/>
                <a:gd name="T60" fmla="*/ 2 w 2"/>
                <a:gd name="T61" fmla="*/ 0 h 1"/>
                <a:gd name="T62" fmla="*/ 2 w 2"/>
                <a:gd name="T6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 h="1">
                  <a:moveTo>
                    <a:pt x="2" y="0"/>
                  </a:moveTo>
                  <a:cubicBezTo>
                    <a:pt x="2" y="0"/>
                    <a:pt x="2" y="0"/>
                    <a:pt x="2" y="0"/>
                  </a:cubicBezTo>
                  <a:lnTo>
                    <a:pt x="2" y="1"/>
                  </a:lnTo>
                  <a:lnTo>
                    <a:pt x="2" y="1"/>
                  </a:lnTo>
                  <a:lnTo>
                    <a:pt x="1" y="0"/>
                  </a:lnTo>
                  <a:lnTo>
                    <a:pt x="1" y="0"/>
                  </a:lnTo>
                  <a:lnTo>
                    <a:pt x="1" y="1"/>
                  </a:lnTo>
                  <a:lnTo>
                    <a:pt x="1" y="1"/>
                  </a:lnTo>
                  <a:lnTo>
                    <a:pt x="0" y="0"/>
                  </a:lnTo>
                  <a:cubicBezTo>
                    <a:pt x="0" y="0"/>
                    <a:pt x="0" y="0"/>
                    <a:pt x="0" y="0"/>
                  </a:cubicBezTo>
                  <a:lnTo>
                    <a:pt x="0" y="0"/>
                  </a:lnTo>
                  <a:lnTo>
                    <a:pt x="1" y="0"/>
                  </a:lnTo>
                  <a:lnTo>
                    <a:pt x="1" y="0"/>
                  </a:lnTo>
                  <a:cubicBezTo>
                    <a:pt x="1" y="0"/>
                    <a:pt x="1" y="0"/>
                    <a:pt x="1" y="0"/>
                  </a:cubicBezTo>
                  <a:cubicBezTo>
                    <a:pt x="1" y="0"/>
                    <a:pt x="1" y="0"/>
                    <a:pt x="1" y="0"/>
                  </a:cubicBezTo>
                  <a:lnTo>
                    <a:pt x="1" y="1"/>
                  </a:lnTo>
                  <a:lnTo>
                    <a:pt x="1" y="1"/>
                  </a:lnTo>
                  <a:lnTo>
                    <a:pt x="1" y="0"/>
                  </a:lnTo>
                  <a:lnTo>
                    <a:pt x="1" y="0"/>
                  </a:lnTo>
                  <a:cubicBezTo>
                    <a:pt x="1" y="0"/>
                    <a:pt x="1" y="0"/>
                    <a:pt x="1" y="0"/>
                  </a:cubicBezTo>
                  <a:lnTo>
                    <a:pt x="1" y="0"/>
                  </a:lnTo>
                  <a:lnTo>
                    <a:pt x="2" y="0"/>
                  </a:lnTo>
                  <a:lnTo>
                    <a:pt x="2" y="0"/>
                  </a:lnTo>
                  <a:cubicBezTo>
                    <a:pt x="2" y="0"/>
                    <a:pt x="2" y="0"/>
                    <a:pt x="2" y="0"/>
                  </a:cubicBezTo>
                  <a:cubicBezTo>
                    <a:pt x="2" y="0"/>
                    <a:pt x="2" y="0"/>
                    <a:pt x="2" y="0"/>
                  </a:cubicBezTo>
                  <a:lnTo>
                    <a:pt x="2" y="1"/>
                  </a:lnTo>
                  <a:lnTo>
                    <a:pt x="2" y="1"/>
                  </a:lnTo>
                  <a:lnTo>
                    <a:pt x="2" y="0"/>
                  </a:lnTo>
                  <a:cubicBezTo>
                    <a:pt x="2" y="0"/>
                    <a:pt x="2" y="0"/>
                    <a:pt x="2" y="0"/>
                  </a:cubicBezTo>
                  <a:cubicBezTo>
                    <a:pt x="2" y="0"/>
                    <a:pt x="2" y="0"/>
                    <a:pt x="2" y="0"/>
                  </a:cubicBezTo>
                  <a:lnTo>
                    <a:pt x="2"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5" name="Freeform 214"/>
            <p:cNvSpPr>
              <a:spLocks noEditPoints="1"/>
            </p:cNvSpPr>
            <p:nvPr userDrawn="1"/>
          </p:nvSpPr>
          <p:spPr bwMode="auto">
            <a:xfrm>
              <a:off x="4329113" y="1409700"/>
              <a:ext cx="0" cy="0"/>
            </a:xfrm>
            <a:custGeom>
              <a:avLst/>
              <a:gdLst>
                <a:gd name="T0" fmla="*/ 0 w 1"/>
                <a:gd name="T1" fmla="*/ 1 h 1"/>
                <a:gd name="T2" fmla="*/ 1 w 1"/>
                <a:gd name="T3" fmla="*/ 1 h 1"/>
                <a:gd name="T4" fmla="*/ 1 w 1"/>
                <a:gd name="T5" fmla="*/ 1 h 1"/>
                <a:gd name="T6" fmla="*/ 1 w 1"/>
                <a:gd name="T7" fmla="*/ 1 h 1"/>
                <a:gd name="T8" fmla="*/ 0 w 1"/>
                <a:gd name="T9" fmla="*/ 0 h 1"/>
                <a:gd name="T10" fmla="*/ 1 w 1"/>
                <a:gd name="T11" fmla="*/ 0 h 1"/>
                <a:gd name="T12" fmla="*/ 1 w 1"/>
                <a:gd name="T13" fmla="*/ 1 h 1"/>
                <a:gd name="T14" fmla="*/ 0 w 1"/>
                <a:gd name="T15" fmla="*/ 1 h 1"/>
                <a:gd name="T16" fmla="*/ 1 w 1"/>
                <a:gd name="T17" fmla="*/ 1 h 1"/>
                <a:gd name="T18" fmla="*/ 1 w 1"/>
                <a:gd name="T19" fmla="*/ 1 h 1"/>
                <a:gd name="T20" fmla="*/ 1 w 1"/>
                <a:gd name="T21" fmla="*/ 1 h 1"/>
                <a:gd name="T22" fmla="*/ 1 w 1"/>
                <a:gd name="T23" fmla="*/ 0 h 1"/>
                <a:gd name="T24" fmla="*/ 1 w 1"/>
                <a:gd name="T25" fmla="*/ 0 h 1"/>
                <a:gd name="T26" fmla="*/ 1 w 1"/>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1">
                  <a:moveTo>
                    <a:pt x="0" y="1"/>
                  </a:moveTo>
                  <a:cubicBezTo>
                    <a:pt x="1" y="1"/>
                    <a:pt x="1" y="1"/>
                    <a:pt x="1" y="1"/>
                  </a:cubicBezTo>
                  <a:cubicBezTo>
                    <a:pt x="1" y="1"/>
                    <a:pt x="1" y="1"/>
                    <a:pt x="1" y="1"/>
                  </a:cubicBezTo>
                  <a:cubicBezTo>
                    <a:pt x="1" y="1"/>
                    <a:pt x="1" y="1"/>
                    <a:pt x="1" y="1"/>
                  </a:cubicBezTo>
                  <a:cubicBezTo>
                    <a:pt x="1" y="1"/>
                    <a:pt x="0" y="1"/>
                    <a:pt x="0" y="0"/>
                  </a:cubicBezTo>
                  <a:cubicBezTo>
                    <a:pt x="0" y="0"/>
                    <a:pt x="1" y="0"/>
                    <a:pt x="1" y="0"/>
                  </a:cubicBezTo>
                  <a:cubicBezTo>
                    <a:pt x="1" y="0"/>
                    <a:pt x="1" y="0"/>
                    <a:pt x="1" y="1"/>
                  </a:cubicBezTo>
                  <a:cubicBezTo>
                    <a:pt x="1" y="1"/>
                    <a:pt x="1" y="1"/>
                    <a:pt x="0" y="1"/>
                  </a:cubicBezTo>
                  <a:close/>
                  <a:moveTo>
                    <a:pt x="1" y="1"/>
                  </a:moveTo>
                  <a:cubicBezTo>
                    <a:pt x="1" y="1"/>
                    <a:pt x="1" y="1"/>
                    <a:pt x="1" y="1"/>
                  </a:cubicBezTo>
                  <a:cubicBezTo>
                    <a:pt x="1" y="1"/>
                    <a:pt x="1" y="1"/>
                    <a:pt x="1" y="1"/>
                  </a:cubicBezTo>
                  <a:cubicBezTo>
                    <a:pt x="1" y="0"/>
                    <a:pt x="1" y="0"/>
                    <a:pt x="1" y="0"/>
                  </a:cubicBezTo>
                  <a:cubicBezTo>
                    <a:pt x="1" y="0"/>
                    <a:pt x="1" y="0"/>
                    <a:pt x="1" y="0"/>
                  </a:cubicBezTo>
                  <a:cubicBezTo>
                    <a:pt x="1" y="1"/>
                    <a:pt x="1" y="1"/>
                    <a:pt x="1" y="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6" name="Freeform 215"/>
            <p:cNvSpPr>
              <a:spLocks/>
            </p:cNvSpPr>
            <p:nvPr userDrawn="1"/>
          </p:nvSpPr>
          <p:spPr bwMode="auto">
            <a:xfrm>
              <a:off x="4330700" y="1409700"/>
              <a:ext cx="0" cy="0"/>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0 w 1"/>
                <a:gd name="T19" fmla="*/ 1 h 1"/>
                <a:gd name="T20" fmla="*/ 0 w 1"/>
                <a:gd name="T21" fmla="*/ 0 h 1"/>
                <a:gd name="T22" fmla="*/ 1 w 1"/>
                <a:gd name="T23" fmla="*/ 0 h 1"/>
                <a:gd name="T24" fmla="*/ 0 w 1"/>
                <a:gd name="T25" fmla="*/ 0 h 1"/>
                <a:gd name="T26" fmla="*/ 0 w 1"/>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lnTo>
                    <a:pt x="0" y="0"/>
                  </a:lnTo>
                  <a:lnTo>
                    <a:pt x="1"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7" name="Freeform 216"/>
            <p:cNvSpPr>
              <a:spLocks noEditPoints="1"/>
            </p:cNvSpPr>
            <p:nvPr userDrawn="1"/>
          </p:nvSpPr>
          <p:spPr bwMode="auto">
            <a:xfrm>
              <a:off x="4462463" y="1004888"/>
              <a:ext cx="209550" cy="249238"/>
            </a:xfrm>
            <a:custGeom>
              <a:avLst/>
              <a:gdLst>
                <a:gd name="T0" fmla="*/ 263 w 263"/>
                <a:gd name="T1" fmla="*/ 0 h 313"/>
                <a:gd name="T2" fmla="*/ 263 w 263"/>
                <a:gd name="T3" fmla="*/ 0 h 313"/>
                <a:gd name="T4" fmla="*/ 0 w 263"/>
                <a:gd name="T5" fmla="*/ 0 h 313"/>
                <a:gd name="T6" fmla="*/ 0 w 263"/>
                <a:gd name="T7" fmla="*/ 0 h 313"/>
                <a:gd name="T8" fmla="*/ 0 w 263"/>
                <a:gd name="T9" fmla="*/ 0 h 313"/>
                <a:gd name="T10" fmla="*/ 0 w 263"/>
                <a:gd name="T11" fmla="*/ 201 h 313"/>
                <a:gd name="T12" fmla="*/ 21 w 263"/>
                <a:gd name="T13" fmla="*/ 245 h 313"/>
                <a:gd name="T14" fmla="*/ 122 w 263"/>
                <a:gd name="T15" fmla="*/ 309 h 313"/>
                <a:gd name="T16" fmla="*/ 131 w 263"/>
                <a:gd name="T17" fmla="*/ 313 h 313"/>
                <a:gd name="T18" fmla="*/ 139 w 263"/>
                <a:gd name="T19" fmla="*/ 310 h 313"/>
                <a:gd name="T20" fmla="*/ 242 w 263"/>
                <a:gd name="T21" fmla="*/ 245 h 313"/>
                <a:gd name="T22" fmla="*/ 263 w 263"/>
                <a:gd name="T23" fmla="*/ 201 h 313"/>
                <a:gd name="T24" fmla="*/ 263 w 263"/>
                <a:gd name="T25" fmla="*/ 0 h 313"/>
                <a:gd name="T26" fmla="*/ 255 w 263"/>
                <a:gd name="T27" fmla="*/ 204 h 313"/>
                <a:gd name="T28" fmla="*/ 238 w 263"/>
                <a:gd name="T29" fmla="*/ 239 h 313"/>
                <a:gd name="T30" fmla="*/ 139 w 263"/>
                <a:gd name="T31" fmla="*/ 302 h 313"/>
                <a:gd name="T32" fmla="*/ 139 w 263"/>
                <a:gd name="T33" fmla="*/ 302 h 313"/>
                <a:gd name="T34" fmla="*/ 131 w 263"/>
                <a:gd name="T35" fmla="*/ 305 h 313"/>
                <a:gd name="T36" fmla="*/ 123 w 263"/>
                <a:gd name="T37" fmla="*/ 302 h 313"/>
                <a:gd name="T38" fmla="*/ 24 w 263"/>
                <a:gd name="T39" fmla="*/ 239 h 313"/>
                <a:gd name="T40" fmla="*/ 7 w 263"/>
                <a:gd name="T41" fmla="*/ 204 h 313"/>
                <a:gd name="T42" fmla="*/ 7 w 263"/>
                <a:gd name="T43" fmla="*/ 7 h 313"/>
                <a:gd name="T44" fmla="*/ 255 w 263"/>
                <a:gd name="T45" fmla="*/ 7 h 313"/>
                <a:gd name="T46" fmla="*/ 255 w 263"/>
                <a:gd name="T47" fmla="*/ 20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3" h="313">
                  <a:moveTo>
                    <a:pt x="263" y="0"/>
                  </a:moveTo>
                  <a:lnTo>
                    <a:pt x="263" y="0"/>
                  </a:lnTo>
                  <a:lnTo>
                    <a:pt x="0" y="0"/>
                  </a:lnTo>
                  <a:lnTo>
                    <a:pt x="0" y="0"/>
                  </a:lnTo>
                  <a:lnTo>
                    <a:pt x="0" y="0"/>
                  </a:lnTo>
                  <a:lnTo>
                    <a:pt x="0" y="201"/>
                  </a:lnTo>
                  <a:cubicBezTo>
                    <a:pt x="0" y="222"/>
                    <a:pt x="9" y="240"/>
                    <a:pt x="21" y="245"/>
                  </a:cubicBezTo>
                  <a:lnTo>
                    <a:pt x="122" y="309"/>
                  </a:lnTo>
                  <a:cubicBezTo>
                    <a:pt x="124" y="312"/>
                    <a:pt x="127" y="313"/>
                    <a:pt x="131" y="313"/>
                  </a:cubicBezTo>
                  <a:cubicBezTo>
                    <a:pt x="134" y="313"/>
                    <a:pt x="137" y="312"/>
                    <a:pt x="139" y="310"/>
                  </a:cubicBezTo>
                  <a:lnTo>
                    <a:pt x="242" y="245"/>
                  </a:lnTo>
                  <a:cubicBezTo>
                    <a:pt x="254" y="240"/>
                    <a:pt x="263" y="222"/>
                    <a:pt x="263" y="201"/>
                  </a:cubicBezTo>
                  <a:lnTo>
                    <a:pt x="263" y="0"/>
                  </a:lnTo>
                  <a:close/>
                  <a:moveTo>
                    <a:pt x="255" y="204"/>
                  </a:moveTo>
                  <a:cubicBezTo>
                    <a:pt x="254" y="219"/>
                    <a:pt x="249" y="232"/>
                    <a:pt x="238" y="239"/>
                  </a:cubicBezTo>
                  <a:lnTo>
                    <a:pt x="139" y="302"/>
                  </a:lnTo>
                  <a:lnTo>
                    <a:pt x="139" y="302"/>
                  </a:lnTo>
                  <a:cubicBezTo>
                    <a:pt x="137" y="304"/>
                    <a:pt x="134" y="305"/>
                    <a:pt x="131" y="305"/>
                  </a:cubicBezTo>
                  <a:cubicBezTo>
                    <a:pt x="128" y="305"/>
                    <a:pt x="125" y="304"/>
                    <a:pt x="123" y="302"/>
                  </a:cubicBezTo>
                  <a:lnTo>
                    <a:pt x="24" y="239"/>
                  </a:lnTo>
                  <a:cubicBezTo>
                    <a:pt x="14" y="232"/>
                    <a:pt x="9" y="219"/>
                    <a:pt x="7" y="204"/>
                  </a:cubicBezTo>
                  <a:lnTo>
                    <a:pt x="7" y="7"/>
                  </a:lnTo>
                  <a:lnTo>
                    <a:pt x="255" y="7"/>
                  </a:lnTo>
                  <a:lnTo>
                    <a:pt x="255" y="20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8" name="Freeform 217"/>
            <p:cNvSpPr>
              <a:spLocks/>
            </p:cNvSpPr>
            <p:nvPr userDrawn="1"/>
          </p:nvSpPr>
          <p:spPr bwMode="auto">
            <a:xfrm>
              <a:off x="4595813" y="1236663"/>
              <a:ext cx="1588" cy="1588"/>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lnTo>
                    <a:pt x="3" y="0"/>
                  </a:lnTo>
                  <a:cubicBezTo>
                    <a:pt x="2" y="0"/>
                    <a:pt x="1" y="1"/>
                    <a:pt x="0" y="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19" name="Freeform 218"/>
            <p:cNvSpPr>
              <a:spLocks noEditPoints="1"/>
            </p:cNvSpPr>
            <p:nvPr userDrawn="1"/>
          </p:nvSpPr>
          <p:spPr bwMode="auto">
            <a:xfrm>
              <a:off x="4395788" y="1423988"/>
              <a:ext cx="41275" cy="38100"/>
            </a:xfrm>
            <a:custGeom>
              <a:avLst/>
              <a:gdLst>
                <a:gd name="T0" fmla="*/ 52 w 52"/>
                <a:gd name="T1" fmla="*/ 41 h 47"/>
                <a:gd name="T2" fmla="*/ 27 w 52"/>
                <a:gd name="T3" fmla="*/ 44 h 47"/>
                <a:gd name="T4" fmla="*/ 27 w 52"/>
                <a:gd name="T5" fmla="*/ 42 h 47"/>
                <a:gd name="T6" fmla="*/ 33 w 52"/>
                <a:gd name="T7" fmla="*/ 39 h 47"/>
                <a:gd name="T8" fmla="*/ 29 w 52"/>
                <a:gd name="T9" fmla="*/ 31 h 47"/>
                <a:gd name="T10" fmla="*/ 11 w 52"/>
                <a:gd name="T11" fmla="*/ 33 h 47"/>
                <a:gd name="T12" fmla="*/ 9 w 52"/>
                <a:gd name="T13" fmla="*/ 42 h 47"/>
                <a:gd name="T14" fmla="*/ 16 w 52"/>
                <a:gd name="T15" fmla="*/ 44 h 47"/>
                <a:gd name="T16" fmla="*/ 16 w 52"/>
                <a:gd name="T17" fmla="*/ 45 h 47"/>
                <a:gd name="T18" fmla="*/ 0 w 52"/>
                <a:gd name="T19" fmla="*/ 47 h 47"/>
                <a:gd name="T20" fmla="*/ 0 w 52"/>
                <a:gd name="T21" fmla="*/ 45 h 47"/>
                <a:gd name="T22" fmla="*/ 7 w 52"/>
                <a:gd name="T23" fmla="*/ 37 h 47"/>
                <a:gd name="T24" fmla="*/ 20 w 52"/>
                <a:gd name="T25" fmla="*/ 0 h 47"/>
                <a:gd name="T26" fmla="*/ 22 w 52"/>
                <a:gd name="T27" fmla="*/ 0 h 47"/>
                <a:gd name="T28" fmla="*/ 43 w 52"/>
                <a:gd name="T29" fmla="*/ 31 h 47"/>
                <a:gd name="T30" fmla="*/ 52 w 52"/>
                <a:gd name="T31" fmla="*/ 39 h 47"/>
                <a:gd name="T32" fmla="*/ 52 w 52"/>
                <a:gd name="T33" fmla="*/ 41 h 47"/>
                <a:gd name="T34" fmla="*/ 27 w 52"/>
                <a:gd name="T35" fmla="*/ 28 h 47"/>
                <a:gd name="T36" fmla="*/ 18 w 52"/>
                <a:gd name="T37" fmla="*/ 14 h 47"/>
                <a:gd name="T38" fmla="*/ 12 w 52"/>
                <a:gd name="T39" fmla="*/ 30 h 47"/>
                <a:gd name="T40" fmla="*/ 27 w 52"/>
                <a:gd name="T41"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7">
                  <a:moveTo>
                    <a:pt x="52" y="41"/>
                  </a:moveTo>
                  <a:lnTo>
                    <a:pt x="27" y="44"/>
                  </a:lnTo>
                  <a:lnTo>
                    <a:pt x="27" y="42"/>
                  </a:lnTo>
                  <a:cubicBezTo>
                    <a:pt x="32" y="41"/>
                    <a:pt x="33" y="41"/>
                    <a:pt x="33" y="39"/>
                  </a:cubicBezTo>
                  <a:cubicBezTo>
                    <a:pt x="33" y="37"/>
                    <a:pt x="30" y="33"/>
                    <a:pt x="29" y="31"/>
                  </a:cubicBezTo>
                  <a:lnTo>
                    <a:pt x="11" y="33"/>
                  </a:lnTo>
                  <a:cubicBezTo>
                    <a:pt x="10" y="38"/>
                    <a:pt x="9" y="41"/>
                    <a:pt x="9" y="42"/>
                  </a:cubicBezTo>
                  <a:cubicBezTo>
                    <a:pt x="9" y="44"/>
                    <a:pt x="13" y="44"/>
                    <a:pt x="16" y="44"/>
                  </a:cubicBezTo>
                  <a:lnTo>
                    <a:pt x="16" y="45"/>
                  </a:lnTo>
                  <a:lnTo>
                    <a:pt x="0" y="47"/>
                  </a:lnTo>
                  <a:lnTo>
                    <a:pt x="0" y="45"/>
                  </a:lnTo>
                  <a:cubicBezTo>
                    <a:pt x="4" y="44"/>
                    <a:pt x="5" y="42"/>
                    <a:pt x="7" y="37"/>
                  </a:cubicBezTo>
                  <a:lnTo>
                    <a:pt x="20" y="0"/>
                  </a:lnTo>
                  <a:lnTo>
                    <a:pt x="22" y="0"/>
                  </a:lnTo>
                  <a:lnTo>
                    <a:pt x="43" y="31"/>
                  </a:lnTo>
                  <a:cubicBezTo>
                    <a:pt x="47" y="38"/>
                    <a:pt x="48" y="40"/>
                    <a:pt x="52" y="39"/>
                  </a:cubicBezTo>
                  <a:lnTo>
                    <a:pt x="52" y="41"/>
                  </a:lnTo>
                  <a:close/>
                  <a:moveTo>
                    <a:pt x="27" y="28"/>
                  </a:moveTo>
                  <a:lnTo>
                    <a:pt x="18" y="14"/>
                  </a:lnTo>
                  <a:lnTo>
                    <a:pt x="12" y="30"/>
                  </a:lnTo>
                  <a:lnTo>
                    <a:pt x="27"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0" name="Freeform 219"/>
            <p:cNvSpPr>
              <a:spLocks noEditPoints="1"/>
            </p:cNvSpPr>
            <p:nvPr userDrawn="1"/>
          </p:nvSpPr>
          <p:spPr bwMode="auto">
            <a:xfrm>
              <a:off x="4321175" y="1360488"/>
              <a:ext cx="463550" cy="184150"/>
            </a:xfrm>
            <a:custGeom>
              <a:avLst/>
              <a:gdLst>
                <a:gd name="T0" fmla="*/ 518 w 585"/>
                <a:gd name="T1" fmla="*/ 62 h 232"/>
                <a:gd name="T2" fmla="*/ 138 w 585"/>
                <a:gd name="T3" fmla="*/ 55 h 232"/>
                <a:gd name="T4" fmla="*/ 83 w 585"/>
                <a:gd name="T5" fmla="*/ 4 h 232"/>
                <a:gd name="T6" fmla="*/ 0 w 585"/>
                <a:gd name="T7" fmla="*/ 91 h 232"/>
                <a:gd name="T8" fmla="*/ 192 w 585"/>
                <a:gd name="T9" fmla="*/ 123 h 232"/>
                <a:gd name="T10" fmla="*/ 224 w 585"/>
                <a:gd name="T11" fmla="*/ 180 h 232"/>
                <a:gd name="T12" fmla="*/ 170 w 585"/>
                <a:gd name="T13" fmla="*/ 205 h 232"/>
                <a:gd name="T14" fmla="*/ 264 w 585"/>
                <a:gd name="T15" fmla="*/ 183 h 232"/>
                <a:gd name="T16" fmla="*/ 297 w 585"/>
                <a:gd name="T17" fmla="*/ 159 h 232"/>
                <a:gd name="T18" fmla="*/ 352 w 585"/>
                <a:gd name="T19" fmla="*/ 211 h 232"/>
                <a:gd name="T20" fmla="*/ 356 w 585"/>
                <a:gd name="T21" fmla="*/ 178 h 232"/>
                <a:gd name="T22" fmla="*/ 458 w 585"/>
                <a:gd name="T23" fmla="*/ 216 h 232"/>
                <a:gd name="T24" fmla="*/ 421 w 585"/>
                <a:gd name="T25" fmla="*/ 193 h 232"/>
                <a:gd name="T26" fmla="*/ 356 w 585"/>
                <a:gd name="T27" fmla="*/ 114 h 232"/>
                <a:gd name="T28" fmla="*/ 583 w 585"/>
                <a:gd name="T29" fmla="*/ 27 h 232"/>
                <a:gd name="T30" fmla="*/ 175 w 585"/>
                <a:gd name="T31" fmla="*/ 200 h 232"/>
                <a:gd name="T32" fmla="*/ 411 w 585"/>
                <a:gd name="T33" fmla="*/ 194 h 232"/>
                <a:gd name="T34" fmla="*/ 96 w 585"/>
                <a:gd name="T35" fmla="*/ 39 h 232"/>
                <a:gd name="T36" fmla="*/ 65 w 585"/>
                <a:gd name="T37" fmla="*/ 35 h 232"/>
                <a:gd name="T38" fmla="*/ 95 w 585"/>
                <a:gd name="T39" fmla="*/ 47 h 232"/>
                <a:gd name="T40" fmla="*/ 77 w 585"/>
                <a:gd name="T41" fmla="*/ 22 h 232"/>
                <a:gd name="T42" fmla="*/ 262 w 585"/>
                <a:gd name="T43" fmla="*/ 118 h 232"/>
                <a:gd name="T44" fmla="*/ 271 w 585"/>
                <a:gd name="T45" fmla="*/ 163 h 232"/>
                <a:gd name="T46" fmla="*/ 273 w 585"/>
                <a:gd name="T47" fmla="*/ 183 h 232"/>
                <a:gd name="T48" fmla="*/ 273 w 585"/>
                <a:gd name="T49" fmla="*/ 183 h 232"/>
                <a:gd name="T50" fmla="*/ 281 w 585"/>
                <a:gd name="T51" fmla="*/ 160 h 232"/>
                <a:gd name="T52" fmla="*/ 261 w 585"/>
                <a:gd name="T53" fmla="*/ 146 h 232"/>
                <a:gd name="T54" fmla="*/ 293 w 585"/>
                <a:gd name="T55" fmla="*/ 134 h 232"/>
                <a:gd name="T56" fmla="*/ 291 w 585"/>
                <a:gd name="T57" fmla="*/ 119 h 232"/>
                <a:gd name="T58" fmla="*/ 296 w 585"/>
                <a:gd name="T59" fmla="*/ 131 h 232"/>
                <a:gd name="T60" fmla="*/ 302 w 585"/>
                <a:gd name="T61" fmla="*/ 125 h 232"/>
                <a:gd name="T62" fmla="*/ 302 w 585"/>
                <a:gd name="T63" fmla="*/ 125 h 232"/>
                <a:gd name="T64" fmla="*/ 348 w 585"/>
                <a:gd name="T65" fmla="*/ 119 h 232"/>
                <a:gd name="T66" fmla="*/ 332 w 585"/>
                <a:gd name="T67" fmla="*/ 143 h 232"/>
                <a:gd name="T68" fmla="*/ 324 w 585"/>
                <a:gd name="T69" fmla="*/ 162 h 232"/>
                <a:gd name="T70" fmla="*/ 318 w 585"/>
                <a:gd name="T71" fmla="*/ 148 h 232"/>
                <a:gd name="T72" fmla="*/ 307 w 585"/>
                <a:gd name="T73" fmla="*/ 148 h 232"/>
                <a:gd name="T74" fmla="*/ 336 w 585"/>
                <a:gd name="T75" fmla="*/ 197 h 232"/>
                <a:gd name="T76" fmla="*/ 301 w 585"/>
                <a:gd name="T77" fmla="*/ 166 h 232"/>
                <a:gd name="T78" fmla="*/ 289 w 585"/>
                <a:gd name="T79" fmla="*/ 205 h 232"/>
                <a:gd name="T80" fmla="*/ 338 w 585"/>
                <a:gd name="T81" fmla="*/ 159 h 232"/>
                <a:gd name="T82" fmla="*/ 340 w 585"/>
                <a:gd name="T83" fmla="*/ 184 h 232"/>
                <a:gd name="T84" fmla="*/ 348 w 585"/>
                <a:gd name="T85" fmla="*/ 199 h 232"/>
                <a:gd name="T86" fmla="*/ 344 w 585"/>
                <a:gd name="T87" fmla="*/ 170 h 232"/>
                <a:gd name="T88" fmla="*/ 356 w 585"/>
                <a:gd name="T89" fmla="*/ 169 h 232"/>
                <a:gd name="T90" fmla="*/ 352 w 585"/>
                <a:gd name="T91" fmla="*/ 160 h 232"/>
                <a:gd name="T92" fmla="*/ 351 w 585"/>
                <a:gd name="T93" fmla="*/ 154 h 232"/>
                <a:gd name="T94" fmla="*/ 557 w 585"/>
                <a:gd name="T95" fmla="*/ 101 h 232"/>
                <a:gd name="T96" fmla="*/ 131 w 585"/>
                <a:gd name="T97" fmla="*/ 131 h 232"/>
                <a:gd name="T98" fmla="*/ 79 w 585"/>
                <a:gd name="T99" fmla="*/ 65 h 232"/>
                <a:gd name="T100" fmla="*/ 449 w 585"/>
                <a:gd name="T101" fmla="*/ 59 h 232"/>
                <a:gd name="T102" fmla="*/ 538 w 585"/>
                <a:gd name="T103" fmla="*/ 61 h 232"/>
                <a:gd name="T104" fmla="*/ 553 w 585"/>
                <a:gd name="T105" fmla="*/ 32 h 232"/>
                <a:gd name="T106" fmla="*/ 563 w 585"/>
                <a:gd name="T107" fmla="*/ 28 h 232"/>
                <a:gd name="T108" fmla="*/ 536 w 585"/>
                <a:gd name="T10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5" h="232">
                  <a:moveTo>
                    <a:pt x="583" y="27"/>
                  </a:moveTo>
                  <a:cubicBezTo>
                    <a:pt x="578" y="15"/>
                    <a:pt x="569" y="7"/>
                    <a:pt x="557" y="3"/>
                  </a:cubicBezTo>
                  <a:cubicBezTo>
                    <a:pt x="545" y="0"/>
                    <a:pt x="532" y="2"/>
                    <a:pt x="524" y="12"/>
                  </a:cubicBezTo>
                  <a:cubicBezTo>
                    <a:pt x="511" y="23"/>
                    <a:pt x="520" y="41"/>
                    <a:pt x="521" y="56"/>
                  </a:cubicBezTo>
                  <a:cubicBezTo>
                    <a:pt x="521" y="59"/>
                    <a:pt x="521" y="61"/>
                    <a:pt x="518" y="62"/>
                  </a:cubicBezTo>
                  <a:cubicBezTo>
                    <a:pt x="463" y="58"/>
                    <a:pt x="412" y="44"/>
                    <a:pt x="358" y="38"/>
                  </a:cubicBezTo>
                  <a:cubicBezTo>
                    <a:pt x="345" y="36"/>
                    <a:pt x="333" y="37"/>
                    <a:pt x="321" y="34"/>
                  </a:cubicBezTo>
                  <a:lnTo>
                    <a:pt x="306" y="32"/>
                  </a:lnTo>
                  <a:cubicBezTo>
                    <a:pt x="259" y="34"/>
                    <a:pt x="211" y="37"/>
                    <a:pt x="167" y="48"/>
                  </a:cubicBezTo>
                  <a:cubicBezTo>
                    <a:pt x="158" y="51"/>
                    <a:pt x="147" y="52"/>
                    <a:pt x="138" y="55"/>
                  </a:cubicBezTo>
                  <a:cubicBezTo>
                    <a:pt x="131" y="54"/>
                    <a:pt x="125" y="59"/>
                    <a:pt x="119" y="57"/>
                  </a:cubicBezTo>
                  <a:lnTo>
                    <a:pt x="107" y="60"/>
                  </a:lnTo>
                  <a:cubicBezTo>
                    <a:pt x="105" y="60"/>
                    <a:pt x="104" y="60"/>
                    <a:pt x="102" y="60"/>
                  </a:cubicBezTo>
                  <a:cubicBezTo>
                    <a:pt x="96" y="44"/>
                    <a:pt x="114" y="35"/>
                    <a:pt x="109" y="19"/>
                  </a:cubicBezTo>
                  <a:cubicBezTo>
                    <a:pt x="104" y="11"/>
                    <a:pt x="94" y="2"/>
                    <a:pt x="83" y="4"/>
                  </a:cubicBezTo>
                  <a:cubicBezTo>
                    <a:pt x="70" y="2"/>
                    <a:pt x="59" y="10"/>
                    <a:pt x="53" y="19"/>
                  </a:cubicBezTo>
                  <a:cubicBezTo>
                    <a:pt x="44" y="39"/>
                    <a:pt x="55" y="58"/>
                    <a:pt x="58" y="77"/>
                  </a:cubicBezTo>
                  <a:cubicBezTo>
                    <a:pt x="57" y="83"/>
                    <a:pt x="64" y="90"/>
                    <a:pt x="58" y="95"/>
                  </a:cubicBezTo>
                  <a:cubicBezTo>
                    <a:pt x="46" y="86"/>
                    <a:pt x="30" y="82"/>
                    <a:pt x="16" y="86"/>
                  </a:cubicBezTo>
                  <a:cubicBezTo>
                    <a:pt x="11" y="88"/>
                    <a:pt x="3" y="85"/>
                    <a:pt x="0" y="91"/>
                  </a:cubicBezTo>
                  <a:cubicBezTo>
                    <a:pt x="17" y="99"/>
                    <a:pt x="37" y="98"/>
                    <a:pt x="56" y="97"/>
                  </a:cubicBezTo>
                  <a:cubicBezTo>
                    <a:pt x="58" y="97"/>
                    <a:pt x="59" y="96"/>
                    <a:pt x="61" y="98"/>
                  </a:cubicBezTo>
                  <a:cubicBezTo>
                    <a:pt x="63" y="108"/>
                    <a:pt x="59" y="121"/>
                    <a:pt x="65" y="130"/>
                  </a:cubicBezTo>
                  <a:cubicBezTo>
                    <a:pt x="72" y="139"/>
                    <a:pt x="84" y="141"/>
                    <a:pt x="94" y="142"/>
                  </a:cubicBezTo>
                  <a:cubicBezTo>
                    <a:pt x="129" y="141"/>
                    <a:pt x="160" y="131"/>
                    <a:pt x="192" y="123"/>
                  </a:cubicBezTo>
                  <a:cubicBezTo>
                    <a:pt x="197" y="123"/>
                    <a:pt x="201" y="120"/>
                    <a:pt x="206" y="120"/>
                  </a:cubicBezTo>
                  <a:cubicBezTo>
                    <a:pt x="223" y="116"/>
                    <a:pt x="241" y="113"/>
                    <a:pt x="259" y="113"/>
                  </a:cubicBezTo>
                  <a:cubicBezTo>
                    <a:pt x="252" y="123"/>
                    <a:pt x="247" y="134"/>
                    <a:pt x="244" y="147"/>
                  </a:cubicBezTo>
                  <a:cubicBezTo>
                    <a:pt x="239" y="157"/>
                    <a:pt x="252" y="159"/>
                    <a:pt x="255" y="164"/>
                  </a:cubicBezTo>
                  <a:cubicBezTo>
                    <a:pt x="244" y="168"/>
                    <a:pt x="235" y="176"/>
                    <a:pt x="224" y="180"/>
                  </a:cubicBezTo>
                  <a:cubicBezTo>
                    <a:pt x="200" y="180"/>
                    <a:pt x="180" y="189"/>
                    <a:pt x="157" y="191"/>
                  </a:cubicBezTo>
                  <a:cubicBezTo>
                    <a:pt x="157" y="196"/>
                    <a:pt x="165" y="195"/>
                    <a:pt x="166" y="200"/>
                  </a:cubicBezTo>
                  <a:cubicBezTo>
                    <a:pt x="165" y="203"/>
                    <a:pt x="161" y="204"/>
                    <a:pt x="159" y="205"/>
                  </a:cubicBezTo>
                  <a:cubicBezTo>
                    <a:pt x="158" y="208"/>
                    <a:pt x="159" y="208"/>
                    <a:pt x="161" y="208"/>
                  </a:cubicBezTo>
                  <a:cubicBezTo>
                    <a:pt x="163" y="206"/>
                    <a:pt x="168" y="208"/>
                    <a:pt x="170" y="205"/>
                  </a:cubicBezTo>
                  <a:cubicBezTo>
                    <a:pt x="178" y="205"/>
                    <a:pt x="184" y="203"/>
                    <a:pt x="191" y="202"/>
                  </a:cubicBezTo>
                  <a:cubicBezTo>
                    <a:pt x="198" y="200"/>
                    <a:pt x="205" y="199"/>
                    <a:pt x="211" y="195"/>
                  </a:cubicBezTo>
                  <a:cubicBezTo>
                    <a:pt x="219" y="193"/>
                    <a:pt x="224" y="187"/>
                    <a:pt x="232" y="185"/>
                  </a:cubicBezTo>
                  <a:cubicBezTo>
                    <a:pt x="243" y="185"/>
                    <a:pt x="253" y="181"/>
                    <a:pt x="264" y="180"/>
                  </a:cubicBezTo>
                  <a:lnTo>
                    <a:pt x="264" y="183"/>
                  </a:lnTo>
                  <a:cubicBezTo>
                    <a:pt x="255" y="197"/>
                    <a:pt x="246" y="211"/>
                    <a:pt x="237" y="224"/>
                  </a:cubicBezTo>
                  <a:cubicBezTo>
                    <a:pt x="235" y="227"/>
                    <a:pt x="237" y="230"/>
                    <a:pt x="239" y="231"/>
                  </a:cubicBezTo>
                  <a:cubicBezTo>
                    <a:pt x="245" y="232"/>
                    <a:pt x="250" y="231"/>
                    <a:pt x="254" y="228"/>
                  </a:cubicBezTo>
                  <a:cubicBezTo>
                    <a:pt x="262" y="215"/>
                    <a:pt x="269" y="202"/>
                    <a:pt x="276" y="188"/>
                  </a:cubicBezTo>
                  <a:cubicBezTo>
                    <a:pt x="278" y="175"/>
                    <a:pt x="288" y="168"/>
                    <a:pt x="297" y="159"/>
                  </a:cubicBezTo>
                  <a:cubicBezTo>
                    <a:pt x="299" y="158"/>
                    <a:pt x="301" y="156"/>
                    <a:pt x="302" y="158"/>
                  </a:cubicBezTo>
                  <a:cubicBezTo>
                    <a:pt x="295" y="167"/>
                    <a:pt x="290" y="175"/>
                    <a:pt x="284" y="185"/>
                  </a:cubicBezTo>
                  <a:cubicBezTo>
                    <a:pt x="281" y="196"/>
                    <a:pt x="281" y="209"/>
                    <a:pt x="290" y="218"/>
                  </a:cubicBezTo>
                  <a:cubicBezTo>
                    <a:pt x="295" y="222"/>
                    <a:pt x="301" y="221"/>
                    <a:pt x="307" y="221"/>
                  </a:cubicBezTo>
                  <a:cubicBezTo>
                    <a:pt x="322" y="213"/>
                    <a:pt x="341" y="226"/>
                    <a:pt x="352" y="211"/>
                  </a:cubicBezTo>
                  <a:cubicBezTo>
                    <a:pt x="359" y="210"/>
                    <a:pt x="360" y="218"/>
                    <a:pt x="364" y="222"/>
                  </a:cubicBezTo>
                  <a:cubicBezTo>
                    <a:pt x="370" y="224"/>
                    <a:pt x="377" y="230"/>
                    <a:pt x="384" y="226"/>
                  </a:cubicBezTo>
                  <a:cubicBezTo>
                    <a:pt x="383" y="221"/>
                    <a:pt x="379" y="218"/>
                    <a:pt x="376" y="214"/>
                  </a:cubicBezTo>
                  <a:cubicBezTo>
                    <a:pt x="372" y="206"/>
                    <a:pt x="366" y="199"/>
                    <a:pt x="362" y="192"/>
                  </a:cubicBezTo>
                  <a:cubicBezTo>
                    <a:pt x="360" y="187"/>
                    <a:pt x="357" y="183"/>
                    <a:pt x="356" y="178"/>
                  </a:cubicBezTo>
                  <a:cubicBezTo>
                    <a:pt x="363" y="180"/>
                    <a:pt x="369" y="185"/>
                    <a:pt x="376" y="186"/>
                  </a:cubicBezTo>
                  <a:cubicBezTo>
                    <a:pt x="383" y="189"/>
                    <a:pt x="391" y="188"/>
                    <a:pt x="397" y="192"/>
                  </a:cubicBezTo>
                  <a:cubicBezTo>
                    <a:pt x="402" y="199"/>
                    <a:pt x="409" y="202"/>
                    <a:pt x="416" y="207"/>
                  </a:cubicBezTo>
                  <a:cubicBezTo>
                    <a:pt x="425" y="211"/>
                    <a:pt x="436" y="212"/>
                    <a:pt x="446" y="216"/>
                  </a:cubicBezTo>
                  <a:cubicBezTo>
                    <a:pt x="449" y="216"/>
                    <a:pt x="455" y="219"/>
                    <a:pt x="458" y="216"/>
                  </a:cubicBezTo>
                  <a:cubicBezTo>
                    <a:pt x="456" y="214"/>
                    <a:pt x="454" y="213"/>
                    <a:pt x="452" y="212"/>
                  </a:cubicBezTo>
                  <a:cubicBezTo>
                    <a:pt x="451" y="207"/>
                    <a:pt x="459" y="209"/>
                    <a:pt x="461" y="205"/>
                  </a:cubicBezTo>
                  <a:cubicBezTo>
                    <a:pt x="461" y="204"/>
                    <a:pt x="459" y="203"/>
                    <a:pt x="457" y="203"/>
                  </a:cubicBezTo>
                  <a:cubicBezTo>
                    <a:pt x="452" y="200"/>
                    <a:pt x="438" y="199"/>
                    <a:pt x="435" y="197"/>
                  </a:cubicBezTo>
                  <a:cubicBezTo>
                    <a:pt x="430" y="196"/>
                    <a:pt x="426" y="194"/>
                    <a:pt x="421" y="193"/>
                  </a:cubicBezTo>
                  <a:cubicBezTo>
                    <a:pt x="399" y="193"/>
                    <a:pt x="386" y="172"/>
                    <a:pt x="368" y="164"/>
                  </a:cubicBezTo>
                  <a:cubicBezTo>
                    <a:pt x="372" y="161"/>
                    <a:pt x="379" y="158"/>
                    <a:pt x="381" y="152"/>
                  </a:cubicBezTo>
                  <a:cubicBezTo>
                    <a:pt x="385" y="146"/>
                    <a:pt x="386" y="138"/>
                    <a:pt x="383" y="132"/>
                  </a:cubicBezTo>
                  <a:cubicBezTo>
                    <a:pt x="379" y="120"/>
                    <a:pt x="364" y="121"/>
                    <a:pt x="355" y="115"/>
                  </a:cubicBezTo>
                  <a:lnTo>
                    <a:pt x="356" y="114"/>
                  </a:lnTo>
                  <a:cubicBezTo>
                    <a:pt x="371" y="113"/>
                    <a:pt x="384" y="116"/>
                    <a:pt x="397" y="119"/>
                  </a:cubicBezTo>
                  <a:cubicBezTo>
                    <a:pt x="433" y="124"/>
                    <a:pt x="467" y="138"/>
                    <a:pt x="505" y="139"/>
                  </a:cubicBezTo>
                  <a:cubicBezTo>
                    <a:pt x="526" y="139"/>
                    <a:pt x="552" y="140"/>
                    <a:pt x="562" y="119"/>
                  </a:cubicBezTo>
                  <a:cubicBezTo>
                    <a:pt x="564" y="108"/>
                    <a:pt x="566" y="96"/>
                    <a:pt x="568" y="84"/>
                  </a:cubicBezTo>
                  <a:cubicBezTo>
                    <a:pt x="572" y="65"/>
                    <a:pt x="585" y="48"/>
                    <a:pt x="583" y="27"/>
                  </a:cubicBezTo>
                  <a:moveTo>
                    <a:pt x="175" y="200"/>
                  </a:moveTo>
                  <a:lnTo>
                    <a:pt x="170" y="195"/>
                  </a:lnTo>
                  <a:cubicBezTo>
                    <a:pt x="173" y="192"/>
                    <a:pt x="178" y="194"/>
                    <a:pt x="182" y="191"/>
                  </a:cubicBezTo>
                  <a:cubicBezTo>
                    <a:pt x="192" y="188"/>
                    <a:pt x="204" y="185"/>
                    <a:pt x="215" y="187"/>
                  </a:cubicBezTo>
                  <a:cubicBezTo>
                    <a:pt x="203" y="196"/>
                    <a:pt x="188" y="197"/>
                    <a:pt x="175" y="200"/>
                  </a:cubicBezTo>
                  <a:moveTo>
                    <a:pt x="411" y="194"/>
                  </a:moveTo>
                  <a:cubicBezTo>
                    <a:pt x="420" y="198"/>
                    <a:pt x="438" y="202"/>
                    <a:pt x="451" y="204"/>
                  </a:cubicBezTo>
                  <a:cubicBezTo>
                    <a:pt x="450" y="209"/>
                    <a:pt x="441" y="204"/>
                    <a:pt x="442" y="211"/>
                  </a:cubicBezTo>
                  <a:cubicBezTo>
                    <a:pt x="430" y="207"/>
                    <a:pt x="417" y="204"/>
                    <a:pt x="408" y="195"/>
                  </a:cubicBezTo>
                  <a:cubicBezTo>
                    <a:pt x="409" y="195"/>
                    <a:pt x="409" y="194"/>
                    <a:pt x="411" y="194"/>
                  </a:cubicBezTo>
                  <a:moveTo>
                    <a:pt x="57" y="32"/>
                  </a:moveTo>
                  <a:cubicBezTo>
                    <a:pt x="58" y="26"/>
                    <a:pt x="59" y="18"/>
                    <a:pt x="66" y="13"/>
                  </a:cubicBezTo>
                  <a:cubicBezTo>
                    <a:pt x="75" y="8"/>
                    <a:pt x="87" y="10"/>
                    <a:pt x="96" y="15"/>
                  </a:cubicBezTo>
                  <a:cubicBezTo>
                    <a:pt x="98" y="16"/>
                    <a:pt x="100" y="18"/>
                    <a:pt x="102" y="22"/>
                  </a:cubicBezTo>
                  <a:cubicBezTo>
                    <a:pt x="104" y="28"/>
                    <a:pt x="101" y="35"/>
                    <a:pt x="96" y="39"/>
                  </a:cubicBezTo>
                  <a:lnTo>
                    <a:pt x="92" y="39"/>
                  </a:lnTo>
                  <a:cubicBezTo>
                    <a:pt x="92" y="33"/>
                    <a:pt x="92" y="27"/>
                    <a:pt x="94" y="22"/>
                  </a:cubicBezTo>
                  <a:cubicBezTo>
                    <a:pt x="94" y="17"/>
                    <a:pt x="90" y="17"/>
                    <a:pt x="87" y="15"/>
                  </a:cubicBezTo>
                  <a:cubicBezTo>
                    <a:pt x="81" y="13"/>
                    <a:pt x="75" y="16"/>
                    <a:pt x="70" y="19"/>
                  </a:cubicBezTo>
                  <a:cubicBezTo>
                    <a:pt x="67" y="23"/>
                    <a:pt x="63" y="29"/>
                    <a:pt x="65" y="35"/>
                  </a:cubicBezTo>
                  <a:cubicBezTo>
                    <a:pt x="68" y="40"/>
                    <a:pt x="66" y="45"/>
                    <a:pt x="67" y="50"/>
                  </a:cubicBezTo>
                  <a:lnTo>
                    <a:pt x="66" y="51"/>
                  </a:lnTo>
                  <a:cubicBezTo>
                    <a:pt x="62" y="47"/>
                    <a:pt x="56" y="41"/>
                    <a:pt x="57" y="32"/>
                  </a:cubicBezTo>
                  <a:moveTo>
                    <a:pt x="74" y="43"/>
                  </a:moveTo>
                  <a:cubicBezTo>
                    <a:pt x="80" y="47"/>
                    <a:pt x="88" y="46"/>
                    <a:pt x="95" y="47"/>
                  </a:cubicBezTo>
                  <a:cubicBezTo>
                    <a:pt x="96" y="51"/>
                    <a:pt x="96" y="56"/>
                    <a:pt x="93" y="60"/>
                  </a:cubicBezTo>
                  <a:cubicBezTo>
                    <a:pt x="87" y="58"/>
                    <a:pt x="78" y="59"/>
                    <a:pt x="75" y="53"/>
                  </a:cubicBezTo>
                  <a:cubicBezTo>
                    <a:pt x="76" y="50"/>
                    <a:pt x="74" y="46"/>
                    <a:pt x="74" y="43"/>
                  </a:cubicBezTo>
                  <a:moveTo>
                    <a:pt x="73" y="31"/>
                  </a:moveTo>
                  <a:cubicBezTo>
                    <a:pt x="74" y="27"/>
                    <a:pt x="73" y="23"/>
                    <a:pt x="77" y="22"/>
                  </a:cubicBezTo>
                  <a:cubicBezTo>
                    <a:pt x="80" y="21"/>
                    <a:pt x="84" y="21"/>
                    <a:pt x="85" y="24"/>
                  </a:cubicBezTo>
                  <a:cubicBezTo>
                    <a:pt x="84" y="29"/>
                    <a:pt x="84" y="34"/>
                    <a:pt x="83" y="38"/>
                  </a:cubicBezTo>
                  <a:cubicBezTo>
                    <a:pt x="77" y="38"/>
                    <a:pt x="75" y="35"/>
                    <a:pt x="73" y="31"/>
                  </a:cubicBezTo>
                  <a:moveTo>
                    <a:pt x="250" y="153"/>
                  </a:moveTo>
                  <a:cubicBezTo>
                    <a:pt x="249" y="139"/>
                    <a:pt x="254" y="128"/>
                    <a:pt x="262" y="118"/>
                  </a:cubicBezTo>
                  <a:cubicBezTo>
                    <a:pt x="268" y="117"/>
                    <a:pt x="274" y="116"/>
                    <a:pt x="279" y="119"/>
                  </a:cubicBezTo>
                  <a:cubicBezTo>
                    <a:pt x="269" y="122"/>
                    <a:pt x="256" y="124"/>
                    <a:pt x="254" y="137"/>
                  </a:cubicBezTo>
                  <a:cubicBezTo>
                    <a:pt x="255" y="142"/>
                    <a:pt x="253" y="144"/>
                    <a:pt x="255" y="148"/>
                  </a:cubicBezTo>
                  <a:cubicBezTo>
                    <a:pt x="259" y="156"/>
                    <a:pt x="269" y="153"/>
                    <a:pt x="274" y="158"/>
                  </a:cubicBezTo>
                  <a:cubicBezTo>
                    <a:pt x="274" y="160"/>
                    <a:pt x="273" y="162"/>
                    <a:pt x="271" y="163"/>
                  </a:cubicBezTo>
                  <a:cubicBezTo>
                    <a:pt x="264" y="159"/>
                    <a:pt x="256" y="158"/>
                    <a:pt x="250" y="153"/>
                  </a:cubicBezTo>
                  <a:moveTo>
                    <a:pt x="237" y="179"/>
                  </a:moveTo>
                  <a:cubicBezTo>
                    <a:pt x="246" y="175"/>
                    <a:pt x="255" y="167"/>
                    <a:pt x="265" y="170"/>
                  </a:cubicBezTo>
                  <a:cubicBezTo>
                    <a:pt x="258" y="176"/>
                    <a:pt x="247" y="178"/>
                    <a:pt x="237" y="179"/>
                  </a:cubicBezTo>
                  <a:moveTo>
                    <a:pt x="273" y="183"/>
                  </a:moveTo>
                  <a:cubicBezTo>
                    <a:pt x="267" y="195"/>
                    <a:pt x="261" y="207"/>
                    <a:pt x="254" y="218"/>
                  </a:cubicBezTo>
                  <a:cubicBezTo>
                    <a:pt x="253" y="220"/>
                    <a:pt x="250" y="221"/>
                    <a:pt x="248" y="221"/>
                  </a:cubicBezTo>
                  <a:cubicBezTo>
                    <a:pt x="248" y="216"/>
                    <a:pt x="253" y="212"/>
                    <a:pt x="256" y="207"/>
                  </a:cubicBezTo>
                  <a:cubicBezTo>
                    <a:pt x="264" y="197"/>
                    <a:pt x="266" y="186"/>
                    <a:pt x="275" y="176"/>
                  </a:cubicBezTo>
                  <a:cubicBezTo>
                    <a:pt x="277" y="178"/>
                    <a:pt x="273" y="180"/>
                    <a:pt x="273" y="183"/>
                  </a:cubicBezTo>
                  <a:moveTo>
                    <a:pt x="282" y="161"/>
                  </a:moveTo>
                  <a:lnTo>
                    <a:pt x="282" y="162"/>
                  </a:lnTo>
                  <a:lnTo>
                    <a:pt x="281" y="162"/>
                  </a:lnTo>
                  <a:lnTo>
                    <a:pt x="281" y="161"/>
                  </a:lnTo>
                  <a:lnTo>
                    <a:pt x="281" y="160"/>
                  </a:lnTo>
                  <a:lnTo>
                    <a:pt x="283" y="160"/>
                  </a:lnTo>
                  <a:cubicBezTo>
                    <a:pt x="282" y="160"/>
                    <a:pt x="282" y="160"/>
                    <a:pt x="281" y="161"/>
                  </a:cubicBezTo>
                  <a:lnTo>
                    <a:pt x="282" y="161"/>
                  </a:lnTo>
                  <a:close/>
                  <a:moveTo>
                    <a:pt x="279" y="150"/>
                  </a:moveTo>
                  <a:cubicBezTo>
                    <a:pt x="272" y="150"/>
                    <a:pt x="266" y="148"/>
                    <a:pt x="261" y="146"/>
                  </a:cubicBezTo>
                  <a:cubicBezTo>
                    <a:pt x="257" y="142"/>
                    <a:pt x="261" y="138"/>
                    <a:pt x="261" y="134"/>
                  </a:cubicBezTo>
                  <a:cubicBezTo>
                    <a:pt x="266" y="125"/>
                    <a:pt x="281" y="121"/>
                    <a:pt x="288" y="129"/>
                  </a:cubicBezTo>
                  <a:cubicBezTo>
                    <a:pt x="287" y="137"/>
                    <a:pt x="284" y="144"/>
                    <a:pt x="279" y="150"/>
                  </a:cubicBezTo>
                  <a:moveTo>
                    <a:pt x="287" y="150"/>
                  </a:moveTo>
                  <a:cubicBezTo>
                    <a:pt x="288" y="145"/>
                    <a:pt x="290" y="139"/>
                    <a:pt x="293" y="134"/>
                  </a:cubicBezTo>
                  <a:cubicBezTo>
                    <a:pt x="293" y="139"/>
                    <a:pt x="290" y="146"/>
                    <a:pt x="287" y="150"/>
                  </a:cubicBezTo>
                  <a:moveTo>
                    <a:pt x="291" y="119"/>
                  </a:moveTo>
                  <a:cubicBezTo>
                    <a:pt x="286" y="118"/>
                    <a:pt x="284" y="113"/>
                    <a:pt x="278" y="113"/>
                  </a:cubicBezTo>
                  <a:cubicBezTo>
                    <a:pt x="283" y="111"/>
                    <a:pt x="287" y="112"/>
                    <a:pt x="293" y="112"/>
                  </a:cubicBezTo>
                  <a:cubicBezTo>
                    <a:pt x="295" y="115"/>
                    <a:pt x="292" y="117"/>
                    <a:pt x="291" y="119"/>
                  </a:cubicBezTo>
                  <a:moveTo>
                    <a:pt x="296" y="131"/>
                  </a:moveTo>
                  <a:lnTo>
                    <a:pt x="295" y="131"/>
                  </a:lnTo>
                  <a:lnTo>
                    <a:pt x="295" y="127"/>
                  </a:lnTo>
                  <a:lnTo>
                    <a:pt x="296" y="127"/>
                  </a:lnTo>
                  <a:lnTo>
                    <a:pt x="296" y="131"/>
                  </a:lnTo>
                  <a:close/>
                  <a:moveTo>
                    <a:pt x="296" y="148"/>
                  </a:moveTo>
                  <a:cubicBezTo>
                    <a:pt x="296" y="147"/>
                    <a:pt x="297" y="145"/>
                    <a:pt x="297" y="143"/>
                  </a:cubicBezTo>
                  <a:cubicBezTo>
                    <a:pt x="299" y="141"/>
                    <a:pt x="301" y="145"/>
                    <a:pt x="302" y="146"/>
                  </a:cubicBezTo>
                  <a:cubicBezTo>
                    <a:pt x="301" y="148"/>
                    <a:pt x="298" y="149"/>
                    <a:pt x="296" y="148"/>
                  </a:cubicBezTo>
                  <a:moveTo>
                    <a:pt x="302" y="125"/>
                  </a:moveTo>
                  <a:cubicBezTo>
                    <a:pt x="304" y="119"/>
                    <a:pt x="304" y="115"/>
                    <a:pt x="307" y="111"/>
                  </a:cubicBezTo>
                  <a:cubicBezTo>
                    <a:pt x="311" y="111"/>
                    <a:pt x="315" y="111"/>
                    <a:pt x="318" y="112"/>
                  </a:cubicBezTo>
                  <a:cubicBezTo>
                    <a:pt x="318" y="120"/>
                    <a:pt x="328" y="130"/>
                    <a:pt x="318" y="137"/>
                  </a:cubicBezTo>
                  <a:cubicBezTo>
                    <a:pt x="314" y="138"/>
                    <a:pt x="309" y="142"/>
                    <a:pt x="306" y="138"/>
                  </a:cubicBezTo>
                  <a:cubicBezTo>
                    <a:pt x="301" y="134"/>
                    <a:pt x="300" y="130"/>
                    <a:pt x="302" y="125"/>
                  </a:cubicBezTo>
                  <a:moveTo>
                    <a:pt x="329" y="114"/>
                  </a:moveTo>
                  <a:cubicBezTo>
                    <a:pt x="329" y="111"/>
                    <a:pt x="333" y="113"/>
                    <a:pt x="334" y="112"/>
                  </a:cubicBezTo>
                  <a:lnTo>
                    <a:pt x="346" y="113"/>
                  </a:lnTo>
                  <a:cubicBezTo>
                    <a:pt x="340" y="112"/>
                    <a:pt x="332" y="126"/>
                    <a:pt x="329" y="114"/>
                  </a:cubicBezTo>
                  <a:moveTo>
                    <a:pt x="348" y="119"/>
                  </a:moveTo>
                  <a:cubicBezTo>
                    <a:pt x="344" y="121"/>
                    <a:pt x="340" y="126"/>
                    <a:pt x="336" y="127"/>
                  </a:cubicBezTo>
                  <a:cubicBezTo>
                    <a:pt x="338" y="123"/>
                    <a:pt x="344" y="119"/>
                    <a:pt x="348" y="119"/>
                  </a:cubicBezTo>
                  <a:moveTo>
                    <a:pt x="332" y="144"/>
                  </a:moveTo>
                  <a:lnTo>
                    <a:pt x="332" y="144"/>
                  </a:lnTo>
                  <a:lnTo>
                    <a:pt x="332" y="143"/>
                  </a:lnTo>
                  <a:lnTo>
                    <a:pt x="332" y="143"/>
                  </a:lnTo>
                  <a:lnTo>
                    <a:pt x="332" y="144"/>
                  </a:lnTo>
                  <a:close/>
                  <a:moveTo>
                    <a:pt x="333" y="166"/>
                  </a:moveTo>
                  <a:cubicBezTo>
                    <a:pt x="333" y="167"/>
                    <a:pt x="333" y="168"/>
                    <a:pt x="332" y="169"/>
                  </a:cubicBezTo>
                  <a:lnTo>
                    <a:pt x="324" y="162"/>
                  </a:lnTo>
                  <a:cubicBezTo>
                    <a:pt x="328" y="161"/>
                    <a:pt x="331" y="163"/>
                    <a:pt x="333" y="166"/>
                  </a:cubicBezTo>
                  <a:moveTo>
                    <a:pt x="323" y="154"/>
                  </a:moveTo>
                  <a:cubicBezTo>
                    <a:pt x="324" y="153"/>
                    <a:pt x="326" y="153"/>
                    <a:pt x="326" y="154"/>
                  </a:cubicBezTo>
                  <a:lnTo>
                    <a:pt x="323" y="154"/>
                  </a:lnTo>
                  <a:close/>
                  <a:moveTo>
                    <a:pt x="318" y="148"/>
                  </a:moveTo>
                  <a:cubicBezTo>
                    <a:pt x="319" y="146"/>
                    <a:pt x="321" y="143"/>
                    <a:pt x="324" y="143"/>
                  </a:cubicBezTo>
                  <a:cubicBezTo>
                    <a:pt x="324" y="143"/>
                    <a:pt x="324" y="143"/>
                    <a:pt x="324" y="144"/>
                  </a:cubicBezTo>
                  <a:cubicBezTo>
                    <a:pt x="322" y="146"/>
                    <a:pt x="320" y="148"/>
                    <a:pt x="318" y="148"/>
                  </a:cubicBezTo>
                  <a:moveTo>
                    <a:pt x="309" y="148"/>
                  </a:moveTo>
                  <a:lnTo>
                    <a:pt x="307" y="148"/>
                  </a:lnTo>
                  <a:lnTo>
                    <a:pt x="310" y="145"/>
                  </a:lnTo>
                  <a:cubicBezTo>
                    <a:pt x="311" y="146"/>
                    <a:pt x="309" y="147"/>
                    <a:pt x="309" y="148"/>
                  </a:cubicBezTo>
                  <a:moveTo>
                    <a:pt x="310" y="162"/>
                  </a:moveTo>
                  <a:cubicBezTo>
                    <a:pt x="315" y="157"/>
                    <a:pt x="319" y="165"/>
                    <a:pt x="321" y="169"/>
                  </a:cubicBezTo>
                  <a:cubicBezTo>
                    <a:pt x="327" y="178"/>
                    <a:pt x="342" y="185"/>
                    <a:pt x="336" y="197"/>
                  </a:cubicBezTo>
                  <a:cubicBezTo>
                    <a:pt x="329" y="203"/>
                    <a:pt x="318" y="197"/>
                    <a:pt x="310" y="202"/>
                  </a:cubicBezTo>
                  <a:cubicBezTo>
                    <a:pt x="306" y="202"/>
                    <a:pt x="298" y="203"/>
                    <a:pt x="296" y="199"/>
                  </a:cubicBezTo>
                  <a:cubicBezTo>
                    <a:pt x="300" y="186"/>
                    <a:pt x="304" y="173"/>
                    <a:pt x="310" y="162"/>
                  </a:cubicBezTo>
                  <a:moveTo>
                    <a:pt x="299" y="169"/>
                  </a:moveTo>
                  <a:lnTo>
                    <a:pt x="301" y="166"/>
                  </a:lnTo>
                  <a:cubicBezTo>
                    <a:pt x="298" y="175"/>
                    <a:pt x="294" y="185"/>
                    <a:pt x="289" y="194"/>
                  </a:cubicBezTo>
                  <a:cubicBezTo>
                    <a:pt x="287" y="185"/>
                    <a:pt x="296" y="177"/>
                    <a:pt x="299" y="169"/>
                  </a:cubicBezTo>
                  <a:moveTo>
                    <a:pt x="316" y="215"/>
                  </a:moveTo>
                  <a:cubicBezTo>
                    <a:pt x="309" y="215"/>
                    <a:pt x="298" y="219"/>
                    <a:pt x="291" y="213"/>
                  </a:cubicBezTo>
                  <a:cubicBezTo>
                    <a:pt x="292" y="210"/>
                    <a:pt x="288" y="208"/>
                    <a:pt x="289" y="205"/>
                  </a:cubicBezTo>
                  <a:cubicBezTo>
                    <a:pt x="295" y="203"/>
                    <a:pt x="300" y="210"/>
                    <a:pt x="306" y="205"/>
                  </a:cubicBezTo>
                  <a:cubicBezTo>
                    <a:pt x="314" y="205"/>
                    <a:pt x="323" y="204"/>
                    <a:pt x="332" y="206"/>
                  </a:cubicBezTo>
                  <a:cubicBezTo>
                    <a:pt x="336" y="207"/>
                    <a:pt x="343" y="199"/>
                    <a:pt x="343" y="207"/>
                  </a:cubicBezTo>
                  <a:cubicBezTo>
                    <a:pt x="340" y="220"/>
                    <a:pt x="325" y="211"/>
                    <a:pt x="316" y="215"/>
                  </a:cubicBezTo>
                  <a:moveTo>
                    <a:pt x="338" y="159"/>
                  </a:moveTo>
                  <a:lnTo>
                    <a:pt x="339" y="159"/>
                  </a:lnTo>
                  <a:lnTo>
                    <a:pt x="339" y="160"/>
                  </a:lnTo>
                  <a:lnTo>
                    <a:pt x="338" y="160"/>
                  </a:lnTo>
                  <a:lnTo>
                    <a:pt x="338" y="159"/>
                  </a:lnTo>
                  <a:close/>
                  <a:moveTo>
                    <a:pt x="340" y="184"/>
                  </a:moveTo>
                  <a:cubicBezTo>
                    <a:pt x="341" y="188"/>
                    <a:pt x="344" y="189"/>
                    <a:pt x="342" y="193"/>
                  </a:cubicBezTo>
                  <a:cubicBezTo>
                    <a:pt x="341" y="191"/>
                    <a:pt x="339" y="188"/>
                    <a:pt x="340" y="184"/>
                  </a:cubicBezTo>
                  <a:moveTo>
                    <a:pt x="351" y="207"/>
                  </a:moveTo>
                  <a:lnTo>
                    <a:pt x="349" y="207"/>
                  </a:lnTo>
                  <a:cubicBezTo>
                    <a:pt x="347" y="206"/>
                    <a:pt x="348" y="202"/>
                    <a:pt x="348" y="199"/>
                  </a:cubicBezTo>
                  <a:cubicBezTo>
                    <a:pt x="350" y="201"/>
                    <a:pt x="352" y="204"/>
                    <a:pt x="351" y="207"/>
                  </a:cubicBezTo>
                  <a:moveTo>
                    <a:pt x="370" y="216"/>
                  </a:moveTo>
                  <a:cubicBezTo>
                    <a:pt x="369" y="217"/>
                    <a:pt x="367" y="217"/>
                    <a:pt x="367" y="216"/>
                  </a:cubicBezTo>
                  <a:cubicBezTo>
                    <a:pt x="355" y="202"/>
                    <a:pt x="350" y="186"/>
                    <a:pt x="343" y="170"/>
                  </a:cubicBezTo>
                  <a:lnTo>
                    <a:pt x="344" y="170"/>
                  </a:lnTo>
                  <a:cubicBezTo>
                    <a:pt x="353" y="185"/>
                    <a:pt x="361" y="201"/>
                    <a:pt x="370" y="216"/>
                  </a:cubicBezTo>
                  <a:moveTo>
                    <a:pt x="384" y="181"/>
                  </a:moveTo>
                  <a:cubicBezTo>
                    <a:pt x="383" y="181"/>
                    <a:pt x="383" y="182"/>
                    <a:pt x="383" y="182"/>
                  </a:cubicBezTo>
                  <a:cubicBezTo>
                    <a:pt x="372" y="183"/>
                    <a:pt x="365" y="176"/>
                    <a:pt x="356" y="170"/>
                  </a:cubicBezTo>
                  <a:lnTo>
                    <a:pt x="356" y="169"/>
                  </a:lnTo>
                  <a:cubicBezTo>
                    <a:pt x="366" y="169"/>
                    <a:pt x="375" y="176"/>
                    <a:pt x="384" y="181"/>
                  </a:cubicBezTo>
                  <a:moveTo>
                    <a:pt x="374" y="130"/>
                  </a:moveTo>
                  <a:cubicBezTo>
                    <a:pt x="378" y="131"/>
                    <a:pt x="379" y="136"/>
                    <a:pt x="379" y="140"/>
                  </a:cubicBezTo>
                  <a:cubicBezTo>
                    <a:pt x="379" y="148"/>
                    <a:pt x="374" y="156"/>
                    <a:pt x="366" y="159"/>
                  </a:cubicBezTo>
                  <a:cubicBezTo>
                    <a:pt x="362" y="161"/>
                    <a:pt x="356" y="162"/>
                    <a:pt x="352" y="160"/>
                  </a:cubicBezTo>
                  <a:cubicBezTo>
                    <a:pt x="361" y="160"/>
                    <a:pt x="370" y="156"/>
                    <a:pt x="374" y="147"/>
                  </a:cubicBezTo>
                  <a:lnTo>
                    <a:pt x="374" y="130"/>
                  </a:lnTo>
                  <a:close/>
                  <a:moveTo>
                    <a:pt x="366" y="129"/>
                  </a:moveTo>
                  <a:cubicBezTo>
                    <a:pt x="367" y="134"/>
                    <a:pt x="371" y="139"/>
                    <a:pt x="369" y="145"/>
                  </a:cubicBezTo>
                  <a:cubicBezTo>
                    <a:pt x="365" y="153"/>
                    <a:pt x="358" y="153"/>
                    <a:pt x="351" y="154"/>
                  </a:cubicBezTo>
                  <a:cubicBezTo>
                    <a:pt x="347" y="154"/>
                    <a:pt x="345" y="153"/>
                    <a:pt x="342" y="151"/>
                  </a:cubicBezTo>
                  <a:cubicBezTo>
                    <a:pt x="343" y="150"/>
                    <a:pt x="342" y="149"/>
                    <a:pt x="341" y="148"/>
                  </a:cubicBezTo>
                  <a:cubicBezTo>
                    <a:pt x="342" y="143"/>
                    <a:pt x="332" y="138"/>
                    <a:pt x="339" y="134"/>
                  </a:cubicBezTo>
                  <a:cubicBezTo>
                    <a:pt x="345" y="128"/>
                    <a:pt x="359" y="115"/>
                    <a:pt x="366" y="129"/>
                  </a:cubicBezTo>
                  <a:moveTo>
                    <a:pt x="557" y="101"/>
                  </a:moveTo>
                  <a:cubicBezTo>
                    <a:pt x="554" y="105"/>
                    <a:pt x="557" y="111"/>
                    <a:pt x="553" y="114"/>
                  </a:cubicBezTo>
                  <a:cubicBezTo>
                    <a:pt x="553" y="121"/>
                    <a:pt x="547" y="124"/>
                    <a:pt x="543" y="127"/>
                  </a:cubicBezTo>
                  <a:cubicBezTo>
                    <a:pt x="498" y="137"/>
                    <a:pt x="454" y="122"/>
                    <a:pt x="410" y="114"/>
                  </a:cubicBezTo>
                  <a:cubicBezTo>
                    <a:pt x="349" y="101"/>
                    <a:pt x="278" y="97"/>
                    <a:pt x="216" y="111"/>
                  </a:cubicBezTo>
                  <a:cubicBezTo>
                    <a:pt x="187" y="116"/>
                    <a:pt x="159" y="123"/>
                    <a:pt x="131" y="131"/>
                  </a:cubicBezTo>
                  <a:cubicBezTo>
                    <a:pt x="114" y="134"/>
                    <a:pt x="95" y="136"/>
                    <a:pt x="78" y="131"/>
                  </a:cubicBezTo>
                  <a:cubicBezTo>
                    <a:pt x="65" y="124"/>
                    <a:pt x="70" y="107"/>
                    <a:pt x="66" y="95"/>
                  </a:cubicBezTo>
                  <a:cubicBezTo>
                    <a:pt x="67" y="85"/>
                    <a:pt x="64" y="78"/>
                    <a:pt x="63" y="69"/>
                  </a:cubicBezTo>
                  <a:cubicBezTo>
                    <a:pt x="62" y="66"/>
                    <a:pt x="61" y="62"/>
                    <a:pt x="62" y="59"/>
                  </a:cubicBezTo>
                  <a:cubicBezTo>
                    <a:pt x="67" y="59"/>
                    <a:pt x="73" y="64"/>
                    <a:pt x="79" y="65"/>
                  </a:cubicBezTo>
                  <a:cubicBezTo>
                    <a:pt x="111" y="71"/>
                    <a:pt x="139" y="61"/>
                    <a:pt x="168" y="56"/>
                  </a:cubicBezTo>
                  <a:cubicBezTo>
                    <a:pt x="197" y="50"/>
                    <a:pt x="226" y="45"/>
                    <a:pt x="256" y="42"/>
                  </a:cubicBezTo>
                  <a:cubicBezTo>
                    <a:pt x="290" y="42"/>
                    <a:pt x="324" y="40"/>
                    <a:pt x="357" y="46"/>
                  </a:cubicBezTo>
                  <a:cubicBezTo>
                    <a:pt x="367" y="46"/>
                    <a:pt x="376" y="49"/>
                    <a:pt x="387" y="50"/>
                  </a:cubicBezTo>
                  <a:cubicBezTo>
                    <a:pt x="408" y="52"/>
                    <a:pt x="427" y="58"/>
                    <a:pt x="449" y="59"/>
                  </a:cubicBezTo>
                  <a:cubicBezTo>
                    <a:pt x="452" y="61"/>
                    <a:pt x="457" y="61"/>
                    <a:pt x="460" y="61"/>
                  </a:cubicBezTo>
                  <a:cubicBezTo>
                    <a:pt x="494" y="67"/>
                    <a:pt x="532" y="76"/>
                    <a:pt x="565" y="61"/>
                  </a:cubicBezTo>
                  <a:cubicBezTo>
                    <a:pt x="565" y="75"/>
                    <a:pt x="559" y="88"/>
                    <a:pt x="557" y="101"/>
                  </a:cubicBezTo>
                  <a:moveTo>
                    <a:pt x="547" y="54"/>
                  </a:moveTo>
                  <a:cubicBezTo>
                    <a:pt x="547" y="61"/>
                    <a:pt x="541" y="59"/>
                    <a:pt x="538" y="61"/>
                  </a:cubicBezTo>
                  <a:lnTo>
                    <a:pt x="529" y="61"/>
                  </a:lnTo>
                  <a:cubicBezTo>
                    <a:pt x="528" y="58"/>
                    <a:pt x="528" y="54"/>
                    <a:pt x="528" y="51"/>
                  </a:cubicBezTo>
                  <a:cubicBezTo>
                    <a:pt x="534" y="52"/>
                    <a:pt x="541" y="52"/>
                    <a:pt x="547" y="54"/>
                  </a:cubicBezTo>
                  <a:moveTo>
                    <a:pt x="543" y="45"/>
                  </a:moveTo>
                  <a:cubicBezTo>
                    <a:pt x="547" y="41"/>
                    <a:pt x="541" y="17"/>
                    <a:pt x="553" y="32"/>
                  </a:cubicBezTo>
                  <a:cubicBezTo>
                    <a:pt x="553" y="35"/>
                    <a:pt x="554" y="40"/>
                    <a:pt x="551" y="42"/>
                  </a:cubicBezTo>
                  <a:cubicBezTo>
                    <a:pt x="549" y="44"/>
                    <a:pt x="546" y="47"/>
                    <a:pt x="543" y="45"/>
                  </a:cubicBezTo>
                  <a:moveTo>
                    <a:pt x="573" y="41"/>
                  </a:moveTo>
                  <a:cubicBezTo>
                    <a:pt x="570" y="48"/>
                    <a:pt x="565" y="53"/>
                    <a:pt x="557" y="54"/>
                  </a:cubicBezTo>
                  <a:cubicBezTo>
                    <a:pt x="557" y="45"/>
                    <a:pt x="566" y="39"/>
                    <a:pt x="563" y="28"/>
                  </a:cubicBezTo>
                  <a:cubicBezTo>
                    <a:pt x="558" y="21"/>
                    <a:pt x="548" y="19"/>
                    <a:pt x="539" y="21"/>
                  </a:cubicBezTo>
                  <a:cubicBezTo>
                    <a:pt x="535" y="23"/>
                    <a:pt x="537" y="27"/>
                    <a:pt x="536" y="30"/>
                  </a:cubicBezTo>
                  <a:lnTo>
                    <a:pt x="534" y="43"/>
                  </a:lnTo>
                  <a:cubicBezTo>
                    <a:pt x="527" y="43"/>
                    <a:pt x="526" y="36"/>
                    <a:pt x="524" y="31"/>
                  </a:cubicBezTo>
                  <a:cubicBezTo>
                    <a:pt x="524" y="23"/>
                    <a:pt x="528" y="15"/>
                    <a:pt x="536" y="11"/>
                  </a:cubicBezTo>
                  <a:cubicBezTo>
                    <a:pt x="542" y="8"/>
                    <a:pt x="552" y="8"/>
                    <a:pt x="558" y="12"/>
                  </a:cubicBezTo>
                  <a:cubicBezTo>
                    <a:pt x="563" y="13"/>
                    <a:pt x="568" y="15"/>
                    <a:pt x="570" y="19"/>
                  </a:cubicBezTo>
                  <a:cubicBezTo>
                    <a:pt x="576" y="25"/>
                    <a:pt x="574" y="34"/>
                    <a:pt x="573" y="4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1" name="Rectangle 220"/>
            <p:cNvSpPr>
              <a:spLocks noChangeArrowheads="1"/>
            </p:cNvSpPr>
            <p:nvPr userDrawn="1"/>
          </p:nvSpPr>
          <p:spPr bwMode="auto">
            <a:xfrm>
              <a:off x="3613150" y="1860550"/>
              <a:ext cx="1905000" cy="9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2" name="Freeform 221"/>
            <p:cNvSpPr>
              <a:spLocks noEditPoints="1"/>
            </p:cNvSpPr>
            <p:nvPr userDrawn="1"/>
          </p:nvSpPr>
          <p:spPr bwMode="auto">
            <a:xfrm>
              <a:off x="3613150" y="1951038"/>
              <a:ext cx="128588" cy="122238"/>
            </a:xfrm>
            <a:custGeom>
              <a:avLst/>
              <a:gdLst>
                <a:gd name="T0" fmla="*/ 93 w 161"/>
                <a:gd name="T1" fmla="*/ 111 h 154"/>
                <a:gd name="T2" fmla="*/ 40 w 161"/>
                <a:gd name="T3" fmla="*/ 111 h 154"/>
                <a:gd name="T4" fmla="*/ 34 w 161"/>
                <a:gd name="T5" fmla="*/ 126 h 154"/>
                <a:gd name="T6" fmla="*/ 30 w 161"/>
                <a:gd name="T7" fmla="*/ 138 h 154"/>
                <a:gd name="T8" fmla="*/ 36 w 161"/>
                <a:gd name="T9" fmla="*/ 147 h 154"/>
                <a:gd name="T10" fmla="*/ 50 w 161"/>
                <a:gd name="T11" fmla="*/ 150 h 154"/>
                <a:gd name="T12" fmla="*/ 50 w 161"/>
                <a:gd name="T13" fmla="*/ 154 h 154"/>
                <a:gd name="T14" fmla="*/ 0 w 161"/>
                <a:gd name="T15" fmla="*/ 154 h 154"/>
                <a:gd name="T16" fmla="*/ 0 w 161"/>
                <a:gd name="T17" fmla="*/ 150 h 154"/>
                <a:gd name="T18" fmla="*/ 13 w 161"/>
                <a:gd name="T19" fmla="*/ 143 h 154"/>
                <a:gd name="T20" fmla="*/ 26 w 161"/>
                <a:gd name="T21" fmla="*/ 120 h 154"/>
                <a:gd name="T22" fmla="*/ 80 w 161"/>
                <a:gd name="T23" fmla="*/ 0 h 154"/>
                <a:gd name="T24" fmla="*/ 83 w 161"/>
                <a:gd name="T25" fmla="*/ 0 h 154"/>
                <a:gd name="T26" fmla="*/ 137 w 161"/>
                <a:gd name="T27" fmla="*/ 124 h 154"/>
                <a:gd name="T28" fmla="*/ 150 w 161"/>
                <a:gd name="T29" fmla="*/ 146 h 154"/>
                <a:gd name="T30" fmla="*/ 161 w 161"/>
                <a:gd name="T31" fmla="*/ 150 h 154"/>
                <a:gd name="T32" fmla="*/ 161 w 161"/>
                <a:gd name="T33" fmla="*/ 154 h 154"/>
                <a:gd name="T34" fmla="*/ 87 w 161"/>
                <a:gd name="T35" fmla="*/ 154 h 154"/>
                <a:gd name="T36" fmla="*/ 87 w 161"/>
                <a:gd name="T37" fmla="*/ 150 h 154"/>
                <a:gd name="T38" fmla="*/ 91 w 161"/>
                <a:gd name="T39" fmla="*/ 150 h 154"/>
                <a:gd name="T40" fmla="*/ 103 w 161"/>
                <a:gd name="T41" fmla="*/ 147 h 154"/>
                <a:gd name="T42" fmla="*/ 105 w 161"/>
                <a:gd name="T43" fmla="*/ 142 h 154"/>
                <a:gd name="T44" fmla="*/ 105 w 161"/>
                <a:gd name="T45" fmla="*/ 138 h 154"/>
                <a:gd name="T46" fmla="*/ 101 w 161"/>
                <a:gd name="T47" fmla="*/ 130 h 154"/>
                <a:gd name="T48" fmla="*/ 93 w 161"/>
                <a:gd name="T49" fmla="*/ 111 h 154"/>
                <a:gd name="T50" fmla="*/ 90 w 161"/>
                <a:gd name="T51" fmla="*/ 103 h 154"/>
                <a:gd name="T52" fmla="*/ 67 w 161"/>
                <a:gd name="T53" fmla="*/ 51 h 154"/>
                <a:gd name="T54" fmla="*/ 44 w 161"/>
                <a:gd name="T55" fmla="*/ 103 h 154"/>
                <a:gd name="T56" fmla="*/ 90 w 161"/>
                <a:gd name="T57" fmla="*/ 10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1" h="154">
                  <a:moveTo>
                    <a:pt x="93" y="111"/>
                  </a:moveTo>
                  <a:lnTo>
                    <a:pt x="40" y="111"/>
                  </a:lnTo>
                  <a:lnTo>
                    <a:pt x="34" y="126"/>
                  </a:lnTo>
                  <a:cubicBezTo>
                    <a:pt x="31" y="131"/>
                    <a:pt x="30" y="135"/>
                    <a:pt x="30" y="138"/>
                  </a:cubicBezTo>
                  <a:cubicBezTo>
                    <a:pt x="30" y="142"/>
                    <a:pt x="32" y="145"/>
                    <a:pt x="36" y="147"/>
                  </a:cubicBezTo>
                  <a:cubicBezTo>
                    <a:pt x="38" y="148"/>
                    <a:pt x="42" y="149"/>
                    <a:pt x="50" y="150"/>
                  </a:cubicBezTo>
                  <a:lnTo>
                    <a:pt x="50" y="154"/>
                  </a:lnTo>
                  <a:lnTo>
                    <a:pt x="0" y="154"/>
                  </a:lnTo>
                  <a:lnTo>
                    <a:pt x="0" y="150"/>
                  </a:lnTo>
                  <a:cubicBezTo>
                    <a:pt x="5" y="149"/>
                    <a:pt x="10" y="147"/>
                    <a:pt x="13" y="143"/>
                  </a:cubicBezTo>
                  <a:cubicBezTo>
                    <a:pt x="17" y="140"/>
                    <a:pt x="21" y="132"/>
                    <a:pt x="26" y="120"/>
                  </a:cubicBezTo>
                  <a:lnTo>
                    <a:pt x="80" y="0"/>
                  </a:lnTo>
                  <a:lnTo>
                    <a:pt x="83" y="0"/>
                  </a:lnTo>
                  <a:lnTo>
                    <a:pt x="137" y="124"/>
                  </a:lnTo>
                  <a:cubicBezTo>
                    <a:pt x="142" y="135"/>
                    <a:pt x="147" y="143"/>
                    <a:pt x="150" y="146"/>
                  </a:cubicBezTo>
                  <a:cubicBezTo>
                    <a:pt x="152" y="148"/>
                    <a:pt x="156" y="150"/>
                    <a:pt x="161" y="150"/>
                  </a:cubicBezTo>
                  <a:lnTo>
                    <a:pt x="161" y="154"/>
                  </a:lnTo>
                  <a:lnTo>
                    <a:pt x="87" y="154"/>
                  </a:lnTo>
                  <a:lnTo>
                    <a:pt x="87" y="150"/>
                  </a:lnTo>
                  <a:lnTo>
                    <a:pt x="91" y="150"/>
                  </a:lnTo>
                  <a:cubicBezTo>
                    <a:pt x="96" y="150"/>
                    <a:pt x="101" y="149"/>
                    <a:pt x="103" y="147"/>
                  </a:cubicBezTo>
                  <a:cubicBezTo>
                    <a:pt x="105" y="146"/>
                    <a:pt x="105" y="145"/>
                    <a:pt x="105" y="142"/>
                  </a:cubicBezTo>
                  <a:cubicBezTo>
                    <a:pt x="105" y="141"/>
                    <a:pt x="105" y="140"/>
                    <a:pt x="105" y="138"/>
                  </a:cubicBezTo>
                  <a:cubicBezTo>
                    <a:pt x="105" y="138"/>
                    <a:pt x="103" y="135"/>
                    <a:pt x="101" y="130"/>
                  </a:cubicBezTo>
                  <a:lnTo>
                    <a:pt x="93" y="111"/>
                  </a:lnTo>
                  <a:close/>
                  <a:moveTo>
                    <a:pt x="90" y="103"/>
                  </a:moveTo>
                  <a:lnTo>
                    <a:pt x="67" y="51"/>
                  </a:lnTo>
                  <a:lnTo>
                    <a:pt x="44" y="103"/>
                  </a:lnTo>
                  <a:lnTo>
                    <a:pt x="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3" name="Freeform 222"/>
            <p:cNvSpPr>
              <a:spLocks/>
            </p:cNvSpPr>
            <p:nvPr userDrawn="1"/>
          </p:nvSpPr>
          <p:spPr bwMode="auto">
            <a:xfrm>
              <a:off x="3732213" y="1990725"/>
              <a:ext cx="88900" cy="85725"/>
            </a:xfrm>
            <a:custGeom>
              <a:avLst/>
              <a:gdLst>
                <a:gd name="T0" fmla="*/ 101 w 112"/>
                <a:gd name="T1" fmla="*/ 0 h 107"/>
                <a:gd name="T2" fmla="*/ 101 w 112"/>
                <a:gd name="T3" fmla="*/ 81 h 107"/>
                <a:gd name="T4" fmla="*/ 103 w 112"/>
                <a:gd name="T5" fmla="*/ 96 h 107"/>
                <a:gd name="T6" fmla="*/ 112 w 112"/>
                <a:gd name="T7" fmla="*/ 100 h 107"/>
                <a:gd name="T8" fmla="*/ 112 w 112"/>
                <a:gd name="T9" fmla="*/ 104 h 107"/>
                <a:gd name="T10" fmla="*/ 70 w 112"/>
                <a:gd name="T11" fmla="*/ 104 h 107"/>
                <a:gd name="T12" fmla="*/ 70 w 112"/>
                <a:gd name="T13" fmla="*/ 90 h 107"/>
                <a:gd name="T14" fmla="*/ 55 w 112"/>
                <a:gd name="T15" fmla="*/ 103 h 107"/>
                <a:gd name="T16" fmla="*/ 38 w 112"/>
                <a:gd name="T17" fmla="*/ 107 h 107"/>
                <a:gd name="T18" fmla="*/ 22 w 112"/>
                <a:gd name="T19" fmla="*/ 102 h 107"/>
                <a:gd name="T20" fmla="*/ 13 w 112"/>
                <a:gd name="T21" fmla="*/ 89 h 107"/>
                <a:gd name="T22" fmla="*/ 11 w 112"/>
                <a:gd name="T23" fmla="*/ 64 h 107"/>
                <a:gd name="T24" fmla="*/ 11 w 112"/>
                <a:gd name="T25" fmla="*/ 22 h 107"/>
                <a:gd name="T26" fmla="*/ 9 w 112"/>
                <a:gd name="T27" fmla="*/ 8 h 107"/>
                <a:gd name="T28" fmla="*/ 0 w 112"/>
                <a:gd name="T29" fmla="*/ 4 h 107"/>
                <a:gd name="T30" fmla="*/ 0 w 112"/>
                <a:gd name="T31" fmla="*/ 0 h 107"/>
                <a:gd name="T32" fmla="*/ 42 w 112"/>
                <a:gd name="T33" fmla="*/ 0 h 107"/>
                <a:gd name="T34" fmla="*/ 42 w 112"/>
                <a:gd name="T35" fmla="*/ 71 h 107"/>
                <a:gd name="T36" fmla="*/ 43 w 112"/>
                <a:gd name="T37" fmla="*/ 85 h 107"/>
                <a:gd name="T38" fmla="*/ 47 w 112"/>
                <a:gd name="T39" fmla="*/ 90 h 107"/>
                <a:gd name="T40" fmla="*/ 52 w 112"/>
                <a:gd name="T41" fmla="*/ 92 h 107"/>
                <a:gd name="T42" fmla="*/ 59 w 112"/>
                <a:gd name="T43" fmla="*/ 90 h 107"/>
                <a:gd name="T44" fmla="*/ 70 w 112"/>
                <a:gd name="T45" fmla="*/ 78 h 107"/>
                <a:gd name="T46" fmla="*/ 70 w 112"/>
                <a:gd name="T47" fmla="*/ 22 h 107"/>
                <a:gd name="T48" fmla="*/ 68 w 112"/>
                <a:gd name="T49" fmla="*/ 8 h 107"/>
                <a:gd name="T50" fmla="*/ 59 w 112"/>
                <a:gd name="T51" fmla="*/ 4 h 107"/>
                <a:gd name="T52" fmla="*/ 59 w 112"/>
                <a:gd name="T53" fmla="*/ 0 h 107"/>
                <a:gd name="T54" fmla="*/ 101 w 112"/>
                <a:gd name="T5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7">
                  <a:moveTo>
                    <a:pt x="101" y="0"/>
                  </a:moveTo>
                  <a:lnTo>
                    <a:pt x="101" y="81"/>
                  </a:lnTo>
                  <a:cubicBezTo>
                    <a:pt x="101" y="89"/>
                    <a:pt x="102" y="94"/>
                    <a:pt x="103" y="96"/>
                  </a:cubicBezTo>
                  <a:cubicBezTo>
                    <a:pt x="105" y="98"/>
                    <a:pt x="108" y="100"/>
                    <a:pt x="112" y="100"/>
                  </a:cubicBezTo>
                  <a:lnTo>
                    <a:pt x="112" y="104"/>
                  </a:lnTo>
                  <a:lnTo>
                    <a:pt x="70" y="104"/>
                  </a:lnTo>
                  <a:lnTo>
                    <a:pt x="70" y="90"/>
                  </a:lnTo>
                  <a:cubicBezTo>
                    <a:pt x="65" y="96"/>
                    <a:pt x="60" y="100"/>
                    <a:pt x="55" y="103"/>
                  </a:cubicBezTo>
                  <a:cubicBezTo>
                    <a:pt x="50" y="106"/>
                    <a:pt x="44" y="107"/>
                    <a:pt x="38" y="107"/>
                  </a:cubicBezTo>
                  <a:cubicBezTo>
                    <a:pt x="32" y="107"/>
                    <a:pt x="27" y="105"/>
                    <a:pt x="22" y="102"/>
                  </a:cubicBezTo>
                  <a:cubicBezTo>
                    <a:pt x="18" y="98"/>
                    <a:pt x="15" y="94"/>
                    <a:pt x="13" y="89"/>
                  </a:cubicBezTo>
                  <a:cubicBezTo>
                    <a:pt x="12" y="84"/>
                    <a:pt x="11" y="76"/>
                    <a:pt x="11" y="64"/>
                  </a:cubicBezTo>
                  <a:lnTo>
                    <a:pt x="11" y="22"/>
                  </a:lnTo>
                  <a:cubicBezTo>
                    <a:pt x="11" y="15"/>
                    <a:pt x="10" y="10"/>
                    <a:pt x="9" y="8"/>
                  </a:cubicBezTo>
                  <a:cubicBezTo>
                    <a:pt x="7" y="6"/>
                    <a:pt x="4" y="4"/>
                    <a:pt x="0" y="4"/>
                  </a:cubicBezTo>
                  <a:lnTo>
                    <a:pt x="0" y="0"/>
                  </a:lnTo>
                  <a:lnTo>
                    <a:pt x="42" y="0"/>
                  </a:lnTo>
                  <a:lnTo>
                    <a:pt x="42" y="71"/>
                  </a:lnTo>
                  <a:cubicBezTo>
                    <a:pt x="42" y="78"/>
                    <a:pt x="43" y="83"/>
                    <a:pt x="43" y="85"/>
                  </a:cubicBezTo>
                  <a:cubicBezTo>
                    <a:pt x="44" y="88"/>
                    <a:pt x="45" y="89"/>
                    <a:pt x="47" y="90"/>
                  </a:cubicBezTo>
                  <a:cubicBezTo>
                    <a:pt x="48" y="91"/>
                    <a:pt x="50" y="92"/>
                    <a:pt x="52" y="92"/>
                  </a:cubicBezTo>
                  <a:cubicBezTo>
                    <a:pt x="55" y="92"/>
                    <a:pt x="57" y="91"/>
                    <a:pt x="59" y="90"/>
                  </a:cubicBezTo>
                  <a:cubicBezTo>
                    <a:pt x="62" y="88"/>
                    <a:pt x="66" y="84"/>
                    <a:pt x="70" y="78"/>
                  </a:cubicBezTo>
                  <a:lnTo>
                    <a:pt x="70" y="22"/>
                  </a:lnTo>
                  <a:cubicBezTo>
                    <a:pt x="70" y="15"/>
                    <a:pt x="69" y="10"/>
                    <a:pt x="68" y="8"/>
                  </a:cubicBezTo>
                  <a:cubicBezTo>
                    <a:pt x="66" y="6"/>
                    <a:pt x="63" y="4"/>
                    <a:pt x="59" y="4"/>
                  </a:cubicBezTo>
                  <a:lnTo>
                    <a:pt x="59" y="0"/>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4" name="Freeform 223"/>
            <p:cNvSpPr>
              <a:spLocks/>
            </p:cNvSpPr>
            <p:nvPr userDrawn="1"/>
          </p:nvSpPr>
          <p:spPr bwMode="auto">
            <a:xfrm>
              <a:off x="3827463" y="1989138"/>
              <a:ext cx="57150" cy="87313"/>
            </a:xfrm>
            <a:custGeom>
              <a:avLst/>
              <a:gdLst>
                <a:gd name="T0" fmla="*/ 64 w 71"/>
                <a:gd name="T1" fmla="*/ 0 h 110"/>
                <a:gd name="T2" fmla="*/ 66 w 71"/>
                <a:gd name="T3" fmla="*/ 35 h 110"/>
                <a:gd name="T4" fmla="*/ 62 w 71"/>
                <a:gd name="T5" fmla="*/ 35 h 110"/>
                <a:gd name="T6" fmla="*/ 48 w 71"/>
                <a:gd name="T7" fmla="*/ 14 h 110"/>
                <a:gd name="T8" fmla="*/ 33 w 71"/>
                <a:gd name="T9" fmla="*/ 8 h 110"/>
                <a:gd name="T10" fmla="*/ 26 w 71"/>
                <a:gd name="T11" fmla="*/ 11 h 110"/>
                <a:gd name="T12" fmla="*/ 22 w 71"/>
                <a:gd name="T13" fmla="*/ 18 h 110"/>
                <a:gd name="T14" fmla="*/ 25 w 71"/>
                <a:gd name="T15" fmla="*/ 24 h 110"/>
                <a:gd name="T16" fmla="*/ 45 w 71"/>
                <a:gd name="T17" fmla="*/ 40 h 110"/>
                <a:gd name="T18" fmla="*/ 66 w 71"/>
                <a:gd name="T19" fmla="*/ 59 h 110"/>
                <a:gd name="T20" fmla="*/ 71 w 71"/>
                <a:gd name="T21" fmla="*/ 76 h 110"/>
                <a:gd name="T22" fmla="*/ 67 w 71"/>
                <a:gd name="T23" fmla="*/ 93 h 110"/>
                <a:gd name="T24" fmla="*/ 55 w 71"/>
                <a:gd name="T25" fmla="*/ 106 h 110"/>
                <a:gd name="T26" fmla="*/ 37 w 71"/>
                <a:gd name="T27" fmla="*/ 110 h 110"/>
                <a:gd name="T28" fmla="*/ 17 w 71"/>
                <a:gd name="T29" fmla="*/ 105 h 110"/>
                <a:gd name="T30" fmla="*/ 13 w 71"/>
                <a:gd name="T31" fmla="*/ 104 h 110"/>
                <a:gd name="T32" fmla="*/ 7 w 71"/>
                <a:gd name="T33" fmla="*/ 110 h 110"/>
                <a:gd name="T34" fmla="*/ 3 w 71"/>
                <a:gd name="T35" fmla="*/ 110 h 110"/>
                <a:gd name="T36" fmla="*/ 1 w 71"/>
                <a:gd name="T37" fmla="*/ 72 h 110"/>
                <a:gd name="T38" fmla="*/ 5 w 71"/>
                <a:gd name="T39" fmla="*/ 72 h 110"/>
                <a:gd name="T40" fmla="*/ 19 w 71"/>
                <a:gd name="T41" fmla="*/ 94 h 110"/>
                <a:gd name="T42" fmla="*/ 35 w 71"/>
                <a:gd name="T43" fmla="*/ 102 h 110"/>
                <a:gd name="T44" fmla="*/ 44 w 71"/>
                <a:gd name="T45" fmla="*/ 99 h 110"/>
                <a:gd name="T46" fmla="*/ 47 w 71"/>
                <a:gd name="T47" fmla="*/ 91 h 110"/>
                <a:gd name="T48" fmla="*/ 44 w 71"/>
                <a:gd name="T49" fmla="*/ 81 h 110"/>
                <a:gd name="T50" fmla="*/ 29 w 71"/>
                <a:gd name="T51" fmla="*/ 69 h 110"/>
                <a:gd name="T52" fmla="*/ 7 w 71"/>
                <a:gd name="T53" fmla="*/ 51 h 110"/>
                <a:gd name="T54" fmla="*/ 0 w 71"/>
                <a:gd name="T55" fmla="*/ 31 h 110"/>
                <a:gd name="T56" fmla="*/ 8 w 71"/>
                <a:gd name="T57" fmla="*/ 9 h 110"/>
                <a:gd name="T58" fmla="*/ 32 w 71"/>
                <a:gd name="T59" fmla="*/ 0 h 110"/>
                <a:gd name="T60" fmla="*/ 48 w 71"/>
                <a:gd name="T61" fmla="*/ 4 h 110"/>
                <a:gd name="T62" fmla="*/ 53 w 71"/>
                <a:gd name="T63" fmla="*/ 5 h 110"/>
                <a:gd name="T64" fmla="*/ 57 w 71"/>
                <a:gd name="T65" fmla="*/ 5 h 110"/>
                <a:gd name="T66" fmla="*/ 60 w 71"/>
                <a:gd name="T67" fmla="*/ 0 h 110"/>
                <a:gd name="T68" fmla="*/ 64 w 71"/>
                <a:gd name="T6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110">
                  <a:moveTo>
                    <a:pt x="64" y="0"/>
                  </a:moveTo>
                  <a:lnTo>
                    <a:pt x="66" y="35"/>
                  </a:lnTo>
                  <a:lnTo>
                    <a:pt x="62" y="35"/>
                  </a:lnTo>
                  <a:cubicBezTo>
                    <a:pt x="58" y="25"/>
                    <a:pt x="53" y="18"/>
                    <a:pt x="48" y="14"/>
                  </a:cubicBezTo>
                  <a:cubicBezTo>
                    <a:pt x="43" y="10"/>
                    <a:pt x="38" y="8"/>
                    <a:pt x="33" y="8"/>
                  </a:cubicBezTo>
                  <a:cubicBezTo>
                    <a:pt x="30" y="8"/>
                    <a:pt x="28" y="9"/>
                    <a:pt x="26" y="11"/>
                  </a:cubicBezTo>
                  <a:cubicBezTo>
                    <a:pt x="23" y="13"/>
                    <a:pt x="22" y="15"/>
                    <a:pt x="22" y="18"/>
                  </a:cubicBezTo>
                  <a:cubicBezTo>
                    <a:pt x="22" y="20"/>
                    <a:pt x="23" y="22"/>
                    <a:pt x="25" y="24"/>
                  </a:cubicBezTo>
                  <a:cubicBezTo>
                    <a:pt x="27" y="27"/>
                    <a:pt x="34" y="32"/>
                    <a:pt x="45" y="40"/>
                  </a:cubicBezTo>
                  <a:cubicBezTo>
                    <a:pt x="56" y="47"/>
                    <a:pt x="63" y="53"/>
                    <a:pt x="66" y="59"/>
                  </a:cubicBezTo>
                  <a:cubicBezTo>
                    <a:pt x="70" y="64"/>
                    <a:pt x="71" y="69"/>
                    <a:pt x="71" y="76"/>
                  </a:cubicBezTo>
                  <a:cubicBezTo>
                    <a:pt x="71" y="82"/>
                    <a:pt x="70" y="87"/>
                    <a:pt x="67" y="93"/>
                  </a:cubicBezTo>
                  <a:cubicBezTo>
                    <a:pt x="64" y="98"/>
                    <a:pt x="60" y="103"/>
                    <a:pt x="55" y="106"/>
                  </a:cubicBezTo>
                  <a:cubicBezTo>
                    <a:pt x="49" y="109"/>
                    <a:pt x="44" y="110"/>
                    <a:pt x="37" y="110"/>
                  </a:cubicBezTo>
                  <a:cubicBezTo>
                    <a:pt x="32" y="110"/>
                    <a:pt x="26" y="109"/>
                    <a:pt x="17" y="105"/>
                  </a:cubicBezTo>
                  <a:cubicBezTo>
                    <a:pt x="15" y="105"/>
                    <a:pt x="13" y="104"/>
                    <a:pt x="13" y="104"/>
                  </a:cubicBezTo>
                  <a:cubicBezTo>
                    <a:pt x="10" y="104"/>
                    <a:pt x="8" y="106"/>
                    <a:pt x="7" y="110"/>
                  </a:cubicBezTo>
                  <a:lnTo>
                    <a:pt x="3" y="110"/>
                  </a:lnTo>
                  <a:lnTo>
                    <a:pt x="1" y="72"/>
                  </a:lnTo>
                  <a:lnTo>
                    <a:pt x="5" y="72"/>
                  </a:lnTo>
                  <a:cubicBezTo>
                    <a:pt x="8" y="82"/>
                    <a:pt x="13" y="90"/>
                    <a:pt x="19" y="94"/>
                  </a:cubicBezTo>
                  <a:cubicBezTo>
                    <a:pt x="24" y="99"/>
                    <a:pt x="30" y="102"/>
                    <a:pt x="35" y="102"/>
                  </a:cubicBezTo>
                  <a:cubicBezTo>
                    <a:pt x="39" y="102"/>
                    <a:pt x="42" y="101"/>
                    <a:pt x="44" y="99"/>
                  </a:cubicBezTo>
                  <a:cubicBezTo>
                    <a:pt x="46" y="96"/>
                    <a:pt x="47" y="94"/>
                    <a:pt x="47" y="91"/>
                  </a:cubicBezTo>
                  <a:cubicBezTo>
                    <a:pt x="47" y="87"/>
                    <a:pt x="46" y="84"/>
                    <a:pt x="44" y="81"/>
                  </a:cubicBezTo>
                  <a:cubicBezTo>
                    <a:pt x="42" y="79"/>
                    <a:pt x="37" y="75"/>
                    <a:pt x="29" y="69"/>
                  </a:cubicBezTo>
                  <a:cubicBezTo>
                    <a:pt x="18" y="62"/>
                    <a:pt x="10" y="56"/>
                    <a:pt x="7" y="51"/>
                  </a:cubicBezTo>
                  <a:cubicBezTo>
                    <a:pt x="2" y="45"/>
                    <a:pt x="0" y="39"/>
                    <a:pt x="0" y="31"/>
                  </a:cubicBezTo>
                  <a:cubicBezTo>
                    <a:pt x="0" y="23"/>
                    <a:pt x="2" y="16"/>
                    <a:pt x="8" y="9"/>
                  </a:cubicBezTo>
                  <a:cubicBezTo>
                    <a:pt x="13" y="3"/>
                    <a:pt x="21" y="0"/>
                    <a:pt x="32" y="0"/>
                  </a:cubicBezTo>
                  <a:cubicBezTo>
                    <a:pt x="38" y="0"/>
                    <a:pt x="43" y="1"/>
                    <a:pt x="48" y="4"/>
                  </a:cubicBezTo>
                  <a:cubicBezTo>
                    <a:pt x="50" y="5"/>
                    <a:pt x="52" y="5"/>
                    <a:pt x="53" y="5"/>
                  </a:cubicBezTo>
                  <a:cubicBezTo>
                    <a:pt x="55" y="5"/>
                    <a:pt x="56" y="5"/>
                    <a:pt x="57" y="5"/>
                  </a:cubicBezTo>
                  <a:cubicBezTo>
                    <a:pt x="57" y="4"/>
                    <a:pt x="59" y="2"/>
                    <a:pt x="60" y="0"/>
                  </a:cubicBez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5" name="Freeform 224"/>
            <p:cNvSpPr>
              <a:spLocks/>
            </p:cNvSpPr>
            <p:nvPr userDrawn="1"/>
          </p:nvSpPr>
          <p:spPr bwMode="auto">
            <a:xfrm>
              <a:off x="3887788" y="1960563"/>
              <a:ext cx="53975" cy="114300"/>
            </a:xfrm>
            <a:custGeom>
              <a:avLst/>
              <a:gdLst>
                <a:gd name="T0" fmla="*/ 44 w 69"/>
                <a:gd name="T1" fmla="*/ 0 h 144"/>
                <a:gd name="T2" fmla="*/ 44 w 69"/>
                <a:gd name="T3" fmla="*/ 38 h 144"/>
                <a:gd name="T4" fmla="*/ 69 w 69"/>
                <a:gd name="T5" fmla="*/ 38 h 144"/>
                <a:gd name="T6" fmla="*/ 69 w 69"/>
                <a:gd name="T7" fmla="*/ 49 h 144"/>
                <a:gd name="T8" fmla="*/ 44 w 69"/>
                <a:gd name="T9" fmla="*/ 49 h 144"/>
                <a:gd name="T10" fmla="*/ 44 w 69"/>
                <a:gd name="T11" fmla="*/ 113 h 144"/>
                <a:gd name="T12" fmla="*/ 45 w 69"/>
                <a:gd name="T13" fmla="*/ 125 h 144"/>
                <a:gd name="T14" fmla="*/ 48 w 69"/>
                <a:gd name="T15" fmla="*/ 129 h 144"/>
                <a:gd name="T16" fmla="*/ 52 w 69"/>
                <a:gd name="T17" fmla="*/ 131 h 144"/>
                <a:gd name="T18" fmla="*/ 66 w 69"/>
                <a:gd name="T19" fmla="*/ 120 h 144"/>
                <a:gd name="T20" fmla="*/ 69 w 69"/>
                <a:gd name="T21" fmla="*/ 122 h 144"/>
                <a:gd name="T22" fmla="*/ 40 w 69"/>
                <a:gd name="T23" fmla="*/ 144 h 144"/>
                <a:gd name="T24" fmla="*/ 23 w 69"/>
                <a:gd name="T25" fmla="*/ 138 h 144"/>
                <a:gd name="T26" fmla="*/ 14 w 69"/>
                <a:gd name="T27" fmla="*/ 126 h 144"/>
                <a:gd name="T28" fmla="*/ 13 w 69"/>
                <a:gd name="T29" fmla="*/ 105 h 144"/>
                <a:gd name="T30" fmla="*/ 13 w 69"/>
                <a:gd name="T31" fmla="*/ 49 h 144"/>
                <a:gd name="T32" fmla="*/ 0 w 69"/>
                <a:gd name="T33" fmla="*/ 49 h 144"/>
                <a:gd name="T34" fmla="*/ 0 w 69"/>
                <a:gd name="T35" fmla="*/ 45 h 144"/>
                <a:gd name="T36" fmla="*/ 23 w 69"/>
                <a:gd name="T37" fmla="*/ 24 h 144"/>
                <a:gd name="T38" fmla="*/ 41 w 69"/>
                <a:gd name="T39" fmla="*/ 0 h 144"/>
                <a:gd name="T40" fmla="*/ 44 w 69"/>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44">
                  <a:moveTo>
                    <a:pt x="44" y="0"/>
                  </a:moveTo>
                  <a:lnTo>
                    <a:pt x="44" y="38"/>
                  </a:lnTo>
                  <a:lnTo>
                    <a:pt x="69" y="38"/>
                  </a:lnTo>
                  <a:lnTo>
                    <a:pt x="69" y="49"/>
                  </a:lnTo>
                  <a:lnTo>
                    <a:pt x="44" y="49"/>
                  </a:lnTo>
                  <a:lnTo>
                    <a:pt x="44" y="113"/>
                  </a:lnTo>
                  <a:cubicBezTo>
                    <a:pt x="44" y="119"/>
                    <a:pt x="45" y="123"/>
                    <a:pt x="45" y="125"/>
                  </a:cubicBezTo>
                  <a:cubicBezTo>
                    <a:pt x="46" y="127"/>
                    <a:pt x="47" y="128"/>
                    <a:pt x="48" y="129"/>
                  </a:cubicBezTo>
                  <a:cubicBezTo>
                    <a:pt x="50" y="130"/>
                    <a:pt x="51" y="131"/>
                    <a:pt x="52" y="131"/>
                  </a:cubicBezTo>
                  <a:cubicBezTo>
                    <a:pt x="57" y="131"/>
                    <a:pt x="62" y="127"/>
                    <a:pt x="66" y="120"/>
                  </a:cubicBezTo>
                  <a:lnTo>
                    <a:pt x="69" y="122"/>
                  </a:lnTo>
                  <a:cubicBezTo>
                    <a:pt x="63" y="136"/>
                    <a:pt x="53" y="144"/>
                    <a:pt x="40" y="144"/>
                  </a:cubicBezTo>
                  <a:cubicBezTo>
                    <a:pt x="33" y="144"/>
                    <a:pt x="28" y="142"/>
                    <a:pt x="23" y="138"/>
                  </a:cubicBezTo>
                  <a:cubicBezTo>
                    <a:pt x="18" y="134"/>
                    <a:pt x="16" y="130"/>
                    <a:pt x="14" y="126"/>
                  </a:cubicBezTo>
                  <a:cubicBezTo>
                    <a:pt x="14" y="123"/>
                    <a:pt x="13" y="116"/>
                    <a:pt x="13" y="105"/>
                  </a:cubicBezTo>
                  <a:lnTo>
                    <a:pt x="13" y="49"/>
                  </a:lnTo>
                  <a:lnTo>
                    <a:pt x="0" y="49"/>
                  </a:lnTo>
                  <a:lnTo>
                    <a:pt x="0" y="45"/>
                  </a:lnTo>
                  <a:cubicBezTo>
                    <a:pt x="9" y="38"/>
                    <a:pt x="17" y="31"/>
                    <a:pt x="23" y="24"/>
                  </a:cubicBezTo>
                  <a:cubicBezTo>
                    <a:pt x="30" y="17"/>
                    <a:pt x="36" y="9"/>
                    <a:pt x="41" y="0"/>
                  </a:cubicBez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6" name="Freeform 225"/>
            <p:cNvSpPr>
              <a:spLocks/>
            </p:cNvSpPr>
            <p:nvPr userDrawn="1"/>
          </p:nvSpPr>
          <p:spPr bwMode="auto">
            <a:xfrm>
              <a:off x="3946525" y="1989138"/>
              <a:ext cx="71438" cy="84138"/>
            </a:xfrm>
            <a:custGeom>
              <a:avLst/>
              <a:gdLst>
                <a:gd name="T0" fmla="*/ 43 w 90"/>
                <a:gd name="T1" fmla="*/ 3 h 107"/>
                <a:gd name="T2" fmla="*/ 43 w 90"/>
                <a:gd name="T3" fmla="*/ 26 h 107"/>
                <a:gd name="T4" fmla="*/ 61 w 90"/>
                <a:gd name="T5" fmla="*/ 5 h 107"/>
                <a:gd name="T6" fmla="*/ 76 w 90"/>
                <a:gd name="T7" fmla="*/ 0 h 107"/>
                <a:gd name="T8" fmla="*/ 86 w 90"/>
                <a:gd name="T9" fmla="*/ 4 h 107"/>
                <a:gd name="T10" fmla="*/ 90 w 90"/>
                <a:gd name="T11" fmla="*/ 14 h 107"/>
                <a:gd name="T12" fmla="*/ 86 w 90"/>
                <a:gd name="T13" fmla="*/ 26 h 107"/>
                <a:gd name="T14" fmla="*/ 77 w 90"/>
                <a:gd name="T15" fmla="*/ 30 h 107"/>
                <a:gd name="T16" fmla="*/ 67 w 90"/>
                <a:gd name="T17" fmla="*/ 26 h 107"/>
                <a:gd name="T18" fmla="*/ 62 w 90"/>
                <a:gd name="T19" fmla="*/ 22 h 107"/>
                <a:gd name="T20" fmla="*/ 59 w 90"/>
                <a:gd name="T21" fmla="*/ 21 h 107"/>
                <a:gd name="T22" fmla="*/ 53 w 90"/>
                <a:gd name="T23" fmla="*/ 24 h 107"/>
                <a:gd name="T24" fmla="*/ 46 w 90"/>
                <a:gd name="T25" fmla="*/ 35 h 107"/>
                <a:gd name="T26" fmla="*/ 43 w 90"/>
                <a:gd name="T27" fmla="*/ 59 h 107"/>
                <a:gd name="T28" fmla="*/ 43 w 90"/>
                <a:gd name="T29" fmla="*/ 83 h 107"/>
                <a:gd name="T30" fmla="*/ 43 w 90"/>
                <a:gd name="T31" fmla="*/ 89 h 107"/>
                <a:gd name="T32" fmla="*/ 44 w 90"/>
                <a:gd name="T33" fmla="*/ 97 h 107"/>
                <a:gd name="T34" fmla="*/ 48 w 90"/>
                <a:gd name="T35" fmla="*/ 101 h 107"/>
                <a:gd name="T36" fmla="*/ 57 w 90"/>
                <a:gd name="T37" fmla="*/ 103 h 107"/>
                <a:gd name="T38" fmla="*/ 57 w 90"/>
                <a:gd name="T39" fmla="*/ 107 h 107"/>
                <a:gd name="T40" fmla="*/ 0 w 90"/>
                <a:gd name="T41" fmla="*/ 107 h 107"/>
                <a:gd name="T42" fmla="*/ 0 w 90"/>
                <a:gd name="T43" fmla="*/ 103 h 107"/>
                <a:gd name="T44" fmla="*/ 9 w 90"/>
                <a:gd name="T45" fmla="*/ 99 h 107"/>
                <a:gd name="T46" fmla="*/ 12 w 90"/>
                <a:gd name="T47" fmla="*/ 83 h 107"/>
                <a:gd name="T48" fmla="*/ 12 w 90"/>
                <a:gd name="T49" fmla="*/ 25 h 107"/>
                <a:gd name="T50" fmla="*/ 11 w 90"/>
                <a:gd name="T51" fmla="*/ 13 h 107"/>
                <a:gd name="T52" fmla="*/ 8 w 90"/>
                <a:gd name="T53" fmla="*/ 9 h 107"/>
                <a:gd name="T54" fmla="*/ 0 w 90"/>
                <a:gd name="T55" fmla="*/ 7 h 107"/>
                <a:gd name="T56" fmla="*/ 0 w 90"/>
                <a:gd name="T57" fmla="*/ 3 h 107"/>
                <a:gd name="T58" fmla="*/ 43 w 90"/>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07">
                  <a:moveTo>
                    <a:pt x="43" y="3"/>
                  </a:moveTo>
                  <a:lnTo>
                    <a:pt x="43" y="26"/>
                  </a:lnTo>
                  <a:cubicBezTo>
                    <a:pt x="50" y="16"/>
                    <a:pt x="56" y="8"/>
                    <a:pt x="61" y="5"/>
                  </a:cubicBezTo>
                  <a:cubicBezTo>
                    <a:pt x="66" y="1"/>
                    <a:pt x="71" y="0"/>
                    <a:pt x="76" y="0"/>
                  </a:cubicBezTo>
                  <a:cubicBezTo>
                    <a:pt x="80" y="0"/>
                    <a:pt x="84" y="1"/>
                    <a:pt x="86" y="4"/>
                  </a:cubicBezTo>
                  <a:cubicBezTo>
                    <a:pt x="89" y="6"/>
                    <a:pt x="90" y="10"/>
                    <a:pt x="90" y="14"/>
                  </a:cubicBezTo>
                  <a:cubicBezTo>
                    <a:pt x="90" y="19"/>
                    <a:pt x="89" y="23"/>
                    <a:pt x="86" y="26"/>
                  </a:cubicBezTo>
                  <a:cubicBezTo>
                    <a:pt x="84" y="29"/>
                    <a:pt x="81" y="30"/>
                    <a:pt x="77" y="30"/>
                  </a:cubicBezTo>
                  <a:cubicBezTo>
                    <a:pt x="73" y="30"/>
                    <a:pt x="70" y="29"/>
                    <a:pt x="67" y="26"/>
                  </a:cubicBezTo>
                  <a:cubicBezTo>
                    <a:pt x="64" y="24"/>
                    <a:pt x="63" y="22"/>
                    <a:pt x="62" y="22"/>
                  </a:cubicBezTo>
                  <a:cubicBezTo>
                    <a:pt x="61" y="22"/>
                    <a:pt x="60" y="21"/>
                    <a:pt x="59" y="21"/>
                  </a:cubicBezTo>
                  <a:cubicBezTo>
                    <a:pt x="57" y="21"/>
                    <a:pt x="55" y="22"/>
                    <a:pt x="53" y="24"/>
                  </a:cubicBezTo>
                  <a:cubicBezTo>
                    <a:pt x="50" y="26"/>
                    <a:pt x="48" y="30"/>
                    <a:pt x="46" y="35"/>
                  </a:cubicBezTo>
                  <a:cubicBezTo>
                    <a:pt x="44" y="42"/>
                    <a:pt x="43" y="50"/>
                    <a:pt x="43" y="59"/>
                  </a:cubicBezTo>
                  <a:lnTo>
                    <a:pt x="43" y="83"/>
                  </a:lnTo>
                  <a:lnTo>
                    <a:pt x="43" y="89"/>
                  </a:lnTo>
                  <a:cubicBezTo>
                    <a:pt x="43" y="93"/>
                    <a:pt x="43" y="96"/>
                    <a:pt x="44" y="97"/>
                  </a:cubicBezTo>
                  <a:cubicBezTo>
                    <a:pt x="45" y="99"/>
                    <a:pt x="46" y="100"/>
                    <a:pt x="48" y="101"/>
                  </a:cubicBezTo>
                  <a:cubicBezTo>
                    <a:pt x="49" y="102"/>
                    <a:pt x="52" y="103"/>
                    <a:pt x="57" y="103"/>
                  </a:cubicBezTo>
                  <a:lnTo>
                    <a:pt x="57" y="107"/>
                  </a:lnTo>
                  <a:lnTo>
                    <a:pt x="0" y="107"/>
                  </a:lnTo>
                  <a:lnTo>
                    <a:pt x="0" y="103"/>
                  </a:lnTo>
                  <a:cubicBezTo>
                    <a:pt x="5" y="103"/>
                    <a:pt x="8" y="101"/>
                    <a:pt x="9" y="99"/>
                  </a:cubicBezTo>
                  <a:cubicBezTo>
                    <a:pt x="11" y="97"/>
                    <a:pt x="12" y="92"/>
                    <a:pt x="12" y="83"/>
                  </a:cubicBezTo>
                  <a:lnTo>
                    <a:pt x="12" y="25"/>
                  </a:lnTo>
                  <a:cubicBezTo>
                    <a:pt x="12" y="19"/>
                    <a:pt x="12" y="15"/>
                    <a:pt x="11" y="13"/>
                  </a:cubicBezTo>
                  <a:cubicBezTo>
                    <a:pt x="10" y="11"/>
                    <a:pt x="9" y="10"/>
                    <a:pt x="8" y="9"/>
                  </a:cubicBezTo>
                  <a:cubicBezTo>
                    <a:pt x="6" y="8"/>
                    <a:pt x="4" y="7"/>
                    <a:pt x="0" y="7"/>
                  </a:cubicBezTo>
                  <a:lnTo>
                    <a:pt x="0" y="3"/>
                  </a:lnTo>
                  <a:lnTo>
                    <a:pt x="43"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7" name="Freeform 226"/>
            <p:cNvSpPr>
              <a:spLocks noEditPoints="1"/>
            </p:cNvSpPr>
            <p:nvPr userDrawn="1"/>
          </p:nvSpPr>
          <p:spPr bwMode="auto">
            <a:xfrm>
              <a:off x="4019550" y="1989138"/>
              <a:ext cx="79375" cy="85725"/>
            </a:xfrm>
            <a:custGeom>
              <a:avLst/>
              <a:gdLst>
                <a:gd name="T0" fmla="*/ 55 w 100"/>
                <a:gd name="T1" fmla="*/ 92 h 109"/>
                <a:gd name="T2" fmla="*/ 21 w 100"/>
                <a:gd name="T3" fmla="*/ 109 h 109"/>
                <a:gd name="T4" fmla="*/ 6 w 100"/>
                <a:gd name="T5" fmla="*/ 103 h 109"/>
                <a:gd name="T6" fmla="*/ 0 w 100"/>
                <a:gd name="T7" fmla="*/ 88 h 109"/>
                <a:gd name="T8" fmla="*/ 10 w 100"/>
                <a:gd name="T9" fmla="*/ 67 h 109"/>
                <a:gd name="T10" fmla="*/ 55 w 100"/>
                <a:gd name="T11" fmla="*/ 41 h 109"/>
                <a:gd name="T12" fmla="*/ 55 w 100"/>
                <a:gd name="T13" fmla="*/ 31 h 109"/>
                <a:gd name="T14" fmla="*/ 54 w 100"/>
                <a:gd name="T15" fmla="*/ 16 h 109"/>
                <a:gd name="T16" fmla="*/ 49 w 100"/>
                <a:gd name="T17" fmla="*/ 10 h 109"/>
                <a:gd name="T18" fmla="*/ 41 w 100"/>
                <a:gd name="T19" fmla="*/ 8 h 109"/>
                <a:gd name="T20" fmla="*/ 29 w 100"/>
                <a:gd name="T21" fmla="*/ 11 h 109"/>
                <a:gd name="T22" fmla="*/ 26 w 100"/>
                <a:gd name="T23" fmla="*/ 16 h 109"/>
                <a:gd name="T24" fmla="*/ 29 w 100"/>
                <a:gd name="T25" fmla="*/ 22 h 109"/>
                <a:gd name="T26" fmla="*/ 33 w 100"/>
                <a:gd name="T27" fmla="*/ 31 h 109"/>
                <a:gd name="T28" fmla="*/ 29 w 100"/>
                <a:gd name="T29" fmla="*/ 40 h 109"/>
                <a:gd name="T30" fmla="*/ 19 w 100"/>
                <a:gd name="T31" fmla="*/ 44 h 109"/>
                <a:gd name="T32" fmla="*/ 7 w 100"/>
                <a:gd name="T33" fmla="*/ 40 h 109"/>
                <a:gd name="T34" fmla="*/ 2 w 100"/>
                <a:gd name="T35" fmla="*/ 30 h 109"/>
                <a:gd name="T36" fmla="*/ 9 w 100"/>
                <a:gd name="T37" fmla="*/ 15 h 109"/>
                <a:gd name="T38" fmla="*/ 26 w 100"/>
                <a:gd name="T39" fmla="*/ 4 h 109"/>
                <a:gd name="T40" fmla="*/ 50 w 100"/>
                <a:gd name="T41" fmla="*/ 0 h 109"/>
                <a:gd name="T42" fmla="*/ 73 w 100"/>
                <a:gd name="T43" fmla="*/ 6 h 109"/>
                <a:gd name="T44" fmla="*/ 85 w 100"/>
                <a:gd name="T45" fmla="*/ 20 h 109"/>
                <a:gd name="T46" fmla="*/ 86 w 100"/>
                <a:gd name="T47" fmla="*/ 41 h 109"/>
                <a:gd name="T48" fmla="*/ 86 w 100"/>
                <a:gd name="T49" fmla="*/ 82 h 109"/>
                <a:gd name="T50" fmla="*/ 87 w 100"/>
                <a:gd name="T51" fmla="*/ 91 h 109"/>
                <a:gd name="T52" fmla="*/ 88 w 100"/>
                <a:gd name="T53" fmla="*/ 93 h 109"/>
                <a:gd name="T54" fmla="*/ 91 w 100"/>
                <a:gd name="T55" fmla="*/ 94 h 109"/>
                <a:gd name="T56" fmla="*/ 97 w 100"/>
                <a:gd name="T57" fmla="*/ 90 h 109"/>
                <a:gd name="T58" fmla="*/ 100 w 100"/>
                <a:gd name="T59" fmla="*/ 93 h 109"/>
                <a:gd name="T60" fmla="*/ 89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1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2" y="103"/>
                    <a:pt x="31" y="108"/>
                    <a:pt x="21" y="109"/>
                  </a:cubicBezTo>
                  <a:cubicBezTo>
                    <a:pt x="15" y="109"/>
                    <a:pt x="10" y="107"/>
                    <a:pt x="6" y="103"/>
                  </a:cubicBezTo>
                  <a:cubicBezTo>
                    <a:pt x="2" y="99"/>
                    <a:pt x="0" y="94"/>
                    <a:pt x="0" y="88"/>
                  </a:cubicBezTo>
                  <a:cubicBezTo>
                    <a:pt x="0" y="80"/>
                    <a:pt x="4" y="73"/>
                    <a:pt x="10" y="67"/>
                  </a:cubicBezTo>
                  <a:cubicBezTo>
                    <a:pt x="17" y="60"/>
                    <a:pt x="32" y="52"/>
                    <a:pt x="55" y="41"/>
                  </a:cubicBezTo>
                  <a:lnTo>
                    <a:pt x="55" y="31"/>
                  </a:lnTo>
                  <a:cubicBezTo>
                    <a:pt x="55" y="23"/>
                    <a:pt x="55" y="18"/>
                    <a:pt x="54" y="16"/>
                  </a:cubicBezTo>
                  <a:cubicBezTo>
                    <a:pt x="53" y="14"/>
                    <a:pt x="51" y="12"/>
                    <a:pt x="49" y="10"/>
                  </a:cubicBezTo>
                  <a:cubicBezTo>
                    <a:pt x="47" y="9"/>
                    <a:pt x="44" y="8"/>
                    <a:pt x="41" y="8"/>
                  </a:cubicBezTo>
                  <a:cubicBezTo>
                    <a:pt x="36" y="8"/>
                    <a:pt x="32" y="9"/>
                    <a:pt x="29" y="11"/>
                  </a:cubicBezTo>
                  <a:cubicBezTo>
                    <a:pt x="27" y="13"/>
                    <a:pt x="26" y="14"/>
                    <a:pt x="26" y="16"/>
                  </a:cubicBezTo>
                  <a:cubicBezTo>
                    <a:pt x="26" y="18"/>
                    <a:pt x="27" y="20"/>
                    <a:pt x="29" y="22"/>
                  </a:cubicBezTo>
                  <a:cubicBezTo>
                    <a:pt x="32" y="25"/>
                    <a:pt x="33" y="28"/>
                    <a:pt x="33" y="31"/>
                  </a:cubicBezTo>
                  <a:cubicBezTo>
                    <a:pt x="33" y="35"/>
                    <a:pt x="32" y="38"/>
                    <a:pt x="29" y="40"/>
                  </a:cubicBezTo>
                  <a:cubicBezTo>
                    <a:pt x="27" y="43"/>
                    <a:pt x="23" y="44"/>
                    <a:pt x="19" y="44"/>
                  </a:cubicBezTo>
                  <a:cubicBezTo>
                    <a:pt x="14" y="44"/>
                    <a:pt x="10" y="43"/>
                    <a:pt x="7" y="40"/>
                  </a:cubicBezTo>
                  <a:cubicBezTo>
                    <a:pt x="4" y="37"/>
                    <a:pt x="2" y="34"/>
                    <a:pt x="2" y="30"/>
                  </a:cubicBezTo>
                  <a:cubicBezTo>
                    <a:pt x="2" y="25"/>
                    <a:pt x="4" y="20"/>
                    <a:pt x="9" y="15"/>
                  </a:cubicBezTo>
                  <a:cubicBezTo>
                    <a:pt x="13" y="10"/>
                    <a:pt x="19" y="6"/>
                    <a:pt x="26" y="4"/>
                  </a:cubicBezTo>
                  <a:cubicBezTo>
                    <a:pt x="34" y="1"/>
                    <a:pt x="42" y="0"/>
                    <a:pt x="50" y="0"/>
                  </a:cubicBezTo>
                  <a:cubicBezTo>
                    <a:pt x="60" y="0"/>
                    <a:pt x="68" y="2"/>
                    <a:pt x="73" y="6"/>
                  </a:cubicBezTo>
                  <a:cubicBezTo>
                    <a:pt x="79" y="10"/>
                    <a:pt x="83" y="15"/>
                    <a:pt x="85" y="20"/>
                  </a:cubicBezTo>
                  <a:cubicBezTo>
                    <a:pt x="86" y="23"/>
                    <a:pt x="86" y="30"/>
                    <a:pt x="86" y="41"/>
                  </a:cubicBezTo>
                  <a:lnTo>
                    <a:pt x="86" y="82"/>
                  </a:lnTo>
                  <a:cubicBezTo>
                    <a:pt x="86" y="86"/>
                    <a:pt x="86" y="89"/>
                    <a:pt x="87" y="91"/>
                  </a:cubicBezTo>
                  <a:cubicBezTo>
                    <a:pt x="87" y="92"/>
                    <a:pt x="88" y="93"/>
                    <a:pt x="88" y="93"/>
                  </a:cubicBezTo>
                  <a:cubicBezTo>
                    <a:pt x="89" y="94"/>
                    <a:pt x="90" y="94"/>
                    <a:pt x="91" y="94"/>
                  </a:cubicBezTo>
                  <a:cubicBezTo>
                    <a:pt x="93" y="94"/>
                    <a:pt x="95" y="93"/>
                    <a:pt x="97" y="90"/>
                  </a:cubicBezTo>
                  <a:lnTo>
                    <a:pt x="100" y="93"/>
                  </a:lnTo>
                  <a:cubicBezTo>
                    <a:pt x="97" y="98"/>
                    <a:pt x="93" y="102"/>
                    <a:pt x="89" y="105"/>
                  </a:cubicBezTo>
                  <a:cubicBezTo>
                    <a:pt x="85" y="107"/>
                    <a:pt x="80" y="109"/>
                    <a:pt x="75" y="109"/>
                  </a:cubicBezTo>
                  <a:cubicBezTo>
                    <a:pt x="69" y="109"/>
                    <a:pt x="65" y="107"/>
                    <a:pt x="61" y="104"/>
                  </a:cubicBezTo>
                  <a:cubicBezTo>
                    <a:pt x="58" y="102"/>
                    <a:pt x="56" y="97"/>
                    <a:pt x="55" y="92"/>
                  </a:cubicBezTo>
                  <a:moveTo>
                    <a:pt x="55" y="84"/>
                  </a:moveTo>
                  <a:lnTo>
                    <a:pt x="55" y="49"/>
                  </a:lnTo>
                  <a:cubicBezTo>
                    <a:pt x="46" y="54"/>
                    <a:pt x="39" y="60"/>
                    <a:pt x="35" y="66"/>
                  </a:cubicBezTo>
                  <a:cubicBezTo>
                    <a:pt x="32" y="70"/>
                    <a:pt x="31" y="74"/>
                    <a:pt x="31" y="78"/>
                  </a:cubicBezTo>
                  <a:cubicBezTo>
                    <a:pt x="31" y="81"/>
                    <a:pt x="32" y="84"/>
                    <a:pt x="34" y="87"/>
                  </a:cubicBezTo>
                  <a:cubicBezTo>
                    <a:pt x="36" y="89"/>
                    <a:pt x="39" y="90"/>
                    <a:pt x="42" y="90"/>
                  </a:cubicBezTo>
                  <a:cubicBezTo>
                    <a:pt x="46" y="90"/>
                    <a:pt x="50" y="88"/>
                    <a:pt x="55" y="8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8" name="Freeform 227"/>
            <p:cNvSpPr>
              <a:spLocks/>
            </p:cNvSpPr>
            <p:nvPr userDrawn="1"/>
          </p:nvSpPr>
          <p:spPr bwMode="auto">
            <a:xfrm>
              <a:off x="4098925" y="1954213"/>
              <a:ext cx="44450" cy="119063"/>
            </a:xfrm>
            <a:custGeom>
              <a:avLst/>
              <a:gdLst>
                <a:gd name="T0" fmla="*/ 43 w 56"/>
                <a:gd name="T1" fmla="*/ 0 h 151"/>
                <a:gd name="T2" fmla="*/ 43 w 56"/>
                <a:gd name="T3" fmla="*/ 129 h 151"/>
                <a:gd name="T4" fmla="*/ 46 w 56"/>
                <a:gd name="T5" fmla="*/ 144 h 151"/>
                <a:gd name="T6" fmla="*/ 56 w 56"/>
                <a:gd name="T7" fmla="*/ 147 h 151"/>
                <a:gd name="T8" fmla="*/ 56 w 56"/>
                <a:gd name="T9" fmla="*/ 151 h 151"/>
                <a:gd name="T10" fmla="*/ 0 w 56"/>
                <a:gd name="T11" fmla="*/ 151 h 151"/>
                <a:gd name="T12" fmla="*/ 0 w 56"/>
                <a:gd name="T13" fmla="*/ 147 h 151"/>
                <a:gd name="T14" fmla="*/ 10 w 56"/>
                <a:gd name="T15" fmla="*/ 143 h 151"/>
                <a:gd name="T16" fmla="*/ 12 w 56"/>
                <a:gd name="T17" fmla="*/ 129 h 151"/>
                <a:gd name="T18" fmla="*/ 12 w 56"/>
                <a:gd name="T19" fmla="*/ 21 h 151"/>
                <a:gd name="T20" fmla="*/ 10 w 56"/>
                <a:gd name="T21" fmla="*/ 8 h 151"/>
                <a:gd name="T22" fmla="*/ 0 w 56"/>
                <a:gd name="T23" fmla="*/ 4 h 151"/>
                <a:gd name="T24" fmla="*/ 0 w 56"/>
                <a:gd name="T25" fmla="*/ 0 h 151"/>
                <a:gd name="T26" fmla="*/ 43 w 56"/>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51">
                  <a:moveTo>
                    <a:pt x="43" y="0"/>
                  </a:moveTo>
                  <a:lnTo>
                    <a:pt x="43" y="129"/>
                  </a:lnTo>
                  <a:cubicBezTo>
                    <a:pt x="43" y="137"/>
                    <a:pt x="44" y="142"/>
                    <a:pt x="46" y="144"/>
                  </a:cubicBezTo>
                  <a:cubicBezTo>
                    <a:pt x="48" y="146"/>
                    <a:pt x="51" y="147"/>
                    <a:pt x="56" y="147"/>
                  </a:cubicBezTo>
                  <a:lnTo>
                    <a:pt x="56" y="151"/>
                  </a:lnTo>
                  <a:lnTo>
                    <a:pt x="0" y="151"/>
                  </a:lnTo>
                  <a:lnTo>
                    <a:pt x="0" y="147"/>
                  </a:lnTo>
                  <a:cubicBezTo>
                    <a:pt x="4" y="147"/>
                    <a:pt x="8" y="146"/>
                    <a:pt x="10" y="143"/>
                  </a:cubicBezTo>
                  <a:cubicBezTo>
                    <a:pt x="11" y="141"/>
                    <a:pt x="12" y="137"/>
                    <a:pt x="12" y="129"/>
                  </a:cubicBezTo>
                  <a:lnTo>
                    <a:pt x="12" y="21"/>
                  </a:lnTo>
                  <a:cubicBezTo>
                    <a:pt x="12" y="14"/>
                    <a:pt x="11" y="10"/>
                    <a:pt x="10" y="8"/>
                  </a:cubicBezTo>
                  <a:cubicBezTo>
                    <a:pt x="8" y="5"/>
                    <a:pt x="5" y="4"/>
                    <a:pt x="0" y="4"/>
                  </a:cubicBezTo>
                  <a:lnTo>
                    <a:pt x="0" y="0"/>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29" name="Freeform 228"/>
            <p:cNvSpPr>
              <a:spLocks noEditPoints="1"/>
            </p:cNvSpPr>
            <p:nvPr userDrawn="1"/>
          </p:nvSpPr>
          <p:spPr bwMode="auto">
            <a:xfrm>
              <a:off x="4149725" y="1951038"/>
              <a:ext cx="44450" cy="122238"/>
            </a:xfrm>
            <a:custGeom>
              <a:avLst/>
              <a:gdLst>
                <a:gd name="T0" fmla="*/ 28 w 56"/>
                <a:gd name="T1" fmla="*/ 0 h 155"/>
                <a:gd name="T2" fmla="*/ 40 w 56"/>
                <a:gd name="T3" fmla="*/ 5 h 155"/>
                <a:gd name="T4" fmla="*/ 45 w 56"/>
                <a:gd name="T5" fmla="*/ 18 h 155"/>
                <a:gd name="T6" fmla="*/ 40 w 56"/>
                <a:gd name="T7" fmla="*/ 30 h 155"/>
                <a:gd name="T8" fmla="*/ 28 w 56"/>
                <a:gd name="T9" fmla="*/ 35 h 155"/>
                <a:gd name="T10" fmla="*/ 16 w 56"/>
                <a:gd name="T11" fmla="*/ 30 h 155"/>
                <a:gd name="T12" fmla="*/ 11 w 56"/>
                <a:gd name="T13" fmla="*/ 18 h 155"/>
                <a:gd name="T14" fmla="*/ 16 w 56"/>
                <a:gd name="T15" fmla="*/ 5 h 155"/>
                <a:gd name="T16" fmla="*/ 28 w 56"/>
                <a:gd name="T17" fmla="*/ 0 h 155"/>
                <a:gd name="T18" fmla="*/ 44 w 56"/>
                <a:gd name="T19" fmla="*/ 51 h 155"/>
                <a:gd name="T20" fmla="*/ 44 w 56"/>
                <a:gd name="T21" fmla="*/ 133 h 155"/>
                <a:gd name="T22" fmla="*/ 46 w 56"/>
                <a:gd name="T23" fmla="*/ 148 h 155"/>
                <a:gd name="T24" fmla="*/ 56 w 56"/>
                <a:gd name="T25" fmla="*/ 151 h 155"/>
                <a:gd name="T26" fmla="*/ 56 w 56"/>
                <a:gd name="T27" fmla="*/ 155 h 155"/>
                <a:gd name="T28" fmla="*/ 0 w 56"/>
                <a:gd name="T29" fmla="*/ 155 h 155"/>
                <a:gd name="T30" fmla="*/ 0 w 56"/>
                <a:gd name="T31" fmla="*/ 151 h 155"/>
                <a:gd name="T32" fmla="*/ 10 w 56"/>
                <a:gd name="T33" fmla="*/ 147 h 155"/>
                <a:gd name="T34" fmla="*/ 13 w 56"/>
                <a:gd name="T35" fmla="*/ 133 h 155"/>
                <a:gd name="T36" fmla="*/ 13 w 56"/>
                <a:gd name="T37" fmla="*/ 73 h 155"/>
                <a:gd name="T38" fmla="*/ 10 w 56"/>
                <a:gd name="T39" fmla="*/ 58 h 155"/>
                <a:gd name="T40" fmla="*/ 0 w 56"/>
                <a:gd name="T41" fmla="*/ 55 h 155"/>
                <a:gd name="T42" fmla="*/ 0 w 56"/>
                <a:gd name="T43" fmla="*/ 51 h 155"/>
                <a:gd name="T44" fmla="*/ 44 w 56"/>
                <a:gd name="T45" fmla="*/ 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5">
                  <a:moveTo>
                    <a:pt x="28" y="0"/>
                  </a:moveTo>
                  <a:cubicBezTo>
                    <a:pt x="33" y="0"/>
                    <a:pt x="37" y="2"/>
                    <a:pt x="40" y="5"/>
                  </a:cubicBezTo>
                  <a:cubicBezTo>
                    <a:pt x="44" y="9"/>
                    <a:pt x="45" y="13"/>
                    <a:pt x="45" y="18"/>
                  </a:cubicBezTo>
                  <a:cubicBezTo>
                    <a:pt x="45" y="22"/>
                    <a:pt x="44" y="26"/>
                    <a:pt x="40" y="30"/>
                  </a:cubicBezTo>
                  <a:cubicBezTo>
                    <a:pt x="37" y="33"/>
                    <a:pt x="33" y="35"/>
                    <a:pt x="28" y="35"/>
                  </a:cubicBezTo>
                  <a:cubicBezTo>
                    <a:pt x="23" y="35"/>
                    <a:pt x="19" y="33"/>
                    <a:pt x="16" y="30"/>
                  </a:cubicBezTo>
                  <a:cubicBezTo>
                    <a:pt x="13" y="26"/>
                    <a:pt x="11" y="22"/>
                    <a:pt x="11" y="18"/>
                  </a:cubicBezTo>
                  <a:cubicBezTo>
                    <a:pt x="11" y="13"/>
                    <a:pt x="13" y="9"/>
                    <a:pt x="16" y="5"/>
                  </a:cubicBezTo>
                  <a:cubicBezTo>
                    <a:pt x="19" y="2"/>
                    <a:pt x="23" y="0"/>
                    <a:pt x="28" y="0"/>
                  </a:cubicBezTo>
                  <a:moveTo>
                    <a:pt x="44" y="51"/>
                  </a:moveTo>
                  <a:lnTo>
                    <a:pt x="44" y="133"/>
                  </a:lnTo>
                  <a:cubicBezTo>
                    <a:pt x="44" y="141"/>
                    <a:pt x="45" y="146"/>
                    <a:pt x="46" y="148"/>
                  </a:cubicBezTo>
                  <a:cubicBezTo>
                    <a:pt x="48" y="150"/>
                    <a:pt x="51" y="151"/>
                    <a:pt x="56" y="151"/>
                  </a:cubicBezTo>
                  <a:lnTo>
                    <a:pt x="56" y="155"/>
                  </a:lnTo>
                  <a:lnTo>
                    <a:pt x="0" y="155"/>
                  </a:lnTo>
                  <a:lnTo>
                    <a:pt x="0" y="151"/>
                  </a:lnTo>
                  <a:cubicBezTo>
                    <a:pt x="5" y="151"/>
                    <a:pt x="8" y="150"/>
                    <a:pt x="10" y="147"/>
                  </a:cubicBezTo>
                  <a:cubicBezTo>
                    <a:pt x="12" y="145"/>
                    <a:pt x="13" y="141"/>
                    <a:pt x="13" y="133"/>
                  </a:cubicBezTo>
                  <a:lnTo>
                    <a:pt x="13" y="73"/>
                  </a:lnTo>
                  <a:cubicBezTo>
                    <a:pt x="13" y="65"/>
                    <a:pt x="12" y="60"/>
                    <a:pt x="10" y="58"/>
                  </a:cubicBezTo>
                  <a:cubicBezTo>
                    <a:pt x="8" y="56"/>
                    <a:pt x="5" y="55"/>
                    <a:pt x="0" y="55"/>
                  </a:cubicBezTo>
                  <a:lnTo>
                    <a:pt x="0" y="51"/>
                  </a:lnTo>
                  <a:lnTo>
                    <a:pt x="44" y="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0" name="Freeform 229"/>
            <p:cNvSpPr>
              <a:spLocks noEditPoints="1"/>
            </p:cNvSpPr>
            <p:nvPr userDrawn="1"/>
          </p:nvSpPr>
          <p:spPr bwMode="auto">
            <a:xfrm>
              <a:off x="4198938" y="1989138"/>
              <a:ext cx="79375" cy="85725"/>
            </a:xfrm>
            <a:custGeom>
              <a:avLst/>
              <a:gdLst>
                <a:gd name="T0" fmla="*/ 55 w 100"/>
                <a:gd name="T1" fmla="*/ 92 h 109"/>
                <a:gd name="T2" fmla="*/ 21 w 100"/>
                <a:gd name="T3" fmla="*/ 109 h 109"/>
                <a:gd name="T4" fmla="*/ 6 w 100"/>
                <a:gd name="T5" fmla="*/ 103 h 109"/>
                <a:gd name="T6" fmla="*/ 0 w 100"/>
                <a:gd name="T7" fmla="*/ 88 h 109"/>
                <a:gd name="T8" fmla="*/ 11 w 100"/>
                <a:gd name="T9" fmla="*/ 67 h 109"/>
                <a:gd name="T10" fmla="*/ 55 w 100"/>
                <a:gd name="T11" fmla="*/ 41 h 109"/>
                <a:gd name="T12" fmla="*/ 55 w 100"/>
                <a:gd name="T13" fmla="*/ 31 h 109"/>
                <a:gd name="T14" fmla="*/ 54 w 100"/>
                <a:gd name="T15" fmla="*/ 16 h 109"/>
                <a:gd name="T16" fmla="*/ 49 w 100"/>
                <a:gd name="T17" fmla="*/ 10 h 109"/>
                <a:gd name="T18" fmla="*/ 41 w 100"/>
                <a:gd name="T19" fmla="*/ 8 h 109"/>
                <a:gd name="T20" fmla="*/ 29 w 100"/>
                <a:gd name="T21" fmla="*/ 11 h 109"/>
                <a:gd name="T22" fmla="*/ 26 w 100"/>
                <a:gd name="T23" fmla="*/ 16 h 109"/>
                <a:gd name="T24" fmla="*/ 29 w 100"/>
                <a:gd name="T25" fmla="*/ 22 h 109"/>
                <a:gd name="T26" fmla="*/ 34 w 100"/>
                <a:gd name="T27" fmla="*/ 31 h 109"/>
                <a:gd name="T28" fmla="*/ 29 w 100"/>
                <a:gd name="T29" fmla="*/ 40 h 109"/>
                <a:gd name="T30" fmla="*/ 19 w 100"/>
                <a:gd name="T31" fmla="*/ 44 h 109"/>
                <a:gd name="T32" fmla="*/ 7 w 100"/>
                <a:gd name="T33" fmla="*/ 40 h 109"/>
                <a:gd name="T34" fmla="*/ 2 w 100"/>
                <a:gd name="T35" fmla="*/ 30 h 109"/>
                <a:gd name="T36" fmla="*/ 9 w 100"/>
                <a:gd name="T37" fmla="*/ 15 h 109"/>
                <a:gd name="T38" fmla="*/ 26 w 100"/>
                <a:gd name="T39" fmla="*/ 4 h 109"/>
                <a:gd name="T40" fmla="*/ 50 w 100"/>
                <a:gd name="T41" fmla="*/ 0 h 109"/>
                <a:gd name="T42" fmla="*/ 74 w 100"/>
                <a:gd name="T43" fmla="*/ 6 h 109"/>
                <a:gd name="T44" fmla="*/ 85 w 100"/>
                <a:gd name="T45" fmla="*/ 20 h 109"/>
                <a:gd name="T46" fmla="*/ 86 w 100"/>
                <a:gd name="T47" fmla="*/ 41 h 109"/>
                <a:gd name="T48" fmla="*/ 86 w 100"/>
                <a:gd name="T49" fmla="*/ 82 h 109"/>
                <a:gd name="T50" fmla="*/ 87 w 100"/>
                <a:gd name="T51" fmla="*/ 91 h 109"/>
                <a:gd name="T52" fmla="*/ 89 w 100"/>
                <a:gd name="T53" fmla="*/ 93 h 109"/>
                <a:gd name="T54" fmla="*/ 91 w 100"/>
                <a:gd name="T55" fmla="*/ 94 h 109"/>
                <a:gd name="T56" fmla="*/ 97 w 100"/>
                <a:gd name="T57" fmla="*/ 90 h 109"/>
                <a:gd name="T58" fmla="*/ 100 w 100"/>
                <a:gd name="T59" fmla="*/ 93 h 109"/>
                <a:gd name="T60" fmla="*/ 89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1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3" y="103"/>
                    <a:pt x="31" y="108"/>
                    <a:pt x="21" y="109"/>
                  </a:cubicBezTo>
                  <a:cubicBezTo>
                    <a:pt x="15" y="109"/>
                    <a:pt x="10" y="107"/>
                    <a:pt x="6" y="103"/>
                  </a:cubicBezTo>
                  <a:cubicBezTo>
                    <a:pt x="2" y="99"/>
                    <a:pt x="0" y="94"/>
                    <a:pt x="0" y="88"/>
                  </a:cubicBezTo>
                  <a:cubicBezTo>
                    <a:pt x="0" y="80"/>
                    <a:pt x="4" y="73"/>
                    <a:pt x="11" y="67"/>
                  </a:cubicBezTo>
                  <a:cubicBezTo>
                    <a:pt x="17" y="60"/>
                    <a:pt x="32" y="52"/>
                    <a:pt x="55" y="41"/>
                  </a:cubicBezTo>
                  <a:lnTo>
                    <a:pt x="55" y="31"/>
                  </a:lnTo>
                  <a:cubicBezTo>
                    <a:pt x="55" y="23"/>
                    <a:pt x="55" y="18"/>
                    <a:pt x="54" y="16"/>
                  </a:cubicBezTo>
                  <a:cubicBezTo>
                    <a:pt x="53" y="14"/>
                    <a:pt x="51" y="12"/>
                    <a:pt x="49" y="10"/>
                  </a:cubicBezTo>
                  <a:cubicBezTo>
                    <a:pt x="47" y="9"/>
                    <a:pt x="44" y="8"/>
                    <a:pt x="41" y="8"/>
                  </a:cubicBezTo>
                  <a:cubicBezTo>
                    <a:pt x="36" y="8"/>
                    <a:pt x="32" y="9"/>
                    <a:pt x="29" y="11"/>
                  </a:cubicBezTo>
                  <a:cubicBezTo>
                    <a:pt x="27" y="13"/>
                    <a:pt x="26" y="14"/>
                    <a:pt x="26" y="16"/>
                  </a:cubicBezTo>
                  <a:cubicBezTo>
                    <a:pt x="26" y="18"/>
                    <a:pt x="27" y="20"/>
                    <a:pt x="29" y="22"/>
                  </a:cubicBezTo>
                  <a:cubicBezTo>
                    <a:pt x="32" y="25"/>
                    <a:pt x="34" y="28"/>
                    <a:pt x="34" y="31"/>
                  </a:cubicBezTo>
                  <a:cubicBezTo>
                    <a:pt x="34" y="35"/>
                    <a:pt x="32" y="38"/>
                    <a:pt x="29" y="40"/>
                  </a:cubicBezTo>
                  <a:cubicBezTo>
                    <a:pt x="27" y="43"/>
                    <a:pt x="23" y="44"/>
                    <a:pt x="19" y="44"/>
                  </a:cubicBezTo>
                  <a:cubicBezTo>
                    <a:pt x="14" y="44"/>
                    <a:pt x="10" y="43"/>
                    <a:pt x="7" y="40"/>
                  </a:cubicBezTo>
                  <a:cubicBezTo>
                    <a:pt x="4" y="37"/>
                    <a:pt x="2" y="34"/>
                    <a:pt x="2" y="30"/>
                  </a:cubicBezTo>
                  <a:cubicBezTo>
                    <a:pt x="2" y="25"/>
                    <a:pt x="4" y="20"/>
                    <a:pt x="9" y="15"/>
                  </a:cubicBezTo>
                  <a:cubicBezTo>
                    <a:pt x="13" y="10"/>
                    <a:pt x="19" y="6"/>
                    <a:pt x="26" y="4"/>
                  </a:cubicBezTo>
                  <a:cubicBezTo>
                    <a:pt x="34" y="1"/>
                    <a:pt x="42" y="0"/>
                    <a:pt x="50" y="0"/>
                  </a:cubicBezTo>
                  <a:cubicBezTo>
                    <a:pt x="60" y="0"/>
                    <a:pt x="68" y="2"/>
                    <a:pt x="74" y="6"/>
                  </a:cubicBezTo>
                  <a:cubicBezTo>
                    <a:pt x="79" y="10"/>
                    <a:pt x="83" y="15"/>
                    <a:pt x="85" y="20"/>
                  </a:cubicBezTo>
                  <a:cubicBezTo>
                    <a:pt x="86" y="23"/>
                    <a:pt x="86" y="30"/>
                    <a:pt x="86" y="41"/>
                  </a:cubicBezTo>
                  <a:lnTo>
                    <a:pt x="86" y="82"/>
                  </a:lnTo>
                  <a:cubicBezTo>
                    <a:pt x="86" y="86"/>
                    <a:pt x="87" y="89"/>
                    <a:pt x="87" y="91"/>
                  </a:cubicBezTo>
                  <a:cubicBezTo>
                    <a:pt x="87" y="92"/>
                    <a:pt x="88" y="93"/>
                    <a:pt x="89" y="93"/>
                  </a:cubicBezTo>
                  <a:cubicBezTo>
                    <a:pt x="89" y="94"/>
                    <a:pt x="90" y="94"/>
                    <a:pt x="91" y="94"/>
                  </a:cubicBezTo>
                  <a:cubicBezTo>
                    <a:pt x="93" y="94"/>
                    <a:pt x="95" y="93"/>
                    <a:pt x="97" y="90"/>
                  </a:cubicBezTo>
                  <a:lnTo>
                    <a:pt x="100" y="93"/>
                  </a:lnTo>
                  <a:cubicBezTo>
                    <a:pt x="97" y="98"/>
                    <a:pt x="93" y="102"/>
                    <a:pt x="89" y="105"/>
                  </a:cubicBezTo>
                  <a:cubicBezTo>
                    <a:pt x="85" y="107"/>
                    <a:pt x="80" y="109"/>
                    <a:pt x="75" y="109"/>
                  </a:cubicBezTo>
                  <a:cubicBezTo>
                    <a:pt x="69" y="109"/>
                    <a:pt x="65" y="107"/>
                    <a:pt x="61" y="104"/>
                  </a:cubicBezTo>
                  <a:cubicBezTo>
                    <a:pt x="58" y="102"/>
                    <a:pt x="56" y="97"/>
                    <a:pt x="55" y="92"/>
                  </a:cubicBezTo>
                  <a:moveTo>
                    <a:pt x="55" y="84"/>
                  </a:moveTo>
                  <a:lnTo>
                    <a:pt x="55" y="49"/>
                  </a:lnTo>
                  <a:cubicBezTo>
                    <a:pt x="46" y="54"/>
                    <a:pt x="40" y="60"/>
                    <a:pt x="35" y="66"/>
                  </a:cubicBezTo>
                  <a:cubicBezTo>
                    <a:pt x="32" y="70"/>
                    <a:pt x="31" y="74"/>
                    <a:pt x="31" y="78"/>
                  </a:cubicBezTo>
                  <a:cubicBezTo>
                    <a:pt x="31" y="81"/>
                    <a:pt x="32" y="84"/>
                    <a:pt x="34" y="87"/>
                  </a:cubicBezTo>
                  <a:cubicBezTo>
                    <a:pt x="36" y="89"/>
                    <a:pt x="39" y="90"/>
                    <a:pt x="42" y="90"/>
                  </a:cubicBezTo>
                  <a:cubicBezTo>
                    <a:pt x="46" y="90"/>
                    <a:pt x="50" y="88"/>
                    <a:pt x="55" y="8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1" name="Freeform 230"/>
            <p:cNvSpPr>
              <a:spLocks/>
            </p:cNvSpPr>
            <p:nvPr userDrawn="1"/>
          </p:nvSpPr>
          <p:spPr bwMode="auto">
            <a:xfrm>
              <a:off x="4278313" y="1989138"/>
              <a:ext cx="88900" cy="84138"/>
            </a:xfrm>
            <a:custGeom>
              <a:avLst/>
              <a:gdLst>
                <a:gd name="T0" fmla="*/ 42 w 112"/>
                <a:gd name="T1" fmla="*/ 3 h 107"/>
                <a:gd name="T2" fmla="*/ 42 w 112"/>
                <a:gd name="T3" fmla="*/ 16 h 107"/>
                <a:gd name="T4" fmla="*/ 57 w 112"/>
                <a:gd name="T5" fmla="*/ 4 h 107"/>
                <a:gd name="T6" fmla="*/ 73 w 112"/>
                <a:gd name="T7" fmla="*/ 0 h 107"/>
                <a:gd name="T8" fmla="*/ 90 w 112"/>
                <a:gd name="T9" fmla="*/ 5 h 107"/>
                <a:gd name="T10" fmla="*/ 99 w 112"/>
                <a:gd name="T11" fmla="*/ 19 h 107"/>
                <a:gd name="T12" fmla="*/ 101 w 112"/>
                <a:gd name="T13" fmla="*/ 44 h 107"/>
                <a:gd name="T14" fmla="*/ 101 w 112"/>
                <a:gd name="T15" fmla="*/ 84 h 107"/>
                <a:gd name="T16" fmla="*/ 103 w 112"/>
                <a:gd name="T17" fmla="*/ 99 h 107"/>
                <a:gd name="T18" fmla="*/ 112 w 112"/>
                <a:gd name="T19" fmla="*/ 103 h 107"/>
                <a:gd name="T20" fmla="*/ 112 w 112"/>
                <a:gd name="T21" fmla="*/ 107 h 107"/>
                <a:gd name="T22" fmla="*/ 59 w 112"/>
                <a:gd name="T23" fmla="*/ 107 h 107"/>
                <a:gd name="T24" fmla="*/ 59 w 112"/>
                <a:gd name="T25" fmla="*/ 103 h 107"/>
                <a:gd name="T26" fmla="*/ 68 w 112"/>
                <a:gd name="T27" fmla="*/ 98 h 107"/>
                <a:gd name="T28" fmla="*/ 70 w 112"/>
                <a:gd name="T29" fmla="*/ 84 h 107"/>
                <a:gd name="T30" fmla="*/ 70 w 112"/>
                <a:gd name="T31" fmla="*/ 38 h 107"/>
                <a:gd name="T32" fmla="*/ 69 w 112"/>
                <a:gd name="T33" fmla="*/ 22 h 107"/>
                <a:gd name="T34" fmla="*/ 65 w 112"/>
                <a:gd name="T35" fmla="*/ 17 h 107"/>
                <a:gd name="T36" fmla="*/ 60 w 112"/>
                <a:gd name="T37" fmla="*/ 15 h 107"/>
                <a:gd name="T38" fmla="*/ 42 w 112"/>
                <a:gd name="T39" fmla="*/ 28 h 107"/>
                <a:gd name="T40" fmla="*/ 42 w 112"/>
                <a:gd name="T41" fmla="*/ 84 h 107"/>
                <a:gd name="T42" fmla="*/ 44 w 112"/>
                <a:gd name="T43" fmla="*/ 99 h 107"/>
                <a:gd name="T44" fmla="*/ 52 w 112"/>
                <a:gd name="T45" fmla="*/ 103 h 107"/>
                <a:gd name="T46" fmla="*/ 52 w 112"/>
                <a:gd name="T47" fmla="*/ 107 h 107"/>
                <a:gd name="T48" fmla="*/ 0 w 112"/>
                <a:gd name="T49" fmla="*/ 107 h 107"/>
                <a:gd name="T50" fmla="*/ 0 w 112"/>
                <a:gd name="T51" fmla="*/ 103 h 107"/>
                <a:gd name="T52" fmla="*/ 9 w 112"/>
                <a:gd name="T53" fmla="*/ 99 h 107"/>
                <a:gd name="T54" fmla="*/ 11 w 112"/>
                <a:gd name="T55" fmla="*/ 84 h 107"/>
                <a:gd name="T56" fmla="*/ 11 w 112"/>
                <a:gd name="T57" fmla="*/ 25 h 107"/>
                <a:gd name="T58" fmla="*/ 9 w 112"/>
                <a:gd name="T59" fmla="*/ 11 h 107"/>
                <a:gd name="T60" fmla="*/ 0 w 112"/>
                <a:gd name="T61" fmla="*/ 7 h 107"/>
                <a:gd name="T62" fmla="*/ 0 w 112"/>
                <a:gd name="T63" fmla="*/ 3 h 107"/>
                <a:gd name="T64" fmla="*/ 42 w 112"/>
                <a:gd name="T6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07">
                  <a:moveTo>
                    <a:pt x="42" y="3"/>
                  </a:moveTo>
                  <a:lnTo>
                    <a:pt x="42" y="16"/>
                  </a:lnTo>
                  <a:cubicBezTo>
                    <a:pt x="47" y="10"/>
                    <a:pt x="53" y="6"/>
                    <a:pt x="57" y="4"/>
                  </a:cubicBezTo>
                  <a:cubicBezTo>
                    <a:pt x="62" y="1"/>
                    <a:pt x="68" y="0"/>
                    <a:pt x="73" y="0"/>
                  </a:cubicBezTo>
                  <a:cubicBezTo>
                    <a:pt x="80" y="0"/>
                    <a:pt x="86" y="2"/>
                    <a:pt x="90" y="5"/>
                  </a:cubicBezTo>
                  <a:cubicBezTo>
                    <a:pt x="95" y="9"/>
                    <a:pt x="98" y="14"/>
                    <a:pt x="99" y="19"/>
                  </a:cubicBezTo>
                  <a:cubicBezTo>
                    <a:pt x="100" y="24"/>
                    <a:pt x="101" y="32"/>
                    <a:pt x="101" y="44"/>
                  </a:cubicBezTo>
                  <a:lnTo>
                    <a:pt x="101" y="84"/>
                  </a:lnTo>
                  <a:cubicBezTo>
                    <a:pt x="101" y="92"/>
                    <a:pt x="102" y="97"/>
                    <a:pt x="103" y="99"/>
                  </a:cubicBezTo>
                  <a:cubicBezTo>
                    <a:pt x="104" y="101"/>
                    <a:pt x="108" y="103"/>
                    <a:pt x="112" y="103"/>
                  </a:cubicBezTo>
                  <a:lnTo>
                    <a:pt x="112" y="107"/>
                  </a:lnTo>
                  <a:lnTo>
                    <a:pt x="59" y="107"/>
                  </a:lnTo>
                  <a:lnTo>
                    <a:pt x="59" y="103"/>
                  </a:lnTo>
                  <a:cubicBezTo>
                    <a:pt x="63" y="103"/>
                    <a:pt x="66" y="101"/>
                    <a:pt x="68" y="98"/>
                  </a:cubicBezTo>
                  <a:cubicBezTo>
                    <a:pt x="69" y="96"/>
                    <a:pt x="70" y="92"/>
                    <a:pt x="70" y="84"/>
                  </a:cubicBezTo>
                  <a:lnTo>
                    <a:pt x="70" y="38"/>
                  </a:lnTo>
                  <a:cubicBezTo>
                    <a:pt x="70" y="29"/>
                    <a:pt x="69" y="24"/>
                    <a:pt x="69" y="22"/>
                  </a:cubicBezTo>
                  <a:cubicBezTo>
                    <a:pt x="68" y="20"/>
                    <a:pt x="67" y="18"/>
                    <a:pt x="65" y="17"/>
                  </a:cubicBezTo>
                  <a:cubicBezTo>
                    <a:pt x="64" y="15"/>
                    <a:pt x="62" y="15"/>
                    <a:pt x="60" y="15"/>
                  </a:cubicBezTo>
                  <a:cubicBezTo>
                    <a:pt x="54" y="15"/>
                    <a:pt x="48" y="19"/>
                    <a:pt x="42" y="28"/>
                  </a:cubicBezTo>
                  <a:lnTo>
                    <a:pt x="42" y="84"/>
                  </a:lnTo>
                  <a:cubicBezTo>
                    <a:pt x="42" y="92"/>
                    <a:pt x="43" y="97"/>
                    <a:pt x="44" y="99"/>
                  </a:cubicBezTo>
                  <a:cubicBezTo>
                    <a:pt x="46" y="101"/>
                    <a:pt x="48" y="103"/>
                    <a:pt x="52" y="103"/>
                  </a:cubicBezTo>
                  <a:lnTo>
                    <a:pt x="52" y="107"/>
                  </a:lnTo>
                  <a:lnTo>
                    <a:pt x="0" y="107"/>
                  </a:lnTo>
                  <a:lnTo>
                    <a:pt x="0" y="103"/>
                  </a:lnTo>
                  <a:cubicBezTo>
                    <a:pt x="4" y="103"/>
                    <a:pt x="7" y="101"/>
                    <a:pt x="9" y="99"/>
                  </a:cubicBezTo>
                  <a:cubicBezTo>
                    <a:pt x="10" y="97"/>
                    <a:pt x="11" y="92"/>
                    <a:pt x="11" y="84"/>
                  </a:cubicBezTo>
                  <a:lnTo>
                    <a:pt x="11" y="25"/>
                  </a:lnTo>
                  <a:cubicBezTo>
                    <a:pt x="11" y="18"/>
                    <a:pt x="10" y="13"/>
                    <a:pt x="9" y="11"/>
                  </a:cubicBezTo>
                  <a:cubicBezTo>
                    <a:pt x="7" y="9"/>
                    <a:pt x="4" y="7"/>
                    <a:pt x="0" y="7"/>
                  </a:cubicBezTo>
                  <a:lnTo>
                    <a:pt x="0" y="3"/>
                  </a:lnTo>
                  <a:lnTo>
                    <a:pt x="42"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2" name="Freeform 231"/>
            <p:cNvSpPr>
              <a:spLocks/>
            </p:cNvSpPr>
            <p:nvPr userDrawn="1"/>
          </p:nvSpPr>
          <p:spPr bwMode="auto">
            <a:xfrm>
              <a:off x="4408488" y="1954213"/>
              <a:ext cx="107950" cy="119063"/>
            </a:xfrm>
            <a:custGeom>
              <a:avLst/>
              <a:gdLst>
                <a:gd name="T0" fmla="*/ 135 w 135"/>
                <a:gd name="T1" fmla="*/ 0 h 151"/>
                <a:gd name="T2" fmla="*/ 135 w 135"/>
                <a:gd name="T3" fmla="*/ 41 h 151"/>
                <a:gd name="T4" fmla="*/ 131 w 135"/>
                <a:gd name="T5" fmla="*/ 41 h 151"/>
                <a:gd name="T6" fmla="*/ 124 w 135"/>
                <a:gd name="T7" fmla="*/ 20 h 151"/>
                <a:gd name="T8" fmla="*/ 112 w 135"/>
                <a:gd name="T9" fmla="*/ 11 h 151"/>
                <a:gd name="T10" fmla="*/ 97 w 135"/>
                <a:gd name="T11" fmla="*/ 9 h 151"/>
                <a:gd name="T12" fmla="*/ 86 w 135"/>
                <a:gd name="T13" fmla="*/ 9 h 151"/>
                <a:gd name="T14" fmla="*/ 86 w 135"/>
                <a:gd name="T15" fmla="*/ 125 h 151"/>
                <a:gd name="T16" fmla="*/ 87 w 135"/>
                <a:gd name="T17" fmla="*/ 140 h 151"/>
                <a:gd name="T18" fmla="*/ 92 w 135"/>
                <a:gd name="T19" fmla="*/ 145 h 151"/>
                <a:gd name="T20" fmla="*/ 102 w 135"/>
                <a:gd name="T21" fmla="*/ 147 h 151"/>
                <a:gd name="T22" fmla="*/ 107 w 135"/>
                <a:gd name="T23" fmla="*/ 147 h 151"/>
                <a:gd name="T24" fmla="*/ 107 w 135"/>
                <a:gd name="T25" fmla="*/ 151 h 151"/>
                <a:gd name="T26" fmla="*/ 28 w 135"/>
                <a:gd name="T27" fmla="*/ 151 h 151"/>
                <a:gd name="T28" fmla="*/ 28 w 135"/>
                <a:gd name="T29" fmla="*/ 147 h 151"/>
                <a:gd name="T30" fmla="*/ 33 w 135"/>
                <a:gd name="T31" fmla="*/ 147 h 151"/>
                <a:gd name="T32" fmla="*/ 43 w 135"/>
                <a:gd name="T33" fmla="*/ 145 h 151"/>
                <a:gd name="T34" fmla="*/ 48 w 135"/>
                <a:gd name="T35" fmla="*/ 139 h 151"/>
                <a:gd name="T36" fmla="*/ 49 w 135"/>
                <a:gd name="T37" fmla="*/ 125 h 151"/>
                <a:gd name="T38" fmla="*/ 49 w 135"/>
                <a:gd name="T39" fmla="*/ 9 h 151"/>
                <a:gd name="T40" fmla="*/ 38 w 135"/>
                <a:gd name="T41" fmla="*/ 9 h 151"/>
                <a:gd name="T42" fmla="*/ 16 w 135"/>
                <a:gd name="T43" fmla="*/ 15 h 151"/>
                <a:gd name="T44" fmla="*/ 4 w 135"/>
                <a:gd name="T45" fmla="*/ 41 h 151"/>
                <a:gd name="T46" fmla="*/ 0 w 135"/>
                <a:gd name="T47" fmla="*/ 41 h 151"/>
                <a:gd name="T48" fmla="*/ 0 w 135"/>
                <a:gd name="T49" fmla="*/ 0 h 151"/>
                <a:gd name="T50" fmla="*/ 135 w 135"/>
                <a:gd name="T5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5" h="151">
                  <a:moveTo>
                    <a:pt x="135" y="0"/>
                  </a:moveTo>
                  <a:lnTo>
                    <a:pt x="135" y="41"/>
                  </a:lnTo>
                  <a:lnTo>
                    <a:pt x="131" y="41"/>
                  </a:lnTo>
                  <a:cubicBezTo>
                    <a:pt x="129" y="31"/>
                    <a:pt x="126" y="25"/>
                    <a:pt x="124" y="20"/>
                  </a:cubicBezTo>
                  <a:cubicBezTo>
                    <a:pt x="121" y="16"/>
                    <a:pt x="117" y="13"/>
                    <a:pt x="112" y="11"/>
                  </a:cubicBezTo>
                  <a:cubicBezTo>
                    <a:pt x="109" y="9"/>
                    <a:pt x="104" y="9"/>
                    <a:pt x="97" y="9"/>
                  </a:cubicBezTo>
                  <a:lnTo>
                    <a:pt x="86" y="9"/>
                  </a:lnTo>
                  <a:lnTo>
                    <a:pt x="86" y="125"/>
                  </a:lnTo>
                  <a:cubicBezTo>
                    <a:pt x="86" y="133"/>
                    <a:pt x="86" y="138"/>
                    <a:pt x="87" y="140"/>
                  </a:cubicBezTo>
                  <a:cubicBezTo>
                    <a:pt x="88" y="142"/>
                    <a:pt x="89" y="143"/>
                    <a:pt x="92" y="145"/>
                  </a:cubicBezTo>
                  <a:cubicBezTo>
                    <a:pt x="94" y="146"/>
                    <a:pt x="98" y="147"/>
                    <a:pt x="102" y="147"/>
                  </a:cubicBezTo>
                  <a:lnTo>
                    <a:pt x="107" y="147"/>
                  </a:lnTo>
                  <a:lnTo>
                    <a:pt x="107" y="151"/>
                  </a:lnTo>
                  <a:lnTo>
                    <a:pt x="28" y="151"/>
                  </a:lnTo>
                  <a:lnTo>
                    <a:pt x="28" y="147"/>
                  </a:lnTo>
                  <a:lnTo>
                    <a:pt x="33" y="147"/>
                  </a:lnTo>
                  <a:cubicBezTo>
                    <a:pt x="37" y="147"/>
                    <a:pt x="41" y="146"/>
                    <a:pt x="43" y="145"/>
                  </a:cubicBezTo>
                  <a:cubicBezTo>
                    <a:pt x="45" y="144"/>
                    <a:pt x="47" y="142"/>
                    <a:pt x="48" y="139"/>
                  </a:cubicBezTo>
                  <a:cubicBezTo>
                    <a:pt x="49" y="137"/>
                    <a:pt x="49" y="133"/>
                    <a:pt x="49" y="125"/>
                  </a:cubicBezTo>
                  <a:lnTo>
                    <a:pt x="49" y="9"/>
                  </a:lnTo>
                  <a:lnTo>
                    <a:pt x="38" y="9"/>
                  </a:lnTo>
                  <a:cubicBezTo>
                    <a:pt x="28" y="9"/>
                    <a:pt x="21" y="11"/>
                    <a:pt x="16" y="15"/>
                  </a:cubicBezTo>
                  <a:cubicBezTo>
                    <a:pt x="10" y="21"/>
                    <a:pt x="6" y="30"/>
                    <a:pt x="4" y="41"/>
                  </a:cubicBezTo>
                  <a:lnTo>
                    <a:pt x="0" y="41"/>
                  </a:lnTo>
                  <a:lnTo>
                    <a:pt x="0"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3" name="Freeform 232"/>
            <p:cNvSpPr>
              <a:spLocks noEditPoints="1"/>
            </p:cNvSpPr>
            <p:nvPr userDrawn="1"/>
          </p:nvSpPr>
          <p:spPr bwMode="auto">
            <a:xfrm>
              <a:off x="4513263" y="1989138"/>
              <a:ext cx="79375" cy="85725"/>
            </a:xfrm>
            <a:custGeom>
              <a:avLst/>
              <a:gdLst>
                <a:gd name="T0" fmla="*/ 55 w 100"/>
                <a:gd name="T1" fmla="*/ 92 h 109"/>
                <a:gd name="T2" fmla="*/ 21 w 100"/>
                <a:gd name="T3" fmla="*/ 109 h 109"/>
                <a:gd name="T4" fmla="*/ 6 w 100"/>
                <a:gd name="T5" fmla="*/ 103 h 109"/>
                <a:gd name="T6" fmla="*/ 0 w 100"/>
                <a:gd name="T7" fmla="*/ 88 h 109"/>
                <a:gd name="T8" fmla="*/ 10 w 100"/>
                <a:gd name="T9" fmla="*/ 67 h 109"/>
                <a:gd name="T10" fmla="*/ 55 w 100"/>
                <a:gd name="T11" fmla="*/ 41 h 109"/>
                <a:gd name="T12" fmla="*/ 55 w 100"/>
                <a:gd name="T13" fmla="*/ 31 h 109"/>
                <a:gd name="T14" fmla="*/ 54 w 100"/>
                <a:gd name="T15" fmla="*/ 16 h 109"/>
                <a:gd name="T16" fmla="*/ 49 w 100"/>
                <a:gd name="T17" fmla="*/ 10 h 109"/>
                <a:gd name="T18" fmla="*/ 41 w 100"/>
                <a:gd name="T19" fmla="*/ 8 h 109"/>
                <a:gd name="T20" fmla="*/ 29 w 100"/>
                <a:gd name="T21" fmla="*/ 11 h 109"/>
                <a:gd name="T22" fmla="*/ 26 w 100"/>
                <a:gd name="T23" fmla="*/ 16 h 109"/>
                <a:gd name="T24" fmla="*/ 29 w 100"/>
                <a:gd name="T25" fmla="*/ 22 h 109"/>
                <a:gd name="T26" fmla="*/ 34 w 100"/>
                <a:gd name="T27" fmla="*/ 31 h 109"/>
                <a:gd name="T28" fmla="*/ 29 w 100"/>
                <a:gd name="T29" fmla="*/ 40 h 109"/>
                <a:gd name="T30" fmla="*/ 19 w 100"/>
                <a:gd name="T31" fmla="*/ 44 h 109"/>
                <a:gd name="T32" fmla="*/ 7 w 100"/>
                <a:gd name="T33" fmla="*/ 40 h 109"/>
                <a:gd name="T34" fmla="*/ 2 w 100"/>
                <a:gd name="T35" fmla="*/ 30 h 109"/>
                <a:gd name="T36" fmla="*/ 9 w 100"/>
                <a:gd name="T37" fmla="*/ 15 h 109"/>
                <a:gd name="T38" fmla="*/ 26 w 100"/>
                <a:gd name="T39" fmla="*/ 4 h 109"/>
                <a:gd name="T40" fmla="*/ 50 w 100"/>
                <a:gd name="T41" fmla="*/ 0 h 109"/>
                <a:gd name="T42" fmla="*/ 73 w 100"/>
                <a:gd name="T43" fmla="*/ 6 h 109"/>
                <a:gd name="T44" fmla="*/ 85 w 100"/>
                <a:gd name="T45" fmla="*/ 20 h 109"/>
                <a:gd name="T46" fmla="*/ 86 w 100"/>
                <a:gd name="T47" fmla="*/ 41 h 109"/>
                <a:gd name="T48" fmla="*/ 86 w 100"/>
                <a:gd name="T49" fmla="*/ 82 h 109"/>
                <a:gd name="T50" fmla="*/ 87 w 100"/>
                <a:gd name="T51" fmla="*/ 91 h 109"/>
                <a:gd name="T52" fmla="*/ 89 w 100"/>
                <a:gd name="T53" fmla="*/ 93 h 109"/>
                <a:gd name="T54" fmla="*/ 91 w 100"/>
                <a:gd name="T55" fmla="*/ 94 h 109"/>
                <a:gd name="T56" fmla="*/ 97 w 100"/>
                <a:gd name="T57" fmla="*/ 90 h 109"/>
                <a:gd name="T58" fmla="*/ 100 w 100"/>
                <a:gd name="T59" fmla="*/ 93 h 109"/>
                <a:gd name="T60" fmla="*/ 89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1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2" y="103"/>
                    <a:pt x="31" y="108"/>
                    <a:pt x="21" y="109"/>
                  </a:cubicBezTo>
                  <a:cubicBezTo>
                    <a:pt x="15" y="109"/>
                    <a:pt x="10" y="107"/>
                    <a:pt x="6" y="103"/>
                  </a:cubicBezTo>
                  <a:cubicBezTo>
                    <a:pt x="2" y="99"/>
                    <a:pt x="0" y="94"/>
                    <a:pt x="0" y="88"/>
                  </a:cubicBezTo>
                  <a:cubicBezTo>
                    <a:pt x="0" y="80"/>
                    <a:pt x="4" y="73"/>
                    <a:pt x="10" y="67"/>
                  </a:cubicBezTo>
                  <a:cubicBezTo>
                    <a:pt x="17" y="60"/>
                    <a:pt x="32" y="52"/>
                    <a:pt x="55" y="41"/>
                  </a:cubicBezTo>
                  <a:lnTo>
                    <a:pt x="55" y="31"/>
                  </a:lnTo>
                  <a:cubicBezTo>
                    <a:pt x="55" y="23"/>
                    <a:pt x="55" y="18"/>
                    <a:pt x="54" y="16"/>
                  </a:cubicBezTo>
                  <a:cubicBezTo>
                    <a:pt x="53" y="14"/>
                    <a:pt x="51" y="12"/>
                    <a:pt x="49" y="10"/>
                  </a:cubicBezTo>
                  <a:cubicBezTo>
                    <a:pt x="47" y="9"/>
                    <a:pt x="44" y="8"/>
                    <a:pt x="41" y="8"/>
                  </a:cubicBezTo>
                  <a:cubicBezTo>
                    <a:pt x="36" y="8"/>
                    <a:pt x="32" y="9"/>
                    <a:pt x="29" y="11"/>
                  </a:cubicBezTo>
                  <a:cubicBezTo>
                    <a:pt x="27" y="13"/>
                    <a:pt x="26" y="14"/>
                    <a:pt x="26" y="16"/>
                  </a:cubicBezTo>
                  <a:cubicBezTo>
                    <a:pt x="26" y="18"/>
                    <a:pt x="27" y="20"/>
                    <a:pt x="29" y="22"/>
                  </a:cubicBezTo>
                  <a:cubicBezTo>
                    <a:pt x="32" y="25"/>
                    <a:pt x="34" y="28"/>
                    <a:pt x="34" y="31"/>
                  </a:cubicBezTo>
                  <a:cubicBezTo>
                    <a:pt x="34" y="35"/>
                    <a:pt x="32" y="38"/>
                    <a:pt x="29" y="40"/>
                  </a:cubicBezTo>
                  <a:cubicBezTo>
                    <a:pt x="27" y="43"/>
                    <a:pt x="23" y="44"/>
                    <a:pt x="19" y="44"/>
                  </a:cubicBezTo>
                  <a:cubicBezTo>
                    <a:pt x="14" y="44"/>
                    <a:pt x="10" y="43"/>
                    <a:pt x="7" y="40"/>
                  </a:cubicBezTo>
                  <a:cubicBezTo>
                    <a:pt x="4" y="37"/>
                    <a:pt x="2" y="34"/>
                    <a:pt x="2" y="30"/>
                  </a:cubicBezTo>
                  <a:cubicBezTo>
                    <a:pt x="2" y="25"/>
                    <a:pt x="4" y="20"/>
                    <a:pt x="9" y="15"/>
                  </a:cubicBezTo>
                  <a:cubicBezTo>
                    <a:pt x="13" y="10"/>
                    <a:pt x="19" y="6"/>
                    <a:pt x="26" y="4"/>
                  </a:cubicBezTo>
                  <a:cubicBezTo>
                    <a:pt x="34" y="1"/>
                    <a:pt x="42" y="0"/>
                    <a:pt x="50" y="0"/>
                  </a:cubicBezTo>
                  <a:cubicBezTo>
                    <a:pt x="60" y="0"/>
                    <a:pt x="68" y="2"/>
                    <a:pt x="73" y="6"/>
                  </a:cubicBezTo>
                  <a:cubicBezTo>
                    <a:pt x="79" y="10"/>
                    <a:pt x="83" y="15"/>
                    <a:pt x="85" y="20"/>
                  </a:cubicBezTo>
                  <a:cubicBezTo>
                    <a:pt x="86" y="23"/>
                    <a:pt x="86" y="30"/>
                    <a:pt x="86" y="41"/>
                  </a:cubicBezTo>
                  <a:lnTo>
                    <a:pt x="86" y="82"/>
                  </a:lnTo>
                  <a:cubicBezTo>
                    <a:pt x="86" y="86"/>
                    <a:pt x="86" y="89"/>
                    <a:pt x="87" y="91"/>
                  </a:cubicBezTo>
                  <a:cubicBezTo>
                    <a:pt x="87" y="92"/>
                    <a:pt x="88" y="93"/>
                    <a:pt x="89" y="93"/>
                  </a:cubicBezTo>
                  <a:cubicBezTo>
                    <a:pt x="89" y="94"/>
                    <a:pt x="90" y="94"/>
                    <a:pt x="91" y="94"/>
                  </a:cubicBezTo>
                  <a:cubicBezTo>
                    <a:pt x="93" y="94"/>
                    <a:pt x="95" y="93"/>
                    <a:pt x="97" y="90"/>
                  </a:cubicBezTo>
                  <a:lnTo>
                    <a:pt x="100" y="93"/>
                  </a:lnTo>
                  <a:cubicBezTo>
                    <a:pt x="97" y="98"/>
                    <a:pt x="93" y="102"/>
                    <a:pt x="89" y="105"/>
                  </a:cubicBezTo>
                  <a:cubicBezTo>
                    <a:pt x="85" y="107"/>
                    <a:pt x="80" y="109"/>
                    <a:pt x="75" y="109"/>
                  </a:cubicBezTo>
                  <a:cubicBezTo>
                    <a:pt x="69" y="109"/>
                    <a:pt x="65" y="107"/>
                    <a:pt x="61" y="104"/>
                  </a:cubicBezTo>
                  <a:cubicBezTo>
                    <a:pt x="58" y="102"/>
                    <a:pt x="56" y="97"/>
                    <a:pt x="55" y="92"/>
                  </a:cubicBezTo>
                  <a:moveTo>
                    <a:pt x="55" y="84"/>
                  </a:moveTo>
                  <a:lnTo>
                    <a:pt x="55" y="49"/>
                  </a:lnTo>
                  <a:cubicBezTo>
                    <a:pt x="46" y="54"/>
                    <a:pt x="39" y="60"/>
                    <a:pt x="35" y="66"/>
                  </a:cubicBezTo>
                  <a:cubicBezTo>
                    <a:pt x="32" y="70"/>
                    <a:pt x="31" y="74"/>
                    <a:pt x="31" y="78"/>
                  </a:cubicBezTo>
                  <a:cubicBezTo>
                    <a:pt x="31" y="81"/>
                    <a:pt x="32" y="84"/>
                    <a:pt x="34" y="87"/>
                  </a:cubicBezTo>
                  <a:cubicBezTo>
                    <a:pt x="36" y="89"/>
                    <a:pt x="39" y="90"/>
                    <a:pt x="42" y="90"/>
                  </a:cubicBezTo>
                  <a:cubicBezTo>
                    <a:pt x="46" y="90"/>
                    <a:pt x="50" y="88"/>
                    <a:pt x="55" y="8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4" name="Freeform 233"/>
            <p:cNvSpPr>
              <a:spLocks/>
            </p:cNvSpPr>
            <p:nvPr userDrawn="1"/>
          </p:nvSpPr>
          <p:spPr bwMode="auto">
            <a:xfrm>
              <a:off x="4594225" y="1990725"/>
              <a:ext cx="84138" cy="82550"/>
            </a:xfrm>
            <a:custGeom>
              <a:avLst/>
              <a:gdLst>
                <a:gd name="T0" fmla="*/ 64 w 105"/>
                <a:gd name="T1" fmla="*/ 40 h 104"/>
                <a:gd name="T2" fmla="*/ 82 w 105"/>
                <a:gd name="T3" fmla="*/ 74 h 104"/>
                <a:gd name="T4" fmla="*/ 97 w 105"/>
                <a:gd name="T5" fmla="*/ 97 h 104"/>
                <a:gd name="T6" fmla="*/ 105 w 105"/>
                <a:gd name="T7" fmla="*/ 100 h 104"/>
                <a:gd name="T8" fmla="*/ 105 w 105"/>
                <a:gd name="T9" fmla="*/ 104 h 104"/>
                <a:gd name="T10" fmla="*/ 47 w 105"/>
                <a:gd name="T11" fmla="*/ 104 h 104"/>
                <a:gd name="T12" fmla="*/ 47 w 105"/>
                <a:gd name="T13" fmla="*/ 100 h 104"/>
                <a:gd name="T14" fmla="*/ 55 w 105"/>
                <a:gd name="T15" fmla="*/ 98 h 104"/>
                <a:gd name="T16" fmla="*/ 57 w 105"/>
                <a:gd name="T17" fmla="*/ 95 h 104"/>
                <a:gd name="T18" fmla="*/ 53 w 105"/>
                <a:gd name="T19" fmla="*/ 85 h 104"/>
                <a:gd name="T20" fmla="*/ 44 w 105"/>
                <a:gd name="T21" fmla="*/ 68 h 104"/>
                <a:gd name="T22" fmla="*/ 36 w 105"/>
                <a:gd name="T23" fmla="*/ 79 h 104"/>
                <a:gd name="T24" fmla="*/ 31 w 105"/>
                <a:gd name="T25" fmla="*/ 89 h 104"/>
                <a:gd name="T26" fmla="*/ 30 w 105"/>
                <a:gd name="T27" fmla="*/ 92 h 104"/>
                <a:gd name="T28" fmla="*/ 31 w 105"/>
                <a:gd name="T29" fmla="*/ 97 h 104"/>
                <a:gd name="T30" fmla="*/ 34 w 105"/>
                <a:gd name="T31" fmla="*/ 99 h 104"/>
                <a:gd name="T32" fmla="*/ 40 w 105"/>
                <a:gd name="T33" fmla="*/ 100 h 104"/>
                <a:gd name="T34" fmla="*/ 40 w 105"/>
                <a:gd name="T35" fmla="*/ 104 h 104"/>
                <a:gd name="T36" fmla="*/ 0 w 105"/>
                <a:gd name="T37" fmla="*/ 104 h 104"/>
                <a:gd name="T38" fmla="*/ 0 w 105"/>
                <a:gd name="T39" fmla="*/ 100 h 104"/>
                <a:gd name="T40" fmla="*/ 13 w 105"/>
                <a:gd name="T41" fmla="*/ 96 h 104"/>
                <a:gd name="T42" fmla="*/ 32 w 105"/>
                <a:gd name="T43" fmla="*/ 74 h 104"/>
                <a:gd name="T44" fmla="*/ 40 w 105"/>
                <a:gd name="T45" fmla="*/ 61 h 104"/>
                <a:gd name="T46" fmla="*/ 22 w 105"/>
                <a:gd name="T47" fmla="*/ 28 h 104"/>
                <a:gd name="T48" fmla="*/ 9 w 105"/>
                <a:gd name="T49" fmla="*/ 8 h 104"/>
                <a:gd name="T50" fmla="*/ 0 w 105"/>
                <a:gd name="T51" fmla="*/ 4 h 104"/>
                <a:gd name="T52" fmla="*/ 0 w 105"/>
                <a:gd name="T53" fmla="*/ 0 h 104"/>
                <a:gd name="T54" fmla="*/ 57 w 105"/>
                <a:gd name="T55" fmla="*/ 0 h 104"/>
                <a:gd name="T56" fmla="*/ 57 w 105"/>
                <a:gd name="T57" fmla="*/ 4 h 104"/>
                <a:gd name="T58" fmla="*/ 54 w 105"/>
                <a:gd name="T59" fmla="*/ 4 h 104"/>
                <a:gd name="T60" fmla="*/ 48 w 105"/>
                <a:gd name="T61" fmla="*/ 6 h 104"/>
                <a:gd name="T62" fmla="*/ 48 w 105"/>
                <a:gd name="T63" fmla="*/ 9 h 104"/>
                <a:gd name="T64" fmla="*/ 48 w 105"/>
                <a:gd name="T65" fmla="*/ 12 h 104"/>
                <a:gd name="T66" fmla="*/ 51 w 105"/>
                <a:gd name="T67" fmla="*/ 18 h 104"/>
                <a:gd name="T68" fmla="*/ 59 w 105"/>
                <a:gd name="T69" fmla="*/ 33 h 104"/>
                <a:gd name="T70" fmla="*/ 64 w 105"/>
                <a:gd name="T71" fmla="*/ 27 h 104"/>
                <a:gd name="T72" fmla="*/ 73 w 105"/>
                <a:gd name="T73" fmla="*/ 10 h 104"/>
                <a:gd name="T74" fmla="*/ 71 w 105"/>
                <a:gd name="T75" fmla="*/ 6 h 104"/>
                <a:gd name="T76" fmla="*/ 64 w 105"/>
                <a:gd name="T77" fmla="*/ 4 h 104"/>
                <a:gd name="T78" fmla="*/ 64 w 105"/>
                <a:gd name="T79" fmla="*/ 0 h 104"/>
                <a:gd name="T80" fmla="*/ 101 w 105"/>
                <a:gd name="T81" fmla="*/ 0 h 104"/>
                <a:gd name="T82" fmla="*/ 101 w 105"/>
                <a:gd name="T83" fmla="*/ 4 h 104"/>
                <a:gd name="T84" fmla="*/ 88 w 105"/>
                <a:gd name="T85" fmla="*/ 8 h 104"/>
                <a:gd name="T86" fmla="*/ 75 w 105"/>
                <a:gd name="T87" fmla="*/ 23 h 104"/>
                <a:gd name="T88" fmla="*/ 64 w 105"/>
                <a:gd name="T89"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04">
                  <a:moveTo>
                    <a:pt x="64" y="40"/>
                  </a:moveTo>
                  <a:lnTo>
                    <a:pt x="82" y="74"/>
                  </a:lnTo>
                  <a:cubicBezTo>
                    <a:pt x="88" y="86"/>
                    <a:pt x="93" y="94"/>
                    <a:pt x="97" y="97"/>
                  </a:cubicBezTo>
                  <a:cubicBezTo>
                    <a:pt x="99" y="99"/>
                    <a:pt x="101" y="100"/>
                    <a:pt x="105" y="100"/>
                  </a:cubicBezTo>
                  <a:lnTo>
                    <a:pt x="105" y="104"/>
                  </a:lnTo>
                  <a:lnTo>
                    <a:pt x="47" y="104"/>
                  </a:lnTo>
                  <a:lnTo>
                    <a:pt x="47" y="100"/>
                  </a:lnTo>
                  <a:cubicBezTo>
                    <a:pt x="51" y="100"/>
                    <a:pt x="54" y="99"/>
                    <a:pt x="55" y="98"/>
                  </a:cubicBezTo>
                  <a:cubicBezTo>
                    <a:pt x="56" y="97"/>
                    <a:pt x="57" y="96"/>
                    <a:pt x="57" y="95"/>
                  </a:cubicBezTo>
                  <a:cubicBezTo>
                    <a:pt x="57" y="93"/>
                    <a:pt x="56" y="90"/>
                    <a:pt x="53" y="85"/>
                  </a:cubicBezTo>
                  <a:lnTo>
                    <a:pt x="44" y="68"/>
                  </a:lnTo>
                  <a:lnTo>
                    <a:pt x="36" y="79"/>
                  </a:lnTo>
                  <a:cubicBezTo>
                    <a:pt x="33" y="85"/>
                    <a:pt x="31" y="88"/>
                    <a:pt x="31" y="89"/>
                  </a:cubicBezTo>
                  <a:cubicBezTo>
                    <a:pt x="30" y="90"/>
                    <a:pt x="30" y="91"/>
                    <a:pt x="30" y="92"/>
                  </a:cubicBezTo>
                  <a:cubicBezTo>
                    <a:pt x="30" y="94"/>
                    <a:pt x="30" y="96"/>
                    <a:pt x="31" y="97"/>
                  </a:cubicBezTo>
                  <a:cubicBezTo>
                    <a:pt x="31" y="98"/>
                    <a:pt x="32" y="99"/>
                    <a:pt x="34" y="99"/>
                  </a:cubicBezTo>
                  <a:cubicBezTo>
                    <a:pt x="35" y="100"/>
                    <a:pt x="37" y="100"/>
                    <a:pt x="40" y="100"/>
                  </a:cubicBezTo>
                  <a:lnTo>
                    <a:pt x="40" y="104"/>
                  </a:lnTo>
                  <a:lnTo>
                    <a:pt x="0" y="104"/>
                  </a:lnTo>
                  <a:lnTo>
                    <a:pt x="0" y="100"/>
                  </a:lnTo>
                  <a:cubicBezTo>
                    <a:pt x="5" y="100"/>
                    <a:pt x="9" y="99"/>
                    <a:pt x="13" y="96"/>
                  </a:cubicBezTo>
                  <a:cubicBezTo>
                    <a:pt x="18" y="93"/>
                    <a:pt x="24" y="86"/>
                    <a:pt x="32" y="74"/>
                  </a:cubicBezTo>
                  <a:lnTo>
                    <a:pt x="40" y="61"/>
                  </a:lnTo>
                  <a:lnTo>
                    <a:pt x="22" y="28"/>
                  </a:lnTo>
                  <a:cubicBezTo>
                    <a:pt x="17" y="17"/>
                    <a:pt x="12" y="10"/>
                    <a:pt x="9" y="8"/>
                  </a:cubicBezTo>
                  <a:cubicBezTo>
                    <a:pt x="6" y="6"/>
                    <a:pt x="3" y="4"/>
                    <a:pt x="0" y="4"/>
                  </a:cubicBezTo>
                  <a:lnTo>
                    <a:pt x="0" y="0"/>
                  </a:lnTo>
                  <a:lnTo>
                    <a:pt x="57" y="0"/>
                  </a:lnTo>
                  <a:lnTo>
                    <a:pt x="57" y="4"/>
                  </a:lnTo>
                  <a:lnTo>
                    <a:pt x="54" y="4"/>
                  </a:lnTo>
                  <a:lnTo>
                    <a:pt x="48" y="6"/>
                  </a:lnTo>
                  <a:cubicBezTo>
                    <a:pt x="48" y="7"/>
                    <a:pt x="48" y="7"/>
                    <a:pt x="48" y="9"/>
                  </a:cubicBezTo>
                  <a:cubicBezTo>
                    <a:pt x="48" y="10"/>
                    <a:pt x="48" y="11"/>
                    <a:pt x="48" y="12"/>
                  </a:cubicBezTo>
                  <a:cubicBezTo>
                    <a:pt x="48" y="13"/>
                    <a:pt x="49" y="15"/>
                    <a:pt x="51" y="18"/>
                  </a:cubicBezTo>
                  <a:lnTo>
                    <a:pt x="59" y="33"/>
                  </a:lnTo>
                  <a:lnTo>
                    <a:pt x="64" y="27"/>
                  </a:lnTo>
                  <a:cubicBezTo>
                    <a:pt x="70" y="19"/>
                    <a:pt x="73" y="13"/>
                    <a:pt x="73" y="10"/>
                  </a:cubicBezTo>
                  <a:cubicBezTo>
                    <a:pt x="73" y="8"/>
                    <a:pt x="72" y="7"/>
                    <a:pt x="71" y="6"/>
                  </a:cubicBezTo>
                  <a:cubicBezTo>
                    <a:pt x="69" y="5"/>
                    <a:pt x="67" y="4"/>
                    <a:pt x="64" y="4"/>
                  </a:cubicBezTo>
                  <a:lnTo>
                    <a:pt x="64" y="0"/>
                  </a:lnTo>
                  <a:lnTo>
                    <a:pt x="101" y="0"/>
                  </a:lnTo>
                  <a:lnTo>
                    <a:pt x="101" y="4"/>
                  </a:lnTo>
                  <a:cubicBezTo>
                    <a:pt x="96" y="4"/>
                    <a:pt x="92" y="5"/>
                    <a:pt x="88" y="8"/>
                  </a:cubicBezTo>
                  <a:cubicBezTo>
                    <a:pt x="84" y="11"/>
                    <a:pt x="79" y="16"/>
                    <a:pt x="75" y="23"/>
                  </a:cubicBezTo>
                  <a:lnTo>
                    <a:pt x="64" y="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5" name="Freeform 234"/>
            <p:cNvSpPr>
              <a:spLocks noEditPoints="1"/>
            </p:cNvSpPr>
            <p:nvPr userDrawn="1"/>
          </p:nvSpPr>
          <p:spPr bwMode="auto">
            <a:xfrm>
              <a:off x="4681538" y="1989138"/>
              <a:ext cx="79375" cy="85725"/>
            </a:xfrm>
            <a:custGeom>
              <a:avLst/>
              <a:gdLst>
                <a:gd name="T0" fmla="*/ 55 w 100"/>
                <a:gd name="T1" fmla="*/ 92 h 109"/>
                <a:gd name="T2" fmla="*/ 20 w 100"/>
                <a:gd name="T3" fmla="*/ 109 h 109"/>
                <a:gd name="T4" fmla="*/ 6 w 100"/>
                <a:gd name="T5" fmla="*/ 103 h 109"/>
                <a:gd name="T6" fmla="*/ 0 w 100"/>
                <a:gd name="T7" fmla="*/ 88 h 109"/>
                <a:gd name="T8" fmla="*/ 10 w 100"/>
                <a:gd name="T9" fmla="*/ 67 h 109"/>
                <a:gd name="T10" fmla="*/ 55 w 100"/>
                <a:gd name="T11" fmla="*/ 41 h 109"/>
                <a:gd name="T12" fmla="*/ 55 w 100"/>
                <a:gd name="T13" fmla="*/ 31 h 109"/>
                <a:gd name="T14" fmla="*/ 53 w 100"/>
                <a:gd name="T15" fmla="*/ 16 h 109"/>
                <a:gd name="T16" fmla="*/ 48 w 100"/>
                <a:gd name="T17" fmla="*/ 10 h 109"/>
                <a:gd name="T18" fmla="*/ 40 w 100"/>
                <a:gd name="T19" fmla="*/ 8 h 109"/>
                <a:gd name="T20" fmla="*/ 29 w 100"/>
                <a:gd name="T21" fmla="*/ 11 h 109"/>
                <a:gd name="T22" fmla="*/ 26 w 100"/>
                <a:gd name="T23" fmla="*/ 16 h 109"/>
                <a:gd name="T24" fmla="*/ 29 w 100"/>
                <a:gd name="T25" fmla="*/ 22 h 109"/>
                <a:gd name="T26" fmla="*/ 33 w 100"/>
                <a:gd name="T27" fmla="*/ 31 h 109"/>
                <a:gd name="T28" fmla="*/ 29 w 100"/>
                <a:gd name="T29" fmla="*/ 40 h 109"/>
                <a:gd name="T30" fmla="*/ 18 w 100"/>
                <a:gd name="T31" fmla="*/ 44 h 109"/>
                <a:gd name="T32" fmla="*/ 6 w 100"/>
                <a:gd name="T33" fmla="*/ 40 h 109"/>
                <a:gd name="T34" fmla="*/ 2 w 100"/>
                <a:gd name="T35" fmla="*/ 30 h 109"/>
                <a:gd name="T36" fmla="*/ 8 w 100"/>
                <a:gd name="T37" fmla="*/ 15 h 109"/>
                <a:gd name="T38" fmla="*/ 26 w 100"/>
                <a:gd name="T39" fmla="*/ 4 h 109"/>
                <a:gd name="T40" fmla="*/ 49 w 100"/>
                <a:gd name="T41" fmla="*/ 0 h 109"/>
                <a:gd name="T42" fmla="*/ 73 w 100"/>
                <a:gd name="T43" fmla="*/ 6 h 109"/>
                <a:gd name="T44" fmla="*/ 84 w 100"/>
                <a:gd name="T45" fmla="*/ 20 h 109"/>
                <a:gd name="T46" fmla="*/ 86 w 100"/>
                <a:gd name="T47" fmla="*/ 41 h 109"/>
                <a:gd name="T48" fmla="*/ 86 w 100"/>
                <a:gd name="T49" fmla="*/ 82 h 109"/>
                <a:gd name="T50" fmla="*/ 86 w 100"/>
                <a:gd name="T51" fmla="*/ 91 h 109"/>
                <a:gd name="T52" fmla="*/ 88 w 100"/>
                <a:gd name="T53" fmla="*/ 93 h 109"/>
                <a:gd name="T54" fmla="*/ 91 w 100"/>
                <a:gd name="T55" fmla="*/ 94 h 109"/>
                <a:gd name="T56" fmla="*/ 96 w 100"/>
                <a:gd name="T57" fmla="*/ 90 h 109"/>
                <a:gd name="T58" fmla="*/ 100 w 100"/>
                <a:gd name="T59" fmla="*/ 93 h 109"/>
                <a:gd name="T60" fmla="*/ 88 w 100"/>
                <a:gd name="T61" fmla="*/ 105 h 109"/>
                <a:gd name="T62" fmla="*/ 75 w 100"/>
                <a:gd name="T63" fmla="*/ 109 h 109"/>
                <a:gd name="T64" fmla="*/ 61 w 100"/>
                <a:gd name="T65" fmla="*/ 104 h 109"/>
                <a:gd name="T66" fmla="*/ 55 w 100"/>
                <a:gd name="T67" fmla="*/ 92 h 109"/>
                <a:gd name="T68" fmla="*/ 55 w 100"/>
                <a:gd name="T69" fmla="*/ 84 h 109"/>
                <a:gd name="T70" fmla="*/ 55 w 100"/>
                <a:gd name="T71" fmla="*/ 49 h 109"/>
                <a:gd name="T72" fmla="*/ 35 w 100"/>
                <a:gd name="T73" fmla="*/ 66 h 109"/>
                <a:gd name="T74" fmla="*/ 30 w 100"/>
                <a:gd name="T75" fmla="*/ 78 h 109"/>
                <a:gd name="T76" fmla="*/ 34 w 100"/>
                <a:gd name="T77" fmla="*/ 87 h 109"/>
                <a:gd name="T78" fmla="*/ 42 w 100"/>
                <a:gd name="T79" fmla="*/ 90 h 109"/>
                <a:gd name="T80" fmla="*/ 55 w 100"/>
                <a:gd name="T81"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9">
                  <a:moveTo>
                    <a:pt x="55" y="92"/>
                  </a:moveTo>
                  <a:cubicBezTo>
                    <a:pt x="42" y="103"/>
                    <a:pt x="30" y="108"/>
                    <a:pt x="20" y="109"/>
                  </a:cubicBezTo>
                  <a:cubicBezTo>
                    <a:pt x="14" y="109"/>
                    <a:pt x="9" y="107"/>
                    <a:pt x="6" y="103"/>
                  </a:cubicBezTo>
                  <a:cubicBezTo>
                    <a:pt x="2" y="99"/>
                    <a:pt x="0" y="94"/>
                    <a:pt x="0" y="88"/>
                  </a:cubicBezTo>
                  <a:cubicBezTo>
                    <a:pt x="0" y="80"/>
                    <a:pt x="3" y="73"/>
                    <a:pt x="10" y="67"/>
                  </a:cubicBezTo>
                  <a:cubicBezTo>
                    <a:pt x="17" y="60"/>
                    <a:pt x="32" y="52"/>
                    <a:pt x="55" y="41"/>
                  </a:cubicBezTo>
                  <a:lnTo>
                    <a:pt x="55" y="31"/>
                  </a:lnTo>
                  <a:cubicBezTo>
                    <a:pt x="55" y="23"/>
                    <a:pt x="54" y="18"/>
                    <a:pt x="53" y="16"/>
                  </a:cubicBezTo>
                  <a:cubicBezTo>
                    <a:pt x="52" y="14"/>
                    <a:pt x="51" y="12"/>
                    <a:pt x="48" y="10"/>
                  </a:cubicBezTo>
                  <a:cubicBezTo>
                    <a:pt x="46" y="9"/>
                    <a:pt x="43" y="8"/>
                    <a:pt x="40" y="8"/>
                  </a:cubicBezTo>
                  <a:cubicBezTo>
                    <a:pt x="36" y="8"/>
                    <a:pt x="32" y="9"/>
                    <a:pt x="29" y="11"/>
                  </a:cubicBezTo>
                  <a:cubicBezTo>
                    <a:pt x="27" y="13"/>
                    <a:pt x="26" y="14"/>
                    <a:pt x="26" y="16"/>
                  </a:cubicBezTo>
                  <a:cubicBezTo>
                    <a:pt x="26" y="18"/>
                    <a:pt x="27" y="20"/>
                    <a:pt x="29" y="22"/>
                  </a:cubicBezTo>
                  <a:cubicBezTo>
                    <a:pt x="32" y="25"/>
                    <a:pt x="33" y="28"/>
                    <a:pt x="33" y="31"/>
                  </a:cubicBezTo>
                  <a:cubicBezTo>
                    <a:pt x="33" y="35"/>
                    <a:pt x="32" y="38"/>
                    <a:pt x="29" y="40"/>
                  </a:cubicBezTo>
                  <a:cubicBezTo>
                    <a:pt x="26" y="43"/>
                    <a:pt x="23" y="44"/>
                    <a:pt x="18" y="44"/>
                  </a:cubicBezTo>
                  <a:cubicBezTo>
                    <a:pt x="14" y="44"/>
                    <a:pt x="10" y="43"/>
                    <a:pt x="6" y="40"/>
                  </a:cubicBezTo>
                  <a:cubicBezTo>
                    <a:pt x="3" y="37"/>
                    <a:pt x="2" y="34"/>
                    <a:pt x="2" y="30"/>
                  </a:cubicBezTo>
                  <a:cubicBezTo>
                    <a:pt x="2" y="25"/>
                    <a:pt x="4" y="20"/>
                    <a:pt x="8" y="15"/>
                  </a:cubicBezTo>
                  <a:cubicBezTo>
                    <a:pt x="12" y="10"/>
                    <a:pt x="18" y="6"/>
                    <a:pt x="26" y="4"/>
                  </a:cubicBezTo>
                  <a:cubicBezTo>
                    <a:pt x="33" y="1"/>
                    <a:pt x="41" y="0"/>
                    <a:pt x="49" y="0"/>
                  </a:cubicBezTo>
                  <a:cubicBezTo>
                    <a:pt x="59" y="0"/>
                    <a:pt x="67" y="2"/>
                    <a:pt x="73" y="6"/>
                  </a:cubicBezTo>
                  <a:cubicBezTo>
                    <a:pt x="79" y="10"/>
                    <a:pt x="82" y="15"/>
                    <a:pt x="84" y="20"/>
                  </a:cubicBezTo>
                  <a:cubicBezTo>
                    <a:pt x="85" y="23"/>
                    <a:pt x="86" y="30"/>
                    <a:pt x="86" y="41"/>
                  </a:cubicBezTo>
                  <a:lnTo>
                    <a:pt x="86" y="82"/>
                  </a:lnTo>
                  <a:cubicBezTo>
                    <a:pt x="86" y="86"/>
                    <a:pt x="86" y="89"/>
                    <a:pt x="86" y="91"/>
                  </a:cubicBezTo>
                  <a:cubicBezTo>
                    <a:pt x="87" y="92"/>
                    <a:pt x="87" y="93"/>
                    <a:pt x="88" y="93"/>
                  </a:cubicBezTo>
                  <a:cubicBezTo>
                    <a:pt x="89" y="94"/>
                    <a:pt x="90" y="94"/>
                    <a:pt x="91" y="94"/>
                  </a:cubicBezTo>
                  <a:cubicBezTo>
                    <a:pt x="92" y="94"/>
                    <a:pt x="94" y="93"/>
                    <a:pt x="96" y="90"/>
                  </a:cubicBezTo>
                  <a:lnTo>
                    <a:pt x="100" y="93"/>
                  </a:lnTo>
                  <a:cubicBezTo>
                    <a:pt x="96" y="98"/>
                    <a:pt x="92" y="102"/>
                    <a:pt x="88" y="105"/>
                  </a:cubicBezTo>
                  <a:cubicBezTo>
                    <a:pt x="84" y="107"/>
                    <a:pt x="80" y="109"/>
                    <a:pt x="75" y="109"/>
                  </a:cubicBezTo>
                  <a:cubicBezTo>
                    <a:pt x="69" y="109"/>
                    <a:pt x="64" y="107"/>
                    <a:pt x="61" y="104"/>
                  </a:cubicBezTo>
                  <a:cubicBezTo>
                    <a:pt x="57" y="102"/>
                    <a:pt x="55" y="97"/>
                    <a:pt x="55" y="92"/>
                  </a:cubicBezTo>
                  <a:moveTo>
                    <a:pt x="55" y="84"/>
                  </a:moveTo>
                  <a:lnTo>
                    <a:pt x="55" y="49"/>
                  </a:lnTo>
                  <a:cubicBezTo>
                    <a:pt x="46" y="54"/>
                    <a:pt x="39" y="60"/>
                    <a:pt x="35" y="66"/>
                  </a:cubicBezTo>
                  <a:cubicBezTo>
                    <a:pt x="32" y="70"/>
                    <a:pt x="30" y="74"/>
                    <a:pt x="30" y="78"/>
                  </a:cubicBezTo>
                  <a:cubicBezTo>
                    <a:pt x="30" y="81"/>
                    <a:pt x="31" y="84"/>
                    <a:pt x="34" y="87"/>
                  </a:cubicBezTo>
                  <a:cubicBezTo>
                    <a:pt x="36" y="89"/>
                    <a:pt x="38" y="90"/>
                    <a:pt x="42" y="90"/>
                  </a:cubicBezTo>
                  <a:cubicBezTo>
                    <a:pt x="45" y="90"/>
                    <a:pt x="50" y="88"/>
                    <a:pt x="55" y="8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6" name="Freeform 235"/>
            <p:cNvSpPr>
              <a:spLocks/>
            </p:cNvSpPr>
            <p:nvPr userDrawn="1"/>
          </p:nvSpPr>
          <p:spPr bwMode="auto">
            <a:xfrm>
              <a:off x="4760913" y="1960563"/>
              <a:ext cx="53975" cy="114300"/>
            </a:xfrm>
            <a:custGeom>
              <a:avLst/>
              <a:gdLst>
                <a:gd name="T0" fmla="*/ 45 w 69"/>
                <a:gd name="T1" fmla="*/ 0 h 144"/>
                <a:gd name="T2" fmla="*/ 45 w 69"/>
                <a:gd name="T3" fmla="*/ 38 h 144"/>
                <a:gd name="T4" fmla="*/ 69 w 69"/>
                <a:gd name="T5" fmla="*/ 38 h 144"/>
                <a:gd name="T6" fmla="*/ 69 w 69"/>
                <a:gd name="T7" fmla="*/ 49 h 144"/>
                <a:gd name="T8" fmla="*/ 45 w 69"/>
                <a:gd name="T9" fmla="*/ 49 h 144"/>
                <a:gd name="T10" fmla="*/ 45 w 69"/>
                <a:gd name="T11" fmla="*/ 113 h 144"/>
                <a:gd name="T12" fmla="*/ 45 w 69"/>
                <a:gd name="T13" fmla="*/ 125 h 144"/>
                <a:gd name="T14" fmla="*/ 48 w 69"/>
                <a:gd name="T15" fmla="*/ 129 h 144"/>
                <a:gd name="T16" fmla="*/ 52 w 69"/>
                <a:gd name="T17" fmla="*/ 131 h 144"/>
                <a:gd name="T18" fmla="*/ 66 w 69"/>
                <a:gd name="T19" fmla="*/ 120 h 144"/>
                <a:gd name="T20" fmla="*/ 69 w 69"/>
                <a:gd name="T21" fmla="*/ 122 h 144"/>
                <a:gd name="T22" fmla="*/ 40 w 69"/>
                <a:gd name="T23" fmla="*/ 144 h 144"/>
                <a:gd name="T24" fmla="*/ 23 w 69"/>
                <a:gd name="T25" fmla="*/ 138 h 144"/>
                <a:gd name="T26" fmla="*/ 14 w 69"/>
                <a:gd name="T27" fmla="*/ 126 h 144"/>
                <a:gd name="T28" fmla="*/ 13 w 69"/>
                <a:gd name="T29" fmla="*/ 105 h 144"/>
                <a:gd name="T30" fmla="*/ 13 w 69"/>
                <a:gd name="T31" fmla="*/ 49 h 144"/>
                <a:gd name="T32" fmla="*/ 0 w 69"/>
                <a:gd name="T33" fmla="*/ 49 h 144"/>
                <a:gd name="T34" fmla="*/ 0 w 69"/>
                <a:gd name="T35" fmla="*/ 45 h 144"/>
                <a:gd name="T36" fmla="*/ 24 w 69"/>
                <a:gd name="T37" fmla="*/ 24 h 144"/>
                <a:gd name="T38" fmla="*/ 41 w 69"/>
                <a:gd name="T39" fmla="*/ 0 h 144"/>
                <a:gd name="T40" fmla="*/ 45 w 69"/>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44">
                  <a:moveTo>
                    <a:pt x="45" y="0"/>
                  </a:moveTo>
                  <a:lnTo>
                    <a:pt x="45" y="38"/>
                  </a:lnTo>
                  <a:lnTo>
                    <a:pt x="69" y="38"/>
                  </a:lnTo>
                  <a:lnTo>
                    <a:pt x="69" y="49"/>
                  </a:lnTo>
                  <a:lnTo>
                    <a:pt x="45" y="49"/>
                  </a:lnTo>
                  <a:lnTo>
                    <a:pt x="45" y="113"/>
                  </a:lnTo>
                  <a:cubicBezTo>
                    <a:pt x="45" y="119"/>
                    <a:pt x="45" y="123"/>
                    <a:pt x="45" y="125"/>
                  </a:cubicBezTo>
                  <a:cubicBezTo>
                    <a:pt x="46" y="127"/>
                    <a:pt x="47" y="128"/>
                    <a:pt x="48" y="129"/>
                  </a:cubicBezTo>
                  <a:cubicBezTo>
                    <a:pt x="50" y="130"/>
                    <a:pt x="51" y="131"/>
                    <a:pt x="52" y="131"/>
                  </a:cubicBezTo>
                  <a:cubicBezTo>
                    <a:pt x="57" y="131"/>
                    <a:pt x="62" y="127"/>
                    <a:pt x="66" y="120"/>
                  </a:cubicBezTo>
                  <a:lnTo>
                    <a:pt x="69" y="122"/>
                  </a:lnTo>
                  <a:cubicBezTo>
                    <a:pt x="63" y="136"/>
                    <a:pt x="53" y="144"/>
                    <a:pt x="40" y="144"/>
                  </a:cubicBezTo>
                  <a:cubicBezTo>
                    <a:pt x="33" y="144"/>
                    <a:pt x="28" y="142"/>
                    <a:pt x="23" y="138"/>
                  </a:cubicBezTo>
                  <a:cubicBezTo>
                    <a:pt x="19" y="134"/>
                    <a:pt x="16" y="130"/>
                    <a:pt x="14" y="126"/>
                  </a:cubicBezTo>
                  <a:cubicBezTo>
                    <a:pt x="14" y="123"/>
                    <a:pt x="13" y="116"/>
                    <a:pt x="13" y="105"/>
                  </a:cubicBezTo>
                  <a:lnTo>
                    <a:pt x="13" y="49"/>
                  </a:lnTo>
                  <a:lnTo>
                    <a:pt x="0" y="49"/>
                  </a:lnTo>
                  <a:lnTo>
                    <a:pt x="0" y="45"/>
                  </a:lnTo>
                  <a:cubicBezTo>
                    <a:pt x="9" y="38"/>
                    <a:pt x="17" y="31"/>
                    <a:pt x="24" y="24"/>
                  </a:cubicBezTo>
                  <a:cubicBezTo>
                    <a:pt x="30" y="17"/>
                    <a:pt x="36" y="9"/>
                    <a:pt x="41" y="0"/>
                  </a:cubicBez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7" name="Freeform 236"/>
            <p:cNvSpPr>
              <a:spLocks noEditPoints="1"/>
            </p:cNvSpPr>
            <p:nvPr userDrawn="1"/>
          </p:nvSpPr>
          <p:spPr bwMode="auto">
            <a:xfrm>
              <a:off x="4822825" y="1951038"/>
              <a:ext cx="44450" cy="122238"/>
            </a:xfrm>
            <a:custGeom>
              <a:avLst/>
              <a:gdLst>
                <a:gd name="T0" fmla="*/ 29 w 57"/>
                <a:gd name="T1" fmla="*/ 0 h 155"/>
                <a:gd name="T2" fmla="*/ 41 w 57"/>
                <a:gd name="T3" fmla="*/ 5 h 155"/>
                <a:gd name="T4" fmla="*/ 46 w 57"/>
                <a:gd name="T5" fmla="*/ 18 h 155"/>
                <a:gd name="T6" fmla="*/ 41 w 57"/>
                <a:gd name="T7" fmla="*/ 30 h 155"/>
                <a:gd name="T8" fmla="*/ 29 w 57"/>
                <a:gd name="T9" fmla="*/ 35 h 155"/>
                <a:gd name="T10" fmla="*/ 16 w 57"/>
                <a:gd name="T11" fmla="*/ 30 h 155"/>
                <a:gd name="T12" fmla="*/ 11 w 57"/>
                <a:gd name="T13" fmla="*/ 18 h 155"/>
                <a:gd name="T14" fmla="*/ 16 w 57"/>
                <a:gd name="T15" fmla="*/ 5 h 155"/>
                <a:gd name="T16" fmla="*/ 29 w 57"/>
                <a:gd name="T17" fmla="*/ 0 h 155"/>
                <a:gd name="T18" fmla="*/ 44 w 57"/>
                <a:gd name="T19" fmla="*/ 51 h 155"/>
                <a:gd name="T20" fmla="*/ 44 w 57"/>
                <a:gd name="T21" fmla="*/ 133 h 155"/>
                <a:gd name="T22" fmla="*/ 47 w 57"/>
                <a:gd name="T23" fmla="*/ 148 h 155"/>
                <a:gd name="T24" fmla="*/ 57 w 57"/>
                <a:gd name="T25" fmla="*/ 151 h 155"/>
                <a:gd name="T26" fmla="*/ 57 w 57"/>
                <a:gd name="T27" fmla="*/ 155 h 155"/>
                <a:gd name="T28" fmla="*/ 0 w 57"/>
                <a:gd name="T29" fmla="*/ 155 h 155"/>
                <a:gd name="T30" fmla="*/ 0 w 57"/>
                <a:gd name="T31" fmla="*/ 151 h 155"/>
                <a:gd name="T32" fmla="*/ 11 w 57"/>
                <a:gd name="T33" fmla="*/ 147 h 155"/>
                <a:gd name="T34" fmla="*/ 13 w 57"/>
                <a:gd name="T35" fmla="*/ 133 h 155"/>
                <a:gd name="T36" fmla="*/ 13 w 57"/>
                <a:gd name="T37" fmla="*/ 73 h 155"/>
                <a:gd name="T38" fmla="*/ 10 w 57"/>
                <a:gd name="T39" fmla="*/ 58 h 155"/>
                <a:gd name="T40" fmla="*/ 0 w 57"/>
                <a:gd name="T41" fmla="*/ 55 h 155"/>
                <a:gd name="T42" fmla="*/ 0 w 57"/>
                <a:gd name="T43" fmla="*/ 51 h 155"/>
                <a:gd name="T44" fmla="*/ 44 w 57"/>
                <a:gd name="T45" fmla="*/ 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55">
                  <a:moveTo>
                    <a:pt x="29" y="0"/>
                  </a:moveTo>
                  <a:cubicBezTo>
                    <a:pt x="33" y="0"/>
                    <a:pt x="38" y="2"/>
                    <a:pt x="41" y="5"/>
                  </a:cubicBezTo>
                  <a:cubicBezTo>
                    <a:pt x="44" y="9"/>
                    <a:pt x="46" y="13"/>
                    <a:pt x="46" y="18"/>
                  </a:cubicBezTo>
                  <a:cubicBezTo>
                    <a:pt x="46" y="22"/>
                    <a:pt x="44" y="26"/>
                    <a:pt x="41" y="30"/>
                  </a:cubicBezTo>
                  <a:cubicBezTo>
                    <a:pt x="37" y="33"/>
                    <a:pt x="33" y="35"/>
                    <a:pt x="29" y="35"/>
                  </a:cubicBezTo>
                  <a:cubicBezTo>
                    <a:pt x="24" y="35"/>
                    <a:pt x="20" y="33"/>
                    <a:pt x="16" y="30"/>
                  </a:cubicBezTo>
                  <a:cubicBezTo>
                    <a:pt x="13" y="26"/>
                    <a:pt x="11" y="22"/>
                    <a:pt x="11" y="18"/>
                  </a:cubicBezTo>
                  <a:cubicBezTo>
                    <a:pt x="11" y="13"/>
                    <a:pt x="13" y="9"/>
                    <a:pt x="16" y="5"/>
                  </a:cubicBezTo>
                  <a:cubicBezTo>
                    <a:pt x="20" y="2"/>
                    <a:pt x="24" y="0"/>
                    <a:pt x="29" y="0"/>
                  </a:cubicBezTo>
                  <a:moveTo>
                    <a:pt x="44" y="51"/>
                  </a:moveTo>
                  <a:lnTo>
                    <a:pt x="44" y="133"/>
                  </a:lnTo>
                  <a:cubicBezTo>
                    <a:pt x="44" y="141"/>
                    <a:pt x="45" y="146"/>
                    <a:pt x="47" y="148"/>
                  </a:cubicBezTo>
                  <a:cubicBezTo>
                    <a:pt x="48" y="150"/>
                    <a:pt x="52" y="151"/>
                    <a:pt x="57" y="151"/>
                  </a:cubicBezTo>
                  <a:lnTo>
                    <a:pt x="57" y="155"/>
                  </a:lnTo>
                  <a:lnTo>
                    <a:pt x="0" y="155"/>
                  </a:lnTo>
                  <a:lnTo>
                    <a:pt x="0" y="151"/>
                  </a:lnTo>
                  <a:cubicBezTo>
                    <a:pt x="5" y="151"/>
                    <a:pt x="9" y="150"/>
                    <a:pt x="11" y="147"/>
                  </a:cubicBezTo>
                  <a:cubicBezTo>
                    <a:pt x="12" y="145"/>
                    <a:pt x="13" y="141"/>
                    <a:pt x="13" y="133"/>
                  </a:cubicBezTo>
                  <a:lnTo>
                    <a:pt x="13" y="73"/>
                  </a:lnTo>
                  <a:cubicBezTo>
                    <a:pt x="13" y="65"/>
                    <a:pt x="12" y="60"/>
                    <a:pt x="10" y="58"/>
                  </a:cubicBezTo>
                  <a:cubicBezTo>
                    <a:pt x="9" y="56"/>
                    <a:pt x="5" y="55"/>
                    <a:pt x="0" y="55"/>
                  </a:cubicBezTo>
                  <a:lnTo>
                    <a:pt x="0" y="51"/>
                  </a:lnTo>
                  <a:lnTo>
                    <a:pt x="44" y="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8" name="Freeform 237"/>
            <p:cNvSpPr>
              <a:spLocks noEditPoints="1"/>
            </p:cNvSpPr>
            <p:nvPr userDrawn="1"/>
          </p:nvSpPr>
          <p:spPr bwMode="auto">
            <a:xfrm>
              <a:off x="4870450" y="1989138"/>
              <a:ext cx="77788" cy="87313"/>
            </a:xfrm>
            <a:custGeom>
              <a:avLst/>
              <a:gdLst>
                <a:gd name="T0" fmla="*/ 48 w 97"/>
                <a:gd name="T1" fmla="*/ 0 h 110"/>
                <a:gd name="T2" fmla="*/ 74 w 97"/>
                <a:gd name="T3" fmla="*/ 7 h 110"/>
                <a:gd name="T4" fmla="*/ 91 w 97"/>
                <a:gd name="T5" fmla="*/ 27 h 110"/>
                <a:gd name="T6" fmla="*/ 97 w 97"/>
                <a:gd name="T7" fmla="*/ 55 h 110"/>
                <a:gd name="T8" fmla="*/ 86 w 97"/>
                <a:gd name="T9" fmla="*/ 92 h 110"/>
                <a:gd name="T10" fmla="*/ 49 w 97"/>
                <a:gd name="T11" fmla="*/ 110 h 110"/>
                <a:gd name="T12" fmla="*/ 12 w 97"/>
                <a:gd name="T13" fmla="*/ 94 h 110"/>
                <a:gd name="T14" fmla="*/ 0 w 97"/>
                <a:gd name="T15" fmla="*/ 55 h 110"/>
                <a:gd name="T16" fmla="*/ 13 w 97"/>
                <a:gd name="T17" fmla="*/ 16 h 110"/>
                <a:gd name="T18" fmla="*/ 48 w 97"/>
                <a:gd name="T19" fmla="*/ 0 h 110"/>
                <a:gd name="T20" fmla="*/ 49 w 97"/>
                <a:gd name="T21" fmla="*/ 8 h 110"/>
                <a:gd name="T22" fmla="*/ 39 w 97"/>
                <a:gd name="T23" fmla="*/ 12 h 110"/>
                <a:gd name="T24" fmla="*/ 34 w 97"/>
                <a:gd name="T25" fmla="*/ 29 h 110"/>
                <a:gd name="T26" fmla="*/ 32 w 97"/>
                <a:gd name="T27" fmla="*/ 64 h 110"/>
                <a:gd name="T28" fmla="*/ 34 w 97"/>
                <a:gd name="T29" fmla="*/ 86 h 110"/>
                <a:gd name="T30" fmla="*/ 39 w 97"/>
                <a:gd name="T31" fmla="*/ 98 h 110"/>
                <a:gd name="T32" fmla="*/ 48 w 97"/>
                <a:gd name="T33" fmla="*/ 102 h 110"/>
                <a:gd name="T34" fmla="*/ 57 w 97"/>
                <a:gd name="T35" fmla="*/ 100 h 110"/>
                <a:gd name="T36" fmla="*/ 62 w 97"/>
                <a:gd name="T37" fmla="*/ 89 h 110"/>
                <a:gd name="T38" fmla="*/ 65 w 97"/>
                <a:gd name="T39" fmla="*/ 46 h 110"/>
                <a:gd name="T40" fmla="*/ 63 w 97"/>
                <a:gd name="T41" fmla="*/ 20 h 110"/>
                <a:gd name="T42" fmla="*/ 56 w 97"/>
                <a:gd name="T43" fmla="*/ 10 h 110"/>
                <a:gd name="T44" fmla="*/ 49 w 97"/>
                <a:gd name="T45"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110">
                  <a:moveTo>
                    <a:pt x="48" y="0"/>
                  </a:moveTo>
                  <a:cubicBezTo>
                    <a:pt x="57" y="0"/>
                    <a:pt x="66" y="2"/>
                    <a:pt x="74" y="7"/>
                  </a:cubicBezTo>
                  <a:cubicBezTo>
                    <a:pt x="81" y="11"/>
                    <a:pt x="87" y="18"/>
                    <a:pt x="91" y="27"/>
                  </a:cubicBezTo>
                  <a:cubicBezTo>
                    <a:pt x="95" y="35"/>
                    <a:pt x="97" y="45"/>
                    <a:pt x="97" y="55"/>
                  </a:cubicBezTo>
                  <a:cubicBezTo>
                    <a:pt x="97" y="70"/>
                    <a:pt x="94" y="82"/>
                    <a:pt x="86" y="92"/>
                  </a:cubicBezTo>
                  <a:cubicBezTo>
                    <a:pt x="77" y="104"/>
                    <a:pt x="65" y="110"/>
                    <a:pt x="49" y="110"/>
                  </a:cubicBezTo>
                  <a:cubicBezTo>
                    <a:pt x="33" y="110"/>
                    <a:pt x="21" y="105"/>
                    <a:pt x="12" y="94"/>
                  </a:cubicBezTo>
                  <a:cubicBezTo>
                    <a:pt x="4" y="83"/>
                    <a:pt x="0" y="70"/>
                    <a:pt x="0" y="55"/>
                  </a:cubicBezTo>
                  <a:cubicBezTo>
                    <a:pt x="0" y="40"/>
                    <a:pt x="4" y="27"/>
                    <a:pt x="13" y="16"/>
                  </a:cubicBezTo>
                  <a:cubicBezTo>
                    <a:pt x="21" y="5"/>
                    <a:pt x="33" y="0"/>
                    <a:pt x="48" y="0"/>
                  </a:cubicBezTo>
                  <a:moveTo>
                    <a:pt x="49" y="8"/>
                  </a:moveTo>
                  <a:cubicBezTo>
                    <a:pt x="45" y="8"/>
                    <a:pt x="42" y="9"/>
                    <a:pt x="39" y="12"/>
                  </a:cubicBezTo>
                  <a:cubicBezTo>
                    <a:pt x="36" y="15"/>
                    <a:pt x="34" y="20"/>
                    <a:pt x="34" y="29"/>
                  </a:cubicBezTo>
                  <a:cubicBezTo>
                    <a:pt x="33" y="37"/>
                    <a:pt x="32" y="49"/>
                    <a:pt x="32" y="64"/>
                  </a:cubicBezTo>
                  <a:cubicBezTo>
                    <a:pt x="32" y="72"/>
                    <a:pt x="33" y="79"/>
                    <a:pt x="34" y="86"/>
                  </a:cubicBezTo>
                  <a:cubicBezTo>
                    <a:pt x="35" y="92"/>
                    <a:pt x="36" y="96"/>
                    <a:pt x="39" y="98"/>
                  </a:cubicBezTo>
                  <a:cubicBezTo>
                    <a:pt x="42" y="101"/>
                    <a:pt x="45" y="102"/>
                    <a:pt x="48" y="102"/>
                  </a:cubicBezTo>
                  <a:cubicBezTo>
                    <a:pt x="52" y="102"/>
                    <a:pt x="54" y="102"/>
                    <a:pt x="57" y="100"/>
                  </a:cubicBezTo>
                  <a:cubicBezTo>
                    <a:pt x="60" y="97"/>
                    <a:pt x="61" y="94"/>
                    <a:pt x="62" y="89"/>
                  </a:cubicBezTo>
                  <a:cubicBezTo>
                    <a:pt x="64" y="82"/>
                    <a:pt x="65" y="68"/>
                    <a:pt x="65" y="46"/>
                  </a:cubicBezTo>
                  <a:cubicBezTo>
                    <a:pt x="65" y="34"/>
                    <a:pt x="64" y="25"/>
                    <a:pt x="63" y="20"/>
                  </a:cubicBezTo>
                  <a:cubicBezTo>
                    <a:pt x="61" y="16"/>
                    <a:pt x="59" y="12"/>
                    <a:pt x="56" y="10"/>
                  </a:cubicBezTo>
                  <a:cubicBezTo>
                    <a:pt x="54" y="8"/>
                    <a:pt x="52" y="8"/>
                    <a:pt x="49"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39" name="Freeform 238"/>
            <p:cNvSpPr>
              <a:spLocks/>
            </p:cNvSpPr>
            <p:nvPr userDrawn="1"/>
          </p:nvSpPr>
          <p:spPr bwMode="auto">
            <a:xfrm>
              <a:off x="4953000" y="1989138"/>
              <a:ext cx="90488" cy="84138"/>
            </a:xfrm>
            <a:custGeom>
              <a:avLst/>
              <a:gdLst>
                <a:gd name="T0" fmla="*/ 43 w 113"/>
                <a:gd name="T1" fmla="*/ 3 h 107"/>
                <a:gd name="T2" fmla="*/ 43 w 113"/>
                <a:gd name="T3" fmla="*/ 16 h 107"/>
                <a:gd name="T4" fmla="*/ 58 w 113"/>
                <a:gd name="T5" fmla="*/ 4 h 107"/>
                <a:gd name="T6" fmla="*/ 74 w 113"/>
                <a:gd name="T7" fmla="*/ 0 h 107"/>
                <a:gd name="T8" fmla="*/ 91 w 113"/>
                <a:gd name="T9" fmla="*/ 5 h 107"/>
                <a:gd name="T10" fmla="*/ 100 w 113"/>
                <a:gd name="T11" fmla="*/ 19 h 107"/>
                <a:gd name="T12" fmla="*/ 102 w 113"/>
                <a:gd name="T13" fmla="*/ 44 h 107"/>
                <a:gd name="T14" fmla="*/ 102 w 113"/>
                <a:gd name="T15" fmla="*/ 84 h 107"/>
                <a:gd name="T16" fmla="*/ 104 w 113"/>
                <a:gd name="T17" fmla="*/ 99 h 107"/>
                <a:gd name="T18" fmla="*/ 113 w 113"/>
                <a:gd name="T19" fmla="*/ 103 h 107"/>
                <a:gd name="T20" fmla="*/ 113 w 113"/>
                <a:gd name="T21" fmla="*/ 107 h 107"/>
                <a:gd name="T22" fmla="*/ 60 w 113"/>
                <a:gd name="T23" fmla="*/ 107 h 107"/>
                <a:gd name="T24" fmla="*/ 60 w 113"/>
                <a:gd name="T25" fmla="*/ 103 h 107"/>
                <a:gd name="T26" fmla="*/ 69 w 113"/>
                <a:gd name="T27" fmla="*/ 98 h 107"/>
                <a:gd name="T28" fmla="*/ 70 w 113"/>
                <a:gd name="T29" fmla="*/ 84 h 107"/>
                <a:gd name="T30" fmla="*/ 70 w 113"/>
                <a:gd name="T31" fmla="*/ 38 h 107"/>
                <a:gd name="T32" fmla="*/ 69 w 113"/>
                <a:gd name="T33" fmla="*/ 22 h 107"/>
                <a:gd name="T34" fmla="*/ 66 w 113"/>
                <a:gd name="T35" fmla="*/ 17 h 107"/>
                <a:gd name="T36" fmla="*/ 61 w 113"/>
                <a:gd name="T37" fmla="*/ 15 h 107"/>
                <a:gd name="T38" fmla="*/ 43 w 113"/>
                <a:gd name="T39" fmla="*/ 28 h 107"/>
                <a:gd name="T40" fmla="*/ 43 w 113"/>
                <a:gd name="T41" fmla="*/ 84 h 107"/>
                <a:gd name="T42" fmla="*/ 45 w 113"/>
                <a:gd name="T43" fmla="*/ 99 h 107"/>
                <a:gd name="T44" fmla="*/ 53 w 113"/>
                <a:gd name="T45" fmla="*/ 103 h 107"/>
                <a:gd name="T46" fmla="*/ 53 w 113"/>
                <a:gd name="T47" fmla="*/ 107 h 107"/>
                <a:gd name="T48" fmla="*/ 0 w 113"/>
                <a:gd name="T49" fmla="*/ 107 h 107"/>
                <a:gd name="T50" fmla="*/ 0 w 113"/>
                <a:gd name="T51" fmla="*/ 103 h 107"/>
                <a:gd name="T52" fmla="*/ 10 w 113"/>
                <a:gd name="T53" fmla="*/ 99 h 107"/>
                <a:gd name="T54" fmla="*/ 12 w 113"/>
                <a:gd name="T55" fmla="*/ 84 h 107"/>
                <a:gd name="T56" fmla="*/ 12 w 113"/>
                <a:gd name="T57" fmla="*/ 25 h 107"/>
                <a:gd name="T58" fmla="*/ 9 w 113"/>
                <a:gd name="T59" fmla="*/ 11 h 107"/>
                <a:gd name="T60" fmla="*/ 0 w 113"/>
                <a:gd name="T61" fmla="*/ 7 h 107"/>
                <a:gd name="T62" fmla="*/ 0 w 113"/>
                <a:gd name="T63" fmla="*/ 3 h 107"/>
                <a:gd name="T64" fmla="*/ 43 w 113"/>
                <a:gd name="T6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7">
                  <a:moveTo>
                    <a:pt x="43" y="3"/>
                  </a:moveTo>
                  <a:lnTo>
                    <a:pt x="43" y="16"/>
                  </a:lnTo>
                  <a:cubicBezTo>
                    <a:pt x="48" y="10"/>
                    <a:pt x="53" y="6"/>
                    <a:pt x="58" y="4"/>
                  </a:cubicBezTo>
                  <a:cubicBezTo>
                    <a:pt x="63" y="1"/>
                    <a:pt x="68" y="0"/>
                    <a:pt x="74" y="0"/>
                  </a:cubicBezTo>
                  <a:cubicBezTo>
                    <a:pt x="81" y="0"/>
                    <a:pt x="86" y="2"/>
                    <a:pt x="91" y="5"/>
                  </a:cubicBezTo>
                  <a:cubicBezTo>
                    <a:pt x="95" y="9"/>
                    <a:pt x="98" y="14"/>
                    <a:pt x="100" y="19"/>
                  </a:cubicBezTo>
                  <a:cubicBezTo>
                    <a:pt x="101" y="24"/>
                    <a:pt x="102" y="32"/>
                    <a:pt x="102" y="44"/>
                  </a:cubicBezTo>
                  <a:lnTo>
                    <a:pt x="102" y="84"/>
                  </a:lnTo>
                  <a:cubicBezTo>
                    <a:pt x="102" y="92"/>
                    <a:pt x="102" y="97"/>
                    <a:pt x="104" y="99"/>
                  </a:cubicBezTo>
                  <a:cubicBezTo>
                    <a:pt x="105" y="101"/>
                    <a:pt x="108" y="103"/>
                    <a:pt x="113" y="103"/>
                  </a:cubicBezTo>
                  <a:lnTo>
                    <a:pt x="113" y="107"/>
                  </a:lnTo>
                  <a:lnTo>
                    <a:pt x="60" y="107"/>
                  </a:lnTo>
                  <a:lnTo>
                    <a:pt x="60" y="103"/>
                  </a:lnTo>
                  <a:cubicBezTo>
                    <a:pt x="64" y="103"/>
                    <a:pt x="67" y="101"/>
                    <a:pt x="69" y="98"/>
                  </a:cubicBezTo>
                  <a:cubicBezTo>
                    <a:pt x="70" y="96"/>
                    <a:pt x="70" y="92"/>
                    <a:pt x="70" y="84"/>
                  </a:cubicBezTo>
                  <a:lnTo>
                    <a:pt x="70" y="38"/>
                  </a:lnTo>
                  <a:cubicBezTo>
                    <a:pt x="70" y="29"/>
                    <a:pt x="70" y="24"/>
                    <a:pt x="69" y="22"/>
                  </a:cubicBezTo>
                  <a:cubicBezTo>
                    <a:pt x="69" y="20"/>
                    <a:pt x="68" y="18"/>
                    <a:pt x="66" y="17"/>
                  </a:cubicBezTo>
                  <a:cubicBezTo>
                    <a:pt x="64" y="15"/>
                    <a:pt x="63" y="15"/>
                    <a:pt x="61" y="15"/>
                  </a:cubicBezTo>
                  <a:cubicBezTo>
                    <a:pt x="54" y="15"/>
                    <a:pt x="48" y="19"/>
                    <a:pt x="43" y="28"/>
                  </a:cubicBezTo>
                  <a:lnTo>
                    <a:pt x="43" y="84"/>
                  </a:lnTo>
                  <a:cubicBezTo>
                    <a:pt x="43" y="92"/>
                    <a:pt x="44" y="97"/>
                    <a:pt x="45" y="99"/>
                  </a:cubicBezTo>
                  <a:cubicBezTo>
                    <a:pt x="46" y="101"/>
                    <a:pt x="49" y="103"/>
                    <a:pt x="53" y="103"/>
                  </a:cubicBezTo>
                  <a:lnTo>
                    <a:pt x="53" y="107"/>
                  </a:lnTo>
                  <a:lnTo>
                    <a:pt x="0" y="107"/>
                  </a:lnTo>
                  <a:lnTo>
                    <a:pt x="0" y="103"/>
                  </a:lnTo>
                  <a:cubicBezTo>
                    <a:pt x="5" y="103"/>
                    <a:pt x="8" y="101"/>
                    <a:pt x="10" y="99"/>
                  </a:cubicBezTo>
                  <a:cubicBezTo>
                    <a:pt x="11" y="97"/>
                    <a:pt x="12" y="92"/>
                    <a:pt x="12" y="84"/>
                  </a:cubicBezTo>
                  <a:lnTo>
                    <a:pt x="12" y="25"/>
                  </a:lnTo>
                  <a:cubicBezTo>
                    <a:pt x="12" y="18"/>
                    <a:pt x="11" y="13"/>
                    <a:pt x="9" y="11"/>
                  </a:cubicBezTo>
                  <a:cubicBezTo>
                    <a:pt x="8" y="9"/>
                    <a:pt x="5" y="7"/>
                    <a:pt x="0" y="7"/>
                  </a:cubicBezTo>
                  <a:lnTo>
                    <a:pt x="0" y="3"/>
                  </a:lnTo>
                  <a:lnTo>
                    <a:pt x="43"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40" name="Freeform 239"/>
            <p:cNvSpPr>
              <a:spLocks noEditPoints="1"/>
            </p:cNvSpPr>
            <p:nvPr userDrawn="1"/>
          </p:nvSpPr>
          <p:spPr bwMode="auto">
            <a:xfrm>
              <a:off x="5087938" y="1951038"/>
              <a:ext cx="127000" cy="125413"/>
            </a:xfrm>
            <a:custGeom>
              <a:avLst/>
              <a:gdLst>
                <a:gd name="T0" fmla="*/ 79 w 160"/>
                <a:gd name="T1" fmla="*/ 1 h 158"/>
                <a:gd name="T2" fmla="*/ 138 w 160"/>
                <a:gd name="T3" fmla="*/ 22 h 158"/>
                <a:gd name="T4" fmla="*/ 160 w 160"/>
                <a:gd name="T5" fmla="*/ 78 h 158"/>
                <a:gd name="T6" fmla="*/ 143 w 160"/>
                <a:gd name="T7" fmla="*/ 129 h 158"/>
                <a:gd name="T8" fmla="*/ 80 w 160"/>
                <a:gd name="T9" fmla="*/ 158 h 158"/>
                <a:gd name="T10" fmla="*/ 17 w 160"/>
                <a:gd name="T11" fmla="*/ 130 h 158"/>
                <a:gd name="T12" fmla="*/ 0 w 160"/>
                <a:gd name="T13" fmla="*/ 78 h 158"/>
                <a:gd name="T14" fmla="*/ 22 w 160"/>
                <a:gd name="T15" fmla="*/ 22 h 158"/>
                <a:gd name="T16" fmla="*/ 79 w 160"/>
                <a:gd name="T17" fmla="*/ 1 h 158"/>
                <a:gd name="T18" fmla="*/ 80 w 160"/>
                <a:gd name="T19" fmla="*/ 8 h 158"/>
                <a:gd name="T20" fmla="*/ 49 w 160"/>
                <a:gd name="T21" fmla="*/ 29 h 158"/>
                <a:gd name="T22" fmla="*/ 40 w 160"/>
                <a:gd name="T23" fmla="*/ 79 h 158"/>
                <a:gd name="T24" fmla="*/ 53 w 160"/>
                <a:gd name="T25" fmla="*/ 136 h 158"/>
                <a:gd name="T26" fmla="*/ 80 w 160"/>
                <a:gd name="T27" fmla="*/ 149 h 158"/>
                <a:gd name="T28" fmla="*/ 99 w 160"/>
                <a:gd name="T29" fmla="*/ 144 h 158"/>
                <a:gd name="T30" fmla="*/ 114 w 160"/>
                <a:gd name="T31" fmla="*/ 121 h 158"/>
                <a:gd name="T32" fmla="*/ 120 w 160"/>
                <a:gd name="T33" fmla="*/ 80 h 158"/>
                <a:gd name="T34" fmla="*/ 114 w 160"/>
                <a:gd name="T35" fmla="*/ 35 h 158"/>
                <a:gd name="T36" fmla="*/ 100 w 160"/>
                <a:gd name="T37" fmla="*/ 14 h 158"/>
                <a:gd name="T38" fmla="*/ 80 w 160"/>
                <a:gd name="T39"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58">
                  <a:moveTo>
                    <a:pt x="79" y="1"/>
                  </a:moveTo>
                  <a:cubicBezTo>
                    <a:pt x="103" y="0"/>
                    <a:pt x="123" y="7"/>
                    <a:pt x="138" y="22"/>
                  </a:cubicBezTo>
                  <a:cubicBezTo>
                    <a:pt x="153" y="37"/>
                    <a:pt x="160" y="55"/>
                    <a:pt x="160" y="78"/>
                  </a:cubicBezTo>
                  <a:cubicBezTo>
                    <a:pt x="160" y="97"/>
                    <a:pt x="155" y="114"/>
                    <a:pt x="143" y="129"/>
                  </a:cubicBezTo>
                  <a:cubicBezTo>
                    <a:pt x="128" y="148"/>
                    <a:pt x="107" y="158"/>
                    <a:pt x="80" y="158"/>
                  </a:cubicBezTo>
                  <a:cubicBezTo>
                    <a:pt x="53" y="158"/>
                    <a:pt x="32" y="148"/>
                    <a:pt x="17" y="130"/>
                  </a:cubicBezTo>
                  <a:cubicBezTo>
                    <a:pt x="5" y="115"/>
                    <a:pt x="0" y="98"/>
                    <a:pt x="0" y="78"/>
                  </a:cubicBezTo>
                  <a:cubicBezTo>
                    <a:pt x="0" y="56"/>
                    <a:pt x="7" y="37"/>
                    <a:pt x="22" y="22"/>
                  </a:cubicBezTo>
                  <a:cubicBezTo>
                    <a:pt x="38" y="7"/>
                    <a:pt x="57" y="0"/>
                    <a:pt x="79" y="1"/>
                  </a:cubicBezTo>
                  <a:moveTo>
                    <a:pt x="80" y="8"/>
                  </a:moveTo>
                  <a:cubicBezTo>
                    <a:pt x="66" y="8"/>
                    <a:pt x="56" y="15"/>
                    <a:pt x="49" y="29"/>
                  </a:cubicBezTo>
                  <a:cubicBezTo>
                    <a:pt x="43" y="41"/>
                    <a:pt x="40" y="57"/>
                    <a:pt x="40" y="79"/>
                  </a:cubicBezTo>
                  <a:cubicBezTo>
                    <a:pt x="40" y="105"/>
                    <a:pt x="44" y="124"/>
                    <a:pt x="53" y="136"/>
                  </a:cubicBezTo>
                  <a:cubicBezTo>
                    <a:pt x="60" y="145"/>
                    <a:pt x="69" y="149"/>
                    <a:pt x="80" y="149"/>
                  </a:cubicBezTo>
                  <a:cubicBezTo>
                    <a:pt x="88" y="149"/>
                    <a:pt x="94" y="147"/>
                    <a:pt x="99" y="144"/>
                  </a:cubicBezTo>
                  <a:cubicBezTo>
                    <a:pt x="106" y="139"/>
                    <a:pt x="111" y="131"/>
                    <a:pt x="114" y="121"/>
                  </a:cubicBezTo>
                  <a:cubicBezTo>
                    <a:pt x="118" y="110"/>
                    <a:pt x="120" y="97"/>
                    <a:pt x="120" y="80"/>
                  </a:cubicBezTo>
                  <a:cubicBezTo>
                    <a:pt x="120" y="60"/>
                    <a:pt x="118" y="45"/>
                    <a:pt x="114" y="35"/>
                  </a:cubicBezTo>
                  <a:cubicBezTo>
                    <a:pt x="111" y="25"/>
                    <a:pt x="106" y="18"/>
                    <a:pt x="100" y="14"/>
                  </a:cubicBezTo>
                  <a:cubicBezTo>
                    <a:pt x="94" y="10"/>
                    <a:pt x="88" y="8"/>
                    <a:pt x="80" y="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41" name="Freeform 240"/>
            <p:cNvSpPr>
              <a:spLocks/>
            </p:cNvSpPr>
            <p:nvPr userDrawn="1"/>
          </p:nvSpPr>
          <p:spPr bwMode="auto">
            <a:xfrm>
              <a:off x="5221288" y="1951038"/>
              <a:ext cx="66675" cy="122238"/>
            </a:xfrm>
            <a:custGeom>
              <a:avLst/>
              <a:gdLst>
                <a:gd name="T0" fmla="*/ 46 w 85"/>
                <a:gd name="T1" fmla="*/ 62 h 155"/>
                <a:gd name="T2" fmla="*/ 46 w 85"/>
                <a:gd name="T3" fmla="*/ 134 h 155"/>
                <a:gd name="T4" fmla="*/ 48 w 85"/>
                <a:gd name="T5" fmla="*/ 147 h 155"/>
                <a:gd name="T6" fmla="*/ 61 w 85"/>
                <a:gd name="T7" fmla="*/ 151 h 155"/>
                <a:gd name="T8" fmla="*/ 61 w 85"/>
                <a:gd name="T9" fmla="*/ 155 h 155"/>
                <a:gd name="T10" fmla="*/ 0 w 85"/>
                <a:gd name="T11" fmla="*/ 155 h 155"/>
                <a:gd name="T12" fmla="*/ 0 w 85"/>
                <a:gd name="T13" fmla="*/ 151 h 155"/>
                <a:gd name="T14" fmla="*/ 9 w 85"/>
                <a:gd name="T15" fmla="*/ 149 h 155"/>
                <a:gd name="T16" fmla="*/ 14 w 85"/>
                <a:gd name="T17" fmla="*/ 145 h 155"/>
                <a:gd name="T18" fmla="*/ 15 w 85"/>
                <a:gd name="T19" fmla="*/ 134 h 155"/>
                <a:gd name="T20" fmla="*/ 15 w 85"/>
                <a:gd name="T21" fmla="*/ 62 h 155"/>
                <a:gd name="T22" fmla="*/ 0 w 85"/>
                <a:gd name="T23" fmla="*/ 62 h 155"/>
                <a:gd name="T24" fmla="*/ 0 w 85"/>
                <a:gd name="T25" fmla="*/ 51 h 155"/>
                <a:gd name="T26" fmla="*/ 15 w 85"/>
                <a:gd name="T27" fmla="*/ 51 h 155"/>
                <a:gd name="T28" fmla="*/ 15 w 85"/>
                <a:gd name="T29" fmla="*/ 43 h 155"/>
                <a:gd name="T30" fmla="*/ 15 w 85"/>
                <a:gd name="T31" fmla="*/ 38 h 155"/>
                <a:gd name="T32" fmla="*/ 26 w 85"/>
                <a:gd name="T33" fmla="*/ 11 h 155"/>
                <a:gd name="T34" fmla="*/ 58 w 85"/>
                <a:gd name="T35" fmla="*/ 0 h 155"/>
                <a:gd name="T36" fmla="*/ 79 w 85"/>
                <a:gd name="T37" fmla="*/ 5 h 155"/>
                <a:gd name="T38" fmla="*/ 85 w 85"/>
                <a:gd name="T39" fmla="*/ 17 h 155"/>
                <a:gd name="T40" fmla="*/ 81 w 85"/>
                <a:gd name="T41" fmla="*/ 26 h 155"/>
                <a:gd name="T42" fmla="*/ 70 w 85"/>
                <a:gd name="T43" fmla="*/ 29 h 155"/>
                <a:gd name="T44" fmla="*/ 61 w 85"/>
                <a:gd name="T45" fmla="*/ 26 h 155"/>
                <a:gd name="T46" fmla="*/ 58 w 85"/>
                <a:gd name="T47" fmla="*/ 20 h 155"/>
                <a:gd name="T48" fmla="*/ 58 w 85"/>
                <a:gd name="T49" fmla="*/ 15 h 155"/>
                <a:gd name="T50" fmla="*/ 59 w 85"/>
                <a:gd name="T51" fmla="*/ 12 h 155"/>
                <a:gd name="T52" fmla="*/ 57 w 85"/>
                <a:gd name="T53" fmla="*/ 8 h 155"/>
                <a:gd name="T54" fmla="*/ 53 w 85"/>
                <a:gd name="T55" fmla="*/ 7 h 155"/>
                <a:gd name="T56" fmla="*/ 48 w 85"/>
                <a:gd name="T57" fmla="*/ 9 h 155"/>
                <a:gd name="T58" fmla="*/ 45 w 85"/>
                <a:gd name="T59" fmla="*/ 18 h 155"/>
                <a:gd name="T60" fmla="*/ 46 w 85"/>
                <a:gd name="T61" fmla="*/ 37 h 155"/>
                <a:gd name="T62" fmla="*/ 46 w 85"/>
                <a:gd name="T63" fmla="*/ 51 h 155"/>
                <a:gd name="T64" fmla="*/ 61 w 85"/>
                <a:gd name="T65" fmla="*/ 51 h 155"/>
                <a:gd name="T66" fmla="*/ 61 w 85"/>
                <a:gd name="T67" fmla="*/ 62 h 155"/>
                <a:gd name="T68" fmla="*/ 46 w 85"/>
                <a:gd name="T69"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155">
                  <a:moveTo>
                    <a:pt x="46" y="62"/>
                  </a:moveTo>
                  <a:lnTo>
                    <a:pt x="46" y="134"/>
                  </a:lnTo>
                  <a:cubicBezTo>
                    <a:pt x="46" y="141"/>
                    <a:pt x="46" y="145"/>
                    <a:pt x="48" y="147"/>
                  </a:cubicBezTo>
                  <a:cubicBezTo>
                    <a:pt x="50" y="150"/>
                    <a:pt x="55" y="151"/>
                    <a:pt x="61" y="151"/>
                  </a:cubicBezTo>
                  <a:lnTo>
                    <a:pt x="61" y="155"/>
                  </a:lnTo>
                  <a:lnTo>
                    <a:pt x="0" y="155"/>
                  </a:lnTo>
                  <a:lnTo>
                    <a:pt x="0" y="151"/>
                  </a:lnTo>
                  <a:cubicBezTo>
                    <a:pt x="4" y="151"/>
                    <a:pt x="8" y="150"/>
                    <a:pt x="9" y="149"/>
                  </a:cubicBezTo>
                  <a:cubicBezTo>
                    <a:pt x="11" y="148"/>
                    <a:pt x="13" y="147"/>
                    <a:pt x="14" y="145"/>
                  </a:cubicBezTo>
                  <a:cubicBezTo>
                    <a:pt x="14" y="143"/>
                    <a:pt x="15" y="140"/>
                    <a:pt x="15" y="134"/>
                  </a:cubicBezTo>
                  <a:lnTo>
                    <a:pt x="15" y="62"/>
                  </a:lnTo>
                  <a:lnTo>
                    <a:pt x="0" y="62"/>
                  </a:lnTo>
                  <a:lnTo>
                    <a:pt x="0" y="51"/>
                  </a:lnTo>
                  <a:lnTo>
                    <a:pt x="15" y="51"/>
                  </a:lnTo>
                  <a:lnTo>
                    <a:pt x="15" y="43"/>
                  </a:lnTo>
                  <a:lnTo>
                    <a:pt x="15" y="38"/>
                  </a:lnTo>
                  <a:cubicBezTo>
                    <a:pt x="15" y="27"/>
                    <a:pt x="19" y="18"/>
                    <a:pt x="26" y="11"/>
                  </a:cubicBezTo>
                  <a:cubicBezTo>
                    <a:pt x="34" y="4"/>
                    <a:pt x="45" y="0"/>
                    <a:pt x="58" y="0"/>
                  </a:cubicBezTo>
                  <a:cubicBezTo>
                    <a:pt x="67" y="0"/>
                    <a:pt x="74" y="2"/>
                    <a:pt x="79" y="5"/>
                  </a:cubicBezTo>
                  <a:cubicBezTo>
                    <a:pt x="83" y="9"/>
                    <a:pt x="85" y="13"/>
                    <a:pt x="85" y="17"/>
                  </a:cubicBezTo>
                  <a:cubicBezTo>
                    <a:pt x="85" y="20"/>
                    <a:pt x="84" y="23"/>
                    <a:pt x="81" y="26"/>
                  </a:cubicBezTo>
                  <a:cubicBezTo>
                    <a:pt x="78" y="28"/>
                    <a:pt x="75" y="29"/>
                    <a:pt x="70" y="29"/>
                  </a:cubicBezTo>
                  <a:cubicBezTo>
                    <a:pt x="66" y="29"/>
                    <a:pt x="63" y="28"/>
                    <a:pt x="61" y="26"/>
                  </a:cubicBezTo>
                  <a:cubicBezTo>
                    <a:pt x="59" y="24"/>
                    <a:pt x="58" y="22"/>
                    <a:pt x="58" y="20"/>
                  </a:cubicBezTo>
                  <a:cubicBezTo>
                    <a:pt x="58" y="19"/>
                    <a:pt x="58" y="17"/>
                    <a:pt x="58" y="15"/>
                  </a:cubicBezTo>
                  <a:cubicBezTo>
                    <a:pt x="59" y="14"/>
                    <a:pt x="59" y="13"/>
                    <a:pt x="59" y="12"/>
                  </a:cubicBezTo>
                  <a:cubicBezTo>
                    <a:pt x="59" y="10"/>
                    <a:pt x="58" y="9"/>
                    <a:pt x="57" y="8"/>
                  </a:cubicBezTo>
                  <a:cubicBezTo>
                    <a:pt x="56" y="7"/>
                    <a:pt x="55" y="7"/>
                    <a:pt x="53" y="7"/>
                  </a:cubicBezTo>
                  <a:cubicBezTo>
                    <a:pt x="51" y="7"/>
                    <a:pt x="49" y="8"/>
                    <a:pt x="48" y="9"/>
                  </a:cubicBezTo>
                  <a:cubicBezTo>
                    <a:pt x="46" y="11"/>
                    <a:pt x="45" y="14"/>
                    <a:pt x="45" y="18"/>
                  </a:cubicBezTo>
                  <a:lnTo>
                    <a:pt x="46" y="37"/>
                  </a:lnTo>
                  <a:lnTo>
                    <a:pt x="46" y="51"/>
                  </a:lnTo>
                  <a:lnTo>
                    <a:pt x="61" y="51"/>
                  </a:lnTo>
                  <a:lnTo>
                    <a:pt x="61" y="62"/>
                  </a:lnTo>
                  <a:lnTo>
                    <a:pt x="46"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42" name="Freeform 241"/>
            <p:cNvSpPr>
              <a:spLocks/>
            </p:cNvSpPr>
            <p:nvPr userDrawn="1"/>
          </p:nvSpPr>
          <p:spPr bwMode="auto">
            <a:xfrm>
              <a:off x="5280025" y="1951038"/>
              <a:ext cx="92075" cy="122238"/>
            </a:xfrm>
            <a:custGeom>
              <a:avLst/>
              <a:gdLst>
                <a:gd name="T0" fmla="*/ 43 w 115"/>
                <a:gd name="T1" fmla="*/ 51 h 155"/>
                <a:gd name="T2" fmla="*/ 104 w 115"/>
                <a:gd name="T3" fmla="*/ 51 h 155"/>
                <a:gd name="T4" fmla="*/ 104 w 115"/>
                <a:gd name="T5" fmla="*/ 133 h 155"/>
                <a:gd name="T6" fmla="*/ 106 w 115"/>
                <a:gd name="T7" fmla="*/ 147 h 155"/>
                <a:gd name="T8" fmla="*/ 115 w 115"/>
                <a:gd name="T9" fmla="*/ 151 h 155"/>
                <a:gd name="T10" fmla="*/ 115 w 115"/>
                <a:gd name="T11" fmla="*/ 155 h 155"/>
                <a:gd name="T12" fmla="*/ 61 w 115"/>
                <a:gd name="T13" fmla="*/ 155 h 155"/>
                <a:gd name="T14" fmla="*/ 61 w 115"/>
                <a:gd name="T15" fmla="*/ 151 h 155"/>
                <a:gd name="T16" fmla="*/ 71 w 115"/>
                <a:gd name="T17" fmla="*/ 146 h 155"/>
                <a:gd name="T18" fmla="*/ 73 w 115"/>
                <a:gd name="T19" fmla="*/ 133 h 155"/>
                <a:gd name="T20" fmla="*/ 73 w 115"/>
                <a:gd name="T21" fmla="*/ 62 h 155"/>
                <a:gd name="T22" fmla="*/ 43 w 115"/>
                <a:gd name="T23" fmla="*/ 62 h 155"/>
                <a:gd name="T24" fmla="*/ 43 w 115"/>
                <a:gd name="T25" fmla="*/ 133 h 155"/>
                <a:gd name="T26" fmla="*/ 45 w 115"/>
                <a:gd name="T27" fmla="*/ 146 h 155"/>
                <a:gd name="T28" fmla="*/ 55 w 115"/>
                <a:gd name="T29" fmla="*/ 151 h 155"/>
                <a:gd name="T30" fmla="*/ 55 w 115"/>
                <a:gd name="T31" fmla="*/ 155 h 155"/>
                <a:gd name="T32" fmla="*/ 0 w 115"/>
                <a:gd name="T33" fmla="*/ 155 h 155"/>
                <a:gd name="T34" fmla="*/ 0 w 115"/>
                <a:gd name="T35" fmla="*/ 151 h 155"/>
                <a:gd name="T36" fmla="*/ 11 w 115"/>
                <a:gd name="T37" fmla="*/ 146 h 155"/>
                <a:gd name="T38" fmla="*/ 12 w 115"/>
                <a:gd name="T39" fmla="*/ 133 h 155"/>
                <a:gd name="T40" fmla="*/ 12 w 115"/>
                <a:gd name="T41" fmla="*/ 62 h 155"/>
                <a:gd name="T42" fmla="*/ 0 w 115"/>
                <a:gd name="T43" fmla="*/ 62 h 155"/>
                <a:gd name="T44" fmla="*/ 0 w 115"/>
                <a:gd name="T45" fmla="*/ 51 h 155"/>
                <a:gd name="T46" fmla="*/ 12 w 115"/>
                <a:gd name="T47" fmla="*/ 51 h 155"/>
                <a:gd name="T48" fmla="*/ 18 w 115"/>
                <a:gd name="T49" fmla="*/ 23 h 155"/>
                <a:gd name="T50" fmla="*/ 36 w 115"/>
                <a:gd name="T51" fmla="*/ 7 h 155"/>
                <a:gd name="T52" fmla="*/ 64 w 115"/>
                <a:gd name="T53" fmla="*/ 0 h 155"/>
                <a:gd name="T54" fmla="*/ 83 w 115"/>
                <a:gd name="T55" fmla="*/ 3 h 155"/>
                <a:gd name="T56" fmla="*/ 95 w 115"/>
                <a:gd name="T57" fmla="*/ 11 h 155"/>
                <a:gd name="T58" fmla="*/ 99 w 115"/>
                <a:gd name="T59" fmla="*/ 21 h 155"/>
                <a:gd name="T60" fmla="*/ 95 w 115"/>
                <a:gd name="T61" fmla="*/ 31 h 155"/>
                <a:gd name="T62" fmla="*/ 83 w 115"/>
                <a:gd name="T63" fmla="*/ 35 h 155"/>
                <a:gd name="T64" fmla="*/ 73 w 115"/>
                <a:gd name="T65" fmla="*/ 32 h 155"/>
                <a:gd name="T66" fmla="*/ 69 w 115"/>
                <a:gd name="T67" fmla="*/ 24 h 155"/>
                <a:gd name="T68" fmla="*/ 72 w 115"/>
                <a:gd name="T69" fmla="*/ 18 h 155"/>
                <a:gd name="T70" fmla="*/ 74 w 115"/>
                <a:gd name="T71" fmla="*/ 13 h 155"/>
                <a:gd name="T72" fmla="*/ 72 w 115"/>
                <a:gd name="T73" fmla="*/ 9 h 155"/>
                <a:gd name="T74" fmla="*/ 62 w 115"/>
                <a:gd name="T75" fmla="*/ 7 h 155"/>
                <a:gd name="T76" fmla="*/ 51 w 115"/>
                <a:gd name="T77" fmla="*/ 10 h 155"/>
                <a:gd name="T78" fmla="*/ 45 w 115"/>
                <a:gd name="T79" fmla="*/ 19 h 155"/>
                <a:gd name="T80" fmla="*/ 43 w 115"/>
                <a:gd name="T81" fmla="*/ 36 h 155"/>
                <a:gd name="T82" fmla="*/ 43 w 115"/>
                <a:gd name="T83" fmla="*/ 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55">
                  <a:moveTo>
                    <a:pt x="43" y="51"/>
                  </a:moveTo>
                  <a:lnTo>
                    <a:pt x="104" y="51"/>
                  </a:lnTo>
                  <a:lnTo>
                    <a:pt x="104" y="133"/>
                  </a:lnTo>
                  <a:cubicBezTo>
                    <a:pt x="104" y="140"/>
                    <a:pt x="104" y="145"/>
                    <a:pt x="106" y="147"/>
                  </a:cubicBezTo>
                  <a:cubicBezTo>
                    <a:pt x="107" y="149"/>
                    <a:pt x="111" y="151"/>
                    <a:pt x="115" y="151"/>
                  </a:cubicBezTo>
                  <a:lnTo>
                    <a:pt x="115" y="155"/>
                  </a:lnTo>
                  <a:lnTo>
                    <a:pt x="61" y="155"/>
                  </a:lnTo>
                  <a:lnTo>
                    <a:pt x="61" y="151"/>
                  </a:lnTo>
                  <a:cubicBezTo>
                    <a:pt x="66" y="151"/>
                    <a:pt x="69" y="149"/>
                    <a:pt x="71" y="146"/>
                  </a:cubicBezTo>
                  <a:cubicBezTo>
                    <a:pt x="72" y="144"/>
                    <a:pt x="73" y="140"/>
                    <a:pt x="73" y="133"/>
                  </a:cubicBezTo>
                  <a:lnTo>
                    <a:pt x="73" y="62"/>
                  </a:lnTo>
                  <a:lnTo>
                    <a:pt x="43" y="62"/>
                  </a:lnTo>
                  <a:lnTo>
                    <a:pt x="43" y="133"/>
                  </a:lnTo>
                  <a:cubicBezTo>
                    <a:pt x="43" y="140"/>
                    <a:pt x="44" y="144"/>
                    <a:pt x="45" y="146"/>
                  </a:cubicBezTo>
                  <a:cubicBezTo>
                    <a:pt x="46" y="148"/>
                    <a:pt x="50" y="150"/>
                    <a:pt x="55" y="151"/>
                  </a:cubicBezTo>
                  <a:lnTo>
                    <a:pt x="55" y="155"/>
                  </a:lnTo>
                  <a:lnTo>
                    <a:pt x="0" y="155"/>
                  </a:lnTo>
                  <a:lnTo>
                    <a:pt x="0" y="151"/>
                  </a:lnTo>
                  <a:cubicBezTo>
                    <a:pt x="5" y="151"/>
                    <a:pt x="9" y="149"/>
                    <a:pt x="11" y="146"/>
                  </a:cubicBezTo>
                  <a:cubicBezTo>
                    <a:pt x="12" y="145"/>
                    <a:pt x="12" y="140"/>
                    <a:pt x="12" y="133"/>
                  </a:cubicBezTo>
                  <a:lnTo>
                    <a:pt x="12" y="62"/>
                  </a:lnTo>
                  <a:lnTo>
                    <a:pt x="0" y="62"/>
                  </a:lnTo>
                  <a:lnTo>
                    <a:pt x="0" y="51"/>
                  </a:lnTo>
                  <a:lnTo>
                    <a:pt x="12" y="51"/>
                  </a:lnTo>
                  <a:cubicBezTo>
                    <a:pt x="12" y="40"/>
                    <a:pt x="14" y="30"/>
                    <a:pt x="18" y="23"/>
                  </a:cubicBezTo>
                  <a:cubicBezTo>
                    <a:pt x="21" y="16"/>
                    <a:pt x="27" y="11"/>
                    <a:pt x="36" y="7"/>
                  </a:cubicBezTo>
                  <a:cubicBezTo>
                    <a:pt x="44" y="2"/>
                    <a:pt x="53" y="0"/>
                    <a:pt x="64" y="0"/>
                  </a:cubicBezTo>
                  <a:cubicBezTo>
                    <a:pt x="71" y="0"/>
                    <a:pt x="78" y="1"/>
                    <a:pt x="83" y="3"/>
                  </a:cubicBezTo>
                  <a:cubicBezTo>
                    <a:pt x="89" y="5"/>
                    <a:pt x="93" y="8"/>
                    <a:pt x="95" y="11"/>
                  </a:cubicBezTo>
                  <a:cubicBezTo>
                    <a:pt x="98" y="14"/>
                    <a:pt x="99" y="18"/>
                    <a:pt x="99" y="21"/>
                  </a:cubicBezTo>
                  <a:cubicBezTo>
                    <a:pt x="99" y="25"/>
                    <a:pt x="98" y="28"/>
                    <a:pt x="95" y="31"/>
                  </a:cubicBezTo>
                  <a:cubicBezTo>
                    <a:pt x="92" y="33"/>
                    <a:pt x="88" y="35"/>
                    <a:pt x="83" y="35"/>
                  </a:cubicBezTo>
                  <a:cubicBezTo>
                    <a:pt x="78" y="35"/>
                    <a:pt x="75" y="34"/>
                    <a:pt x="73" y="32"/>
                  </a:cubicBezTo>
                  <a:cubicBezTo>
                    <a:pt x="71" y="30"/>
                    <a:pt x="69" y="27"/>
                    <a:pt x="69" y="24"/>
                  </a:cubicBezTo>
                  <a:cubicBezTo>
                    <a:pt x="69" y="22"/>
                    <a:pt x="70" y="20"/>
                    <a:pt x="72" y="18"/>
                  </a:cubicBezTo>
                  <a:cubicBezTo>
                    <a:pt x="73" y="16"/>
                    <a:pt x="74" y="14"/>
                    <a:pt x="74" y="13"/>
                  </a:cubicBezTo>
                  <a:cubicBezTo>
                    <a:pt x="74" y="12"/>
                    <a:pt x="73" y="10"/>
                    <a:pt x="72" y="9"/>
                  </a:cubicBezTo>
                  <a:cubicBezTo>
                    <a:pt x="70" y="8"/>
                    <a:pt x="67" y="7"/>
                    <a:pt x="62" y="7"/>
                  </a:cubicBezTo>
                  <a:cubicBezTo>
                    <a:pt x="57" y="7"/>
                    <a:pt x="54" y="8"/>
                    <a:pt x="51" y="10"/>
                  </a:cubicBezTo>
                  <a:cubicBezTo>
                    <a:pt x="48" y="12"/>
                    <a:pt x="46" y="15"/>
                    <a:pt x="45" y="19"/>
                  </a:cubicBezTo>
                  <a:cubicBezTo>
                    <a:pt x="44" y="22"/>
                    <a:pt x="43" y="28"/>
                    <a:pt x="43" y="36"/>
                  </a:cubicBezTo>
                  <a:lnTo>
                    <a:pt x="43" y="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43" name="Freeform 242"/>
            <p:cNvSpPr>
              <a:spLocks/>
            </p:cNvSpPr>
            <p:nvPr userDrawn="1"/>
          </p:nvSpPr>
          <p:spPr bwMode="auto">
            <a:xfrm>
              <a:off x="5373688" y="1989138"/>
              <a:ext cx="69850" cy="87313"/>
            </a:xfrm>
            <a:custGeom>
              <a:avLst/>
              <a:gdLst>
                <a:gd name="T0" fmla="*/ 84 w 87"/>
                <a:gd name="T1" fmla="*/ 80 h 110"/>
                <a:gd name="T2" fmla="*/ 87 w 87"/>
                <a:gd name="T3" fmla="*/ 83 h 110"/>
                <a:gd name="T4" fmla="*/ 69 w 87"/>
                <a:gd name="T5" fmla="*/ 103 h 110"/>
                <a:gd name="T6" fmla="*/ 45 w 87"/>
                <a:gd name="T7" fmla="*/ 110 h 110"/>
                <a:gd name="T8" fmla="*/ 12 w 87"/>
                <a:gd name="T9" fmla="*/ 94 h 110"/>
                <a:gd name="T10" fmla="*/ 0 w 87"/>
                <a:gd name="T11" fmla="*/ 57 h 110"/>
                <a:gd name="T12" fmla="*/ 11 w 87"/>
                <a:gd name="T13" fmla="*/ 19 h 110"/>
                <a:gd name="T14" fmla="*/ 49 w 87"/>
                <a:gd name="T15" fmla="*/ 0 h 110"/>
                <a:gd name="T16" fmla="*/ 74 w 87"/>
                <a:gd name="T17" fmla="*/ 8 h 110"/>
                <a:gd name="T18" fmla="*/ 84 w 87"/>
                <a:gd name="T19" fmla="*/ 26 h 110"/>
                <a:gd name="T20" fmla="*/ 80 w 87"/>
                <a:gd name="T21" fmla="*/ 36 h 110"/>
                <a:gd name="T22" fmla="*/ 70 w 87"/>
                <a:gd name="T23" fmla="*/ 40 h 110"/>
                <a:gd name="T24" fmla="*/ 59 w 87"/>
                <a:gd name="T25" fmla="*/ 36 h 110"/>
                <a:gd name="T26" fmla="*/ 54 w 87"/>
                <a:gd name="T27" fmla="*/ 20 h 110"/>
                <a:gd name="T28" fmla="*/ 51 w 87"/>
                <a:gd name="T29" fmla="*/ 10 h 110"/>
                <a:gd name="T30" fmla="*/ 45 w 87"/>
                <a:gd name="T31" fmla="*/ 7 h 110"/>
                <a:gd name="T32" fmla="*/ 36 w 87"/>
                <a:gd name="T33" fmla="*/ 13 h 110"/>
                <a:gd name="T34" fmla="*/ 30 w 87"/>
                <a:gd name="T35" fmla="*/ 39 h 110"/>
                <a:gd name="T36" fmla="*/ 34 w 87"/>
                <a:gd name="T37" fmla="*/ 68 h 110"/>
                <a:gd name="T38" fmla="*/ 47 w 87"/>
                <a:gd name="T39" fmla="*/ 88 h 110"/>
                <a:gd name="T40" fmla="*/ 62 w 87"/>
                <a:gd name="T41" fmla="*/ 92 h 110"/>
                <a:gd name="T42" fmla="*/ 72 w 87"/>
                <a:gd name="T43" fmla="*/ 90 h 110"/>
                <a:gd name="T44" fmla="*/ 84 w 87"/>
                <a:gd name="T45"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10">
                  <a:moveTo>
                    <a:pt x="84" y="80"/>
                  </a:moveTo>
                  <a:lnTo>
                    <a:pt x="87" y="83"/>
                  </a:lnTo>
                  <a:cubicBezTo>
                    <a:pt x="82" y="92"/>
                    <a:pt x="76" y="99"/>
                    <a:pt x="69" y="103"/>
                  </a:cubicBezTo>
                  <a:cubicBezTo>
                    <a:pt x="61" y="108"/>
                    <a:pt x="54" y="110"/>
                    <a:pt x="45" y="110"/>
                  </a:cubicBezTo>
                  <a:cubicBezTo>
                    <a:pt x="32" y="110"/>
                    <a:pt x="20" y="105"/>
                    <a:pt x="12" y="94"/>
                  </a:cubicBezTo>
                  <a:cubicBezTo>
                    <a:pt x="4" y="84"/>
                    <a:pt x="0" y="71"/>
                    <a:pt x="0" y="57"/>
                  </a:cubicBezTo>
                  <a:cubicBezTo>
                    <a:pt x="0" y="42"/>
                    <a:pt x="3" y="30"/>
                    <a:pt x="11" y="19"/>
                  </a:cubicBezTo>
                  <a:cubicBezTo>
                    <a:pt x="20" y="6"/>
                    <a:pt x="33" y="0"/>
                    <a:pt x="49" y="0"/>
                  </a:cubicBezTo>
                  <a:cubicBezTo>
                    <a:pt x="60" y="0"/>
                    <a:pt x="68" y="2"/>
                    <a:pt x="74" y="8"/>
                  </a:cubicBezTo>
                  <a:cubicBezTo>
                    <a:pt x="81" y="13"/>
                    <a:pt x="84" y="19"/>
                    <a:pt x="84" y="26"/>
                  </a:cubicBezTo>
                  <a:cubicBezTo>
                    <a:pt x="84" y="30"/>
                    <a:pt x="83" y="34"/>
                    <a:pt x="80" y="36"/>
                  </a:cubicBezTo>
                  <a:cubicBezTo>
                    <a:pt x="78" y="39"/>
                    <a:pt x="74" y="40"/>
                    <a:pt x="70" y="40"/>
                  </a:cubicBezTo>
                  <a:cubicBezTo>
                    <a:pt x="66" y="40"/>
                    <a:pt x="62" y="38"/>
                    <a:pt x="59" y="36"/>
                  </a:cubicBezTo>
                  <a:cubicBezTo>
                    <a:pt x="56" y="33"/>
                    <a:pt x="55" y="27"/>
                    <a:pt x="54" y="20"/>
                  </a:cubicBezTo>
                  <a:cubicBezTo>
                    <a:pt x="53" y="15"/>
                    <a:pt x="52" y="12"/>
                    <a:pt x="51" y="10"/>
                  </a:cubicBezTo>
                  <a:cubicBezTo>
                    <a:pt x="49" y="8"/>
                    <a:pt x="47" y="7"/>
                    <a:pt x="45" y="7"/>
                  </a:cubicBezTo>
                  <a:cubicBezTo>
                    <a:pt x="41" y="7"/>
                    <a:pt x="38" y="9"/>
                    <a:pt x="36" y="13"/>
                  </a:cubicBezTo>
                  <a:cubicBezTo>
                    <a:pt x="32" y="19"/>
                    <a:pt x="30" y="28"/>
                    <a:pt x="30" y="39"/>
                  </a:cubicBezTo>
                  <a:cubicBezTo>
                    <a:pt x="30" y="49"/>
                    <a:pt x="31" y="59"/>
                    <a:pt x="34" y="68"/>
                  </a:cubicBezTo>
                  <a:cubicBezTo>
                    <a:pt x="38" y="77"/>
                    <a:pt x="42" y="83"/>
                    <a:pt x="47" y="88"/>
                  </a:cubicBezTo>
                  <a:cubicBezTo>
                    <a:pt x="51" y="91"/>
                    <a:pt x="56" y="92"/>
                    <a:pt x="62" y="92"/>
                  </a:cubicBezTo>
                  <a:cubicBezTo>
                    <a:pt x="65" y="92"/>
                    <a:pt x="69" y="92"/>
                    <a:pt x="72" y="90"/>
                  </a:cubicBezTo>
                  <a:cubicBezTo>
                    <a:pt x="75" y="88"/>
                    <a:pt x="79" y="85"/>
                    <a:pt x="84" y="8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244" name="Freeform 243"/>
            <p:cNvSpPr>
              <a:spLocks noEditPoints="1"/>
            </p:cNvSpPr>
            <p:nvPr userDrawn="1"/>
          </p:nvSpPr>
          <p:spPr bwMode="auto">
            <a:xfrm>
              <a:off x="5448300" y="1989138"/>
              <a:ext cx="69850" cy="87313"/>
            </a:xfrm>
            <a:custGeom>
              <a:avLst/>
              <a:gdLst>
                <a:gd name="T0" fmla="*/ 87 w 87"/>
                <a:gd name="T1" fmla="*/ 51 h 110"/>
                <a:gd name="T2" fmla="*/ 30 w 87"/>
                <a:gd name="T3" fmla="*/ 51 h 110"/>
                <a:gd name="T4" fmla="*/ 41 w 87"/>
                <a:gd name="T5" fmla="*/ 84 h 110"/>
                <a:gd name="T6" fmla="*/ 60 w 87"/>
                <a:gd name="T7" fmla="*/ 93 h 110"/>
                <a:gd name="T8" fmla="*/ 72 w 87"/>
                <a:gd name="T9" fmla="*/ 90 h 110"/>
                <a:gd name="T10" fmla="*/ 84 w 87"/>
                <a:gd name="T11" fmla="*/ 76 h 110"/>
                <a:gd name="T12" fmla="*/ 87 w 87"/>
                <a:gd name="T13" fmla="*/ 79 h 110"/>
                <a:gd name="T14" fmla="*/ 69 w 87"/>
                <a:gd name="T15" fmla="*/ 103 h 110"/>
                <a:gd name="T16" fmla="*/ 45 w 87"/>
                <a:gd name="T17" fmla="*/ 110 h 110"/>
                <a:gd name="T18" fmla="*/ 10 w 87"/>
                <a:gd name="T19" fmla="*/ 92 h 110"/>
                <a:gd name="T20" fmla="*/ 0 w 87"/>
                <a:gd name="T21" fmla="*/ 57 h 110"/>
                <a:gd name="T22" fmla="*/ 14 w 87"/>
                <a:gd name="T23" fmla="*/ 15 h 110"/>
                <a:gd name="T24" fmla="*/ 47 w 87"/>
                <a:gd name="T25" fmla="*/ 0 h 110"/>
                <a:gd name="T26" fmla="*/ 75 w 87"/>
                <a:gd name="T27" fmla="*/ 13 h 110"/>
                <a:gd name="T28" fmla="*/ 87 w 87"/>
                <a:gd name="T29" fmla="*/ 51 h 110"/>
                <a:gd name="T30" fmla="*/ 60 w 87"/>
                <a:gd name="T31" fmla="*/ 44 h 110"/>
                <a:gd name="T32" fmla="*/ 58 w 87"/>
                <a:gd name="T33" fmla="*/ 19 h 110"/>
                <a:gd name="T34" fmla="*/ 52 w 87"/>
                <a:gd name="T35" fmla="*/ 9 h 110"/>
                <a:gd name="T36" fmla="*/ 46 w 87"/>
                <a:gd name="T37" fmla="*/ 7 h 110"/>
                <a:gd name="T38" fmla="*/ 36 w 87"/>
                <a:gd name="T39" fmla="*/ 13 h 110"/>
                <a:gd name="T40" fmla="*/ 30 w 87"/>
                <a:gd name="T41" fmla="*/ 40 h 110"/>
                <a:gd name="T42" fmla="*/ 30 w 87"/>
                <a:gd name="T43" fmla="*/ 44 h 110"/>
                <a:gd name="T44" fmla="*/ 60 w 87"/>
                <a:gd name="T45"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10">
                  <a:moveTo>
                    <a:pt x="87" y="51"/>
                  </a:moveTo>
                  <a:lnTo>
                    <a:pt x="30" y="51"/>
                  </a:lnTo>
                  <a:cubicBezTo>
                    <a:pt x="31" y="65"/>
                    <a:pt x="35" y="76"/>
                    <a:pt x="41" y="84"/>
                  </a:cubicBezTo>
                  <a:cubicBezTo>
                    <a:pt x="46" y="90"/>
                    <a:pt x="53" y="93"/>
                    <a:pt x="60" y="93"/>
                  </a:cubicBezTo>
                  <a:cubicBezTo>
                    <a:pt x="64" y="93"/>
                    <a:pt x="68" y="92"/>
                    <a:pt x="72" y="90"/>
                  </a:cubicBezTo>
                  <a:cubicBezTo>
                    <a:pt x="76" y="87"/>
                    <a:pt x="80" y="83"/>
                    <a:pt x="84" y="76"/>
                  </a:cubicBezTo>
                  <a:lnTo>
                    <a:pt x="87" y="79"/>
                  </a:lnTo>
                  <a:cubicBezTo>
                    <a:pt x="82" y="90"/>
                    <a:pt x="76" y="98"/>
                    <a:pt x="69" y="103"/>
                  </a:cubicBezTo>
                  <a:cubicBezTo>
                    <a:pt x="62" y="108"/>
                    <a:pt x="54" y="110"/>
                    <a:pt x="45" y="110"/>
                  </a:cubicBezTo>
                  <a:cubicBezTo>
                    <a:pt x="30" y="110"/>
                    <a:pt x="18" y="104"/>
                    <a:pt x="10" y="92"/>
                  </a:cubicBezTo>
                  <a:cubicBezTo>
                    <a:pt x="3" y="83"/>
                    <a:pt x="0" y="71"/>
                    <a:pt x="0" y="57"/>
                  </a:cubicBezTo>
                  <a:cubicBezTo>
                    <a:pt x="0" y="39"/>
                    <a:pt x="5" y="25"/>
                    <a:pt x="14" y="15"/>
                  </a:cubicBezTo>
                  <a:cubicBezTo>
                    <a:pt x="24" y="5"/>
                    <a:pt x="35" y="0"/>
                    <a:pt x="47" y="0"/>
                  </a:cubicBezTo>
                  <a:cubicBezTo>
                    <a:pt x="58" y="0"/>
                    <a:pt x="67" y="4"/>
                    <a:pt x="75" y="13"/>
                  </a:cubicBezTo>
                  <a:cubicBezTo>
                    <a:pt x="83" y="21"/>
                    <a:pt x="87" y="34"/>
                    <a:pt x="87" y="51"/>
                  </a:cubicBezTo>
                  <a:moveTo>
                    <a:pt x="60" y="44"/>
                  </a:moveTo>
                  <a:cubicBezTo>
                    <a:pt x="60" y="32"/>
                    <a:pt x="59" y="24"/>
                    <a:pt x="58" y="19"/>
                  </a:cubicBezTo>
                  <a:cubicBezTo>
                    <a:pt x="57" y="15"/>
                    <a:pt x="55" y="11"/>
                    <a:pt x="52" y="9"/>
                  </a:cubicBezTo>
                  <a:cubicBezTo>
                    <a:pt x="50" y="8"/>
                    <a:pt x="48" y="7"/>
                    <a:pt x="46" y="7"/>
                  </a:cubicBezTo>
                  <a:cubicBezTo>
                    <a:pt x="42" y="7"/>
                    <a:pt x="39" y="9"/>
                    <a:pt x="36" y="13"/>
                  </a:cubicBezTo>
                  <a:cubicBezTo>
                    <a:pt x="32" y="19"/>
                    <a:pt x="30" y="28"/>
                    <a:pt x="30" y="40"/>
                  </a:cubicBezTo>
                  <a:lnTo>
                    <a:pt x="30" y="44"/>
                  </a:lnTo>
                  <a:lnTo>
                    <a:pt x="6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grpSp>
    </p:spTree>
    <p:extLst>
      <p:ext uri="{BB962C8B-B14F-4D97-AF65-F5344CB8AC3E}">
        <p14:creationId xmlns:p14="http://schemas.microsoft.com/office/powerpoint/2010/main" val="1922201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10342" y="1201634"/>
            <a:ext cx="5415186" cy="3398663"/>
          </a:xfrm>
        </p:spPr>
        <p:txBody>
          <a:bodyPr/>
          <a:lstStyle>
            <a:lvl1pPr>
              <a:defRPr sz="2103"/>
            </a:lvl1pPr>
            <a:lvl2pPr>
              <a:defRPr sz="1802"/>
            </a:lvl2pPr>
            <a:lvl3pPr>
              <a:defRPr sz="1502"/>
            </a:lvl3pPr>
            <a:lvl4pPr>
              <a:defRPr sz="1352"/>
            </a:lvl4pPr>
            <a:lvl5pPr>
              <a:defRPr sz="1352"/>
            </a:lvl5pPr>
            <a:lvl6pPr>
              <a:defRPr sz="1352"/>
            </a:lvl6pPr>
            <a:lvl7pPr>
              <a:defRPr sz="1352"/>
            </a:lvl7pPr>
            <a:lvl8pPr>
              <a:defRPr sz="1352"/>
            </a:lvl8pPr>
            <a:lvl9pPr>
              <a:defRPr sz="13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8113" y="1201634"/>
            <a:ext cx="5416775" cy="3398663"/>
          </a:xfrm>
        </p:spPr>
        <p:txBody>
          <a:bodyPr/>
          <a:lstStyle>
            <a:lvl1pPr>
              <a:defRPr sz="2103"/>
            </a:lvl1pPr>
            <a:lvl2pPr>
              <a:defRPr sz="1802"/>
            </a:lvl2pPr>
            <a:lvl3pPr>
              <a:defRPr sz="1502"/>
            </a:lvl3pPr>
            <a:lvl4pPr>
              <a:defRPr sz="1352"/>
            </a:lvl4pPr>
            <a:lvl5pPr>
              <a:defRPr sz="1352"/>
            </a:lvl5pPr>
            <a:lvl6pPr>
              <a:defRPr sz="1352"/>
            </a:lvl6pPr>
            <a:lvl7pPr>
              <a:defRPr sz="1352"/>
            </a:lvl7pPr>
            <a:lvl8pPr>
              <a:defRPr sz="1352"/>
            </a:lvl8pPr>
            <a:lvl9pPr>
              <a:defRPr sz="13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734632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56" y="206233"/>
            <a:ext cx="8239602" cy="858308"/>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756" y="1152756"/>
            <a:ext cx="4045098" cy="480414"/>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en-US"/>
              <a:t>Click to edit Master text styles</a:t>
            </a:r>
          </a:p>
        </p:txBody>
      </p:sp>
      <p:sp>
        <p:nvSpPr>
          <p:cNvPr id="4" name="Content Placeholder 3"/>
          <p:cNvSpPr>
            <a:spLocks noGrp="1"/>
          </p:cNvSpPr>
          <p:nvPr>
            <p:ph sz="half" idx="2"/>
          </p:nvPr>
        </p:nvSpPr>
        <p:spPr>
          <a:xfrm>
            <a:off x="457756" y="1633170"/>
            <a:ext cx="4045098" cy="2967125"/>
          </a:xfrm>
        </p:spPr>
        <p:txBody>
          <a:bodyPr/>
          <a:lstStyle>
            <a:lvl1pPr>
              <a:defRPr sz="1802"/>
            </a:lvl1pPr>
            <a:lvl2pPr>
              <a:defRPr sz="1502"/>
            </a:lvl2pPr>
            <a:lvl3pPr>
              <a:defRPr sz="1352"/>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50671" y="1152756"/>
            <a:ext cx="4046687" cy="480414"/>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en-US"/>
              <a:t>Click to edit Master text styles</a:t>
            </a:r>
          </a:p>
        </p:txBody>
      </p:sp>
      <p:sp>
        <p:nvSpPr>
          <p:cNvPr id="6" name="Content Placeholder 5"/>
          <p:cNvSpPr>
            <a:spLocks noGrp="1"/>
          </p:cNvSpPr>
          <p:nvPr>
            <p:ph sz="quarter" idx="4"/>
          </p:nvPr>
        </p:nvSpPr>
        <p:spPr>
          <a:xfrm>
            <a:off x="4650671" y="1633170"/>
            <a:ext cx="4046687" cy="2967125"/>
          </a:xfrm>
        </p:spPr>
        <p:txBody>
          <a:bodyPr/>
          <a:lstStyle>
            <a:lvl1pPr>
              <a:defRPr sz="1802"/>
            </a:lvl1pPr>
            <a:lvl2pPr>
              <a:defRPr sz="1502"/>
            </a:lvl2pPr>
            <a:lvl3pPr>
              <a:defRPr sz="1352"/>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69233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70666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4470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alf page image (left) &amp; text (right)">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C3209290-6B70-4A0C-928F-AC088566505B}"/>
              </a:ext>
              <a:ext uri="{C183D7F6-B498-43B3-948B-1728B52AA6E4}">
                <adec:decorative xmlns:adec="http://schemas.microsoft.com/office/drawing/2017/decorative" val="1"/>
              </a:ext>
            </a:extLst>
          </p:cNvPr>
          <p:cNvSpPr>
            <a:spLocks noGrp="1"/>
          </p:cNvSpPr>
          <p:nvPr>
            <p:ph type="pic" sz="quarter" idx="14"/>
          </p:nvPr>
        </p:nvSpPr>
        <p:spPr>
          <a:xfrm>
            <a:off x="0" y="171450"/>
            <a:ext cx="4278743" cy="4978400"/>
          </a:xfrm>
          <a:solidFill>
            <a:schemeClr val="bg1">
              <a:lumMod val="95000"/>
            </a:schemeClr>
          </a:solidFill>
        </p:spPr>
        <p:txBody>
          <a:bodyPr rtlCol="0" anchor="ctr">
            <a:normAutofit/>
          </a:bodyPr>
          <a:lstStyle>
            <a:lvl1pPr algn="ctr">
              <a:buNone/>
              <a:defRPr sz="751" baseline="0">
                <a:solidFill>
                  <a:schemeClr val="bg1">
                    <a:lumMod val="65000"/>
                  </a:schemeClr>
                </a:solidFill>
              </a:defRPr>
            </a:lvl1pPr>
          </a:lstStyle>
          <a:p>
            <a:pPr lvl="0"/>
            <a:r>
              <a:rPr lang="en-US" noProof="0"/>
              <a:t>Click icon to add picture</a:t>
            </a:r>
            <a:endParaRPr lang="en-US" noProof="0" dirty="0"/>
          </a:p>
        </p:txBody>
      </p:sp>
      <p:sp>
        <p:nvSpPr>
          <p:cNvPr id="15" name="Title 1">
            <a:extLst>
              <a:ext uri="{FF2B5EF4-FFF2-40B4-BE49-F238E27FC236}">
                <a16:creationId xmlns:a16="http://schemas.microsoft.com/office/drawing/2014/main" id="{63CD2694-2F8E-4684-9FE5-55D29F996C9E}"/>
              </a:ext>
            </a:extLst>
          </p:cNvPr>
          <p:cNvSpPr>
            <a:spLocks noGrp="1"/>
          </p:cNvSpPr>
          <p:nvPr>
            <p:ph type="title" hasCustomPrompt="1"/>
          </p:nvPr>
        </p:nvSpPr>
        <p:spPr>
          <a:xfrm>
            <a:off x="4437687" y="898525"/>
            <a:ext cx="3987878" cy="782638"/>
          </a:xfrm>
        </p:spPr>
        <p:txBody>
          <a:bodyPr/>
          <a:lstStyle>
            <a:lvl1pPr>
              <a:defRPr>
                <a:solidFill>
                  <a:srgbClr val="385CC4"/>
                </a:solidFill>
              </a:defRPr>
            </a:lvl1pPr>
          </a:lstStyle>
          <a:p>
            <a:r>
              <a:rPr lang="en-AU" dirty="0"/>
              <a:t>Click to edit heading</a:t>
            </a:r>
            <a:endParaRPr lang="en-US" dirty="0"/>
          </a:p>
        </p:txBody>
      </p:sp>
      <p:sp>
        <p:nvSpPr>
          <p:cNvPr id="16" name="Content Placeholder 10">
            <a:extLst>
              <a:ext uri="{FF2B5EF4-FFF2-40B4-BE49-F238E27FC236}">
                <a16:creationId xmlns:a16="http://schemas.microsoft.com/office/drawing/2014/main" id="{535248E6-1E45-4521-9588-34B93B8261F8}"/>
              </a:ext>
            </a:extLst>
          </p:cNvPr>
          <p:cNvSpPr>
            <a:spLocks noGrp="1"/>
          </p:cNvSpPr>
          <p:nvPr>
            <p:ph sz="quarter" idx="13" hasCustomPrompt="1"/>
          </p:nvPr>
        </p:nvSpPr>
        <p:spPr>
          <a:xfrm>
            <a:off x="4437691" y="1682750"/>
            <a:ext cx="3981519" cy="2876550"/>
          </a:xfrm>
        </p:spPr>
        <p:txBody>
          <a:bodyPr/>
          <a:lstStyle>
            <a:lvl1pPr>
              <a:buNone/>
              <a:defRPr baseline="0"/>
            </a:lvl1pPr>
          </a:lstStyle>
          <a:p>
            <a:pPr lvl="0"/>
            <a:r>
              <a:rPr lang="en-AU" dirty="0"/>
              <a:t>Click to edit text</a:t>
            </a:r>
          </a:p>
        </p:txBody>
      </p:sp>
      <p:sp>
        <p:nvSpPr>
          <p:cNvPr id="19" name="Slide Number Placeholder 5">
            <a:extLst>
              <a:ext uri="{FF2B5EF4-FFF2-40B4-BE49-F238E27FC236}">
                <a16:creationId xmlns:a16="http://schemas.microsoft.com/office/drawing/2014/main" id="{624F36CB-8D8C-4E61-B704-3E9AB2F31057}"/>
              </a:ext>
            </a:extLst>
          </p:cNvPr>
          <p:cNvSpPr>
            <a:spLocks noGrp="1"/>
          </p:cNvSpPr>
          <p:nvPr>
            <p:ph type="sldNum" sz="quarter" idx="16"/>
          </p:nvPr>
        </p:nvSpPr>
        <p:spPr>
          <a:xfrm>
            <a:off x="7858140" y="4773613"/>
            <a:ext cx="567426" cy="273050"/>
          </a:xfrm>
        </p:spPr>
        <p:txBody>
          <a:bodyPr/>
          <a:lstStyle>
            <a:lvl1pPr>
              <a:defRPr sz="676"/>
            </a:lvl1pPr>
          </a:lstStyle>
          <a:p>
            <a:fld id="{054C390E-84E0-AB4E-8805-87A77C80246E}" type="slidenum">
              <a:rPr lang="en-US" altLang="en-US" smtClean="0"/>
              <a:pPr/>
              <a:t>‹#›</a:t>
            </a:fld>
            <a:endParaRPr lang="en-US" altLang="en-US" dirty="0"/>
          </a:p>
        </p:txBody>
      </p:sp>
      <p:sp>
        <p:nvSpPr>
          <p:cNvPr id="20" name="Footer Placeholder 2">
            <a:extLst>
              <a:ext uri="{FF2B5EF4-FFF2-40B4-BE49-F238E27FC236}">
                <a16:creationId xmlns:a16="http://schemas.microsoft.com/office/drawing/2014/main" id="{D7321C0C-46BD-4397-9A4F-F7DA264317B7}"/>
              </a:ext>
            </a:extLst>
          </p:cNvPr>
          <p:cNvSpPr>
            <a:spLocks noGrp="1"/>
          </p:cNvSpPr>
          <p:nvPr>
            <p:ph type="ftr" sz="quarter" idx="17"/>
          </p:nvPr>
        </p:nvSpPr>
        <p:spPr>
          <a:xfrm>
            <a:off x="720876" y="4773600"/>
            <a:ext cx="3089851" cy="273050"/>
          </a:xfrm>
          <a:prstGeom prst="rect">
            <a:avLst/>
          </a:prstGeom>
        </p:spPr>
        <p:txBody>
          <a:bodyPr/>
          <a:lstStyle>
            <a:lvl1pPr>
              <a:defRPr sz="676"/>
            </a:lvl1pPr>
          </a:lstStyle>
          <a:p>
            <a:endParaRPr lang="en-US" dirty="0"/>
          </a:p>
        </p:txBody>
      </p:sp>
    </p:spTree>
    <p:extLst>
      <p:ext uri="{BB962C8B-B14F-4D97-AF65-F5344CB8AC3E}">
        <p14:creationId xmlns:p14="http://schemas.microsoft.com/office/powerpoint/2010/main" val="38096060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56" y="205041"/>
            <a:ext cx="3011969" cy="872613"/>
          </a:xfrm>
        </p:spPr>
        <p:txBody>
          <a:bodyPr anchor="b"/>
          <a:lstStyle>
            <a:lvl1pPr algn="l">
              <a:defRPr sz="1502" b="1"/>
            </a:lvl1pPr>
          </a:lstStyle>
          <a:p>
            <a:r>
              <a:rPr lang="en-US"/>
              <a:t>Click to edit Master title style</a:t>
            </a:r>
            <a:endParaRPr lang="en-AU"/>
          </a:p>
        </p:txBody>
      </p:sp>
      <p:sp>
        <p:nvSpPr>
          <p:cNvPr id="3" name="Content Placeholder 2"/>
          <p:cNvSpPr>
            <a:spLocks noGrp="1"/>
          </p:cNvSpPr>
          <p:nvPr>
            <p:ph idx="1"/>
          </p:nvPr>
        </p:nvSpPr>
        <p:spPr>
          <a:xfrm>
            <a:off x="3579395" y="205043"/>
            <a:ext cx="5117962" cy="4395254"/>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756" y="1077656"/>
            <a:ext cx="3011969" cy="3522641"/>
          </a:xfrm>
        </p:spPr>
        <p:txBody>
          <a:bodyPr/>
          <a:lstStyle>
            <a:lvl1pPr marL="0" indent="0">
              <a:buNone/>
              <a:defRPr sz="1051"/>
            </a:lvl1pPr>
            <a:lvl2pPr marL="343311" indent="0">
              <a:buNone/>
              <a:defRPr sz="901"/>
            </a:lvl2pPr>
            <a:lvl3pPr marL="686623" indent="0">
              <a:buNone/>
              <a:defRPr sz="751"/>
            </a:lvl3pPr>
            <a:lvl4pPr marL="1029934" indent="0">
              <a:buNone/>
              <a:defRPr sz="676"/>
            </a:lvl4pPr>
            <a:lvl5pPr marL="1373246" indent="0">
              <a:buNone/>
              <a:defRPr sz="676"/>
            </a:lvl5pPr>
            <a:lvl6pPr marL="1716557" indent="0">
              <a:buNone/>
              <a:defRPr sz="676"/>
            </a:lvl6pPr>
            <a:lvl7pPr marL="2059869" indent="0">
              <a:buNone/>
              <a:defRPr sz="676"/>
            </a:lvl7pPr>
            <a:lvl8pPr marL="2403180" indent="0">
              <a:buNone/>
              <a:defRPr sz="676"/>
            </a:lvl8pPr>
            <a:lvl9pPr marL="2746492" indent="0">
              <a:buNone/>
              <a:defRPr sz="676"/>
            </a:lvl9pPr>
          </a:lstStyle>
          <a:p>
            <a:pPr lvl="0"/>
            <a:r>
              <a:rPr lang="en-US"/>
              <a:t>Click to edit Master text styles</a:t>
            </a:r>
          </a:p>
        </p:txBody>
      </p:sp>
      <p:sp>
        <p:nvSpPr>
          <p:cNvPr id="5" name="Date Placeholder 4"/>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552955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4466" y="3604895"/>
            <a:ext cx="5493068" cy="425578"/>
          </a:xfrm>
        </p:spPr>
        <p:txBody>
          <a:bodyPr anchor="b"/>
          <a:lstStyle>
            <a:lvl1pPr algn="l">
              <a:defRPr sz="1502" b="1"/>
            </a:lvl1pPr>
          </a:lstStyle>
          <a:p>
            <a:r>
              <a:rPr lang="en-US"/>
              <a:t>Click to edit Master title style</a:t>
            </a:r>
            <a:endParaRPr lang="en-AU"/>
          </a:p>
        </p:txBody>
      </p:sp>
      <p:sp>
        <p:nvSpPr>
          <p:cNvPr id="3" name="Picture Placeholder 2"/>
          <p:cNvSpPr>
            <a:spLocks noGrp="1"/>
          </p:cNvSpPr>
          <p:nvPr>
            <p:ph type="pic" idx="1"/>
          </p:nvPr>
        </p:nvSpPr>
        <p:spPr>
          <a:xfrm>
            <a:off x="1794466" y="460149"/>
            <a:ext cx="5493068" cy="3089910"/>
          </a:xfrm>
        </p:spPr>
        <p:txBody>
          <a:bodyPr/>
          <a:lstStyle>
            <a:lvl1pPr marL="0" indent="0">
              <a:buNone/>
              <a:defRPr sz="2403"/>
            </a:lvl1pPr>
            <a:lvl2pPr marL="343311" indent="0">
              <a:buNone/>
              <a:defRPr sz="2103"/>
            </a:lvl2pPr>
            <a:lvl3pPr marL="686623" indent="0">
              <a:buNone/>
              <a:defRPr sz="1802"/>
            </a:lvl3pPr>
            <a:lvl4pPr marL="1029934" indent="0">
              <a:buNone/>
              <a:defRPr sz="1502"/>
            </a:lvl4pPr>
            <a:lvl5pPr marL="1373246" indent="0">
              <a:buNone/>
              <a:defRPr sz="1502"/>
            </a:lvl5pPr>
            <a:lvl6pPr marL="1716557" indent="0">
              <a:buNone/>
              <a:defRPr sz="1502"/>
            </a:lvl6pPr>
            <a:lvl7pPr marL="2059869" indent="0">
              <a:buNone/>
              <a:defRPr sz="1502"/>
            </a:lvl7pPr>
            <a:lvl8pPr marL="2403180" indent="0">
              <a:buNone/>
              <a:defRPr sz="1502"/>
            </a:lvl8pPr>
            <a:lvl9pPr marL="2746492" indent="0">
              <a:buNone/>
              <a:defRPr sz="1502"/>
            </a:lvl9pPr>
          </a:lstStyle>
          <a:p>
            <a:endParaRPr lang="en-AU"/>
          </a:p>
        </p:txBody>
      </p:sp>
      <p:sp>
        <p:nvSpPr>
          <p:cNvPr id="4" name="Text Placeholder 3"/>
          <p:cNvSpPr>
            <a:spLocks noGrp="1"/>
          </p:cNvSpPr>
          <p:nvPr>
            <p:ph type="body" sz="half" idx="2"/>
          </p:nvPr>
        </p:nvSpPr>
        <p:spPr>
          <a:xfrm>
            <a:off x="1794466" y="4030473"/>
            <a:ext cx="5493068" cy="604392"/>
          </a:xfrm>
        </p:spPr>
        <p:txBody>
          <a:bodyPr/>
          <a:lstStyle>
            <a:lvl1pPr marL="0" indent="0">
              <a:buNone/>
              <a:defRPr sz="1051"/>
            </a:lvl1pPr>
            <a:lvl2pPr marL="343311" indent="0">
              <a:buNone/>
              <a:defRPr sz="901"/>
            </a:lvl2pPr>
            <a:lvl3pPr marL="686623" indent="0">
              <a:buNone/>
              <a:defRPr sz="751"/>
            </a:lvl3pPr>
            <a:lvl4pPr marL="1029934" indent="0">
              <a:buNone/>
              <a:defRPr sz="676"/>
            </a:lvl4pPr>
            <a:lvl5pPr marL="1373246" indent="0">
              <a:buNone/>
              <a:defRPr sz="676"/>
            </a:lvl5pPr>
            <a:lvl6pPr marL="1716557" indent="0">
              <a:buNone/>
              <a:defRPr sz="676"/>
            </a:lvl6pPr>
            <a:lvl7pPr marL="2059869" indent="0">
              <a:buNone/>
              <a:defRPr sz="676"/>
            </a:lvl7pPr>
            <a:lvl8pPr marL="2403180" indent="0">
              <a:buNone/>
              <a:defRPr sz="676"/>
            </a:lvl8pPr>
            <a:lvl9pPr marL="2746492" indent="0">
              <a:buNone/>
              <a:defRPr sz="676"/>
            </a:lvl9pPr>
          </a:lstStyle>
          <a:p>
            <a:pPr lvl="0"/>
            <a:r>
              <a:rPr lang="en-US"/>
              <a:t>Click to edit Master text styles</a:t>
            </a:r>
          </a:p>
        </p:txBody>
      </p:sp>
      <p:sp>
        <p:nvSpPr>
          <p:cNvPr id="5" name="Date Placeholder 4"/>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40622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27050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9943" y="206235"/>
            <a:ext cx="2744945" cy="439406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10341" y="206235"/>
            <a:ext cx="8087016" cy="4394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904724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17" name="Content Placeholder 10"/>
          <p:cNvSpPr>
            <a:spLocks noGrp="1"/>
          </p:cNvSpPr>
          <p:nvPr>
            <p:ph sz="quarter" idx="19" hasCustomPrompt="1"/>
          </p:nvPr>
        </p:nvSpPr>
        <p:spPr>
          <a:xfrm>
            <a:off x="6704735" y="1279119"/>
            <a:ext cx="1841923" cy="3325945"/>
          </a:xfrm>
        </p:spPr>
        <p:txBody>
          <a:bodyPr>
            <a:normAutofit/>
          </a:bodyPr>
          <a:lstStyle>
            <a:lvl1pPr marL="0" indent="0">
              <a:lnSpc>
                <a:spcPts val="1233"/>
              </a:lnSpc>
              <a:spcBef>
                <a:spcPts val="264"/>
              </a:spcBef>
              <a:spcAft>
                <a:spcPts val="264"/>
              </a:spcAft>
              <a:buNone/>
              <a:defRPr lang="en-AU" sz="788"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5" name="Content Placeholder 10"/>
          <p:cNvSpPr>
            <a:spLocks noGrp="1"/>
          </p:cNvSpPr>
          <p:nvPr>
            <p:ph sz="quarter" idx="15" hasCustomPrompt="1"/>
          </p:nvPr>
        </p:nvSpPr>
        <p:spPr>
          <a:xfrm>
            <a:off x="4663949" y="1279119"/>
            <a:ext cx="1841836" cy="3325945"/>
          </a:xfrm>
        </p:spPr>
        <p:txBody>
          <a:bodyPr>
            <a:normAutofit/>
          </a:bodyPr>
          <a:lstStyle>
            <a:lvl1pPr marL="0" indent="0">
              <a:lnSpc>
                <a:spcPts val="1233"/>
              </a:lnSpc>
              <a:spcBef>
                <a:spcPts val="264"/>
              </a:spcBef>
              <a:spcAft>
                <a:spcPts val="264"/>
              </a:spcAft>
              <a:buNone/>
              <a:defRPr lang="en-AU" sz="788"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0" name="Content Placeholder 10"/>
          <p:cNvSpPr>
            <a:spLocks noGrp="1"/>
          </p:cNvSpPr>
          <p:nvPr>
            <p:ph sz="quarter" idx="13" hasCustomPrompt="1"/>
          </p:nvPr>
        </p:nvSpPr>
        <p:spPr>
          <a:xfrm>
            <a:off x="582465" y="1279119"/>
            <a:ext cx="1841749" cy="3325945"/>
          </a:xfrm>
        </p:spPr>
        <p:txBody>
          <a:bodyPr>
            <a:normAutofit/>
          </a:bodyPr>
          <a:lstStyle>
            <a:lvl1pPr marL="0" indent="0">
              <a:lnSpc>
                <a:spcPts val="1233"/>
              </a:lnSpc>
              <a:spcBef>
                <a:spcPts val="264"/>
              </a:spcBef>
              <a:spcAft>
                <a:spcPts val="264"/>
              </a:spcAft>
              <a:buNone/>
              <a:defRPr lang="en-AU" sz="788"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4" name="Content Placeholder 10"/>
          <p:cNvSpPr>
            <a:spLocks noGrp="1"/>
          </p:cNvSpPr>
          <p:nvPr>
            <p:ph sz="quarter" idx="17" hasCustomPrompt="1"/>
          </p:nvPr>
        </p:nvSpPr>
        <p:spPr>
          <a:xfrm>
            <a:off x="2623164" y="1279119"/>
            <a:ext cx="1841836" cy="3325945"/>
          </a:xfrm>
        </p:spPr>
        <p:txBody>
          <a:bodyPr>
            <a:normAutofit/>
          </a:bodyPr>
          <a:lstStyle>
            <a:lvl1pPr marL="0" indent="0">
              <a:lnSpc>
                <a:spcPts val="1233"/>
              </a:lnSpc>
              <a:spcBef>
                <a:spcPts val="264"/>
              </a:spcBef>
              <a:spcAft>
                <a:spcPts val="264"/>
              </a:spcAft>
              <a:buNone/>
              <a:tabLst/>
              <a:defRPr lang="en-AU" sz="788" kern="1200" spc="5" baseline="0" dirty="0" smtClean="0">
                <a:solidFill>
                  <a:schemeClr val="tx1"/>
                </a:solidFill>
                <a:latin typeface="+mn-lt"/>
                <a:ea typeface="+mn-ea"/>
                <a:cs typeface="HelveticaNeueLTCom-Roman"/>
              </a:defRPr>
            </a:lvl1pPr>
          </a:lstStyle>
          <a:p>
            <a:pPr lvl="0"/>
            <a:r>
              <a:rPr lang="en-AU" dirty="0"/>
              <a:t>Insert text or graphic here.</a:t>
            </a:r>
            <a:endParaRPr lang="en-US" dirty="0"/>
          </a:p>
        </p:txBody>
      </p:sp>
      <p:sp>
        <p:nvSpPr>
          <p:cNvPr id="11" name="Title 1"/>
          <p:cNvSpPr>
            <a:spLocks noGrp="1"/>
          </p:cNvSpPr>
          <p:nvPr>
            <p:ph type="title" hasCustomPrompt="1"/>
          </p:nvPr>
        </p:nvSpPr>
        <p:spPr>
          <a:xfrm>
            <a:off x="582466" y="442914"/>
            <a:ext cx="5959626" cy="510763"/>
          </a:xfrm>
        </p:spPr>
        <p:txBody>
          <a:bodyPr anchor="t">
            <a:noAutofit/>
          </a:bodyPr>
          <a:lstStyle>
            <a:lvl1pPr algn="l">
              <a:lnSpc>
                <a:spcPts val="2202"/>
              </a:lnSpc>
              <a:spcBef>
                <a:spcPts val="176"/>
              </a:spcBef>
              <a:spcAft>
                <a:spcPts val="176"/>
              </a:spcAft>
              <a:defRPr sz="1802" b="0" cap="none">
                <a:solidFill>
                  <a:schemeClr val="tx2"/>
                </a:solidFill>
              </a:defRPr>
            </a:lvl1pPr>
          </a:lstStyle>
          <a:p>
            <a:r>
              <a:rPr lang="en-AU" dirty="0"/>
              <a:t>Click to edit heading</a:t>
            </a:r>
            <a:endParaRPr lang="en-US" dirty="0"/>
          </a:p>
        </p:txBody>
      </p:sp>
      <p:pic>
        <p:nvPicPr>
          <p:cNvPr id="18" name="Picture 17" descr="header_strip_100dpi copy.png"/>
          <p:cNvPicPr>
            <a:picLocks noChangeAspect="1"/>
          </p:cNvPicPr>
          <p:nvPr userDrawn="1"/>
        </p:nvPicPr>
        <p:blipFill>
          <a:blip r:embed="rId2"/>
          <a:stretch>
            <a:fillRect/>
          </a:stretch>
        </p:blipFill>
        <p:spPr>
          <a:xfrm>
            <a:off x="0" y="1"/>
            <a:ext cx="9155113" cy="164592"/>
          </a:xfrm>
          <a:prstGeom prst="rect">
            <a:avLst/>
          </a:prstGeom>
        </p:spPr>
      </p:pic>
      <p:sp>
        <p:nvSpPr>
          <p:cNvPr id="12" name="Content Placeholder 2"/>
          <p:cNvSpPr>
            <a:spLocks noGrp="1"/>
          </p:cNvSpPr>
          <p:nvPr>
            <p:ph idx="14" hasCustomPrompt="1"/>
          </p:nvPr>
        </p:nvSpPr>
        <p:spPr>
          <a:xfrm>
            <a:off x="582466" y="4758831"/>
            <a:ext cx="3974970" cy="270333"/>
          </a:xfrm>
        </p:spPr>
        <p:txBody>
          <a:bodyPr anchor="ctr">
            <a:normAutofit/>
          </a:bodyPr>
          <a:lstStyle>
            <a:lvl1pPr marL="0" marR="0" indent="0" algn="l" defTabSz="402636" rtl="0" eaLnBrk="1" fontAlgn="auto" latinLnBrk="0" hangingPunct="1">
              <a:lnSpc>
                <a:spcPts val="1233"/>
              </a:lnSpc>
              <a:spcBef>
                <a:spcPts val="264"/>
              </a:spcBef>
              <a:spcAft>
                <a:spcPts val="264"/>
              </a:spcAft>
              <a:buClrTx/>
              <a:buSzTx/>
              <a:buFontTx/>
              <a:buNone/>
              <a:tabLst/>
              <a:defRPr lang="en-US" sz="676" smtClean="0">
                <a:solidFill>
                  <a:srgbClr val="898989"/>
                </a:solidFill>
              </a:defRPr>
            </a:lvl1pPr>
          </a:lstStyle>
          <a:p>
            <a:r>
              <a:rPr lang="en-US" sz="601" dirty="0">
                <a:latin typeface="+mn-lt"/>
              </a:rPr>
              <a:t>CLASSIFICATION - TITLE</a:t>
            </a:r>
          </a:p>
        </p:txBody>
      </p:sp>
      <p:sp>
        <p:nvSpPr>
          <p:cNvPr id="19" name="Content Placeholder 2"/>
          <p:cNvSpPr>
            <a:spLocks noGrp="1"/>
          </p:cNvSpPr>
          <p:nvPr>
            <p:ph idx="34" hasCustomPrompt="1"/>
          </p:nvPr>
        </p:nvSpPr>
        <p:spPr>
          <a:xfrm>
            <a:off x="7969494" y="4758831"/>
            <a:ext cx="597286" cy="270333"/>
          </a:xfrm>
        </p:spPr>
        <p:txBody>
          <a:bodyPr anchor="ctr">
            <a:normAutofit/>
          </a:bodyPr>
          <a:lstStyle>
            <a:lvl1pPr marL="0" marR="0" indent="0" algn="r" defTabSz="402636" rtl="0" eaLnBrk="1" fontAlgn="auto" latinLnBrk="0" hangingPunct="1">
              <a:lnSpc>
                <a:spcPts val="1233"/>
              </a:lnSpc>
              <a:spcBef>
                <a:spcPts val="264"/>
              </a:spcBef>
              <a:spcAft>
                <a:spcPts val="264"/>
              </a:spcAft>
              <a:buClrTx/>
              <a:buSzTx/>
              <a:buFontTx/>
              <a:buNone/>
              <a:tabLst/>
              <a:defRPr lang="en-US" sz="601" smtClean="0">
                <a:solidFill>
                  <a:srgbClr val="898989"/>
                </a:solidFill>
              </a:defRPr>
            </a:lvl1pPr>
          </a:lstStyle>
          <a:p>
            <a:fld id="{B933C3A0-0665-A044-9F1E-E986F0AA2CA9}" type="slidenum">
              <a:rPr lang="en-AU" smtClean="0"/>
              <a:pPr/>
              <a:t>‹#›</a:t>
            </a:fld>
            <a:endParaRPr lang="en-US" sz="601" dirty="0">
              <a:latin typeface="+mn-lt"/>
            </a:endParaRPr>
          </a:p>
        </p:txBody>
      </p:sp>
    </p:spTree>
    <p:extLst>
      <p:ext uri="{BB962C8B-B14F-4D97-AF65-F5344CB8AC3E}">
        <p14:creationId xmlns:p14="http://schemas.microsoft.com/office/powerpoint/2010/main" val="382137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3.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89DC5BB-5D5B-674F-BB10-D2DFC565E1EB}"/>
              </a:ext>
            </a:extLst>
          </p:cNvPr>
          <p:cNvSpPr>
            <a:spLocks noGrp="1"/>
          </p:cNvSpPr>
          <p:nvPr>
            <p:ph type="title"/>
          </p:nvPr>
        </p:nvSpPr>
        <p:spPr bwMode="auto">
          <a:xfrm>
            <a:off x="723193" y="898525"/>
            <a:ext cx="7702374"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027" name="Text Placeholder 2">
            <a:extLst>
              <a:ext uri="{FF2B5EF4-FFF2-40B4-BE49-F238E27FC236}">
                <a16:creationId xmlns:a16="http://schemas.microsoft.com/office/drawing/2014/main" id="{33F666D9-D404-484F-9489-F8E06A0FA65D}"/>
              </a:ext>
            </a:extLst>
          </p:cNvPr>
          <p:cNvSpPr>
            <a:spLocks noGrp="1"/>
          </p:cNvSpPr>
          <p:nvPr>
            <p:ph type="body" idx="1"/>
          </p:nvPr>
        </p:nvSpPr>
        <p:spPr bwMode="auto">
          <a:xfrm>
            <a:off x="723193" y="1689101"/>
            <a:ext cx="7702374"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Bulleted list, replace positional text with your own.</a:t>
            </a:r>
          </a:p>
        </p:txBody>
      </p:sp>
      <p:sp>
        <p:nvSpPr>
          <p:cNvPr id="6" name="Slide Number Placeholder 5">
            <a:extLst>
              <a:ext uri="{FF2B5EF4-FFF2-40B4-BE49-F238E27FC236}">
                <a16:creationId xmlns:a16="http://schemas.microsoft.com/office/drawing/2014/main" id="{F2101290-FD0B-CA4A-9821-C1498408EE4C}"/>
              </a:ext>
            </a:extLst>
          </p:cNvPr>
          <p:cNvSpPr>
            <a:spLocks noGrp="1"/>
          </p:cNvSpPr>
          <p:nvPr>
            <p:ph type="sldNum" sz="quarter" idx="4"/>
          </p:nvPr>
        </p:nvSpPr>
        <p:spPr>
          <a:xfrm>
            <a:off x="7858140" y="4773613"/>
            <a:ext cx="567426" cy="273050"/>
          </a:xfrm>
          <a:prstGeom prst="rect">
            <a:avLst/>
          </a:prstGeom>
        </p:spPr>
        <p:txBody>
          <a:bodyPr vert="horz" wrap="square" lIns="0" tIns="0" rIns="0" bIns="0" numCol="1" anchor="ctr" anchorCtr="0" compatLnSpc="1">
            <a:prstTxWarp prst="textNoShape">
              <a:avLst/>
            </a:prstTxWarp>
          </a:bodyPr>
          <a:lstStyle>
            <a:lvl1pPr algn="r">
              <a:defRPr sz="676">
                <a:solidFill>
                  <a:srgbClr val="666666"/>
                </a:solidFill>
              </a:defRPr>
            </a:lvl1pPr>
          </a:lstStyle>
          <a:p>
            <a:fld id="{CFE9BA8E-7BC5-2B4D-827A-1BDDF36AD972}" type="slidenum">
              <a:rPr lang="en-US" altLang="en-US" smtClean="0"/>
              <a:pPr/>
              <a:t>‹#›</a:t>
            </a:fld>
            <a:endParaRPr lang="en-US" altLang="en-US" dirty="0"/>
          </a:p>
        </p:txBody>
      </p:sp>
      <p:pic>
        <p:nvPicPr>
          <p:cNvPr id="1030" name="Picture 7">
            <a:extLst>
              <a:ext uri="{FF2B5EF4-FFF2-40B4-BE49-F238E27FC236}">
                <a16:creationId xmlns:a16="http://schemas.microsoft.com/office/drawing/2014/main" id="{216FB30F-B2F5-2949-90AA-8149481CEC74}"/>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551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9E6F8DFD-4B2E-46E8-9C53-CD4B8BF4A6CD}"/>
              </a:ext>
            </a:extLst>
          </p:cNvPr>
          <p:cNvSpPr>
            <a:spLocks noGrp="1"/>
          </p:cNvSpPr>
          <p:nvPr>
            <p:ph type="ftr" sz="quarter" idx="3"/>
          </p:nvPr>
        </p:nvSpPr>
        <p:spPr>
          <a:xfrm>
            <a:off x="720876" y="4773600"/>
            <a:ext cx="3089851" cy="273050"/>
          </a:xfrm>
          <a:prstGeom prst="rect">
            <a:avLst/>
          </a:prstGeom>
        </p:spPr>
        <p:txBody>
          <a:bodyPr/>
          <a:lstStyle>
            <a:lvl1pPr>
              <a:defRPr sz="676"/>
            </a:lvl1pPr>
          </a:lstStyle>
          <a:p>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15" r:id="rId3"/>
    <p:sldLayoutId id="2147483723" r:id="rId4"/>
    <p:sldLayoutId id="2147483724" r:id="rId5"/>
    <p:sldLayoutId id="2147483716" r:id="rId6"/>
    <p:sldLayoutId id="2147483717" r:id="rId7"/>
    <p:sldLayoutId id="2147483718" r:id="rId8"/>
    <p:sldLayoutId id="2147483725" r:id="rId9"/>
    <p:sldLayoutId id="2147483726" r:id="rId10"/>
    <p:sldLayoutId id="2147483719" r:id="rId11"/>
    <p:sldLayoutId id="2147483720" r:id="rId12"/>
    <p:sldLayoutId id="2147483727" r:id="rId13"/>
    <p:sldLayoutId id="2147483729" r:id="rId14"/>
    <p:sldLayoutId id="2147483730" r:id="rId15"/>
    <p:sldLayoutId id="2147483731" r:id="rId16"/>
    <p:sldLayoutId id="2147483733" r:id="rId17"/>
    <p:sldLayoutId id="2147483737" r:id="rId18"/>
  </p:sldLayoutIdLst>
  <p:hf hdr="0" ftr="0" dt="0"/>
  <p:txStyles>
    <p:titleStyle>
      <a:lvl1pPr algn="l" defTabSz="343328" rtl="0" eaLnBrk="1" fontAlgn="base" hangingPunct="1">
        <a:lnSpc>
          <a:spcPts val="2253"/>
        </a:lnSpc>
        <a:spcBef>
          <a:spcPct val="0"/>
        </a:spcBef>
        <a:spcAft>
          <a:spcPct val="0"/>
        </a:spcAft>
        <a:defRPr sz="2403" kern="1200">
          <a:solidFill>
            <a:srgbClr val="385CC4"/>
          </a:solidFill>
          <a:latin typeface="Arial"/>
          <a:ea typeface="ＭＳ Ｐゴシック" pitchFamily="-89" charset="-128"/>
          <a:cs typeface="Arial"/>
        </a:defRPr>
      </a:lvl1pPr>
      <a:lvl2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2pPr>
      <a:lvl3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3pPr>
      <a:lvl4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4pPr>
      <a:lvl5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5pPr>
      <a:lvl6pPr marL="343328"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6pPr>
      <a:lvl7pPr marL="686657"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7pPr>
      <a:lvl8pPr marL="1029986"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8pPr>
      <a:lvl9pPr marL="1373315"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9pPr>
    </p:titleStyle>
    <p:bodyStyle>
      <a:lvl1pPr marL="257497" indent="-257497" algn="l" defTabSz="343328" rtl="0" eaLnBrk="1" fontAlgn="base" hangingPunct="1">
        <a:spcBef>
          <a:spcPct val="20000"/>
        </a:spcBef>
        <a:spcAft>
          <a:spcPct val="0"/>
        </a:spcAft>
        <a:buClr>
          <a:srgbClr val="385CC4"/>
        </a:buClr>
        <a:buSzPct val="110000"/>
        <a:buFont typeface="Arial" panose="020B0604020202020204" pitchFamily="34" charset="0"/>
        <a:buChar char="•"/>
        <a:defRPr sz="1352" kern="1200">
          <a:solidFill>
            <a:schemeClr val="tx1"/>
          </a:solidFill>
          <a:latin typeface="Arial"/>
          <a:ea typeface="ＭＳ Ｐゴシック" pitchFamily="-89" charset="-128"/>
          <a:cs typeface="Arial"/>
        </a:defRPr>
      </a:lvl1pPr>
      <a:lvl2pPr marL="557909" indent="-214581"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2pPr>
      <a:lvl3pPr marL="858322"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3pPr>
      <a:lvl4pPr marL="1201651"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4pPr>
      <a:lvl5pPr marL="1544980"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5pPr>
      <a:lvl6pPr marL="1888308" indent="-171665" algn="l" defTabSz="343328" rtl="0" eaLnBrk="1" latinLnBrk="0" hangingPunct="1">
        <a:spcBef>
          <a:spcPct val="20000"/>
        </a:spcBef>
        <a:buFont typeface="Arial"/>
        <a:buChar char="•"/>
        <a:defRPr sz="1503" kern="1200">
          <a:solidFill>
            <a:schemeClr val="tx1"/>
          </a:solidFill>
          <a:latin typeface="+mn-lt"/>
          <a:ea typeface="+mn-ea"/>
          <a:cs typeface="+mn-cs"/>
        </a:defRPr>
      </a:lvl6pPr>
      <a:lvl7pPr marL="2231637" indent="-171665" algn="l" defTabSz="343328" rtl="0" eaLnBrk="1" latinLnBrk="0" hangingPunct="1">
        <a:spcBef>
          <a:spcPct val="20000"/>
        </a:spcBef>
        <a:buFont typeface="Arial"/>
        <a:buChar char="•"/>
        <a:defRPr sz="1503" kern="1200">
          <a:solidFill>
            <a:schemeClr val="tx1"/>
          </a:solidFill>
          <a:latin typeface="+mn-lt"/>
          <a:ea typeface="+mn-ea"/>
          <a:cs typeface="+mn-cs"/>
        </a:defRPr>
      </a:lvl7pPr>
      <a:lvl8pPr marL="2574965" indent="-171665" algn="l" defTabSz="343328" rtl="0" eaLnBrk="1" latinLnBrk="0" hangingPunct="1">
        <a:spcBef>
          <a:spcPct val="20000"/>
        </a:spcBef>
        <a:buFont typeface="Arial"/>
        <a:buChar char="•"/>
        <a:defRPr sz="1503" kern="1200">
          <a:solidFill>
            <a:schemeClr val="tx1"/>
          </a:solidFill>
          <a:latin typeface="+mn-lt"/>
          <a:ea typeface="+mn-ea"/>
          <a:cs typeface="+mn-cs"/>
        </a:defRPr>
      </a:lvl8pPr>
      <a:lvl9pPr marL="2918294" indent="-171665" algn="l" defTabSz="343328" rtl="0" eaLnBrk="1" latinLnBrk="0" hangingPunct="1">
        <a:spcBef>
          <a:spcPct val="20000"/>
        </a:spcBef>
        <a:buFont typeface="Arial"/>
        <a:buChar char="•"/>
        <a:defRPr sz="1503" kern="1200">
          <a:solidFill>
            <a:schemeClr val="tx1"/>
          </a:solidFill>
          <a:latin typeface="+mn-lt"/>
          <a:ea typeface="+mn-ea"/>
          <a:cs typeface="+mn-cs"/>
        </a:defRPr>
      </a:lvl9pPr>
    </p:bodyStyle>
    <p:otherStyle>
      <a:defPPr>
        <a:defRPr lang="en-US"/>
      </a:defPPr>
      <a:lvl1pPr marL="0" algn="l" defTabSz="343328" rtl="0" eaLnBrk="1" latinLnBrk="0" hangingPunct="1">
        <a:defRPr sz="1352" kern="1200">
          <a:solidFill>
            <a:schemeClr val="tx1"/>
          </a:solidFill>
          <a:latin typeface="+mn-lt"/>
          <a:ea typeface="+mn-ea"/>
          <a:cs typeface="+mn-cs"/>
        </a:defRPr>
      </a:lvl1pPr>
      <a:lvl2pPr marL="343328" algn="l" defTabSz="343328" rtl="0" eaLnBrk="1" latinLnBrk="0" hangingPunct="1">
        <a:defRPr sz="1352" kern="1200">
          <a:solidFill>
            <a:schemeClr val="tx1"/>
          </a:solidFill>
          <a:latin typeface="+mn-lt"/>
          <a:ea typeface="+mn-ea"/>
          <a:cs typeface="+mn-cs"/>
        </a:defRPr>
      </a:lvl2pPr>
      <a:lvl3pPr marL="686657" algn="l" defTabSz="343328" rtl="0" eaLnBrk="1" latinLnBrk="0" hangingPunct="1">
        <a:defRPr sz="1352" kern="1200">
          <a:solidFill>
            <a:schemeClr val="tx1"/>
          </a:solidFill>
          <a:latin typeface="+mn-lt"/>
          <a:ea typeface="+mn-ea"/>
          <a:cs typeface="+mn-cs"/>
        </a:defRPr>
      </a:lvl3pPr>
      <a:lvl4pPr marL="1029986" algn="l" defTabSz="343328" rtl="0" eaLnBrk="1" latinLnBrk="0" hangingPunct="1">
        <a:defRPr sz="1352" kern="1200">
          <a:solidFill>
            <a:schemeClr val="tx1"/>
          </a:solidFill>
          <a:latin typeface="+mn-lt"/>
          <a:ea typeface="+mn-ea"/>
          <a:cs typeface="+mn-cs"/>
        </a:defRPr>
      </a:lvl4pPr>
      <a:lvl5pPr marL="1373315" algn="l" defTabSz="343328" rtl="0" eaLnBrk="1" latinLnBrk="0" hangingPunct="1">
        <a:defRPr sz="1352" kern="1200">
          <a:solidFill>
            <a:schemeClr val="tx1"/>
          </a:solidFill>
          <a:latin typeface="+mn-lt"/>
          <a:ea typeface="+mn-ea"/>
          <a:cs typeface="+mn-cs"/>
        </a:defRPr>
      </a:lvl5pPr>
      <a:lvl6pPr marL="1716643" algn="l" defTabSz="343328" rtl="0" eaLnBrk="1" latinLnBrk="0" hangingPunct="1">
        <a:defRPr sz="1352" kern="1200">
          <a:solidFill>
            <a:schemeClr val="tx1"/>
          </a:solidFill>
          <a:latin typeface="+mn-lt"/>
          <a:ea typeface="+mn-ea"/>
          <a:cs typeface="+mn-cs"/>
        </a:defRPr>
      </a:lvl6pPr>
      <a:lvl7pPr marL="2059972" algn="l" defTabSz="343328" rtl="0" eaLnBrk="1" latinLnBrk="0" hangingPunct="1">
        <a:defRPr sz="1352" kern="1200">
          <a:solidFill>
            <a:schemeClr val="tx1"/>
          </a:solidFill>
          <a:latin typeface="+mn-lt"/>
          <a:ea typeface="+mn-ea"/>
          <a:cs typeface="+mn-cs"/>
        </a:defRPr>
      </a:lvl7pPr>
      <a:lvl8pPr marL="2403300" algn="l" defTabSz="343328" rtl="0" eaLnBrk="1" latinLnBrk="0" hangingPunct="1">
        <a:defRPr sz="1352" kern="1200">
          <a:solidFill>
            <a:schemeClr val="tx1"/>
          </a:solidFill>
          <a:latin typeface="+mn-lt"/>
          <a:ea typeface="+mn-ea"/>
          <a:cs typeface="+mn-cs"/>
        </a:defRPr>
      </a:lvl8pPr>
      <a:lvl9pPr marL="2746629" algn="l" defTabSz="343328" rtl="0" eaLnBrk="1" latinLnBrk="0" hangingPunct="1">
        <a:defRPr sz="13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CC7BB-99B4-4571-912A-6E46CA9DE3EE}"/>
              </a:ext>
            </a:extLst>
          </p:cNvPr>
          <p:cNvSpPr>
            <a:spLocks noGrp="1"/>
          </p:cNvSpPr>
          <p:nvPr>
            <p:ph type="title"/>
          </p:nvPr>
        </p:nvSpPr>
        <p:spPr>
          <a:xfrm>
            <a:off x="629414" y="274182"/>
            <a:ext cx="7896285" cy="9954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F805BB-1F43-4235-880C-2DFF8DF59EF4}"/>
              </a:ext>
            </a:extLst>
          </p:cNvPr>
          <p:cNvSpPr>
            <a:spLocks noGrp="1"/>
          </p:cNvSpPr>
          <p:nvPr>
            <p:ph type="body" idx="1"/>
          </p:nvPr>
        </p:nvSpPr>
        <p:spPr>
          <a:xfrm>
            <a:off x="629414" y="1370909"/>
            <a:ext cx="7896285" cy="3267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D018AC-D194-436E-AC8C-232F5344E3E1}"/>
              </a:ext>
            </a:extLst>
          </p:cNvPr>
          <p:cNvSpPr>
            <a:spLocks noGrp="1"/>
          </p:cNvSpPr>
          <p:nvPr>
            <p:ph type="dt" sz="half" idx="2"/>
          </p:nvPr>
        </p:nvSpPr>
        <p:spPr>
          <a:xfrm>
            <a:off x="629414" y="4773148"/>
            <a:ext cx="2059900" cy="274182"/>
          </a:xfrm>
          <a:prstGeom prst="rect">
            <a:avLst/>
          </a:prstGeom>
        </p:spPr>
        <p:txBody>
          <a:bodyPr vert="horz" lIns="91440" tIns="45720" rIns="91440" bIns="45720" rtlCol="0" anchor="ctr"/>
          <a:lstStyle>
            <a:lvl1pPr algn="l">
              <a:defRPr sz="901">
                <a:solidFill>
                  <a:schemeClr val="tx1">
                    <a:tint val="75000"/>
                  </a:schemeClr>
                </a:solidFill>
              </a:defRPr>
            </a:lvl1pPr>
          </a:lstStyle>
          <a:p>
            <a:fld id="{8129C686-21A4-421A-B949-8871A60A6B38}" type="datetimeFigureOut">
              <a:rPr lang="en-AU" smtClean="0"/>
              <a:t>28/09/2021</a:t>
            </a:fld>
            <a:endParaRPr lang="en-AU"/>
          </a:p>
        </p:txBody>
      </p:sp>
      <p:sp>
        <p:nvSpPr>
          <p:cNvPr id="5" name="Footer Placeholder 4">
            <a:extLst>
              <a:ext uri="{FF2B5EF4-FFF2-40B4-BE49-F238E27FC236}">
                <a16:creationId xmlns:a16="http://schemas.microsoft.com/office/drawing/2014/main" id="{209812A8-D752-4320-86E1-9CC1A52CE7ED}"/>
              </a:ext>
            </a:extLst>
          </p:cNvPr>
          <p:cNvSpPr>
            <a:spLocks noGrp="1"/>
          </p:cNvSpPr>
          <p:nvPr>
            <p:ph type="ftr" sz="quarter" idx="3"/>
          </p:nvPr>
        </p:nvSpPr>
        <p:spPr>
          <a:xfrm>
            <a:off x="3032631" y="4773148"/>
            <a:ext cx="3089851" cy="274182"/>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9613CC2-DC4D-48B7-9FD1-616764F07D07}"/>
              </a:ext>
            </a:extLst>
          </p:cNvPr>
          <p:cNvSpPr>
            <a:spLocks noGrp="1"/>
          </p:cNvSpPr>
          <p:nvPr>
            <p:ph type="sldNum" sz="quarter" idx="4"/>
          </p:nvPr>
        </p:nvSpPr>
        <p:spPr>
          <a:xfrm>
            <a:off x="6465799" y="4773148"/>
            <a:ext cx="2059900" cy="274182"/>
          </a:xfrm>
          <a:prstGeom prst="rect">
            <a:avLst/>
          </a:prstGeom>
        </p:spPr>
        <p:txBody>
          <a:bodyPr vert="horz" lIns="91440" tIns="45720" rIns="91440" bIns="45720" rtlCol="0" anchor="ctr"/>
          <a:lstStyle>
            <a:lvl1pPr algn="r">
              <a:defRPr sz="901">
                <a:solidFill>
                  <a:schemeClr val="tx1">
                    <a:tint val="75000"/>
                  </a:schemeClr>
                </a:solidFill>
              </a:defRPr>
            </a:lvl1pPr>
          </a:lstStyle>
          <a:p>
            <a:fld id="{99A5F4CE-BCB9-4387-A4B4-48F99492B422}" type="slidenum">
              <a:rPr lang="en-AU" smtClean="0"/>
              <a:t>‹#›</a:t>
            </a:fld>
            <a:endParaRPr lang="en-AU"/>
          </a:p>
        </p:txBody>
      </p:sp>
    </p:spTree>
    <p:extLst>
      <p:ext uri="{BB962C8B-B14F-4D97-AF65-F5344CB8AC3E}">
        <p14:creationId xmlns:p14="http://schemas.microsoft.com/office/powerpoint/2010/main" val="33691051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62" r:id="rId20"/>
    <p:sldLayoutId id="2147483845" r:id="rId21"/>
  </p:sldLayoutIdLst>
  <p:txStyles>
    <p:titleStyle>
      <a:lvl1pPr algn="l" defTabSz="686623" rtl="0" eaLnBrk="1" latinLnBrk="0" hangingPunct="1">
        <a:lnSpc>
          <a:spcPct val="90000"/>
        </a:lnSpc>
        <a:spcBef>
          <a:spcPct val="0"/>
        </a:spcBef>
        <a:buNone/>
        <a:defRPr sz="3304" kern="1200">
          <a:solidFill>
            <a:schemeClr val="tx1"/>
          </a:solidFill>
          <a:latin typeface="+mj-lt"/>
          <a:ea typeface="+mj-ea"/>
          <a:cs typeface="+mj-cs"/>
        </a:defRPr>
      </a:lvl1pPr>
    </p:titleStyle>
    <p:bodyStyle>
      <a:lvl1pPr marL="171656" indent="-171656" algn="l" defTabSz="686623" rtl="0" eaLnBrk="1" latinLnBrk="0" hangingPunct="1">
        <a:lnSpc>
          <a:spcPct val="90000"/>
        </a:lnSpc>
        <a:spcBef>
          <a:spcPts val="751"/>
        </a:spcBef>
        <a:buFont typeface="Arial" panose="020B0604020202020204" pitchFamily="34" charset="0"/>
        <a:buChar char="•"/>
        <a:defRPr sz="2103" kern="1200">
          <a:solidFill>
            <a:schemeClr val="tx1"/>
          </a:solidFill>
          <a:latin typeface="+mn-lt"/>
          <a:ea typeface="+mn-ea"/>
          <a:cs typeface="+mn-cs"/>
        </a:defRPr>
      </a:lvl1pPr>
      <a:lvl2pPr marL="514967" indent="-171656" algn="l" defTabSz="686623" rtl="0" eaLnBrk="1" latinLnBrk="0" hangingPunct="1">
        <a:lnSpc>
          <a:spcPct val="90000"/>
        </a:lnSpc>
        <a:spcBef>
          <a:spcPts val="375"/>
        </a:spcBef>
        <a:buFont typeface="Arial" panose="020B0604020202020204" pitchFamily="34" charset="0"/>
        <a:buChar char="•"/>
        <a:defRPr sz="1802" kern="1200">
          <a:solidFill>
            <a:schemeClr val="tx1"/>
          </a:solidFill>
          <a:latin typeface="+mn-lt"/>
          <a:ea typeface="+mn-ea"/>
          <a:cs typeface="+mn-cs"/>
        </a:defRPr>
      </a:lvl2pPr>
      <a:lvl3pPr marL="858279" indent="-171656" algn="l" defTabSz="686623" rtl="0" eaLnBrk="1" latinLnBrk="0" hangingPunct="1">
        <a:lnSpc>
          <a:spcPct val="90000"/>
        </a:lnSpc>
        <a:spcBef>
          <a:spcPts val="375"/>
        </a:spcBef>
        <a:buFont typeface="Arial" panose="020B0604020202020204" pitchFamily="34" charset="0"/>
        <a:buChar char="•"/>
        <a:defRPr sz="1502" kern="1200">
          <a:solidFill>
            <a:schemeClr val="tx1"/>
          </a:solidFill>
          <a:latin typeface="+mn-lt"/>
          <a:ea typeface="+mn-ea"/>
          <a:cs typeface="+mn-cs"/>
        </a:defRPr>
      </a:lvl3pPr>
      <a:lvl4pPr marL="1201590"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4pPr>
      <a:lvl5pPr marL="1544902"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p:bodyStyle>
    <p:otherStyle>
      <a:defPPr>
        <a:defRPr lang="en-US"/>
      </a:defPPr>
      <a:lvl1pPr marL="0" algn="l" defTabSz="686623" rtl="0" eaLnBrk="1" latinLnBrk="0" hangingPunct="1">
        <a:defRPr sz="1352" kern="1200">
          <a:solidFill>
            <a:schemeClr val="tx1"/>
          </a:solidFill>
          <a:latin typeface="+mn-lt"/>
          <a:ea typeface="+mn-ea"/>
          <a:cs typeface="+mn-cs"/>
        </a:defRPr>
      </a:lvl1pPr>
      <a:lvl2pPr marL="343311" algn="l" defTabSz="686623" rtl="0" eaLnBrk="1" latinLnBrk="0" hangingPunct="1">
        <a:defRPr sz="1352" kern="1200">
          <a:solidFill>
            <a:schemeClr val="tx1"/>
          </a:solidFill>
          <a:latin typeface="+mn-lt"/>
          <a:ea typeface="+mn-ea"/>
          <a:cs typeface="+mn-cs"/>
        </a:defRPr>
      </a:lvl2pPr>
      <a:lvl3pPr marL="686623" algn="l" defTabSz="686623" rtl="0" eaLnBrk="1" latinLnBrk="0" hangingPunct="1">
        <a:defRPr sz="1352" kern="1200">
          <a:solidFill>
            <a:schemeClr val="tx1"/>
          </a:solidFill>
          <a:latin typeface="+mn-lt"/>
          <a:ea typeface="+mn-ea"/>
          <a:cs typeface="+mn-cs"/>
        </a:defRPr>
      </a:lvl3pPr>
      <a:lvl4pPr marL="1029934" algn="l" defTabSz="686623" rtl="0" eaLnBrk="1" latinLnBrk="0" hangingPunct="1">
        <a:defRPr sz="1352" kern="1200">
          <a:solidFill>
            <a:schemeClr val="tx1"/>
          </a:solidFill>
          <a:latin typeface="+mn-lt"/>
          <a:ea typeface="+mn-ea"/>
          <a:cs typeface="+mn-cs"/>
        </a:defRPr>
      </a:lvl4pPr>
      <a:lvl5pPr marL="1373246" algn="l" defTabSz="686623" rtl="0" eaLnBrk="1" latinLnBrk="0" hangingPunct="1">
        <a:defRPr sz="1352" kern="1200">
          <a:solidFill>
            <a:schemeClr val="tx1"/>
          </a:solidFill>
          <a:latin typeface="+mn-lt"/>
          <a:ea typeface="+mn-ea"/>
          <a:cs typeface="+mn-cs"/>
        </a:defRPr>
      </a:lvl5pPr>
      <a:lvl6pPr marL="1716557" algn="l" defTabSz="686623" rtl="0" eaLnBrk="1" latinLnBrk="0" hangingPunct="1">
        <a:defRPr sz="1352" kern="1200">
          <a:solidFill>
            <a:schemeClr val="tx1"/>
          </a:solidFill>
          <a:latin typeface="+mn-lt"/>
          <a:ea typeface="+mn-ea"/>
          <a:cs typeface="+mn-cs"/>
        </a:defRPr>
      </a:lvl6pPr>
      <a:lvl7pPr marL="2059869" algn="l" defTabSz="686623" rtl="0" eaLnBrk="1" latinLnBrk="0" hangingPunct="1">
        <a:defRPr sz="1352" kern="1200">
          <a:solidFill>
            <a:schemeClr val="tx1"/>
          </a:solidFill>
          <a:latin typeface="+mn-lt"/>
          <a:ea typeface="+mn-ea"/>
          <a:cs typeface="+mn-cs"/>
        </a:defRPr>
      </a:lvl7pPr>
      <a:lvl8pPr marL="2403180" algn="l" defTabSz="686623" rtl="0" eaLnBrk="1" latinLnBrk="0" hangingPunct="1">
        <a:defRPr sz="1352" kern="1200">
          <a:solidFill>
            <a:schemeClr val="tx1"/>
          </a:solidFill>
          <a:latin typeface="+mn-lt"/>
          <a:ea typeface="+mn-ea"/>
          <a:cs typeface="+mn-cs"/>
        </a:defRPr>
      </a:lvl8pPr>
      <a:lvl9pPr marL="2746492" algn="l" defTabSz="686623" rtl="0" eaLnBrk="1" latinLnBrk="0" hangingPunct="1">
        <a:defRPr sz="135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2467" y="898526"/>
            <a:ext cx="7984315" cy="531813"/>
          </a:xfrm>
          <a:prstGeom prst="rect">
            <a:avLst/>
          </a:prstGeom>
        </p:spPr>
        <p:txBody>
          <a:bodyPr vert="horz" lIns="0" tIns="0" rIns="0" bIns="0" rtlCol="0" anchor="t" anchorCtr="0">
            <a:normAutofit/>
          </a:bodyPr>
          <a:lstStyle/>
          <a:p>
            <a:r>
              <a:rPr lang="en-AU" dirty="0"/>
              <a:t>Click to edit title</a:t>
            </a:r>
            <a:endParaRPr lang="en-US" dirty="0"/>
          </a:p>
        </p:txBody>
      </p:sp>
      <p:sp>
        <p:nvSpPr>
          <p:cNvPr id="3" name="Text Placeholder 2"/>
          <p:cNvSpPr>
            <a:spLocks noGrp="1"/>
          </p:cNvSpPr>
          <p:nvPr>
            <p:ph type="body" idx="1"/>
          </p:nvPr>
        </p:nvSpPr>
        <p:spPr>
          <a:xfrm>
            <a:off x="582466" y="1689100"/>
            <a:ext cx="3995091" cy="2911475"/>
          </a:xfrm>
          <a:prstGeom prst="rect">
            <a:avLst/>
          </a:prstGeom>
        </p:spPr>
        <p:txBody>
          <a:bodyPr vert="horz" lIns="0" tIns="0" rIns="0" bIns="0" rtlCol="0">
            <a:normAutofit/>
          </a:bodyPr>
          <a:lstStyle/>
          <a:p>
            <a:pPr lvl="0"/>
            <a:r>
              <a:rPr lang="en-AU" dirty="0"/>
              <a:t>Bulleted list, replace positional text with your own.</a:t>
            </a:r>
          </a:p>
        </p:txBody>
      </p:sp>
    </p:spTree>
    <p:extLst>
      <p:ext uri="{BB962C8B-B14F-4D97-AF65-F5344CB8AC3E}">
        <p14:creationId xmlns:p14="http://schemas.microsoft.com/office/powerpoint/2010/main" val="1641984474"/>
      </p:ext>
    </p:extLst>
  </p:cSld>
  <p:clrMap bg1="lt1" tx1="dk1" bg2="lt2" tx2="dk2" accent1="accent1" accent2="accent2" accent3="accent3" accent4="accent4" accent5="accent5" accent6="accent6" hlink="hlink" folHlink="folHlink"/>
  <p:sldLayoutIdLst>
    <p:sldLayoutId id="2147483770" r:id="rId1"/>
    <p:sldLayoutId id="2147483772" r:id="rId2"/>
    <p:sldLayoutId id="2147483773" r:id="rId3"/>
    <p:sldLayoutId id="2147483774" r:id="rId4"/>
    <p:sldLayoutId id="2147483775" r:id="rId5"/>
  </p:sldLayoutIdLst>
  <p:hf hdr="0" ftr="0" dt="0"/>
  <p:txStyles>
    <p:titleStyle>
      <a:lvl1pPr algn="l" defTabSz="402515" rtl="0" eaLnBrk="1" latinLnBrk="0" hangingPunct="1">
        <a:lnSpc>
          <a:spcPts val="2641"/>
        </a:lnSpc>
        <a:spcBef>
          <a:spcPct val="0"/>
        </a:spcBef>
        <a:buNone/>
        <a:defRPr sz="1802" kern="1200">
          <a:solidFill>
            <a:schemeClr val="tx1"/>
          </a:solidFill>
          <a:latin typeface="Arial"/>
          <a:ea typeface="+mj-ea"/>
          <a:cs typeface="Arial"/>
        </a:defRPr>
      </a:lvl1pPr>
    </p:titleStyle>
    <p:bodyStyle>
      <a:lvl1pPr marL="301887" indent="-301887" algn="l" defTabSz="402515" rtl="0" eaLnBrk="1" latinLnBrk="0" hangingPunct="1">
        <a:spcBef>
          <a:spcPct val="20000"/>
        </a:spcBef>
        <a:buFont typeface="Arial"/>
        <a:buChar char="•"/>
        <a:defRPr sz="788" kern="1200">
          <a:solidFill>
            <a:schemeClr val="tx1"/>
          </a:solidFill>
          <a:latin typeface="Arial"/>
          <a:ea typeface="+mn-ea"/>
          <a:cs typeface="Arial"/>
        </a:defRPr>
      </a:lvl1pPr>
      <a:lvl2pPr marL="654087" indent="-251572" algn="l" defTabSz="402515" rtl="0" eaLnBrk="1" latinLnBrk="0" hangingPunct="1">
        <a:spcBef>
          <a:spcPct val="20000"/>
        </a:spcBef>
        <a:buFont typeface="Arial"/>
        <a:buChar char="–"/>
        <a:defRPr sz="1727" kern="1200">
          <a:solidFill>
            <a:schemeClr val="tx1"/>
          </a:solidFill>
          <a:latin typeface="Arial"/>
          <a:ea typeface="+mn-ea"/>
          <a:cs typeface="Arial"/>
        </a:defRPr>
      </a:lvl2pPr>
      <a:lvl3pPr marL="1006287" indent="-201257" algn="l" defTabSz="402515" rtl="0" eaLnBrk="1" latinLnBrk="0" hangingPunct="1">
        <a:spcBef>
          <a:spcPct val="20000"/>
        </a:spcBef>
        <a:buFont typeface="Arial"/>
        <a:buChar char="•"/>
        <a:defRPr sz="1727" kern="1200">
          <a:solidFill>
            <a:schemeClr val="tx1"/>
          </a:solidFill>
          <a:latin typeface="Arial"/>
          <a:ea typeface="+mn-ea"/>
          <a:cs typeface="Arial"/>
        </a:defRPr>
      </a:lvl3pPr>
      <a:lvl4pPr marL="1408803" indent="-201257" algn="l" defTabSz="402515" rtl="0" eaLnBrk="1" latinLnBrk="0" hangingPunct="1">
        <a:spcBef>
          <a:spcPct val="20000"/>
        </a:spcBef>
        <a:buFont typeface="Arial"/>
        <a:buChar char="–"/>
        <a:defRPr sz="1727" kern="1200">
          <a:solidFill>
            <a:schemeClr val="tx1"/>
          </a:solidFill>
          <a:latin typeface="Arial"/>
          <a:ea typeface="+mn-ea"/>
          <a:cs typeface="Arial"/>
        </a:defRPr>
      </a:lvl4pPr>
      <a:lvl5pPr marL="1811317" indent="-201257" algn="l" defTabSz="402515" rtl="0" eaLnBrk="1" latinLnBrk="0" hangingPunct="1">
        <a:spcBef>
          <a:spcPct val="20000"/>
        </a:spcBef>
        <a:buFont typeface="Arial"/>
        <a:buChar char="»"/>
        <a:defRPr sz="1727" kern="1200">
          <a:solidFill>
            <a:schemeClr val="tx1"/>
          </a:solidFill>
          <a:latin typeface="Arial"/>
          <a:ea typeface="+mn-ea"/>
          <a:cs typeface="Arial"/>
        </a:defRPr>
      </a:lvl5pPr>
      <a:lvl6pPr marL="2213832" indent="-201257" algn="l" defTabSz="402515" rtl="0" eaLnBrk="1" latinLnBrk="0" hangingPunct="1">
        <a:spcBef>
          <a:spcPct val="20000"/>
        </a:spcBef>
        <a:buFont typeface="Arial"/>
        <a:buChar char="•"/>
        <a:defRPr sz="1727" kern="1200">
          <a:solidFill>
            <a:schemeClr val="tx1"/>
          </a:solidFill>
          <a:latin typeface="+mn-lt"/>
          <a:ea typeface="+mn-ea"/>
          <a:cs typeface="+mn-cs"/>
        </a:defRPr>
      </a:lvl6pPr>
      <a:lvl7pPr marL="2616347" indent="-201257" algn="l" defTabSz="402515" rtl="0" eaLnBrk="1" latinLnBrk="0" hangingPunct="1">
        <a:spcBef>
          <a:spcPct val="20000"/>
        </a:spcBef>
        <a:buFont typeface="Arial"/>
        <a:buChar char="•"/>
        <a:defRPr sz="1727" kern="1200">
          <a:solidFill>
            <a:schemeClr val="tx1"/>
          </a:solidFill>
          <a:latin typeface="+mn-lt"/>
          <a:ea typeface="+mn-ea"/>
          <a:cs typeface="+mn-cs"/>
        </a:defRPr>
      </a:lvl7pPr>
      <a:lvl8pPr marL="3018862" indent="-201257" algn="l" defTabSz="402515" rtl="0" eaLnBrk="1" latinLnBrk="0" hangingPunct="1">
        <a:spcBef>
          <a:spcPct val="20000"/>
        </a:spcBef>
        <a:buFont typeface="Arial"/>
        <a:buChar char="•"/>
        <a:defRPr sz="1727" kern="1200">
          <a:solidFill>
            <a:schemeClr val="tx1"/>
          </a:solidFill>
          <a:latin typeface="+mn-lt"/>
          <a:ea typeface="+mn-ea"/>
          <a:cs typeface="+mn-cs"/>
        </a:defRPr>
      </a:lvl8pPr>
      <a:lvl9pPr marL="3421377" indent="-201257" algn="l" defTabSz="402515" rtl="0" eaLnBrk="1" latinLnBrk="0" hangingPunct="1">
        <a:spcBef>
          <a:spcPct val="20000"/>
        </a:spcBef>
        <a:buFont typeface="Arial"/>
        <a:buChar char="•"/>
        <a:defRPr sz="1727" kern="1200">
          <a:solidFill>
            <a:schemeClr val="tx1"/>
          </a:solidFill>
          <a:latin typeface="+mn-lt"/>
          <a:ea typeface="+mn-ea"/>
          <a:cs typeface="+mn-cs"/>
        </a:defRPr>
      </a:lvl9pPr>
    </p:bodyStyle>
    <p:otherStyle>
      <a:defPPr>
        <a:defRPr lang="en-US"/>
      </a:defPPr>
      <a:lvl1pPr marL="0" algn="l" defTabSz="402515" rtl="0" eaLnBrk="1" latinLnBrk="0" hangingPunct="1">
        <a:defRPr sz="1577" kern="1200">
          <a:solidFill>
            <a:schemeClr val="tx1"/>
          </a:solidFill>
          <a:latin typeface="+mn-lt"/>
          <a:ea typeface="+mn-ea"/>
          <a:cs typeface="+mn-cs"/>
        </a:defRPr>
      </a:lvl1pPr>
      <a:lvl2pPr marL="402515" algn="l" defTabSz="402515" rtl="0" eaLnBrk="1" latinLnBrk="0" hangingPunct="1">
        <a:defRPr sz="1577" kern="1200">
          <a:solidFill>
            <a:schemeClr val="tx1"/>
          </a:solidFill>
          <a:latin typeface="+mn-lt"/>
          <a:ea typeface="+mn-ea"/>
          <a:cs typeface="+mn-cs"/>
        </a:defRPr>
      </a:lvl2pPr>
      <a:lvl3pPr marL="805030" algn="l" defTabSz="402515" rtl="0" eaLnBrk="1" latinLnBrk="0" hangingPunct="1">
        <a:defRPr sz="1577" kern="1200">
          <a:solidFill>
            <a:schemeClr val="tx1"/>
          </a:solidFill>
          <a:latin typeface="+mn-lt"/>
          <a:ea typeface="+mn-ea"/>
          <a:cs typeface="+mn-cs"/>
        </a:defRPr>
      </a:lvl3pPr>
      <a:lvl4pPr marL="1207544" algn="l" defTabSz="402515" rtl="0" eaLnBrk="1" latinLnBrk="0" hangingPunct="1">
        <a:defRPr sz="1577" kern="1200">
          <a:solidFill>
            <a:schemeClr val="tx1"/>
          </a:solidFill>
          <a:latin typeface="+mn-lt"/>
          <a:ea typeface="+mn-ea"/>
          <a:cs typeface="+mn-cs"/>
        </a:defRPr>
      </a:lvl4pPr>
      <a:lvl5pPr marL="1610060" algn="l" defTabSz="402515" rtl="0" eaLnBrk="1" latinLnBrk="0" hangingPunct="1">
        <a:defRPr sz="1577" kern="1200">
          <a:solidFill>
            <a:schemeClr val="tx1"/>
          </a:solidFill>
          <a:latin typeface="+mn-lt"/>
          <a:ea typeface="+mn-ea"/>
          <a:cs typeface="+mn-cs"/>
        </a:defRPr>
      </a:lvl5pPr>
      <a:lvl6pPr marL="2012575" algn="l" defTabSz="402515" rtl="0" eaLnBrk="1" latinLnBrk="0" hangingPunct="1">
        <a:defRPr sz="1577" kern="1200">
          <a:solidFill>
            <a:schemeClr val="tx1"/>
          </a:solidFill>
          <a:latin typeface="+mn-lt"/>
          <a:ea typeface="+mn-ea"/>
          <a:cs typeface="+mn-cs"/>
        </a:defRPr>
      </a:lvl6pPr>
      <a:lvl7pPr marL="2415090" algn="l" defTabSz="402515" rtl="0" eaLnBrk="1" latinLnBrk="0" hangingPunct="1">
        <a:defRPr sz="1577" kern="1200">
          <a:solidFill>
            <a:schemeClr val="tx1"/>
          </a:solidFill>
          <a:latin typeface="+mn-lt"/>
          <a:ea typeface="+mn-ea"/>
          <a:cs typeface="+mn-cs"/>
        </a:defRPr>
      </a:lvl7pPr>
      <a:lvl8pPr marL="2817604" algn="l" defTabSz="402515" rtl="0" eaLnBrk="1" latinLnBrk="0" hangingPunct="1">
        <a:defRPr sz="1577" kern="1200">
          <a:solidFill>
            <a:schemeClr val="tx1"/>
          </a:solidFill>
          <a:latin typeface="+mn-lt"/>
          <a:ea typeface="+mn-ea"/>
          <a:cs typeface="+mn-cs"/>
        </a:defRPr>
      </a:lvl8pPr>
      <a:lvl9pPr marL="3220119" algn="l" defTabSz="402515" rtl="0" eaLnBrk="1" latinLnBrk="0" hangingPunct="1">
        <a:defRPr sz="157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414" y="274183"/>
            <a:ext cx="7896285" cy="9954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9414" y="1370909"/>
            <a:ext cx="7896285" cy="32675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9414" y="4773149"/>
            <a:ext cx="2059900" cy="274182"/>
          </a:xfrm>
          <a:prstGeom prst="rect">
            <a:avLst/>
          </a:prstGeom>
        </p:spPr>
        <p:txBody>
          <a:bodyPr vert="horz" lIns="91440" tIns="45720" rIns="91440" bIns="45720" rtlCol="0" anchor="ctr"/>
          <a:lstStyle>
            <a:lvl1pPr algn="l">
              <a:defRPr sz="901">
                <a:solidFill>
                  <a:schemeClr val="tx1">
                    <a:tint val="75000"/>
                  </a:schemeClr>
                </a:solidFill>
              </a:defRPr>
            </a:lvl1pPr>
          </a:lstStyle>
          <a:p>
            <a:fld id="{FBA7877C-02CE-464A-868E-34E338FEA11F}" type="datetime1">
              <a:rPr lang="en-AU" smtClean="0"/>
              <a:t>28/09/2021</a:t>
            </a:fld>
            <a:endParaRPr lang="en-AU" dirty="0"/>
          </a:p>
        </p:txBody>
      </p:sp>
      <p:sp>
        <p:nvSpPr>
          <p:cNvPr id="5" name="Footer Placeholder 4"/>
          <p:cNvSpPr>
            <a:spLocks noGrp="1"/>
          </p:cNvSpPr>
          <p:nvPr>
            <p:ph type="ftr" sz="quarter" idx="3"/>
          </p:nvPr>
        </p:nvSpPr>
        <p:spPr>
          <a:xfrm>
            <a:off x="3032631" y="4773149"/>
            <a:ext cx="3089851" cy="274182"/>
          </a:xfrm>
          <a:prstGeom prst="rect">
            <a:avLst/>
          </a:prstGeom>
        </p:spPr>
        <p:txBody>
          <a:bodyPr vert="horz" lIns="91440" tIns="45720" rIns="91440" bIns="45720" rtlCol="0" anchor="ctr"/>
          <a:lstStyle>
            <a:lvl1pPr algn="ctr">
              <a:defRPr sz="901">
                <a:solidFill>
                  <a:schemeClr val="tx1">
                    <a:tint val="75000"/>
                  </a:schemeClr>
                </a:solidFill>
              </a:defRPr>
            </a:lvl1pPr>
          </a:lstStyle>
          <a:p>
            <a:r>
              <a:rPr lang="en-AU" dirty="0"/>
              <a:t>OFFICIAL | Reorganisation of Functions</a:t>
            </a:r>
          </a:p>
        </p:txBody>
      </p:sp>
      <p:sp>
        <p:nvSpPr>
          <p:cNvPr id="6" name="Slide Number Placeholder 5"/>
          <p:cNvSpPr>
            <a:spLocks noGrp="1"/>
          </p:cNvSpPr>
          <p:nvPr>
            <p:ph type="sldNum" sz="quarter" idx="4"/>
          </p:nvPr>
        </p:nvSpPr>
        <p:spPr>
          <a:xfrm>
            <a:off x="6465799" y="4773149"/>
            <a:ext cx="2059900" cy="274182"/>
          </a:xfrm>
          <a:prstGeom prst="rect">
            <a:avLst/>
          </a:prstGeom>
        </p:spPr>
        <p:txBody>
          <a:bodyPr vert="horz" lIns="91440" tIns="45720" rIns="91440" bIns="45720" rtlCol="0" anchor="ctr"/>
          <a:lstStyle>
            <a:lvl1pPr algn="r">
              <a:defRPr sz="901">
                <a:solidFill>
                  <a:schemeClr val="tx1">
                    <a:tint val="75000"/>
                  </a:schemeClr>
                </a:solidFill>
              </a:defRPr>
            </a:lvl1pPr>
          </a:lstStyle>
          <a:p>
            <a:fld id="{E03A516E-CF4D-4742-913E-BCA8ABCC55C4}" type="slidenum">
              <a:rPr lang="en-AU" smtClean="0"/>
              <a:t>‹#›</a:t>
            </a:fld>
            <a:endParaRPr lang="en-AU" dirty="0"/>
          </a:p>
        </p:txBody>
      </p:sp>
    </p:spTree>
    <p:extLst>
      <p:ext uri="{BB962C8B-B14F-4D97-AF65-F5344CB8AC3E}">
        <p14:creationId xmlns:p14="http://schemas.microsoft.com/office/powerpoint/2010/main" val="32276914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hf hdr="0" ftr="0" dt="0"/>
  <p:txStyles>
    <p:titleStyle>
      <a:lvl1pPr algn="l" defTabSz="686622" rtl="0" eaLnBrk="1" latinLnBrk="0" hangingPunct="1">
        <a:lnSpc>
          <a:spcPct val="90000"/>
        </a:lnSpc>
        <a:spcBef>
          <a:spcPct val="0"/>
        </a:spcBef>
        <a:buNone/>
        <a:defRPr sz="3304" kern="1200">
          <a:solidFill>
            <a:schemeClr val="tx1"/>
          </a:solidFill>
          <a:latin typeface="+mj-lt"/>
          <a:ea typeface="+mj-ea"/>
          <a:cs typeface="+mj-cs"/>
        </a:defRPr>
      </a:lvl1pPr>
    </p:titleStyle>
    <p:bodyStyle>
      <a:lvl1pPr marL="171656" indent="-171656" algn="l" defTabSz="686622" rtl="0" eaLnBrk="1" latinLnBrk="0" hangingPunct="1">
        <a:lnSpc>
          <a:spcPct val="90000"/>
        </a:lnSpc>
        <a:spcBef>
          <a:spcPts val="751"/>
        </a:spcBef>
        <a:buFont typeface="Arial" panose="020B0604020202020204" pitchFamily="34" charset="0"/>
        <a:buChar char="•"/>
        <a:defRPr sz="2103" kern="1200">
          <a:solidFill>
            <a:schemeClr val="tx1"/>
          </a:solidFill>
          <a:latin typeface="+mn-lt"/>
          <a:ea typeface="+mn-ea"/>
          <a:cs typeface="+mn-cs"/>
        </a:defRPr>
      </a:lvl1pPr>
      <a:lvl2pPr marL="514966" indent="-171656" algn="l" defTabSz="686622" rtl="0" eaLnBrk="1" latinLnBrk="0" hangingPunct="1">
        <a:lnSpc>
          <a:spcPct val="90000"/>
        </a:lnSpc>
        <a:spcBef>
          <a:spcPts val="375"/>
        </a:spcBef>
        <a:buFont typeface="Arial" panose="020B0604020202020204" pitchFamily="34" charset="0"/>
        <a:buChar char="•"/>
        <a:defRPr sz="1802" kern="1200">
          <a:solidFill>
            <a:schemeClr val="tx1"/>
          </a:solidFill>
          <a:latin typeface="+mn-lt"/>
          <a:ea typeface="+mn-ea"/>
          <a:cs typeface="+mn-cs"/>
        </a:defRPr>
      </a:lvl2pPr>
      <a:lvl3pPr marL="858278" indent="-171656" algn="l" defTabSz="686622" rtl="0" eaLnBrk="1" latinLnBrk="0" hangingPunct="1">
        <a:lnSpc>
          <a:spcPct val="90000"/>
        </a:lnSpc>
        <a:spcBef>
          <a:spcPts val="375"/>
        </a:spcBef>
        <a:buFont typeface="Arial" panose="020B0604020202020204" pitchFamily="34" charset="0"/>
        <a:buChar char="•"/>
        <a:defRPr sz="1502" kern="1200">
          <a:solidFill>
            <a:schemeClr val="tx1"/>
          </a:solidFill>
          <a:latin typeface="+mn-lt"/>
          <a:ea typeface="+mn-ea"/>
          <a:cs typeface="+mn-cs"/>
        </a:defRPr>
      </a:lvl3pPr>
      <a:lvl4pPr marL="1201589" indent="-171656" algn="l" defTabSz="686622"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4pPr>
      <a:lvl5pPr marL="1544900" indent="-171656" algn="l" defTabSz="686622"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5pPr>
      <a:lvl6pPr marL="1888211" indent="-171656" algn="l" defTabSz="686622"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2" indent="-171656" algn="l" defTabSz="686622"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4" indent="-171656" algn="l" defTabSz="686622"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5" indent="-171656" algn="l" defTabSz="686622"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p:bodyStyle>
    <p:otherStyle>
      <a:defPPr>
        <a:defRPr lang="en-US"/>
      </a:defPPr>
      <a:lvl1pPr marL="0" algn="l" defTabSz="686622" rtl="0" eaLnBrk="1" latinLnBrk="0" hangingPunct="1">
        <a:defRPr sz="1352" kern="1200">
          <a:solidFill>
            <a:schemeClr val="tx1"/>
          </a:solidFill>
          <a:latin typeface="+mn-lt"/>
          <a:ea typeface="+mn-ea"/>
          <a:cs typeface="+mn-cs"/>
        </a:defRPr>
      </a:lvl1pPr>
      <a:lvl2pPr marL="343311" algn="l" defTabSz="686622" rtl="0" eaLnBrk="1" latinLnBrk="0" hangingPunct="1">
        <a:defRPr sz="1352" kern="1200">
          <a:solidFill>
            <a:schemeClr val="tx1"/>
          </a:solidFill>
          <a:latin typeface="+mn-lt"/>
          <a:ea typeface="+mn-ea"/>
          <a:cs typeface="+mn-cs"/>
        </a:defRPr>
      </a:lvl2pPr>
      <a:lvl3pPr marL="686622" algn="l" defTabSz="686622" rtl="0" eaLnBrk="1" latinLnBrk="0" hangingPunct="1">
        <a:defRPr sz="1352" kern="1200">
          <a:solidFill>
            <a:schemeClr val="tx1"/>
          </a:solidFill>
          <a:latin typeface="+mn-lt"/>
          <a:ea typeface="+mn-ea"/>
          <a:cs typeface="+mn-cs"/>
        </a:defRPr>
      </a:lvl3pPr>
      <a:lvl4pPr marL="1029934" algn="l" defTabSz="686622" rtl="0" eaLnBrk="1" latinLnBrk="0" hangingPunct="1">
        <a:defRPr sz="1352" kern="1200">
          <a:solidFill>
            <a:schemeClr val="tx1"/>
          </a:solidFill>
          <a:latin typeface="+mn-lt"/>
          <a:ea typeface="+mn-ea"/>
          <a:cs typeface="+mn-cs"/>
        </a:defRPr>
      </a:lvl4pPr>
      <a:lvl5pPr marL="1373244" algn="l" defTabSz="686622" rtl="0" eaLnBrk="1" latinLnBrk="0" hangingPunct="1">
        <a:defRPr sz="1352" kern="1200">
          <a:solidFill>
            <a:schemeClr val="tx1"/>
          </a:solidFill>
          <a:latin typeface="+mn-lt"/>
          <a:ea typeface="+mn-ea"/>
          <a:cs typeface="+mn-cs"/>
        </a:defRPr>
      </a:lvl5pPr>
      <a:lvl6pPr marL="1716556" algn="l" defTabSz="686622" rtl="0" eaLnBrk="1" latinLnBrk="0" hangingPunct="1">
        <a:defRPr sz="1352" kern="1200">
          <a:solidFill>
            <a:schemeClr val="tx1"/>
          </a:solidFill>
          <a:latin typeface="+mn-lt"/>
          <a:ea typeface="+mn-ea"/>
          <a:cs typeface="+mn-cs"/>
        </a:defRPr>
      </a:lvl6pPr>
      <a:lvl7pPr marL="2059867" algn="l" defTabSz="686622" rtl="0" eaLnBrk="1" latinLnBrk="0" hangingPunct="1">
        <a:defRPr sz="1352" kern="1200">
          <a:solidFill>
            <a:schemeClr val="tx1"/>
          </a:solidFill>
          <a:latin typeface="+mn-lt"/>
          <a:ea typeface="+mn-ea"/>
          <a:cs typeface="+mn-cs"/>
        </a:defRPr>
      </a:lvl7pPr>
      <a:lvl8pPr marL="2403178" algn="l" defTabSz="686622" rtl="0" eaLnBrk="1" latinLnBrk="0" hangingPunct="1">
        <a:defRPr sz="1352" kern="1200">
          <a:solidFill>
            <a:schemeClr val="tx1"/>
          </a:solidFill>
          <a:latin typeface="+mn-lt"/>
          <a:ea typeface="+mn-ea"/>
          <a:cs typeface="+mn-cs"/>
        </a:defRPr>
      </a:lvl8pPr>
      <a:lvl9pPr marL="2746489" algn="l" defTabSz="686622" rtl="0" eaLnBrk="1" latinLnBrk="0" hangingPunct="1">
        <a:defRPr sz="135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56" y="206233"/>
            <a:ext cx="8239602" cy="858308"/>
          </a:xfrm>
          <a:prstGeom prst="rect">
            <a:avLst/>
          </a:prstGeom>
        </p:spPr>
        <p:txBody>
          <a:bodyPr vert="horz" lIns="128016" tIns="64008" rIns="128016" bIns="64008"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756" y="1201632"/>
            <a:ext cx="8239602" cy="3398663"/>
          </a:xfrm>
          <a:prstGeom prst="rect">
            <a:avLst/>
          </a:prstGeom>
        </p:spPr>
        <p:txBody>
          <a:bodyPr vert="horz" lIns="128016" tIns="64008" rIns="128016" bIns="640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756" y="4773149"/>
            <a:ext cx="2136193" cy="274182"/>
          </a:xfrm>
          <a:prstGeom prst="rect">
            <a:avLst/>
          </a:prstGeom>
        </p:spPr>
        <p:txBody>
          <a:bodyPr vert="horz" lIns="128016" tIns="64008" rIns="128016" bIns="64008" rtlCol="0" anchor="ctr"/>
          <a:lstStyle>
            <a:lvl1pPr algn="l">
              <a:defRPr sz="912">
                <a:solidFill>
                  <a:schemeClr val="tx1">
                    <a:tint val="75000"/>
                  </a:schemeClr>
                </a:solidFill>
              </a:defRPr>
            </a:lvl1pPr>
          </a:lstStyle>
          <a:p>
            <a:fld id="{6097B8BE-F5A2-4C1D-BA59-E6AF1D755B6F}" type="datetimeFigureOut">
              <a:rPr lang="en-AU" smtClean="0"/>
              <a:t>28/09/2021</a:t>
            </a:fld>
            <a:endParaRPr lang="en-AU"/>
          </a:p>
        </p:txBody>
      </p:sp>
      <p:sp>
        <p:nvSpPr>
          <p:cNvPr id="5" name="Footer Placeholder 4"/>
          <p:cNvSpPr>
            <a:spLocks noGrp="1"/>
          </p:cNvSpPr>
          <p:nvPr>
            <p:ph type="ftr" sz="quarter" idx="3"/>
          </p:nvPr>
        </p:nvSpPr>
        <p:spPr>
          <a:xfrm>
            <a:off x="3127997" y="4773149"/>
            <a:ext cx="2899119" cy="274182"/>
          </a:xfrm>
          <a:prstGeom prst="rect">
            <a:avLst/>
          </a:prstGeom>
        </p:spPr>
        <p:txBody>
          <a:bodyPr vert="horz" lIns="128016" tIns="64008" rIns="128016" bIns="64008" rtlCol="0" anchor="ctr"/>
          <a:lstStyle>
            <a:lvl1pPr algn="ctr">
              <a:defRPr sz="912">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61164" y="4773149"/>
            <a:ext cx="2136193" cy="274182"/>
          </a:xfrm>
          <a:prstGeom prst="rect">
            <a:avLst/>
          </a:prstGeom>
        </p:spPr>
        <p:txBody>
          <a:bodyPr vert="horz" lIns="128016" tIns="64008" rIns="128016" bIns="64008" rtlCol="0" anchor="ctr"/>
          <a:lstStyle>
            <a:lvl1pPr algn="r">
              <a:defRPr sz="912">
                <a:solidFill>
                  <a:schemeClr val="tx1">
                    <a:tint val="75000"/>
                  </a:schemeClr>
                </a:solidFill>
              </a:defRPr>
            </a:lvl1pPr>
          </a:lstStyle>
          <a:p>
            <a:fld id="{37242325-0BC4-4612-A37C-0C35D821BE28}" type="slidenum">
              <a:rPr lang="en-AU" smtClean="0"/>
              <a:t>‹#›</a:t>
            </a:fld>
            <a:endParaRPr lang="en-AU"/>
          </a:p>
        </p:txBody>
      </p:sp>
    </p:spTree>
    <p:extLst>
      <p:ext uri="{BB962C8B-B14F-4D97-AF65-F5344CB8AC3E}">
        <p14:creationId xmlns:p14="http://schemas.microsoft.com/office/powerpoint/2010/main" val="369280638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defTabSz="686678" rtl="0" eaLnBrk="1" latinLnBrk="0" hangingPunct="1">
        <a:spcBef>
          <a:spcPct val="0"/>
        </a:spcBef>
        <a:buNone/>
        <a:defRPr sz="3326" kern="1200">
          <a:solidFill>
            <a:schemeClr val="tx1"/>
          </a:solidFill>
          <a:latin typeface="+mj-lt"/>
          <a:ea typeface="+mj-ea"/>
          <a:cs typeface="+mj-cs"/>
        </a:defRPr>
      </a:lvl1pPr>
    </p:titleStyle>
    <p:bodyStyle>
      <a:lvl1pPr marL="257504" indent="-257504" algn="l" defTabSz="686678" rtl="0" eaLnBrk="1" latinLnBrk="0" hangingPunct="1">
        <a:spcBef>
          <a:spcPct val="20000"/>
        </a:spcBef>
        <a:buFont typeface="Arial" panose="020B0604020202020204" pitchFamily="34" charset="0"/>
        <a:buChar char="•"/>
        <a:defRPr sz="2414" kern="1200">
          <a:solidFill>
            <a:schemeClr val="tx1"/>
          </a:solidFill>
          <a:latin typeface="+mn-lt"/>
          <a:ea typeface="+mn-ea"/>
          <a:cs typeface="+mn-cs"/>
        </a:defRPr>
      </a:lvl1pPr>
      <a:lvl2pPr marL="557926" indent="-214587" algn="l" defTabSz="686678" rtl="0" eaLnBrk="1" latinLnBrk="0" hangingPunct="1">
        <a:spcBef>
          <a:spcPct val="20000"/>
        </a:spcBef>
        <a:buFont typeface="Arial" panose="020B0604020202020204" pitchFamily="34" charset="0"/>
        <a:buChar char="–"/>
        <a:defRPr sz="2092" kern="1200">
          <a:solidFill>
            <a:schemeClr val="tx1"/>
          </a:solidFill>
          <a:latin typeface="+mn-lt"/>
          <a:ea typeface="+mn-ea"/>
          <a:cs typeface="+mn-cs"/>
        </a:defRPr>
      </a:lvl2pPr>
      <a:lvl3pPr marL="858347" indent="-171669" algn="l" defTabSz="686678" rtl="0" eaLnBrk="1" latinLnBrk="0" hangingPunct="1">
        <a:spcBef>
          <a:spcPct val="20000"/>
        </a:spcBef>
        <a:buFont typeface="Arial" panose="020B0604020202020204" pitchFamily="34" charset="0"/>
        <a:buChar char="•"/>
        <a:defRPr sz="1824" kern="1200">
          <a:solidFill>
            <a:schemeClr val="tx1"/>
          </a:solidFill>
          <a:latin typeface="+mn-lt"/>
          <a:ea typeface="+mn-ea"/>
          <a:cs typeface="+mn-cs"/>
        </a:defRPr>
      </a:lvl3pPr>
      <a:lvl4pPr marL="1201686" indent="-171669" algn="l" defTabSz="686678"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4pPr>
      <a:lvl5pPr marL="1545025" indent="-171669" algn="l" defTabSz="686678"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5pPr>
      <a:lvl6pPr marL="1888364" indent="-171669" algn="l" defTabSz="686678"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6pPr>
      <a:lvl7pPr marL="2231703" indent="-171669" algn="l" defTabSz="686678"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7pPr>
      <a:lvl8pPr marL="2575042" indent="-171669" algn="l" defTabSz="686678"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8pPr>
      <a:lvl9pPr marL="2918381" indent="-171669" algn="l" defTabSz="686678"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9pPr>
    </p:bodyStyle>
    <p:otherStyle>
      <a:defPPr>
        <a:defRPr lang="en-US"/>
      </a:defPPr>
      <a:lvl1pPr marL="0" algn="l" defTabSz="686678" rtl="0" eaLnBrk="1" latinLnBrk="0" hangingPunct="1">
        <a:defRPr sz="1341" kern="1200">
          <a:solidFill>
            <a:schemeClr val="tx1"/>
          </a:solidFill>
          <a:latin typeface="+mn-lt"/>
          <a:ea typeface="+mn-ea"/>
          <a:cs typeface="+mn-cs"/>
        </a:defRPr>
      </a:lvl1pPr>
      <a:lvl2pPr marL="343339" algn="l" defTabSz="686678" rtl="0" eaLnBrk="1" latinLnBrk="0" hangingPunct="1">
        <a:defRPr sz="1341" kern="1200">
          <a:solidFill>
            <a:schemeClr val="tx1"/>
          </a:solidFill>
          <a:latin typeface="+mn-lt"/>
          <a:ea typeface="+mn-ea"/>
          <a:cs typeface="+mn-cs"/>
        </a:defRPr>
      </a:lvl2pPr>
      <a:lvl3pPr marL="686678" algn="l" defTabSz="686678" rtl="0" eaLnBrk="1" latinLnBrk="0" hangingPunct="1">
        <a:defRPr sz="1341" kern="1200">
          <a:solidFill>
            <a:schemeClr val="tx1"/>
          </a:solidFill>
          <a:latin typeface="+mn-lt"/>
          <a:ea typeface="+mn-ea"/>
          <a:cs typeface="+mn-cs"/>
        </a:defRPr>
      </a:lvl3pPr>
      <a:lvl4pPr marL="1030017" algn="l" defTabSz="686678" rtl="0" eaLnBrk="1" latinLnBrk="0" hangingPunct="1">
        <a:defRPr sz="1341" kern="1200">
          <a:solidFill>
            <a:schemeClr val="tx1"/>
          </a:solidFill>
          <a:latin typeface="+mn-lt"/>
          <a:ea typeface="+mn-ea"/>
          <a:cs typeface="+mn-cs"/>
        </a:defRPr>
      </a:lvl4pPr>
      <a:lvl5pPr marL="1373356" algn="l" defTabSz="686678" rtl="0" eaLnBrk="1" latinLnBrk="0" hangingPunct="1">
        <a:defRPr sz="1341" kern="1200">
          <a:solidFill>
            <a:schemeClr val="tx1"/>
          </a:solidFill>
          <a:latin typeface="+mn-lt"/>
          <a:ea typeface="+mn-ea"/>
          <a:cs typeface="+mn-cs"/>
        </a:defRPr>
      </a:lvl5pPr>
      <a:lvl6pPr marL="1716695" algn="l" defTabSz="686678" rtl="0" eaLnBrk="1" latinLnBrk="0" hangingPunct="1">
        <a:defRPr sz="1341" kern="1200">
          <a:solidFill>
            <a:schemeClr val="tx1"/>
          </a:solidFill>
          <a:latin typeface="+mn-lt"/>
          <a:ea typeface="+mn-ea"/>
          <a:cs typeface="+mn-cs"/>
        </a:defRPr>
      </a:lvl6pPr>
      <a:lvl7pPr marL="2060033" algn="l" defTabSz="686678" rtl="0" eaLnBrk="1" latinLnBrk="0" hangingPunct="1">
        <a:defRPr sz="1341" kern="1200">
          <a:solidFill>
            <a:schemeClr val="tx1"/>
          </a:solidFill>
          <a:latin typeface="+mn-lt"/>
          <a:ea typeface="+mn-ea"/>
          <a:cs typeface="+mn-cs"/>
        </a:defRPr>
      </a:lvl7pPr>
      <a:lvl8pPr marL="2403372" algn="l" defTabSz="686678" rtl="0" eaLnBrk="1" latinLnBrk="0" hangingPunct="1">
        <a:defRPr sz="1341" kern="1200">
          <a:solidFill>
            <a:schemeClr val="tx1"/>
          </a:solidFill>
          <a:latin typeface="+mn-lt"/>
          <a:ea typeface="+mn-ea"/>
          <a:cs typeface="+mn-cs"/>
        </a:defRPr>
      </a:lvl8pPr>
      <a:lvl9pPr marL="2746711" algn="l" defTabSz="686678" rtl="0" eaLnBrk="1" latinLnBrk="0" hangingPunct="1">
        <a:defRPr sz="134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56" y="206233"/>
            <a:ext cx="8239602" cy="85830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756" y="1201634"/>
            <a:ext cx="8239602" cy="33986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756" y="4905636"/>
            <a:ext cx="2136193" cy="141696"/>
          </a:xfrm>
          <a:prstGeom prst="rect">
            <a:avLst/>
          </a:prstGeom>
        </p:spPr>
        <p:txBody>
          <a:bodyPr vert="horz" lIns="91440" tIns="45720" rIns="91440" bIns="45720" rtlCol="0" anchor="ctr"/>
          <a:lstStyle>
            <a:lvl1pPr algn="l">
              <a:defRPr sz="788">
                <a:solidFill>
                  <a:schemeClr val="tx1">
                    <a:tint val="75000"/>
                  </a:schemeClr>
                </a:solidFill>
              </a:defRPr>
            </a:lvl1pPr>
          </a:lstStyle>
          <a:p>
            <a:fld id="{49F624F0-ED8B-404F-93E7-09279FE1AB4F}" type="datetimeFigureOut">
              <a:rPr lang="en-AU" smtClean="0"/>
              <a:pPr/>
              <a:t>28/09/2021</a:t>
            </a:fld>
            <a:endParaRPr lang="en-AU"/>
          </a:p>
        </p:txBody>
      </p:sp>
      <p:sp>
        <p:nvSpPr>
          <p:cNvPr id="5" name="Footer Placeholder 4"/>
          <p:cNvSpPr>
            <a:spLocks noGrp="1"/>
          </p:cNvSpPr>
          <p:nvPr>
            <p:ph type="ftr" sz="quarter" idx="3"/>
          </p:nvPr>
        </p:nvSpPr>
        <p:spPr>
          <a:xfrm>
            <a:off x="3127998" y="4905636"/>
            <a:ext cx="2899119" cy="141696"/>
          </a:xfrm>
          <a:prstGeom prst="rect">
            <a:avLst/>
          </a:prstGeom>
        </p:spPr>
        <p:txBody>
          <a:bodyPr vert="horz" lIns="91440" tIns="45720" rIns="91440" bIns="45720" rtlCol="0" anchor="ctr"/>
          <a:lstStyle>
            <a:lvl1pPr algn="ctr">
              <a:defRPr sz="788">
                <a:solidFill>
                  <a:schemeClr val="tx1">
                    <a:tint val="75000"/>
                  </a:schemeClr>
                </a:solidFill>
              </a:defRPr>
            </a:lvl1pPr>
          </a:lstStyle>
          <a:p>
            <a:r>
              <a:rPr lang="en-AU"/>
              <a:t>ForOfficialUseOnly</a:t>
            </a:r>
            <a:endParaRPr lang="en-AU" dirty="0"/>
          </a:p>
        </p:txBody>
      </p:sp>
      <p:sp>
        <p:nvSpPr>
          <p:cNvPr id="6" name="Slide Number Placeholder 5"/>
          <p:cNvSpPr>
            <a:spLocks noGrp="1"/>
          </p:cNvSpPr>
          <p:nvPr>
            <p:ph type="sldNum" sz="quarter" idx="4"/>
          </p:nvPr>
        </p:nvSpPr>
        <p:spPr>
          <a:xfrm>
            <a:off x="6561165" y="4905636"/>
            <a:ext cx="2136193" cy="141696"/>
          </a:xfrm>
          <a:prstGeom prst="rect">
            <a:avLst/>
          </a:prstGeom>
        </p:spPr>
        <p:txBody>
          <a:bodyPr vert="horz" lIns="91440" tIns="45720" rIns="91440" bIns="45720" rtlCol="0" anchor="ctr"/>
          <a:lstStyle>
            <a:lvl1pPr algn="r">
              <a:defRPr sz="788">
                <a:solidFill>
                  <a:schemeClr val="tx1">
                    <a:tint val="75000"/>
                  </a:schemeClr>
                </a:solidFill>
              </a:defRPr>
            </a:lvl1pPr>
          </a:lstStyle>
          <a:p>
            <a:fld id="{EF35C4CC-B75B-43BD-83F6-8D5E31670077}" type="slidenum">
              <a:rPr lang="en-AU" smtClean="0"/>
              <a:pPr/>
              <a:t>‹#›</a:t>
            </a:fld>
            <a:endParaRPr lang="en-AU"/>
          </a:p>
        </p:txBody>
      </p:sp>
      <p:sp>
        <p:nvSpPr>
          <p:cNvPr id="7" name="TextBox 6"/>
          <p:cNvSpPr txBox="1"/>
          <p:nvPr/>
        </p:nvSpPr>
        <p:spPr>
          <a:xfrm>
            <a:off x="7660042" y="4900050"/>
            <a:ext cx="668773" cy="207877"/>
          </a:xfrm>
          <a:prstGeom prst="rect">
            <a:avLst/>
          </a:prstGeom>
          <a:noFill/>
        </p:spPr>
        <p:txBody>
          <a:bodyPr wrap="none" rtlCol="0">
            <a:spAutoFit/>
          </a:bodyPr>
          <a:lstStyle/>
          <a:p>
            <a:r>
              <a:rPr lang="en-AU" sz="751" dirty="0">
                <a:solidFill>
                  <a:schemeClr val="bg1">
                    <a:lumMod val="50000"/>
                  </a:schemeClr>
                </a:solidFill>
              </a:rPr>
              <a:t>Version 0.2</a:t>
            </a:r>
          </a:p>
        </p:txBody>
      </p:sp>
    </p:spTree>
    <p:extLst>
      <p:ext uri="{BB962C8B-B14F-4D97-AF65-F5344CB8AC3E}">
        <p14:creationId xmlns:p14="http://schemas.microsoft.com/office/powerpoint/2010/main" val="136642556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686623" rtl="0" eaLnBrk="1" latinLnBrk="0" hangingPunct="1">
        <a:spcBef>
          <a:spcPct val="0"/>
        </a:spcBef>
        <a:buNone/>
        <a:defRPr sz="3304" kern="1200">
          <a:solidFill>
            <a:schemeClr val="tx1"/>
          </a:solidFill>
          <a:latin typeface="+mj-lt"/>
          <a:ea typeface="+mj-ea"/>
          <a:cs typeface="+mj-cs"/>
        </a:defRPr>
      </a:lvl1pPr>
    </p:titleStyle>
    <p:bodyStyle>
      <a:lvl1pPr marL="257484" indent="-257484" algn="l" defTabSz="686623" rtl="0" eaLnBrk="1" latinLnBrk="0" hangingPunct="1">
        <a:spcBef>
          <a:spcPct val="20000"/>
        </a:spcBef>
        <a:buFont typeface="Arial" panose="020B0604020202020204" pitchFamily="34" charset="0"/>
        <a:buChar char="•"/>
        <a:defRPr sz="2403" kern="1200">
          <a:solidFill>
            <a:schemeClr val="tx1"/>
          </a:solidFill>
          <a:latin typeface="+mn-lt"/>
          <a:ea typeface="+mn-ea"/>
          <a:cs typeface="+mn-cs"/>
        </a:defRPr>
      </a:lvl1pPr>
      <a:lvl2pPr marL="557881" indent="-214570" algn="l" defTabSz="686623" rtl="0" eaLnBrk="1" latinLnBrk="0" hangingPunct="1">
        <a:spcBef>
          <a:spcPct val="20000"/>
        </a:spcBef>
        <a:buFont typeface="Arial" panose="020B0604020202020204" pitchFamily="34" charset="0"/>
        <a:buChar char="–"/>
        <a:defRPr sz="2103" kern="1200">
          <a:solidFill>
            <a:schemeClr val="tx1"/>
          </a:solidFill>
          <a:latin typeface="+mn-lt"/>
          <a:ea typeface="+mn-ea"/>
          <a:cs typeface="+mn-cs"/>
        </a:defRPr>
      </a:lvl2pPr>
      <a:lvl3pPr marL="858279" indent="-171656" algn="l" defTabSz="686623" rtl="0" eaLnBrk="1" latinLnBrk="0" hangingPunct="1">
        <a:spcBef>
          <a:spcPct val="20000"/>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4pPr>
      <a:lvl5pPr marL="1544902"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5pPr>
      <a:lvl6pPr marL="1888213"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6pPr>
      <a:lvl7pPr marL="2231525"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7pPr>
      <a:lvl8pPr marL="2574836"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8pPr>
      <a:lvl9pPr marL="2918148"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9pPr>
    </p:bodyStyle>
    <p:otherStyle>
      <a:defPPr>
        <a:defRPr lang="en-US"/>
      </a:defPPr>
      <a:lvl1pPr marL="0" algn="l" defTabSz="686623" rtl="0" eaLnBrk="1" latinLnBrk="0" hangingPunct="1">
        <a:defRPr sz="1352" kern="1200">
          <a:solidFill>
            <a:schemeClr val="tx1"/>
          </a:solidFill>
          <a:latin typeface="+mn-lt"/>
          <a:ea typeface="+mn-ea"/>
          <a:cs typeface="+mn-cs"/>
        </a:defRPr>
      </a:lvl1pPr>
      <a:lvl2pPr marL="343311" algn="l" defTabSz="686623" rtl="0" eaLnBrk="1" latinLnBrk="0" hangingPunct="1">
        <a:defRPr sz="1352" kern="1200">
          <a:solidFill>
            <a:schemeClr val="tx1"/>
          </a:solidFill>
          <a:latin typeface="+mn-lt"/>
          <a:ea typeface="+mn-ea"/>
          <a:cs typeface="+mn-cs"/>
        </a:defRPr>
      </a:lvl2pPr>
      <a:lvl3pPr marL="686623" algn="l" defTabSz="686623" rtl="0" eaLnBrk="1" latinLnBrk="0" hangingPunct="1">
        <a:defRPr sz="1352" kern="1200">
          <a:solidFill>
            <a:schemeClr val="tx1"/>
          </a:solidFill>
          <a:latin typeface="+mn-lt"/>
          <a:ea typeface="+mn-ea"/>
          <a:cs typeface="+mn-cs"/>
        </a:defRPr>
      </a:lvl3pPr>
      <a:lvl4pPr marL="1029934" algn="l" defTabSz="686623" rtl="0" eaLnBrk="1" latinLnBrk="0" hangingPunct="1">
        <a:defRPr sz="1352" kern="1200">
          <a:solidFill>
            <a:schemeClr val="tx1"/>
          </a:solidFill>
          <a:latin typeface="+mn-lt"/>
          <a:ea typeface="+mn-ea"/>
          <a:cs typeface="+mn-cs"/>
        </a:defRPr>
      </a:lvl4pPr>
      <a:lvl5pPr marL="1373246" algn="l" defTabSz="686623" rtl="0" eaLnBrk="1" latinLnBrk="0" hangingPunct="1">
        <a:defRPr sz="1352" kern="1200">
          <a:solidFill>
            <a:schemeClr val="tx1"/>
          </a:solidFill>
          <a:latin typeface="+mn-lt"/>
          <a:ea typeface="+mn-ea"/>
          <a:cs typeface="+mn-cs"/>
        </a:defRPr>
      </a:lvl5pPr>
      <a:lvl6pPr marL="1716557" algn="l" defTabSz="686623" rtl="0" eaLnBrk="1" latinLnBrk="0" hangingPunct="1">
        <a:defRPr sz="1352" kern="1200">
          <a:solidFill>
            <a:schemeClr val="tx1"/>
          </a:solidFill>
          <a:latin typeface="+mn-lt"/>
          <a:ea typeface="+mn-ea"/>
          <a:cs typeface="+mn-cs"/>
        </a:defRPr>
      </a:lvl6pPr>
      <a:lvl7pPr marL="2059869" algn="l" defTabSz="686623" rtl="0" eaLnBrk="1" latinLnBrk="0" hangingPunct="1">
        <a:defRPr sz="1352" kern="1200">
          <a:solidFill>
            <a:schemeClr val="tx1"/>
          </a:solidFill>
          <a:latin typeface="+mn-lt"/>
          <a:ea typeface="+mn-ea"/>
          <a:cs typeface="+mn-cs"/>
        </a:defRPr>
      </a:lvl7pPr>
      <a:lvl8pPr marL="2403180" algn="l" defTabSz="686623" rtl="0" eaLnBrk="1" latinLnBrk="0" hangingPunct="1">
        <a:defRPr sz="1352" kern="1200">
          <a:solidFill>
            <a:schemeClr val="tx1"/>
          </a:solidFill>
          <a:latin typeface="+mn-lt"/>
          <a:ea typeface="+mn-ea"/>
          <a:cs typeface="+mn-cs"/>
        </a:defRPr>
      </a:lvl8pPr>
      <a:lvl9pPr marL="2746492" algn="l" defTabSz="686623" rtl="0" eaLnBrk="1" latinLnBrk="0" hangingPunct="1">
        <a:defRPr sz="135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756" y="206233"/>
            <a:ext cx="8239602" cy="85830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756" y="1201634"/>
            <a:ext cx="8239602" cy="33986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756" y="4905636"/>
            <a:ext cx="2136193" cy="141696"/>
          </a:xfrm>
          <a:prstGeom prst="rect">
            <a:avLst/>
          </a:prstGeom>
        </p:spPr>
        <p:txBody>
          <a:bodyPr vert="horz" lIns="91440" tIns="45720" rIns="91440" bIns="45720" rtlCol="0" anchor="ctr"/>
          <a:lstStyle>
            <a:lvl1pPr algn="l">
              <a:defRPr sz="788">
                <a:solidFill>
                  <a:schemeClr val="tx1">
                    <a:tint val="75000"/>
                  </a:schemeClr>
                </a:solidFill>
              </a:defRPr>
            </a:lvl1pPr>
          </a:lstStyle>
          <a:p>
            <a:fld id="{49F624F0-ED8B-404F-93E7-09279FE1AB4F}" type="datetimeFigureOut">
              <a:rPr lang="en-AU" smtClean="0">
                <a:solidFill>
                  <a:prstClr val="black">
                    <a:tint val="75000"/>
                  </a:prstClr>
                </a:solidFill>
              </a:rPr>
              <a:pPr/>
              <a:t>28/09/2021</a:t>
            </a:fld>
            <a:endParaRPr lang="en-AU">
              <a:solidFill>
                <a:prstClr val="black">
                  <a:tint val="75000"/>
                </a:prstClr>
              </a:solidFill>
            </a:endParaRPr>
          </a:p>
        </p:txBody>
      </p:sp>
      <p:sp>
        <p:nvSpPr>
          <p:cNvPr id="5" name="Footer Placeholder 4"/>
          <p:cNvSpPr>
            <a:spLocks noGrp="1"/>
          </p:cNvSpPr>
          <p:nvPr>
            <p:ph type="ftr" sz="quarter" idx="3"/>
          </p:nvPr>
        </p:nvSpPr>
        <p:spPr>
          <a:xfrm>
            <a:off x="3127998" y="4905636"/>
            <a:ext cx="2899119" cy="141696"/>
          </a:xfrm>
          <a:prstGeom prst="rect">
            <a:avLst/>
          </a:prstGeom>
        </p:spPr>
        <p:txBody>
          <a:bodyPr vert="horz" lIns="91440" tIns="45720" rIns="91440" bIns="45720" rtlCol="0" anchor="ctr"/>
          <a:lstStyle>
            <a:lvl1pPr algn="ctr">
              <a:defRPr sz="788">
                <a:solidFill>
                  <a:schemeClr val="tx1">
                    <a:tint val="75000"/>
                  </a:schemeClr>
                </a:solidFill>
              </a:defRPr>
            </a:lvl1pPr>
          </a:lstStyle>
          <a:p>
            <a:r>
              <a:rPr lang="en-AU">
                <a:solidFill>
                  <a:prstClr val="black">
                    <a:tint val="75000"/>
                  </a:prstClr>
                </a:solidFill>
              </a:rPr>
              <a:t>ForOfficialUseOnly</a:t>
            </a:r>
            <a:endParaRPr lang="en-AU" dirty="0">
              <a:solidFill>
                <a:prstClr val="black">
                  <a:tint val="75000"/>
                </a:prstClr>
              </a:solidFill>
            </a:endParaRPr>
          </a:p>
        </p:txBody>
      </p:sp>
      <p:sp>
        <p:nvSpPr>
          <p:cNvPr id="6" name="Slide Number Placeholder 5"/>
          <p:cNvSpPr>
            <a:spLocks noGrp="1"/>
          </p:cNvSpPr>
          <p:nvPr>
            <p:ph type="sldNum" sz="quarter" idx="4"/>
          </p:nvPr>
        </p:nvSpPr>
        <p:spPr>
          <a:xfrm>
            <a:off x="6561165" y="4905636"/>
            <a:ext cx="2136193" cy="141696"/>
          </a:xfrm>
          <a:prstGeom prst="rect">
            <a:avLst/>
          </a:prstGeom>
        </p:spPr>
        <p:txBody>
          <a:bodyPr vert="horz" lIns="91440" tIns="45720" rIns="91440" bIns="45720" rtlCol="0" anchor="ctr"/>
          <a:lstStyle>
            <a:lvl1pPr algn="r">
              <a:defRPr sz="788">
                <a:solidFill>
                  <a:schemeClr val="tx1">
                    <a:tint val="75000"/>
                  </a:schemeClr>
                </a:solidFill>
              </a:defRPr>
            </a:lvl1pPr>
          </a:lstStyle>
          <a:p>
            <a:fld id="{EF35C4CC-B75B-43BD-83F6-8D5E31670077}" type="slidenum">
              <a:rPr lang="en-AU" smtClean="0">
                <a:solidFill>
                  <a:prstClr val="black">
                    <a:tint val="75000"/>
                  </a:prstClr>
                </a:solidFill>
              </a:rPr>
              <a:pPr/>
              <a:t>‹#›</a:t>
            </a:fld>
            <a:endParaRPr lang="en-AU">
              <a:solidFill>
                <a:prstClr val="black">
                  <a:tint val="75000"/>
                </a:prstClr>
              </a:solidFill>
            </a:endParaRPr>
          </a:p>
        </p:txBody>
      </p:sp>
      <p:sp>
        <p:nvSpPr>
          <p:cNvPr id="7" name="TextBox 6"/>
          <p:cNvSpPr txBox="1"/>
          <p:nvPr/>
        </p:nvSpPr>
        <p:spPr>
          <a:xfrm>
            <a:off x="7660042" y="4900050"/>
            <a:ext cx="668773" cy="207877"/>
          </a:xfrm>
          <a:prstGeom prst="rect">
            <a:avLst/>
          </a:prstGeom>
          <a:noFill/>
        </p:spPr>
        <p:txBody>
          <a:bodyPr wrap="none" rtlCol="0">
            <a:spAutoFit/>
          </a:bodyPr>
          <a:lstStyle/>
          <a:p>
            <a:r>
              <a:rPr lang="en-AU" sz="751" dirty="0">
                <a:solidFill>
                  <a:prstClr val="white">
                    <a:lumMod val="50000"/>
                  </a:prstClr>
                </a:solidFill>
              </a:rPr>
              <a:t>Version 0.1</a:t>
            </a:r>
          </a:p>
        </p:txBody>
      </p:sp>
    </p:spTree>
    <p:extLst>
      <p:ext uri="{BB962C8B-B14F-4D97-AF65-F5344CB8AC3E}">
        <p14:creationId xmlns:p14="http://schemas.microsoft.com/office/powerpoint/2010/main" val="25674090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4" r:id="rId12"/>
  </p:sldLayoutIdLst>
  <p:txStyles>
    <p:titleStyle>
      <a:lvl1pPr algn="ctr" defTabSz="686623" rtl="0" eaLnBrk="1" latinLnBrk="0" hangingPunct="1">
        <a:spcBef>
          <a:spcPct val="0"/>
        </a:spcBef>
        <a:buNone/>
        <a:defRPr sz="3304" kern="1200">
          <a:solidFill>
            <a:schemeClr val="tx1"/>
          </a:solidFill>
          <a:latin typeface="+mj-lt"/>
          <a:ea typeface="+mj-ea"/>
          <a:cs typeface="+mj-cs"/>
        </a:defRPr>
      </a:lvl1pPr>
    </p:titleStyle>
    <p:bodyStyle>
      <a:lvl1pPr marL="257484" indent="-257484" algn="l" defTabSz="686623" rtl="0" eaLnBrk="1" latinLnBrk="0" hangingPunct="1">
        <a:spcBef>
          <a:spcPct val="20000"/>
        </a:spcBef>
        <a:buFont typeface="Arial" panose="020B0604020202020204" pitchFamily="34" charset="0"/>
        <a:buChar char="•"/>
        <a:defRPr sz="2403" kern="1200">
          <a:solidFill>
            <a:schemeClr val="tx1"/>
          </a:solidFill>
          <a:latin typeface="+mn-lt"/>
          <a:ea typeface="+mn-ea"/>
          <a:cs typeface="+mn-cs"/>
        </a:defRPr>
      </a:lvl1pPr>
      <a:lvl2pPr marL="557881" indent="-214570" algn="l" defTabSz="686623" rtl="0" eaLnBrk="1" latinLnBrk="0" hangingPunct="1">
        <a:spcBef>
          <a:spcPct val="20000"/>
        </a:spcBef>
        <a:buFont typeface="Arial" panose="020B0604020202020204" pitchFamily="34" charset="0"/>
        <a:buChar char="–"/>
        <a:defRPr sz="2103" kern="1200">
          <a:solidFill>
            <a:schemeClr val="tx1"/>
          </a:solidFill>
          <a:latin typeface="+mn-lt"/>
          <a:ea typeface="+mn-ea"/>
          <a:cs typeface="+mn-cs"/>
        </a:defRPr>
      </a:lvl2pPr>
      <a:lvl3pPr marL="858279" indent="-171656" algn="l" defTabSz="686623" rtl="0" eaLnBrk="1" latinLnBrk="0" hangingPunct="1">
        <a:spcBef>
          <a:spcPct val="20000"/>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4pPr>
      <a:lvl5pPr marL="1544902"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5pPr>
      <a:lvl6pPr marL="1888213"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6pPr>
      <a:lvl7pPr marL="2231525"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7pPr>
      <a:lvl8pPr marL="2574836"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8pPr>
      <a:lvl9pPr marL="2918148" indent="-171656" algn="l" defTabSz="686623" rtl="0" eaLnBrk="1" latinLnBrk="0" hangingPunct="1">
        <a:spcBef>
          <a:spcPct val="20000"/>
        </a:spcBef>
        <a:buFont typeface="Arial" panose="020B0604020202020204" pitchFamily="34" charset="0"/>
        <a:buChar char="•"/>
        <a:defRPr sz="1502" kern="1200">
          <a:solidFill>
            <a:schemeClr val="tx1"/>
          </a:solidFill>
          <a:latin typeface="+mn-lt"/>
          <a:ea typeface="+mn-ea"/>
          <a:cs typeface="+mn-cs"/>
        </a:defRPr>
      </a:lvl9pPr>
    </p:bodyStyle>
    <p:otherStyle>
      <a:defPPr>
        <a:defRPr lang="en-US"/>
      </a:defPPr>
      <a:lvl1pPr marL="0" algn="l" defTabSz="686623" rtl="0" eaLnBrk="1" latinLnBrk="0" hangingPunct="1">
        <a:defRPr sz="1352" kern="1200">
          <a:solidFill>
            <a:schemeClr val="tx1"/>
          </a:solidFill>
          <a:latin typeface="+mn-lt"/>
          <a:ea typeface="+mn-ea"/>
          <a:cs typeface="+mn-cs"/>
        </a:defRPr>
      </a:lvl1pPr>
      <a:lvl2pPr marL="343311" algn="l" defTabSz="686623" rtl="0" eaLnBrk="1" latinLnBrk="0" hangingPunct="1">
        <a:defRPr sz="1352" kern="1200">
          <a:solidFill>
            <a:schemeClr val="tx1"/>
          </a:solidFill>
          <a:latin typeface="+mn-lt"/>
          <a:ea typeface="+mn-ea"/>
          <a:cs typeface="+mn-cs"/>
        </a:defRPr>
      </a:lvl2pPr>
      <a:lvl3pPr marL="686623" algn="l" defTabSz="686623" rtl="0" eaLnBrk="1" latinLnBrk="0" hangingPunct="1">
        <a:defRPr sz="1352" kern="1200">
          <a:solidFill>
            <a:schemeClr val="tx1"/>
          </a:solidFill>
          <a:latin typeface="+mn-lt"/>
          <a:ea typeface="+mn-ea"/>
          <a:cs typeface="+mn-cs"/>
        </a:defRPr>
      </a:lvl3pPr>
      <a:lvl4pPr marL="1029934" algn="l" defTabSz="686623" rtl="0" eaLnBrk="1" latinLnBrk="0" hangingPunct="1">
        <a:defRPr sz="1352" kern="1200">
          <a:solidFill>
            <a:schemeClr val="tx1"/>
          </a:solidFill>
          <a:latin typeface="+mn-lt"/>
          <a:ea typeface="+mn-ea"/>
          <a:cs typeface="+mn-cs"/>
        </a:defRPr>
      </a:lvl4pPr>
      <a:lvl5pPr marL="1373246" algn="l" defTabSz="686623" rtl="0" eaLnBrk="1" latinLnBrk="0" hangingPunct="1">
        <a:defRPr sz="1352" kern="1200">
          <a:solidFill>
            <a:schemeClr val="tx1"/>
          </a:solidFill>
          <a:latin typeface="+mn-lt"/>
          <a:ea typeface="+mn-ea"/>
          <a:cs typeface="+mn-cs"/>
        </a:defRPr>
      </a:lvl5pPr>
      <a:lvl6pPr marL="1716557" algn="l" defTabSz="686623" rtl="0" eaLnBrk="1" latinLnBrk="0" hangingPunct="1">
        <a:defRPr sz="1352" kern="1200">
          <a:solidFill>
            <a:schemeClr val="tx1"/>
          </a:solidFill>
          <a:latin typeface="+mn-lt"/>
          <a:ea typeface="+mn-ea"/>
          <a:cs typeface="+mn-cs"/>
        </a:defRPr>
      </a:lvl6pPr>
      <a:lvl7pPr marL="2059869" algn="l" defTabSz="686623" rtl="0" eaLnBrk="1" latinLnBrk="0" hangingPunct="1">
        <a:defRPr sz="1352" kern="1200">
          <a:solidFill>
            <a:schemeClr val="tx1"/>
          </a:solidFill>
          <a:latin typeface="+mn-lt"/>
          <a:ea typeface="+mn-ea"/>
          <a:cs typeface="+mn-cs"/>
        </a:defRPr>
      </a:lvl7pPr>
      <a:lvl8pPr marL="2403180" algn="l" defTabSz="686623" rtl="0" eaLnBrk="1" latinLnBrk="0" hangingPunct="1">
        <a:defRPr sz="1352" kern="1200">
          <a:solidFill>
            <a:schemeClr val="tx1"/>
          </a:solidFill>
          <a:latin typeface="+mn-lt"/>
          <a:ea typeface="+mn-ea"/>
          <a:cs typeface="+mn-cs"/>
        </a:defRPr>
      </a:lvl8pPr>
      <a:lvl9pPr marL="2746492" algn="l" defTabSz="686623" rtl="0" eaLnBrk="1" latinLnBrk="0" hangingPunct="1">
        <a:defRPr sz="1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jpe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12.xml"/><Relationship Id="rId1" Type="http://schemas.openxmlformats.org/officeDocument/2006/relationships/slideLayout" Target="../slideLayouts/slideLayout5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6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16.xml"/><Relationship Id="rId1" Type="http://schemas.openxmlformats.org/officeDocument/2006/relationships/slideLayout" Target="../slideLayouts/slideLayout5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1.xml"/><Relationship Id="rId5" Type="http://schemas.openxmlformats.org/officeDocument/2006/relationships/image" Target="../media/image48.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1.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24.xml"/><Relationship Id="rId1" Type="http://schemas.openxmlformats.org/officeDocument/2006/relationships/slideLayout" Target="../slideLayouts/slideLayout5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8" Type="http://schemas.openxmlformats.org/officeDocument/2006/relationships/hyperlink" Target="https://www.google.com.au/url?sa=i&amp;url=https://thenounproject.com/term/security-token/73834/&amp;psig=AOvVaw3vin1uhIpQM-c_TQzMv9wK&amp;ust=1575520092932000&amp;source=images&amp;cd=vfe&amp;ved=0CAIQjRxqFwoTCIitke-Tm-YCFQAAAAAdAAAAABAD" TargetMode="External"/><Relationship Id="rId13" Type="http://schemas.openxmlformats.org/officeDocument/2006/relationships/image" Target="../media/image53.png"/><Relationship Id="rId18" Type="http://schemas.microsoft.com/office/2007/relationships/hdphoto" Target="../media/hdphoto4.wdp"/><Relationship Id="rId26" Type="http://schemas.openxmlformats.org/officeDocument/2006/relationships/hyperlink" Target="https://www.google.com.au/url?sa=i&amp;rct=j&amp;q=&amp;esrc=s&amp;source=images&amp;cd=&amp;ved=&amp;url=https://icon-library.net/icon/message-queue-icon-20.html&amp;psig=AOvVaw0CBbldvnNY3pqna5LeqJul&amp;ust=1574935655671578" TargetMode="External"/><Relationship Id="rId3" Type="http://schemas.openxmlformats.org/officeDocument/2006/relationships/hyperlink" Target="https://www.google.com.au/url?sa=i&amp;url=https://pngtree.com/free-icon/batch-import_681571&amp;psig=AOvVaw2fdG6m1pyXWgs3X1OJuHb1&amp;ust=1574987982494000&amp;source=images&amp;cd=vfe&amp;ved=0CAIQjRxqFwoTCIiYxNTVi-YCFQAAAAAdAAAAABAD" TargetMode="External"/><Relationship Id="rId21" Type="http://schemas.microsoft.com/office/2007/relationships/hdphoto" Target="../media/hdphoto5.wdp"/><Relationship Id="rId7" Type="http://schemas.openxmlformats.org/officeDocument/2006/relationships/image" Target="../media/image50.png"/><Relationship Id="rId12" Type="http://schemas.openxmlformats.org/officeDocument/2006/relationships/hyperlink" Target="https://www.google.com.au/url?sa=i&amp;url=https://thenounproject.com/term/transform/20381/&amp;psig=AOvVaw2NKwdkc4EQZYxn4sEiX0hh&amp;ust=1575521224644000&amp;source=images&amp;cd=vfe&amp;ved=0CAIQjRxqFwoTCLDnkY6Ym-YCFQAAAAAdAAAAABAD" TargetMode="External"/><Relationship Id="rId17" Type="http://schemas.openxmlformats.org/officeDocument/2006/relationships/image" Target="../media/image55.png"/><Relationship Id="rId25" Type="http://schemas.microsoft.com/office/2007/relationships/hdphoto" Target="../media/hdphoto6.wdp"/><Relationship Id="rId2" Type="http://schemas.openxmlformats.org/officeDocument/2006/relationships/notesSlide" Target="../notesSlides/notesSlide28.xml"/><Relationship Id="rId16" Type="http://schemas.openxmlformats.org/officeDocument/2006/relationships/hyperlink" Target="https://www.google.com.au/url?sa=i&amp;url=https://www.clipartwiki.com/iclip/iThmmb_svg-icon-free-download-transparent-background-cleaning-icon/&amp;psig=AOvVaw39ZPZ7tCLSu8_5gjPZ_ATg&amp;ust=1575521426030000&amp;source=images&amp;cd=vfe&amp;ved=0CAIQjRxqFwoTCMCV0OyYm-YCFQAAAAAdAAAAABAD" TargetMode="External"/><Relationship Id="rId20" Type="http://schemas.openxmlformats.org/officeDocument/2006/relationships/image" Target="../media/image56.png"/><Relationship Id="rId1" Type="http://schemas.openxmlformats.org/officeDocument/2006/relationships/slideLayout" Target="../slideLayouts/slideLayout78.xml"/><Relationship Id="rId6" Type="http://schemas.openxmlformats.org/officeDocument/2006/relationships/hyperlink" Target="https://www.google.com.au/url?sa=i&amp;url=https://thenounproject.com/term/search/1609001/&amp;psig=AOvVaw3i3S72BAHJSGE2Vg5Yy4OU&amp;ust=1575519251953000&amp;source=images&amp;cd=vfe&amp;ved=0CAIQjRxqFwoTCIDu6d2Qm-YCFQAAAAAdAAAAABAD" TargetMode="External"/><Relationship Id="rId11" Type="http://schemas.openxmlformats.org/officeDocument/2006/relationships/image" Target="../media/image52.png"/><Relationship Id="rId24" Type="http://schemas.openxmlformats.org/officeDocument/2006/relationships/image" Target="../media/image58.png"/><Relationship Id="rId5" Type="http://schemas.microsoft.com/office/2007/relationships/hdphoto" Target="../media/hdphoto3.wdp"/><Relationship Id="rId15" Type="http://schemas.openxmlformats.org/officeDocument/2006/relationships/image" Target="../media/image54.png"/><Relationship Id="rId23" Type="http://schemas.openxmlformats.org/officeDocument/2006/relationships/image" Target="../media/image57.png"/><Relationship Id="rId28" Type="http://schemas.openxmlformats.org/officeDocument/2006/relationships/image" Target="../media/image1.png"/><Relationship Id="rId10" Type="http://schemas.openxmlformats.org/officeDocument/2006/relationships/hyperlink" Target="https://www.google.com.au/url?sa=i&amp;url=https://icons-for-free.com/checklist%2Bcv%2Blist%2Bresume%2Btext%2Bto%2Bdo%2Bicon-1320161342845906166/&amp;psig=AOvVaw3tu7KItmx-FRLSQ_mGR-2a&amp;ust=1575520757139000&amp;source=images&amp;cd=vfe&amp;ved=0CAIQjRxqFwoTCPDMq7GWm-YCFQAAAAAdAAAAABAI" TargetMode="External"/><Relationship Id="rId19" Type="http://schemas.openxmlformats.org/officeDocument/2006/relationships/hyperlink" Target="https://www.google.com.au/url?sa=i&amp;url=https://www.visualpharm.com/free-icons/data%20transfer-595b40b85ba036ed117dc045&amp;psig=AOvVaw24tHMNab873_IbuejR_UEQ&amp;ust=1575522013498000&amp;source=images&amp;cd=vfe&amp;ved=0CAIQjRxqFwoTCPCC79mbm-YCFQAAAAAdAAAAABAD" TargetMode="External"/><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hyperlink" Target="https://www.google.com.au/url?sa=i&amp;url=https://www.flaticon.com/free-icon/two-circular-arrows_54303&amp;psig=AOvVaw3tjhPGJpXG6ugZQu6MbmX-&amp;ust=1575521285123000&amp;source=images&amp;cd=vfe&amp;ved=0CAIQjRxqFwoTCPDbrKmYm-YCFQAAAAAdAAAAABAJ" TargetMode="External"/><Relationship Id="rId22" Type="http://schemas.openxmlformats.org/officeDocument/2006/relationships/hyperlink" Target="https://www.google.com.au/url?sa=i&amp;url=https://www.onlinewebfonts.com/icon/514039&amp;psig=AOvVaw0Wf4FhtNuElN3q1vPY-PJi&amp;ust=1575069283812000&amp;source=images&amp;cd=vfe&amp;ved=0CAIQjRxqFwoTCMCgpb6EjuYCFQAAAAAdAAAAABAD" TargetMode="External"/><Relationship Id="rId27"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62.png"/><Relationship Id="rId18" Type="http://schemas.microsoft.com/office/2007/relationships/hdphoto" Target="../media/hdphoto7.wdp"/><Relationship Id="rId3" Type="http://schemas.openxmlformats.org/officeDocument/2006/relationships/hyperlink" Target="http://www.google.com.au/url?sa=i&amp;rct=j&amp;q=&amp;esrc=s&amp;source=images&amp;cd=&amp;cad=rja&amp;uact=8&amp;ved=2ahUKEwj1vIargL7mAhUO83MBHSBrC_YQjRx6BAgBEAQ&amp;url=/url?sa%3Di%26rct%3Dj%26q%3D%26esrc%3Ds%26source%3Dimages%26cd%3D%26ved%3D2ahUKEwjdwuukgL7mAhXa7XMBHZ-xCrYQjRx6BAgBEAQ%26url%3Dhttps://www.freepik.com/free-icon/cogs-one-big-two-small_744094.htm%26psig%3DAOvVaw1CRqIjZ2EOdnmrR4kv0Qwf%26ust%3D1576717395456661&amp;psig=AOvVaw1CRqIjZ2EOdnmrR4kv0Qwf&amp;ust=1576717395456661" TargetMode="External"/><Relationship Id="rId21" Type="http://schemas.openxmlformats.org/officeDocument/2006/relationships/image" Target="../media/image66.png"/><Relationship Id="rId7" Type="http://schemas.openxmlformats.org/officeDocument/2006/relationships/diagramQuickStyle" Target="../diagrams/quickStyle2.xml"/><Relationship Id="rId12" Type="http://schemas.openxmlformats.org/officeDocument/2006/relationships/hyperlink" Target="https://www.google.com.au/url?sa=i&amp;rct=j&amp;q=&amp;esrc=s&amp;source=images&amp;cd=&amp;cad=rja&amp;uact=8&amp;ved=2ahUKEwiPgaay_b3mAhVf73MBHWbgC2IQjRx6BAgBEAQ&amp;url=https://apievangelist.com/2016/01/12/helping-the-average-business-user-with-more-information-on-how-to-put-apis-to-work/&amp;psig=AOvVaw30-t4tASXGb8cOH2IicVT7&amp;ust=1576716646068824" TargetMode="External"/><Relationship Id="rId17" Type="http://schemas.openxmlformats.org/officeDocument/2006/relationships/image" Target="../media/image64.png"/><Relationship Id="rId2" Type="http://schemas.openxmlformats.org/officeDocument/2006/relationships/notesSlide" Target="../notesSlides/notesSlide31.xml"/><Relationship Id="rId16" Type="http://schemas.openxmlformats.org/officeDocument/2006/relationships/hyperlink" Target="https://www.onlinewebfonts.com/icon/370832" TargetMode="External"/><Relationship Id="rId20" Type="http://schemas.openxmlformats.org/officeDocument/2006/relationships/image" Target="../media/image65.png"/><Relationship Id="rId1" Type="http://schemas.openxmlformats.org/officeDocument/2006/relationships/slideLayout" Target="../slideLayouts/slideLayout89.xml"/><Relationship Id="rId6" Type="http://schemas.openxmlformats.org/officeDocument/2006/relationships/diagramLayout" Target="../diagrams/layout2.xml"/><Relationship Id="rId11" Type="http://schemas.openxmlformats.org/officeDocument/2006/relationships/image" Target="../media/image61.png"/><Relationship Id="rId5" Type="http://schemas.openxmlformats.org/officeDocument/2006/relationships/diagramData" Target="../diagrams/data2.xml"/><Relationship Id="rId15" Type="http://schemas.openxmlformats.org/officeDocument/2006/relationships/image" Target="../media/image63.png"/><Relationship Id="rId10" Type="http://schemas.openxmlformats.org/officeDocument/2006/relationships/hyperlink" Target="https://www.google.com.au/url?sa=i&amp;rct=j&amp;q=&amp;esrc=s&amp;source=images&amp;cd=&amp;ved=2ahUKEwi0uLeU_b3mAhUt7HMBHWLwBWUQjRx6BAgBEAQ&amp;url=https://www.flaticon.com/free-icon/tack-save-button_61847&amp;psig=AOvVaw2GGdXmke6otrrbTZdqVAzI&amp;ust=1576716585509207" TargetMode="External"/><Relationship Id="rId19" Type="http://schemas.openxmlformats.org/officeDocument/2006/relationships/hyperlink" Target="https://www.google.com.au/url?sa=i&amp;rct=j&amp;q=&amp;esrc=s&amp;source=images&amp;cd=&amp;ved=2ahUKEwjU67T3_r3mAhW37HMBHV-MBhMQjRx6BAgBEAQ&amp;url=https://www.flaticon.com/free-icon/centralized-connections_64723&amp;psig=AOvVaw2niRKFrH5K_ZHM8xRhFKS3&amp;ust=1576717062131908" TargetMode="External"/><Relationship Id="rId4" Type="http://schemas.openxmlformats.org/officeDocument/2006/relationships/image" Target="../media/image60.png"/><Relationship Id="rId9" Type="http://schemas.microsoft.com/office/2007/relationships/diagramDrawing" Target="../diagrams/drawing2.xml"/><Relationship Id="rId14" Type="http://schemas.openxmlformats.org/officeDocument/2006/relationships/hyperlink" Target="https://www.google.com.au/url?sa=i&amp;rct=j&amp;q=&amp;esrc=s&amp;source=images&amp;cd=&amp;cad=rja&amp;uact=8&amp;ved=2ahUKEwituML2_b3mAhVA73MBHTm8DU4QjRx6BAgBEAQ&amp;url=https://icon-library.net/icon/cog-icon-10.html&amp;psig=AOvVaw3nvx0vzMkAJR9pJSVNJOav&amp;ust=1576716707832601" TargetMode="External"/><Relationship Id="rId22"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94.xml"/><Relationship Id="rId6" Type="http://schemas.openxmlformats.org/officeDocument/2006/relationships/image" Target="../media/image61.png"/><Relationship Id="rId5" Type="http://schemas.openxmlformats.org/officeDocument/2006/relationships/hyperlink" Target="https://www.google.com.au/url?sa=i&amp;rct=j&amp;q=&amp;esrc=s&amp;source=images&amp;cd=&amp;ved=2ahUKEwi0uLeU_b3mAhUt7HMBHWLwBWUQjRx6BAgBEAQ&amp;url=https://www.flaticon.com/free-icon/tack-save-button_61847&amp;psig=AOvVaw2GGdXmke6otrrbTZdqVAzI&amp;ust=1576716585509207" TargetMode="Externa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png"/><Relationship Id="rId7" Type="http://schemas.openxmlformats.org/officeDocument/2006/relationships/image" Target="../media/image74.sv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76.svg"/></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59.xml"/><Relationship Id="rId5" Type="http://schemas.openxmlformats.org/officeDocument/2006/relationships/image" Target="../media/image1.png"/><Relationship Id="rId4" Type="http://schemas.openxmlformats.org/officeDocument/2006/relationships/image" Target="../media/image32.sv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5.xml"/><Relationship Id="rId5" Type="http://schemas.openxmlformats.org/officeDocument/2006/relationships/image" Target="../media/image78.png"/><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59.xml"/><Relationship Id="rId5" Type="http://schemas.openxmlformats.org/officeDocument/2006/relationships/image" Target="../media/image80.svg"/><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CFE9BA8E-7BC5-2B4D-827A-1BDDF36AD972}" type="slidenum">
              <a:rPr lang="en-US" altLang="en-US" smtClean="0"/>
              <a:pPr/>
              <a:t>1</a:t>
            </a:fld>
            <a:endParaRPr lang="en-US" altLang="en-US" dirty="0"/>
          </a:p>
        </p:txBody>
      </p:sp>
      <p:sp>
        <p:nvSpPr>
          <p:cNvPr id="6" name="Text Placeholder 5"/>
          <p:cNvSpPr>
            <a:spLocks noGrp="1"/>
          </p:cNvSpPr>
          <p:nvPr>
            <p:ph type="body" sz="quarter" idx="15"/>
          </p:nvPr>
        </p:nvSpPr>
        <p:spPr>
          <a:xfrm>
            <a:off x="1301012" y="2281072"/>
            <a:ext cx="4071883" cy="1000125"/>
          </a:xfrm>
        </p:spPr>
        <p:txBody>
          <a:bodyPr/>
          <a:lstStyle/>
          <a:p>
            <a:r>
              <a:rPr lang="en-AU" dirty="0"/>
              <a:t>Digital Tax Administration Executive Program 2021</a:t>
            </a:r>
          </a:p>
          <a:p>
            <a:endParaRPr lang="en-AU" dirty="0"/>
          </a:p>
          <a:p>
            <a:r>
              <a:rPr lang="en-AU" dirty="0"/>
              <a:t>Establishing an appropriate data governance architecture.</a:t>
            </a:r>
          </a:p>
        </p:txBody>
      </p:sp>
      <p:pic>
        <p:nvPicPr>
          <p:cNvPr id="7" name="Picture 6" descr="Image result for world bank logo">
            <a:extLst>
              <a:ext uri="{FF2B5EF4-FFF2-40B4-BE49-F238E27FC236}">
                <a16:creationId xmlns:a16="http://schemas.microsoft.com/office/drawing/2014/main" id="{ED798D4D-510B-4AB8-A414-D66AAACCACD0}"/>
              </a:ext>
            </a:extLst>
          </p:cNvPr>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24199" t="25293" r="25000" b="25186"/>
          <a:stretch/>
        </p:blipFill>
        <p:spPr bwMode="auto">
          <a:xfrm>
            <a:off x="3688090" y="438775"/>
            <a:ext cx="1209675" cy="709295"/>
          </a:xfrm>
          <a:prstGeom prst="rect">
            <a:avLst/>
          </a:prstGeom>
          <a:noFill/>
          <a:ln>
            <a:noFill/>
          </a:ln>
          <a:extLst>
            <a:ext uri="{53640926-AAD7-44D8-BBD7-CCE9431645EC}">
              <a14:shadowObscured xmlns:a14="http://schemas.microsoft.com/office/drawing/2010/main"/>
            </a:ext>
          </a:extLst>
        </p:spPr>
      </p:pic>
      <p:sp>
        <p:nvSpPr>
          <p:cNvPr id="4" name="Content Placeholder 3">
            <a:extLst>
              <a:ext uri="{FF2B5EF4-FFF2-40B4-BE49-F238E27FC236}">
                <a16:creationId xmlns:a16="http://schemas.microsoft.com/office/drawing/2014/main" id="{911BDEC7-374D-48D9-8AB0-25BF9666348F}"/>
              </a:ext>
            </a:extLst>
          </p:cNvPr>
          <p:cNvSpPr>
            <a:spLocks noGrp="1"/>
          </p:cNvSpPr>
          <p:nvPr>
            <p:ph sz="quarter" idx="12"/>
          </p:nvPr>
        </p:nvSpPr>
        <p:spPr>
          <a:xfrm>
            <a:off x="1301012" y="3387986"/>
            <a:ext cx="4348427" cy="1026213"/>
          </a:xfrm>
        </p:spPr>
        <p:txBody>
          <a:bodyPr>
            <a:normAutofit fontScale="92500" lnSpcReduction="20000"/>
          </a:bodyPr>
          <a:lstStyle/>
          <a:p>
            <a:r>
              <a:rPr lang="en-AU" dirty="0"/>
              <a:t>Presenters:	Tyson Fawcett</a:t>
            </a:r>
          </a:p>
          <a:p>
            <a:r>
              <a:rPr lang="en-AU" dirty="0"/>
              <a:t>			Senior Director Data Management</a:t>
            </a:r>
          </a:p>
          <a:p>
            <a:r>
              <a:rPr lang="en-AU" dirty="0"/>
              <a:t>			Australian Taxation Office</a:t>
            </a:r>
          </a:p>
          <a:p>
            <a:endParaRPr lang="en-AU" dirty="0"/>
          </a:p>
          <a:p>
            <a:r>
              <a:rPr lang="en-AU" dirty="0"/>
              <a:t>			Veli Fikret</a:t>
            </a:r>
          </a:p>
          <a:p>
            <a:r>
              <a:rPr lang="en-AU" dirty="0"/>
              <a:t>			Senior Director Data Management</a:t>
            </a:r>
          </a:p>
          <a:p>
            <a:r>
              <a:rPr lang="en-AU" dirty="0"/>
              <a:t>			Australian Taxation Office</a:t>
            </a:r>
          </a:p>
          <a:p>
            <a:endParaRPr lang="en-AU" dirty="0"/>
          </a:p>
        </p:txBody>
      </p:sp>
    </p:spTree>
    <p:extLst>
      <p:ext uri="{BB962C8B-B14F-4D97-AF65-F5344CB8AC3E}">
        <p14:creationId xmlns:p14="http://schemas.microsoft.com/office/powerpoint/2010/main" val="207561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770671"/>
              </p:ext>
            </p:extLst>
          </p:nvPr>
        </p:nvGraphicFramePr>
        <p:xfrm>
          <a:off x="486066" y="1514631"/>
          <a:ext cx="8141756" cy="3474888"/>
        </p:xfrm>
        <a:graphic>
          <a:graphicData uri="http://schemas.openxmlformats.org/drawingml/2006/table">
            <a:tbl>
              <a:tblPr>
                <a:tableStyleId>{5C22544A-7EE6-4342-B048-85BDC9FD1C3A}</a:tableStyleId>
              </a:tblPr>
              <a:tblGrid>
                <a:gridCol w="1438760">
                  <a:extLst>
                    <a:ext uri="{9D8B030D-6E8A-4147-A177-3AD203B41FA5}">
                      <a16:colId xmlns:a16="http://schemas.microsoft.com/office/drawing/2014/main" val="20000"/>
                    </a:ext>
                  </a:extLst>
                </a:gridCol>
                <a:gridCol w="1261251">
                  <a:extLst>
                    <a:ext uri="{9D8B030D-6E8A-4147-A177-3AD203B41FA5}">
                      <a16:colId xmlns:a16="http://schemas.microsoft.com/office/drawing/2014/main" val="20001"/>
                    </a:ext>
                  </a:extLst>
                </a:gridCol>
                <a:gridCol w="1289278">
                  <a:extLst>
                    <a:ext uri="{9D8B030D-6E8A-4147-A177-3AD203B41FA5}">
                      <a16:colId xmlns:a16="http://schemas.microsoft.com/office/drawing/2014/main" val="20002"/>
                    </a:ext>
                  </a:extLst>
                </a:gridCol>
                <a:gridCol w="1289278">
                  <a:extLst>
                    <a:ext uri="{9D8B030D-6E8A-4147-A177-3AD203B41FA5}">
                      <a16:colId xmlns:a16="http://schemas.microsoft.com/office/drawing/2014/main" val="20003"/>
                    </a:ext>
                  </a:extLst>
                </a:gridCol>
                <a:gridCol w="1261251">
                  <a:extLst>
                    <a:ext uri="{9D8B030D-6E8A-4147-A177-3AD203B41FA5}">
                      <a16:colId xmlns:a16="http://schemas.microsoft.com/office/drawing/2014/main" val="20004"/>
                    </a:ext>
                  </a:extLst>
                </a:gridCol>
                <a:gridCol w="1601938">
                  <a:extLst>
                    <a:ext uri="{9D8B030D-6E8A-4147-A177-3AD203B41FA5}">
                      <a16:colId xmlns:a16="http://schemas.microsoft.com/office/drawing/2014/main" val="20005"/>
                    </a:ext>
                  </a:extLst>
                </a:gridCol>
              </a:tblGrid>
              <a:tr h="492097">
                <a:tc>
                  <a:txBody>
                    <a:bodyPr/>
                    <a:lstStyle/>
                    <a:p>
                      <a:pPr algn="ctr" fontAlgn="t">
                        <a:spcBef>
                          <a:spcPts val="300"/>
                        </a:spcBef>
                        <a:spcAft>
                          <a:spcPts val="300"/>
                        </a:spcAft>
                      </a:pPr>
                      <a:r>
                        <a:rPr lang="en-AU" sz="1500" b="1" u="none" strike="noStrike" dirty="0">
                          <a:effectLst/>
                        </a:rPr>
                        <a:t>Strategy</a:t>
                      </a:r>
                      <a:endParaRPr lang="en-AU" sz="1500" b="1" i="0" u="none" strike="noStrike" dirty="0">
                        <a:solidFill>
                          <a:srgbClr val="000000"/>
                        </a:solidFill>
                        <a:effectLst/>
                        <a:latin typeface="Calibri"/>
                      </a:endParaRPr>
                    </a:p>
                  </a:txBody>
                  <a:tcPr marL="68665" marR="68665" marT="34332" marB="34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spcBef>
                          <a:spcPts val="300"/>
                        </a:spcBef>
                        <a:spcAft>
                          <a:spcPts val="300"/>
                        </a:spcAft>
                      </a:pPr>
                      <a:r>
                        <a:rPr lang="en-AU" sz="1200" b="1" i="0" u="none" strike="noStrike" dirty="0">
                          <a:solidFill>
                            <a:srgbClr val="000000"/>
                          </a:solidFill>
                          <a:effectLst/>
                          <a:latin typeface="Calibri"/>
                        </a:rPr>
                        <a:t>Level 1: </a:t>
                      </a:r>
                    </a:p>
                    <a:p>
                      <a:pPr algn="ctr" fontAlgn="t">
                        <a:spcBef>
                          <a:spcPts val="300"/>
                        </a:spcBef>
                        <a:spcAft>
                          <a:spcPts val="300"/>
                        </a:spcAft>
                      </a:pPr>
                      <a:r>
                        <a:rPr lang="en-AU" sz="1200" b="1" i="0" u="none" strike="noStrike" dirty="0">
                          <a:solidFill>
                            <a:srgbClr val="000000"/>
                          </a:solidFill>
                          <a:effectLst/>
                          <a:latin typeface="Calibri"/>
                        </a:rPr>
                        <a:t>Aware</a:t>
                      </a: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spcBef>
                          <a:spcPts val="300"/>
                        </a:spcBef>
                        <a:spcAft>
                          <a:spcPts val="300"/>
                        </a:spcAft>
                      </a:pPr>
                      <a:r>
                        <a:rPr lang="en-AU" sz="1200" b="1" i="0" u="none" strike="noStrike" dirty="0">
                          <a:solidFill>
                            <a:srgbClr val="000000"/>
                          </a:solidFill>
                          <a:effectLst/>
                          <a:latin typeface="Calibri"/>
                        </a:rPr>
                        <a:t>Level 2: </a:t>
                      </a:r>
                    </a:p>
                    <a:p>
                      <a:pPr algn="ctr" fontAlgn="t">
                        <a:spcBef>
                          <a:spcPts val="300"/>
                        </a:spcBef>
                        <a:spcAft>
                          <a:spcPts val="300"/>
                        </a:spcAft>
                      </a:pPr>
                      <a:r>
                        <a:rPr lang="en-AU" sz="1200" b="1" i="0" u="none" strike="noStrike" dirty="0">
                          <a:solidFill>
                            <a:srgbClr val="000000"/>
                          </a:solidFill>
                          <a:effectLst/>
                          <a:latin typeface="Calibri"/>
                        </a:rPr>
                        <a:t>Reactive</a:t>
                      </a: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spcBef>
                          <a:spcPts val="300"/>
                        </a:spcBef>
                        <a:spcAft>
                          <a:spcPts val="300"/>
                        </a:spcAft>
                      </a:pPr>
                      <a:r>
                        <a:rPr lang="en-AU" sz="1200" b="1" i="0" u="none" strike="noStrike" dirty="0">
                          <a:solidFill>
                            <a:srgbClr val="000000"/>
                          </a:solidFill>
                          <a:effectLst/>
                          <a:latin typeface="Calibri"/>
                        </a:rPr>
                        <a:t>Level 3: </a:t>
                      </a:r>
                    </a:p>
                    <a:p>
                      <a:pPr algn="ctr" fontAlgn="t">
                        <a:spcBef>
                          <a:spcPts val="300"/>
                        </a:spcBef>
                        <a:spcAft>
                          <a:spcPts val="300"/>
                        </a:spcAft>
                      </a:pPr>
                      <a:r>
                        <a:rPr lang="en-AU" sz="1200" b="1" i="0" u="none" strike="noStrike" dirty="0">
                          <a:solidFill>
                            <a:srgbClr val="000000"/>
                          </a:solidFill>
                          <a:effectLst/>
                          <a:latin typeface="Calibri"/>
                        </a:rPr>
                        <a:t>Proactive</a:t>
                      </a: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spcBef>
                          <a:spcPts val="300"/>
                        </a:spcBef>
                        <a:spcAft>
                          <a:spcPts val="300"/>
                        </a:spcAft>
                      </a:pPr>
                      <a:r>
                        <a:rPr lang="en-AU" sz="1200" b="1" i="0" u="none" strike="noStrike" dirty="0">
                          <a:solidFill>
                            <a:srgbClr val="000000"/>
                          </a:solidFill>
                          <a:effectLst/>
                          <a:latin typeface="Calibri"/>
                        </a:rPr>
                        <a:t>Level 4: </a:t>
                      </a:r>
                    </a:p>
                    <a:p>
                      <a:pPr algn="ctr" fontAlgn="t">
                        <a:spcBef>
                          <a:spcPts val="300"/>
                        </a:spcBef>
                        <a:spcAft>
                          <a:spcPts val="300"/>
                        </a:spcAft>
                      </a:pPr>
                      <a:r>
                        <a:rPr lang="en-AU" sz="1200" b="1" i="0" u="none" strike="noStrike" dirty="0">
                          <a:solidFill>
                            <a:srgbClr val="000000"/>
                          </a:solidFill>
                          <a:effectLst/>
                          <a:latin typeface="Calibri"/>
                        </a:rPr>
                        <a:t>Managed</a:t>
                      </a: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spcBef>
                          <a:spcPts val="300"/>
                        </a:spcBef>
                        <a:spcAft>
                          <a:spcPts val="300"/>
                        </a:spcAft>
                      </a:pPr>
                      <a:r>
                        <a:rPr lang="en-AU" sz="1200" b="1" i="0" u="none" strike="noStrike" dirty="0">
                          <a:solidFill>
                            <a:srgbClr val="000000"/>
                          </a:solidFill>
                          <a:effectLst/>
                          <a:latin typeface="Calibri"/>
                        </a:rPr>
                        <a:t>Level 5: </a:t>
                      </a:r>
                    </a:p>
                    <a:p>
                      <a:pPr algn="ctr" fontAlgn="t">
                        <a:spcBef>
                          <a:spcPts val="300"/>
                        </a:spcBef>
                        <a:spcAft>
                          <a:spcPts val="300"/>
                        </a:spcAft>
                      </a:pPr>
                      <a:r>
                        <a:rPr lang="en-AU" sz="1200" b="1" i="0" u="none" strike="noStrike" dirty="0">
                          <a:solidFill>
                            <a:srgbClr val="000000"/>
                          </a:solidFill>
                          <a:effectLst/>
                          <a:latin typeface="Calibri"/>
                        </a:rPr>
                        <a:t>Optimised</a:t>
                      </a: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00810">
                <a:tc>
                  <a:txBody>
                    <a:bodyPr/>
                    <a:lstStyle/>
                    <a:p>
                      <a:pPr algn="l" fontAlgn="t">
                        <a:spcBef>
                          <a:spcPts val="300"/>
                        </a:spcBef>
                        <a:spcAft>
                          <a:spcPts val="300"/>
                        </a:spcAft>
                      </a:pPr>
                      <a:r>
                        <a:rPr lang="en-AU" sz="1000" u="none" strike="noStrike" dirty="0">
                          <a:effectLst/>
                        </a:rPr>
                        <a:t>Data and analytics leadership must </a:t>
                      </a:r>
                      <a:r>
                        <a:rPr lang="en-AU" sz="1000" b="1" u="none" strike="noStrike" dirty="0">
                          <a:effectLst/>
                        </a:rPr>
                        <a:t>lay out an overall approach </a:t>
                      </a:r>
                      <a:r>
                        <a:rPr lang="en-AU" sz="1000" u="none" strike="noStrike" dirty="0">
                          <a:effectLst/>
                        </a:rPr>
                        <a:t>to managing information in</a:t>
                      </a:r>
                      <a:br>
                        <a:rPr lang="en-AU" sz="1000" u="none" strike="noStrike" dirty="0">
                          <a:effectLst/>
                        </a:rPr>
                      </a:br>
                      <a:r>
                        <a:rPr lang="en-AU" sz="1000" u="none" strike="noStrike" dirty="0">
                          <a:effectLst/>
                        </a:rPr>
                        <a:t>support of current and future planned business initiatives, and in line with anticipated advances</a:t>
                      </a:r>
                      <a:br>
                        <a:rPr lang="en-AU" sz="1000" u="none" strike="noStrike" dirty="0">
                          <a:effectLst/>
                        </a:rPr>
                      </a:br>
                      <a:r>
                        <a:rPr lang="en-AU" sz="1000" u="none" strike="noStrike" dirty="0">
                          <a:effectLst/>
                        </a:rPr>
                        <a:t>in information technology and data growth. </a:t>
                      </a:r>
                    </a:p>
                    <a:p>
                      <a:pPr algn="ctr" fontAlgn="t">
                        <a:spcBef>
                          <a:spcPts val="300"/>
                        </a:spcBef>
                        <a:spcAft>
                          <a:spcPts val="300"/>
                        </a:spcAft>
                      </a:pPr>
                      <a:r>
                        <a:rPr lang="en-AU" sz="1100" b="1" u="none" strike="noStrike" dirty="0">
                          <a:effectLst/>
                        </a:rPr>
                        <a:t>How will information be managed effectively, and by whom?</a:t>
                      </a:r>
                      <a:endParaRPr lang="en-AU" sz="1100" b="1"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fontAlgn="t">
                        <a:spcBef>
                          <a:spcPts val="300"/>
                        </a:spcBef>
                        <a:spcAft>
                          <a:spcPts val="300"/>
                        </a:spcAft>
                        <a:buFont typeface="Arial" panose="020B0604020202020204" pitchFamily="34" charset="0"/>
                        <a:buChar char="•"/>
                      </a:pPr>
                      <a:r>
                        <a:rPr lang="en-AU" sz="800" u="none" strike="noStrike" dirty="0">
                          <a:effectLst/>
                        </a:rPr>
                        <a:t>Information is hoarded by departments and individuals as a source of power and influence, or is unknown altogether.</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Information is seen merely as application-specific.</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An information management organization may be in formative stages, but sponsorship is non-existent.</a:t>
                      </a:r>
                      <a:endParaRPr lang="en-AU" sz="800" b="0"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fontAlgn="t">
                        <a:spcBef>
                          <a:spcPts val="300"/>
                        </a:spcBef>
                        <a:spcAft>
                          <a:spcPts val="300"/>
                        </a:spcAft>
                        <a:buFont typeface="Arial" panose="020B0604020202020204" pitchFamily="34" charset="0"/>
                        <a:buChar char="•"/>
                      </a:pPr>
                      <a:r>
                        <a:rPr lang="en-AU" sz="800" u="none" strike="noStrike" dirty="0">
                          <a:effectLst/>
                        </a:rPr>
                        <a:t>Business units recognize the broader value of information and begrudgingly share it on cross functional projects.</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An EIM organization emerges to establish and control standards, and improve information availability while reducing expenses, but the main focus is on technology.</a:t>
                      </a:r>
                      <a:r>
                        <a:rPr lang="en-AU" sz="900" u="none" strike="noStrike" dirty="0">
                          <a:effectLst/>
                        </a:rPr>
                        <a:t> </a:t>
                      </a:r>
                      <a:endParaRPr lang="en-AU" sz="900" b="0" i="0" u="none" strike="noStrike" dirty="0">
                        <a:solidFill>
                          <a:srgbClr val="000000"/>
                        </a:solidFill>
                        <a:effectLst/>
                        <a:latin typeface="Calibri"/>
                      </a:endParaRPr>
                    </a:p>
                    <a:p>
                      <a:pPr algn="l" fontAlgn="t">
                        <a:spcBef>
                          <a:spcPts val="300"/>
                        </a:spcBef>
                        <a:spcAft>
                          <a:spcPts val="300"/>
                        </a:spcAft>
                      </a:pPr>
                      <a:r>
                        <a:rPr lang="en-AU" sz="900" u="none" strike="noStrike" dirty="0">
                          <a:effectLst/>
                        </a:rPr>
                        <a:t> </a:t>
                      </a:r>
                      <a:endParaRPr lang="en-AU" sz="900" b="0"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fontAlgn="t">
                        <a:spcBef>
                          <a:spcPts val="300"/>
                        </a:spcBef>
                        <a:spcAft>
                          <a:spcPts val="300"/>
                        </a:spcAft>
                        <a:buFont typeface="Arial" panose="020B0604020202020204" pitchFamily="34" charset="0"/>
                        <a:buChar char="•"/>
                      </a:pPr>
                      <a:r>
                        <a:rPr lang="en-AU" sz="800" u="none" strike="noStrike" dirty="0">
                          <a:effectLst/>
                        </a:rPr>
                        <a:t>A high-level sponsor (e.g., CDO) is named to define an enterprise wide information strategy and coordinate a broad agenda, including funding and roadmap.</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Information management resources and technologies start to become pooled and shared across projects.</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Strategy definition is shifting from a static, annual process toward more of a dynamic "living document."</a:t>
                      </a:r>
                      <a:endParaRPr lang="en-AU" sz="900" b="0"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fontAlgn="t">
                        <a:spcBef>
                          <a:spcPts val="300"/>
                        </a:spcBef>
                        <a:spcAft>
                          <a:spcPts val="300"/>
                        </a:spcAft>
                        <a:buFont typeface="Arial" panose="020B0604020202020204" pitchFamily="34" charset="0"/>
                        <a:buChar char="•"/>
                      </a:pPr>
                      <a:r>
                        <a:rPr lang="en-AU" sz="800" u="none" strike="noStrike" dirty="0">
                          <a:effectLst/>
                        </a:rPr>
                        <a:t>A well-funded and well-led information program addresses most enterprise needs (current and planned).</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Business units are committed and involved.</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Most components and resources are in place and functioning.</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The office of the CDO is empowered to drive EIM vision in support of the business needs.</a:t>
                      </a:r>
                      <a:endParaRPr lang="en-AU" sz="800" b="0" i="0" u="none" strike="noStrike" dirty="0">
                        <a:solidFill>
                          <a:srgbClr val="000000"/>
                        </a:solidFill>
                        <a:effectLst/>
                        <a:latin typeface="Calibri"/>
                      </a:endParaRPr>
                    </a:p>
                    <a:p>
                      <a:pPr algn="l" fontAlgn="t">
                        <a:spcBef>
                          <a:spcPts val="300"/>
                        </a:spcBef>
                        <a:spcAft>
                          <a:spcPts val="300"/>
                        </a:spcAft>
                      </a:pPr>
                      <a:r>
                        <a:rPr lang="en-AU" sz="900" u="none" strike="noStrike" dirty="0">
                          <a:effectLst/>
                        </a:rPr>
                        <a:t> </a:t>
                      </a:r>
                      <a:endParaRPr lang="en-AU" sz="900" b="0"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fontAlgn="t">
                        <a:spcBef>
                          <a:spcPts val="300"/>
                        </a:spcBef>
                        <a:spcAft>
                          <a:spcPts val="300"/>
                        </a:spcAft>
                        <a:buFont typeface="Arial" panose="020B0604020202020204" pitchFamily="34" charset="0"/>
                        <a:buChar char="•"/>
                      </a:pPr>
                      <a:r>
                        <a:rPr lang="en-AU" sz="800" u="none" strike="noStrike" dirty="0">
                          <a:effectLst/>
                        </a:rPr>
                        <a:t>Data and analytics leadership has a say in corporate strategy as information is deemed an actual corporate asset.</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Information is defined primarily by the value it brings, not by its structure or other characteristics.</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Business informational needs and risks are met proactively.</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The information strategy considers the organization's extended ecosystem of partners, suppliers and customers.</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Information strategy is no longer a separate work task but is embodied in how the business operates.</a:t>
                      </a:r>
                      <a:endParaRPr lang="en-AU" sz="800" b="0"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Title 1"/>
          <p:cNvSpPr txBox="1">
            <a:spLocks/>
          </p:cNvSpPr>
          <p:nvPr/>
        </p:nvSpPr>
        <p:spPr>
          <a:xfrm>
            <a:off x="400655" y="327778"/>
            <a:ext cx="8227167" cy="265009"/>
          </a:xfrm>
          <a:prstGeom prst="rect">
            <a:avLst/>
          </a:prstGeom>
        </p:spPr>
        <p:txBody>
          <a:bodyPr vert="horz" wrap="square" lIns="0" tIns="0" rIns="0" bIns="0" rtlCol="0">
            <a:spAutoFit/>
          </a:bodyPr>
          <a:lstStyle>
            <a:defPPr>
              <a:defRPr lang="en-US"/>
            </a:defPPr>
            <a:lvl1pPr marR="0" lvl="0" indent="0" fontAlgn="auto">
              <a:lnSpc>
                <a:spcPts val="2300"/>
              </a:lnSpc>
              <a:spcBef>
                <a:spcPts val="0"/>
              </a:spcBef>
              <a:spcAft>
                <a:spcPts val="0"/>
              </a:spcAft>
              <a:buClrTx/>
              <a:buSzTx/>
              <a:buFont typeface="Arial" pitchFamily="34" charset="0"/>
              <a:buNone/>
              <a:tabLst/>
              <a:defRPr kumimoji="0" sz="2100" b="0" i="0" u="none" strike="noStrike" cap="none" spc="0" normalizeH="0" baseline="0">
                <a:ln>
                  <a:noFill/>
                </a:ln>
                <a:solidFill>
                  <a:srgbClr val="4E4E4D"/>
                </a:solidFill>
                <a:effectLst/>
                <a:uLnTx/>
                <a:uFillTx/>
                <a:latin typeface="Calibri"/>
              </a:defRPr>
            </a:lvl1pPr>
            <a:lvl2pPr indent="0" algn="ctr">
              <a:lnSpc>
                <a:spcPts val="1500"/>
              </a:lnSpc>
              <a:spcBef>
                <a:spcPts val="425"/>
              </a:spcBef>
              <a:buClr>
                <a:schemeClr val="bg2"/>
              </a:buClr>
              <a:buFont typeface="Arial" pitchFamily="34" charset="0"/>
              <a:buNone/>
              <a:defRPr sz="1100">
                <a:solidFill>
                  <a:schemeClr val="tx1">
                    <a:tint val="75000"/>
                  </a:schemeClr>
                </a:solidFill>
              </a:defRPr>
            </a:lvl2pPr>
            <a:lvl3pPr indent="0" algn="ctr">
              <a:lnSpc>
                <a:spcPts val="1500"/>
              </a:lnSpc>
              <a:spcBef>
                <a:spcPts val="425"/>
              </a:spcBef>
              <a:buClr>
                <a:schemeClr val="bg2"/>
              </a:buClr>
              <a:buFont typeface="Arial" pitchFamily="34" charset="0"/>
              <a:buNone/>
              <a:defRPr sz="1100">
                <a:solidFill>
                  <a:schemeClr val="tx1">
                    <a:tint val="75000"/>
                  </a:schemeClr>
                </a:solidFill>
              </a:defRPr>
            </a:lvl3pPr>
            <a:lvl4pPr indent="0" algn="ctr">
              <a:lnSpc>
                <a:spcPts val="1500"/>
              </a:lnSpc>
              <a:spcBef>
                <a:spcPts val="283"/>
              </a:spcBef>
              <a:buClr>
                <a:schemeClr val="bg2"/>
              </a:buClr>
              <a:buFont typeface="Arial" pitchFamily="34" charset="0"/>
              <a:buNone/>
              <a:defRPr sz="1100">
                <a:solidFill>
                  <a:schemeClr val="tx1">
                    <a:tint val="75000"/>
                  </a:schemeClr>
                </a:solidFill>
              </a:defRPr>
            </a:lvl4pPr>
            <a:lvl5pPr indent="0" algn="ctr">
              <a:lnSpc>
                <a:spcPts val="2300"/>
              </a:lnSpc>
              <a:spcBef>
                <a:spcPts val="1984"/>
              </a:spcBef>
              <a:buFontTx/>
              <a:buNone/>
              <a:defRPr sz="2100" baseline="0">
                <a:solidFill>
                  <a:schemeClr val="tx1">
                    <a:tint val="75000"/>
                  </a:schemeClr>
                </a:solidFill>
                <a:latin typeface="+mj-lt"/>
              </a:defRPr>
            </a:lvl5pPr>
            <a:lvl6pPr indent="0" algn="ctr">
              <a:lnSpc>
                <a:spcPts val="1900"/>
              </a:lnSpc>
              <a:spcBef>
                <a:spcPts val="1984"/>
              </a:spcBef>
              <a:buFontTx/>
              <a:buNone/>
              <a:defRPr sz="1700">
                <a:solidFill>
                  <a:schemeClr val="tx1">
                    <a:tint val="75000"/>
                  </a:schemeClr>
                </a:solidFill>
                <a:latin typeface="+mj-lt"/>
              </a:defRPr>
            </a:lvl6pPr>
            <a:lvl7pPr indent="0" algn="ctr">
              <a:lnSpc>
                <a:spcPts val="1500"/>
              </a:lnSpc>
              <a:spcBef>
                <a:spcPts val="1984"/>
              </a:spcBef>
              <a:buFontTx/>
              <a:buNone/>
              <a:defRPr sz="1300" b="1">
                <a:solidFill>
                  <a:schemeClr val="tx1">
                    <a:tint val="75000"/>
                  </a:schemeClr>
                </a:solidFill>
                <a:latin typeface="+mj-lt"/>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AU" sz="1500" dirty="0">
                <a:solidFill>
                  <a:schemeClr val="tx1"/>
                </a:solidFill>
                <a:latin typeface="+mj-lt"/>
              </a:rPr>
              <a:t>Gartner's EIM Maturity Model: Strategy</a:t>
            </a:r>
          </a:p>
        </p:txBody>
      </p:sp>
      <p:sp>
        <p:nvSpPr>
          <p:cNvPr id="5" name="TextBox 4"/>
          <p:cNvSpPr txBox="1"/>
          <p:nvPr/>
        </p:nvSpPr>
        <p:spPr>
          <a:xfrm>
            <a:off x="342931" y="576605"/>
            <a:ext cx="6935230" cy="495838"/>
          </a:xfrm>
          <a:prstGeom prst="rect">
            <a:avLst/>
          </a:prstGeom>
          <a:noFill/>
          <a:effectLst/>
        </p:spPr>
        <p:txBody>
          <a:bodyPr wrap="square" lIns="67583" tIns="0" rIns="68652" bIns="0" rtlCol="0" anchor="t" anchorCtr="0">
            <a:noAutofit/>
          </a:bodyPr>
          <a:lstStyle/>
          <a:p>
            <a:r>
              <a:rPr lang="en-AU" sz="1000" dirty="0">
                <a:latin typeface="+mj-lt"/>
              </a:rPr>
              <a:t>Data and analytics leaders must define an information strategy that provides the long-term or ongoing plan for realizing this EIM vision. An EIM strategy needs three main components:</a:t>
            </a:r>
          </a:p>
          <a:p>
            <a:pPr marL="1074715" lvl="2" indent="-257484">
              <a:buFont typeface="+mj-lt"/>
              <a:buAutoNum type="arabicPeriod"/>
            </a:pPr>
            <a:r>
              <a:rPr lang="en-AU" sz="1000" dirty="0">
                <a:latin typeface="+mj-lt"/>
              </a:rPr>
              <a:t>a commitment from the enterprise; </a:t>
            </a:r>
          </a:p>
          <a:p>
            <a:pPr marL="1074715" lvl="2" indent="-257484">
              <a:buFont typeface="+mj-lt"/>
              <a:buAutoNum type="arabicPeriod"/>
            </a:pPr>
            <a:r>
              <a:rPr lang="en-AU" sz="1000" dirty="0">
                <a:latin typeface="+mj-lt"/>
              </a:rPr>
              <a:t>a roadmap for EIM; </a:t>
            </a:r>
          </a:p>
          <a:p>
            <a:pPr marL="1074715" lvl="2" indent="-257484">
              <a:buFont typeface="+mj-lt"/>
              <a:buAutoNum type="arabicPeriod"/>
            </a:pPr>
            <a:r>
              <a:rPr lang="en-AU" sz="1000" dirty="0">
                <a:latin typeface="+mj-lt"/>
              </a:rPr>
              <a:t>a plan for structures to execute the strategy.</a:t>
            </a:r>
          </a:p>
        </p:txBody>
      </p:sp>
    </p:spTree>
    <p:extLst>
      <p:ext uri="{BB962C8B-B14F-4D97-AF65-F5344CB8AC3E}">
        <p14:creationId xmlns:p14="http://schemas.microsoft.com/office/powerpoint/2010/main" val="115076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458272" y="1580483"/>
          <a:ext cx="3146967" cy="3292460"/>
        </p:xfrm>
        <a:graphic>
          <a:graphicData uri="http://schemas.openxmlformats.org/drawingml/2006/table">
            <a:tbl>
              <a:tblPr>
                <a:tableStyleId>{5C22544A-7EE6-4342-B048-85BDC9FD1C3A}</a:tableStyleId>
              </a:tblPr>
              <a:tblGrid>
                <a:gridCol w="1499824">
                  <a:extLst>
                    <a:ext uri="{9D8B030D-6E8A-4147-A177-3AD203B41FA5}">
                      <a16:colId xmlns:a16="http://schemas.microsoft.com/office/drawing/2014/main" val="20000"/>
                    </a:ext>
                  </a:extLst>
                </a:gridCol>
                <a:gridCol w="1647143">
                  <a:extLst>
                    <a:ext uri="{9D8B030D-6E8A-4147-A177-3AD203B41FA5}">
                      <a16:colId xmlns:a16="http://schemas.microsoft.com/office/drawing/2014/main" val="20001"/>
                    </a:ext>
                  </a:extLst>
                </a:gridCol>
              </a:tblGrid>
              <a:tr h="434876">
                <a:tc>
                  <a:txBody>
                    <a:bodyPr/>
                    <a:lstStyle/>
                    <a:p>
                      <a:pPr algn="ctr" fontAlgn="t">
                        <a:spcBef>
                          <a:spcPts val="0"/>
                        </a:spcBef>
                        <a:spcAft>
                          <a:spcPts val="0"/>
                        </a:spcAft>
                      </a:pPr>
                      <a:r>
                        <a:rPr lang="en-AU" sz="1200" b="1" i="0" u="none" strike="noStrike" dirty="0">
                          <a:solidFill>
                            <a:srgbClr val="000000"/>
                          </a:solidFill>
                          <a:effectLst/>
                          <a:latin typeface="Calibri"/>
                        </a:rPr>
                        <a:t>Level 3: </a:t>
                      </a:r>
                    </a:p>
                    <a:p>
                      <a:pPr algn="ctr" fontAlgn="t">
                        <a:spcBef>
                          <a:spcPts val="0"/>
                        </a:spcBef>
                        <a:spcAft>
                          <a:spcPts val="0"/>
                        </a:spcAft>
                      </a:pPr>
                      <a:r>
                        <a:rPr lang="en-AU" sz="1200" b="1" i="0" u="none" strike="noStrike" dirty="0">
                          <a:solidFill>
                            <a:srgbClr val="000000"/>
                          </a:solidFill>
                          <a:effectLst/>
                          <a:latin typeface="Calibri"/>
                        </a:rPr>
                        <a:t>Proactive</a:t>
                      </a:r>
                    </a:p>
                  </a:txBody>
                  <a:tcPr marL="68665" marR="68665" marT="34332" marB="34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spcBef>
                          <a:spcPts val="0"/>
                        </a:spcBef>
                        <a:spcAft>
                          <a:spcPts val="0"/>
                        </a:spcAft>
                      </a:pPr>
                      <a:r>
                        <a:rPr lang="en-AU" sz="1200" b="1" i="0" u="none" strike="noStrike" dirty="0">
                          <a:solidFill>
                            <a:srgbClr val="000000"/>
                          </a:solidFill>
                          <a:effectLst/>
                          <a:latin typeface="Calibri"/>
                        </a:rPr>
                        <a:t>Level 4: </a:t>
                      </a:r>
                    </a:p>
                    <a:p>
                      <a:pPr algn="ctr" fontAlgn="t">
                        <a:spcBef>
                          <a:spcPts val="0"/>
                        </a:spcBef>
                        <a:spcAft>
                          <a:spcPts val="0"/>
                        </a:spcAft>
                      </a:pPr>
                      <a:r>
                        <a:rPr lang="en-AU" sz="1200" b="1" i="0" u="none" strike="noStrike" dirty="0">
                          <a:solidFill>
                            <a:srgbClr val="000000"/>
                          </a:solidFill>
                          <a:effectLst/>
                          <a:latin typeface="Calibri"/>
                        </a:rPr>
                        <a:t>Managed</a:t>
                      </a:r>
                    </a:p>
                  </a:txBody>
                  <a:tcPr marL="68665" marR="68665" marT="34332" marB="34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78281">
                <a:tc>
                  <a:txBody>
                    <a:bodyPr/>
                    <a:lstStyle/>
                    <a:p>
                      <a:pPr marL="171450" indent="-171450" algn="l" fontAlgn="t">
                        <a:spcBef>
                          <a:spcPts val="300"/>
                        </a:spcBef>
                        <a:spcAft>
                          <a:spcPts val="300"/>
                        </a:spcAft>
                        <a:buFont typeface="Arial" panose="020B0604020202020204" pitchFamily="34" charset="0"/>
                        <a:buChar char="•"/>
                      </a:pPr>
                      <a:r>
                        <a:rPr lang="en-AU" sz="800" u="none" strike="noStrike" dirty="0">
                          <a:effectLst/>
                        </a:rPr>
                        <a:t>Policy adherence procedures for key information assets are developed and monitored by information owners and stewards who have limited authority.</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Formal data quality/integration, metadata and MDM programs emerge, but they tend to focus on small subsets of business data or business outcomes to be improved.</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Efforts to align governance and stewardship of different kinds of data, spanning content and structured data, start to emerge.</a:t>
                      </a:r>
                      <a:endParaRPr lang="en-AU" sz="800" b="0"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fontAlgn="t">
                        <a:spcBef>
                          <a:spcPts val="300"/>
                        </a:spcBef>
                        <a:spcAft>
                          <a:spcPts val="300"/>
                        </a:spcAft>
                        <a:buFont typeface="Arial" panose="020B0604020202020204" pitchFamily="34" charset="0"/>
                        <a:buChar char="•"/>
                      </a:pPr>
                      <a:r>
                        <a:rPr lang="en-AU" sz="800" u="none" strike="noStrike" dirty="0">
                          <a:effectLst/>
                        </a:rPr>
                        <a:t>An enterprise information governance organization is functioning (e.g., within the context of the office of the CDO) and carries sway on all IT and business projects.</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Policies evolve into a full set of precepts (e.g., principles, guidelines, policies, standards, procedures) which are well communicated and enforced.</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Data quality is largely automated. Information governance priorities are based on business need, not IT demands.</a:t>
                      </a:r>
                      <a:endParaRPr lang="en-AU" sz="800" b="0" i="0" u="none" strike="noStrike" dirty="0">
                        <a:solidFill>
                          <a:srgbClr val="000000"/>
                        </a:solidFill>
                        <a:effectLst/>
                        <a:latin typeface="Calibri"/>
                      </a:endParaRPr>
                    </a:p>
                    <a:p>
                      <a:pPr marL="171450" indent="-171450" algn="l" fontAlgn="t">
                        <a:spcBef>
                          <a:spcPts val="300"/>
                        </a:spcBef>
                        <a:spcAft>
                          <a:spcPts val="300"/>
                        </a:spcAft>
                        <a:buFont typeface="Arial" panose="020B0604020202020204" pitchFamily="34" charset="0"/>
                        <a:buChar char="•"/>
                      </a:pPr>
                      <a:r>
                        <a:rPr lang="en-AU" sz="800" u="none" strike="noStrike" dirty="0">
                          <a:effectLst/>
                        </a:rPr>
                        <a:t>Information security and risk are now linked to the same information governance process.</a:t>
                      </a:r>
                      <a:endParaRPr lang="en-AU" sz="800" b="0" i="0" u="none" strike="noStrike" dirty="0">
                        <a:solidFill>
                          <a:srgbClr val="000000"/>
                        </a:solidFill>
                        <a:effectLst/>
                        <a:latin typeface="Calibri"/>
                      </a:endParaRPr>
                    </a:p>
                  </a:txBody>
                  <a:tcPr marL="68665" marR="68665" marT="34332" marB="343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0" name="Trapezoid 9"/>
          <p:cNvSpPr/>
          <p:nvPr/>
        </p:nvSpPr>
        <p:spPr>
          <a:xfrm>
            <a:off x="3926850" y="1219904"/>
            <a:ext cx="5106613" cy="3916230"/>
          </a:xfrm>
          <a:prstGeom prst="trapezoid">
            <a:avLst>
              <a:gd name="adj" fmla="val 16820"/>
            </a:avLst>
          </a:prstGeom>
          <a:solidFill>
            <a:schemeClr val="accent4">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 name="Title 1"/>
          <p:cNvSpPr txBox="1">
            <a:spLocks/>
          </p:cNvSpPr>
          <p:nvPr/>
        </p:nvSpPr>
        <p:spPr>
          <a:xfrm>
            <a:off x="463972" y="370793"/>
            <a:ext cx="8227167" cy="265009"/>
          </a:xfrm>
          <a:prstGeom prst="rect">
            <a:avLst/>
          </a:prstGeom>
        </p:spPr>
        <p:txBody>
          <a:bodyPr vert="horz" wrap="square" lIns="0" tIns="0" rIns="0" bIns="0" rtlCol="0">
            <a:spAutoFit/>
          </a:bodyPr>
          <a:lstStyle>
            <a:defPPr>
              <a:defRPr lang="en-US"/>
            </a:defPPr>
            <a:lvl1pPr marR="0" lvl="0" indent="0" fontAlgn="auto">
              <a:lnSpc>
                <a:spcPts val="2300"/>
              </a:lnSpc>
              <a:spcBef>
                <a:spcPts val="0"/>
              </a:spcBef>
              <a:spcAft>
                <a:spcPts val="0"/>
              </a:spcAft>
              <a:buClrTx/>
              <a:buSzTx/>
              <a:buFont typeface="Arial" pitchFamily="34" charset="0"/>
              <a:buNone/>
              <a:tabLst/>
              <a:defRPr kumimoji="0" sz="2100" b="0" i="0" u="none" strike="noStrike" cap="none" spc="0" normalizeH="0" baseline="0">
                <a:ln>
                  <a:noFill/>
                </a:ln>
                <a:solidFill>
                  <a:srgbClr val="4E4E4D"/>
                </a:solidFill>
                <a:effectLst/>
                <a:uLnTx/>
                <a:uFillTx/>
                <a:latin typeface="Calibri"/>
              </a:defRPr>
            </a:lvl1pPr>
            <a:lvl2pPr indent="0" algn="ctr">
              <a:lnSpc>
                <a:spcPts val="1500"/>
              </a:lnSpc>
              <a:spcBef>
                <a:spcPts val="425"/>
              </a:spcBef>
              <a:buClr>
                <a:schemeClr val="bg2"/>
              </a:buClr>
              <a:buFont typeface="Arial" pitchFamily="34" charset="0"/>
              <a:buNone/>
              <a:defRPr sz="1100">
                <a:solidFill>
                  <a:schemeClr val="tx1">
                    <a:tint val="75000"/>
                  </a:schemeClr>
                </a:solidFill>
              </a:defRPr>
            </a:lvl2pPr>
            <a:lvl3pPr indent="0" algn="ctr">
              <a:lnSpc>
                <a:spcPts val="1500"/>
              </a:lnSpc>
              <a:spcBef>
                <a:spcPts val="425"/>
              </a:spcBef>
              <a:buClr>
                <a:schemeClr val="bg2"/>
              </a:buClr>
              <a:buFont typeface="Arial" pitchFamily="34" charset="0"/>
              <a:buNone/>
              <a:defRPr sz="1100">
                <a:solidFill>
                  <a:schemeClr val="tx1">
                    <a:tint val="75000"/>
                  </a:schemeClr>
                </a:solidFill>
              </a:defRPr>
            </a:lvl3pPr>
            <a:lvl4pPr indent="0" algn="ctr">
              <a:lnSpc>
                <a:spcPts val="1500"/>
              </a:lnSpc>
              <a:spcBef>
                <a:spcPts val="283"/>
              </a:spcBef>
              <a:buClr>
                <a:schemeClr val="bg2"/>
              </a:buClr>
              <a:buFont typeface="Arial" pitchFamily="34" charset="0"/>
              <a:buNone/>
              <a:defRPr sz="1100">
                <a:solidFill>
                  <a:schemeClr val="tx1">
                    <a:tint val="75000"/>
                  </a:schemeClr>
                </a:solidFill>
              </a:defRPr>
            </a:lvl4pPr>
            <a:lvl5pPr indent="0" algn="ctr">
              <a:lnSpc>
                <a:spcPts val="2300"/>
              </a:lnSpc>
              <a:spcBef>
                <a:spcPts val="1984"/>
              </a:spcBef>
              <a:buFontTx/>
              <a:buNone/>
              <a:defRPr sz="2100" baseline="0">
                <a:solidFill>
                  <a:schemeClr val="tx1">
                    <a:tint val="75000"/>
                  </a:schemeClr>
                </a:solidFill>
                <a:latin typeface="+mj-lt"/>
              </a:defRPr>
            </a:lvl5pPr>
            <a:lvl6pPr indent="0" algn="ctr">
              <a:lnSpc>
                <a:spcPts val="1900"/>
              </a:lnSpc>
              <a:spcBef>
                <a:spcPts val="1984"/>
              </a:spcBef>
              <a:buFontTx/>
              <a:buNone/>
              <a:defRPr sz="1700">
                <a:solidFill>
                  <a:schemeClr val="tx1">
                    <a:tint val="75000"/>
                  </a:schemeClr>
                </a:solidFill>
                <a:latin typeface="+mj-lt"/>
              </a:defRPr>
            </a:lvl6pPr>
            <a:lvl7pPr indent="0" algn="ctr">
              <a:lnSpc>
                <a:spcPts val="1500"/>
              </a:lnSpc>
              <a:spcBef>
                <a:spcPts val="1984"/>
              </a:spcBef>
              <a:buFontTx/>
              <a:buNone/>
              <a:defRPr sz="1300" b="1">
                <a:solidFill>
                  <a:schemeClr val="tx1">
                    <a:tint val="75000"/>
                  </a:schemeClr>
                </a:solidFill>
                <a:latin typeface="+mj-lt"/>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AU" sz="1500" dirty="0">
                <a:solidFill>
                  <a:schemeClr val="tx1"/>
                </a:solidFill>
                <a:latin typeface="+mj-lt"/>
              </a:rPr>
              <a:t>Data Management strategy: Governance components</a:t>
            </a:r>
          </a:p>
        </p:txBody>
      </p:sp>
      <p:sp>
        <p:nvSpPr>
          <p:cNvPr id="9" name="TextBox 8"/>
          <p:cNvSpPr txBox="1"/>
          <p:nvPr/>
        </p:nvSpPr>
        <p:spPr>
          <a:xfrm>
            <a:off x="6343544" y="1233621"/>
            <a:ext cx="2500499" cy="1374827"/>
          </a:xfrm>
          <a:prstGeom prst="rect">
            <a:avLst/>
          </a:prstGeom>
          <a:noFill/>
          <a:effectLst/>
        </p:spPr>
        <p:txBody>
          <a:bodyPr wrap="square" lIns="27033" tIns="27033" rIns="27033" bIns="27033" rtlCol="0" anchor="t" anchorCtr="0">
            <a:spAutoFit/>
          </a:bodyPr>
          <a:lstStyle/>
          <a:p>
            <a:pPr>
              <a:spcBef>
                <a:spcPts val="225"/>
              </a:spcBef>
              <a:spcAft>
                <a:spcPts val="225"/>
              </a:spcAft>
            </a:pPr>
            <a:r>
              <a:rPr lang="en-AU" sz="1652" dirty="0">
                <a:latin typeface="+mj-lt"/>
              </a:rPr>
              <a:t>Data Governance</a:t>
            </a:r>
          </a:p>
          <a:p>
            <a:pPr marL="214570" indent="-214570">
              <a:buFont typeface="Arial" panose="020B0604020202020204" pitchFamily="34" charset="0"/>
              <a:buChar char="•"/>
            </a:pPr>
            <a:r>
              <a:rPr lang="en-AU" sz="1352" dirty="0">
                <a:latin typeface="+mj-lt"/>
              </a:rPr>
              <a:t>Framework</a:t>
            </a:r>
          </a:p>
          <a:p>
            <a:pPr marL="214570" indent="-214570">
              <a:buFont typeface="Arial" panose="020B0604020202020204" pitchFamily="34" charset="0"/>
              <a:buChar char="•"/>
            </a:pPr>
            <a:r>
              <a:rPr lang="en-AU" sz="1352" dirty="0">
                <a:latin typeface="+mj-lt"/>
              </a:rPr>
              <a:t>Stewards</a:t>
            </a:r>
            <a:endParaRPr lang="en-AU" sz="1352" i="1" dirty="0">
              <a:latin typeface="+mj-lt"/>
            </a:endParaRPr>
          </a:p>
          <a:p>
            <a:pPr marL="214570" indent="-214570">
              <a:buFont typeface="Arial" panose="020B0604020202020204" pitchFamily="34" charset="0"/>
              <a:buChar char="•"/>
            </a:pPr>
            <a:r>
              <a:rPr lang="en-AU" sz="1352" dirty="0">
                <a:latin typeface="+mj-lt"/>
              </a:rPr>
              <a:t>Culture</a:t>
            </a:r>
            <a:endParaRPr lang="en-AU" sz="1352" i="1" dirty="0">
              <a:latin typeface="+mj-lt"/>
            </a:endParaRPr>
          </a:p>
          <a:p>
            <a:pPr marL="214570" indent="-214570">
              <a:buFont typeface="Arial" panose="020B0604020202020204" pitchFamily="34" charset="0"/>
              <a:buChar char="•"/>
            </a:pPr>
            <a:r>
              <a:rPr lang="en-AU" sz="1352" dirty="0">
                <a:latin typeface="+mj-lt"/>
              </a:rPr>
              <a:t>Metrics/monitor</a:t>
            </a:r>
            <a:endParaRPr lang="en-AU" sz="1352" i="1" dirty="0">
              <a:latin typeface="+mj-lt"/>
            </a:endParaRPr>
          </a:p>
          <a:p>
            <a:pPr marL="214570" indent="-214570">
              <a:buFont typeface="Arial" panose="020B0604020202020204" pitchFamily="34" charset="0"/>
              <a:buChar char="•"/>
            </a:pPr>
            <a:r>
              <a:rPr lang="en-AU" sz="1352" dirty="0">
                <a:latin typeface="+mj-lt"/>
              </a:rPr>
              <a:t>Catalogue</a:t>
            </a:r>
            <a:endParaRPr lang="en-AU" sz="1352" i="1" dirty="0">
              <a:latin typeface="+mj-lt"/>
            </a:endParaRPr>
          </a:p>
        </p:txBody>
      </p:sp>
      <p:sp>
        <p:nvSpPr>
          <p:cNvPr id="12" name="Rectangle 11"/>
          <p:cNvSpPr/>
          <p:nvPr/>
        </p:nvSpPr>
        <p:spPr>
          <a:xfrm>
            <a:off x="6343543" y="3724085"/>
            <a:ext cx="2811062" cy="1374827"/>
          </a:xfrm>
          <a:prstGeom prst="rect">
            <a:avLst/>
          </a:prstGeom>
        </p:spPr>
        <p:txBody>
          <a:bodyPr wrap="square" lIns="27033" tIns="27033" rIns="27033" bIns="27033" anchor="t" anchorCtr="0">
            <a:spAutoFit/>
          </a:bodyPr>
          <a:lstStyle/>
          <a:p>
            <a:pPr>
              <a:spcBef>
                <a:spcPts val="225"/>
              </a:spcBef>
              <a:spcAft>
                <a:spcPts val="225"/>
              </a:spcAft>
            </a:pPr>
            <a:r>
              <a:rPr lang="en-AU" sz="1652" dirty="0">
                <a:latin typeface="+mj-lt"/>
              </a:rPr>
              <a:t>Data Ethics</a:t>
            </a:r>
          </a:p>
          <a:p>
            <a:pPr marL="214570" indent="-214570">
              <a:buFont typeface="Arial" panose="020B0604020202020204" pitchFamily="34" charset="0"/>
              <a:buChar char="•"/>
            </a:pPr>
            <a:r>
              <a:rPr lang="en-AU" sz="1352" dirty="0">
                <a:latin typeface="+mj-lt"/>
              </a:rPr>
              <a:t>Principles </a:t>
            </a:r>
            <a:r>
              <a:rPr lang="en-AU" sz="1352" i="1" dirty="0">
                <a:latin typeface="+mj-lt"/>
              </a:rPr>
              <a:t>delivered </a:t>
            </a:r>
          </a:p>
          <a:p>
            <a:pPr marL="214570" indent="-214570">
              <a:buFont typeface="Arial" panose="020B0604020202020204" pitchFamily="34" charset="0"/>
              <a:buChar char="•"/>
            </a:pPr>
            <a:r>
              <a:rPr lang="en-AU" sz="1352" dirty="0">
                <a:latin typeface="+mj-lt"/>
              </a:rPr>
              <a:t>Guidelines </a:t>
            </a:r>
            <a:r>
              <a:rPr lang="en-AU" sz="1352" i="1" dirty="0">
                <a:latin typeface="+mj-lt"/>
              </a:rPr>
              <a:t>in progress</a:t>
            </a:r>
          </a:p>
          <a:p>
            <a:pPr marL="214570" indent="-214570">
              <a:buFont typeface="Arial" panose="020B0604020202020204" pitchFamily="34" charset="0"/>
              <a:buChar char="•"/>
            </a:pPr>
            <a:r>
              <a:rPr lang="en-AU" sz="1352" dirty="0">
                <a:latin typeface="+mj-lt"/>
              </a:rPr>
              <a:t>Culture </a:t>
            </a:r>
            <a:r>
              <a:rPr lang="en-AU" sz="1352" i="1" dirty="0">
                <a:latin typeface="+mj-lt"/>
              </a:rPr>
              <a:t>planned – not funded</a:t>
            </a:r>
          </a:p>
          <a:p>
            <a:pPr marL="214570" indent="-214570">
              <a:buFont typeface="Arial" panose="020B0604020202020204" pitchFamily="34" charset="0"/>
              <a:buChar char="•"/>
            </a:pPr>
            <a:r>
              <a:rPr lang="en-AU" sz="1352" dirty="0">
                <a:latin typeface="+mj-lt"/>
              </a:rPr>
              <a:t>Metrics/monitor </a:t>
            </a:r>
            <a:r>
              <a:rPr lang="en-AU" sz="1352" i="1" dirty="0">
                <a:latin typeface="+mj-lt"/>
              </a:rPr>
              <a:t>planned - not funded</a:t>
            </a:r>
          </a:p>
        </p:txBody>
      </p:sp>
      <p:sp>
        <p:nvSpPr>
          <p:cNvPr id="13" name="Rectangle 12"/>
          <p:cNvSpPr/>
          <p:nvPr/>
        </p:nvSpPr>
        <p:spPr>
          <a:xfrm>
            <a:off x="6343544" y="2686717"/>
            <a:ext cx="3210823" cy="958688"/>
          </a:xfrm>
          <a:prstGeom prst="rect">
            <a:avLst/>
          </a:prstGeom>
        </p:spPr>
        <p:txBody>
          <a:bodyPr wrap="square" lIns="27033" tIns="27033" rIns="27033" bIns="27033" anchor="t" anchorCtr="0">
            <a:spAutoFit/>
          </a:bodyPr>
          <a:lstStyle/>
          <a:p>
            <a:pPr>
              <a:spcBef>
                <a:spcPts val="225"/>
              </a:spcBef>
              <a:spcAft>
                <a:spcPts val="225"/>
              </a:spcAft>
            </a:pPr>
            <a:r>
              <a:rPr lang="en-AU" sz="1652" dirty="0">
                <a:latin typeface="+mj-lt"/>
              </a:rPr>
              <a:t>Data Lifecycle</a:t>
            </a:r>
          </a:p>
          <a:p>
            <a:pPr marL="214570" indent="-214570">
              <a:buFont typeface="Arial" panose="020B0604020202020204" pitchFamily="34" charset="0"/>
              <a:buChar char="•"/>
            </a:pPr>
            <a:r>
              <a:rPr lang="en-AU" sz="1352" dirty="0">
                <a:latin typeface="+mj-lt"/>
              </a:rPr>
              <a:t>Corporate DM policy suite</a:t>
            </a:r>
            <a:r>
              <a:rPr lang="en-AU" sz="1352" i="1" dirty="0">
                <a:latin typeface="+mj-lt"/>
              </a:rPr>
              <a:t> </a:t>
            </a:r>
          </a:p>
          <a:p>
            <a:pPr marL="214570" indent="-214570">
              <a:buFont typeface="Arial" panose="020B0604020202020204" pitchFamily="34" charset="0"/>
              <a:buChar char="•"/>
            </a:pPr>
            <a:r>
              <a:rPr lang="en-AU" sz="1352" dirty="0">
                <a:latin typeface="+mj-lt"/>
              </a:rPr>
              <a:t>Integration of IM and DM</a:t>
            </a:r>
          </a:p>
          <a:p>
            <a:pPr marL="214570" indent="-214570">
              <a:buFont typeface="Arial" panose="020B0604020202020204" pitchFamily="34" charset="0"/>
              <a:buChar char="•"/>
            </a:pPr>
            <a:r>
              <a:rPr lang="en-AU" sz="1352" dirty="0">
                <a:latin typeface="+mj-lt"/>
              </a:rPr>
              <a:t>Metrics/monitor</a:t>
            </a:r>
            <a:endParaRPr lang="en-AU" sz="1352" i="1" dirty="0">
              <a:latin typeface="+mj-lt"/>
            </a:endParaRPr>
          </a:p>
        </p:txBody>
      </p:sp>
      <p:sp>
        <p:nvSpPr>
          <p:cNvPr id="15" name="TextBox 14"/>
          <p:cNvSpPr txBox="1"/>
          <p:nvPr/>
        </p:nvSpPr>
        <p:spPr>
          <a:xfrm>
            <a:off x="458272" y="971985"/>
            <a:ext cx="7654142" cy="495838"/>
          </a:xfrm>
          <a:prstGeom prst="rect">
            <a:avLst/>
          </a:prstGeom>
          <a:noFill/>
          <a:effectLst/>
        </p:spPr>
        <p:txBody>
          <a:bodyPr wrap="square" lIns="67583" tIns="0" rIns="68652" bIns="0" rtlCol="0" anchor="t" anchorCtr="0">
            <a:noAutofit/>
          </a:bodyPr>
          <a:lstStyle/>
          <a:p>
            <a:r>
              <a:rPr lang="en-AU" sz="1201" dirty="0">
                <a:latin typeface="Franklin Gothic Medium Cond"/>
                <a:cs typeface="Arial" panose="020B0604020202020204" pitchFamily="34" charset="0"/>
              </a:rPr>
              <a:t>DMS governance components will be detailed within the DMS and funded for planned delivery and maturity.</a:t>
            </a:r>
            <a:endParaRPr lang="en-AU" sz="120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0249" y="1864179"/>
            <a:ext cx="2540943" cy="226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1E9BB611-453F-4C08-B413-CA658BEC137F}"/>
              </a:ext>
            </a:extLst>
          </p:cNvPr>
          <p:cNvSpPr/>
          <p:nvPr/>
        </p:nvSpPr>
        <p:spPr>
          <a:xfrm>
            <a:off x="5684997" y="2666196"/>
            <a:ext cx="112719" cy="5972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71DD5836-6EDF-445B-805A-F0823A25BCE3}"/>
              </a:ext>
            </a:extLst>
          </p:cNvPr>
          <p:cNvSpPr/>
          <p:nvPr/>
        </p:nvSpPr>
        <p:spPr>
          <a:xfrm>
            <a:off x="5659652" y="2796132"/>
            <a:ext cx="259881" cy="105886"/>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4858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470" y="513525"/>
            <a:ext cx="6237170" cy="4066713"/>
          </a:xfrm>
        </p:spPr>
        <p:txBody>
          <a:bodyPr/>
          <a:lstStyle/>
          <a:p>
            <a:r>
              <a:rPr lang="en-AU" dirty="0"/>
              <a:t>  </a:t>
            </a:r>
            <a:br>
              <a:rPr lang="en-AU" dirty="0"/>
            </a:br>
            <a:endParaRPr lang="en-AU" dirty="0"/>
          </a:p>
        </p:txBody>
      </p:sp>
      <p:sp>
        <p:nvSpPr>
          <p:cNvPr id="5" name="Slide Number Placeholder 4"/>
          <p:cNvSpPr>
            <a:spLocks noGrp="1"/>
          </p:cNvSpPr>
          <p:nvPr>
            <p:ph type="sldNum" sz="quarter" idx="16"/>
          </p:nvPr>
        </p:nvSpPr>
        <p:spPr/>
        <p:txBody>
          <a:bodyPr/>
          <a:lstStyle/>
          <a:p>
            <a:fld id="{054C390E-84E0-AB4E-8805-87A77C80246E}" type="slidenum">
              <a:rPr lang="en-US" altLang="en-US" smtClean="0"/>
              <a:pPr/>
              <a:t>12</a:t>
            </a:fld>
            <a:endParaRPr lang="en-US" altLang="en-US" dirty="0"/>
          </a:p>
        </p:txBody>
      </p:sp>
      <p:sp>
        <p:nvSpPr>
          <p:cNvPr id="10" name="TextBox 9">
            <a:extLst>
              <a:ext uri="{FF2B5EF4-FFF2-40B4-BE49-F238E27FC236}">
                <a16:creationId xmlns:a16="http://schemas.microsoft.com/office/drawing/2014/main" id="{2FF844E1-6F12-444F-8342-C28517C760D6}"/>
              </a:ext>
            </a:extLst>
          </p:cNvPr>
          <p:cNvSpPr txBox="1"/>
          <p:nvPr/>
        </p:nvSpPr>
        <p:spPr>
          <a:xfrm>
            <a:off x="458777" y="836690"/>
            <a:ext cx="7024202" cy="4066714"/>
          </a:xfrm>
          <a:prstGeom prst="rect">
            <a:avLst/>
          </a:prstGeom>
          <a:noFill/>
        </p:spPr>
        <p:txBody>
          <a:bodyPr wrap="square" lIns="36000" tIns="36000" rIns="36000" bIns="36000" rtlCol="0">
            <a:noAutofit/>
          </a:bodyPr>
          <a:lstStyle/>
          <a:p>
            <a:r>
              <a:rPr lang="en-AU" sz="2000" dirty="0"/>
              <a:t>Data governance helps:</a:t>
            </a:r>
          </a:p>
          <a:p>
            <a:endParaRPr lang="en-AU" sz="2000" dirty="0"/>
          </a:p>
          <a:p>
            <a:pPr marL="342900" indent="-342900">
              <a:buFontTx/>
              <a:buChar char="-"/>
            </a:pPr>
            <a:r>
              <a:rPr lang="en-AU" sz="2000" dirty="0"/>
              <a:t>that data is discoverable </a:t>
            </a:r>
          </a:p>
          <a:p>
            <a:pPr marL="342900" indent="-342900">
              <a:buFontTx/>
              <a:buChar char="-"/>
            </a:pPr>
            <a:r>
              <a:rPr lang="en-AU" sz="2000" dirty="0"/>
              <a:t>that data is accessible</a:t>
            </a:r>
          </a:p>
          <a:p>
            <a:pPr marL="342900" indent="-342900">
              <a:buFontTx/>
              <a:buChar char="-"/>
            </a:pPr>
            <a:r>
              <a:rPr lang="en-AU" sz="2000" dirty="0"/>
              <a:t>that data is usable, </a:t>
            </a:r>
          </a:p>
          <a:p>
            <a:pPr marL="342900" indent="-342900">
              <a:buFontTx/>
              <a:buChar char="-"/>
            </a:pPr>
            <a:r>
              <a:rPr lang="en-AU" sz="2000" dirty="0"/>
              <a:t>that data is valued and </a:t>
            </a:r>
          </a:p>
          <a:p>
            <a:pPr marL="342900" indent="-342900">
              <a:buFontTx/>
              <a:buChar char="-"/>
            </a:pPr>
            <a:r>
              <a:rPr lang="en-AU" sz="2000" dirty="0"/>
              <a:t>that data is protected</a:t>
            </a:r>
          </a:p>
          <a:p>
            <a:endParaRPr lang="en-AU" sz="2000" dirty="0"/>
          </a:p>
          <a:p>
            <a:pPr marL="342900" indent="-342900">
              <a:buFontTx/>
              <a:buChar char="-"/>
            </a:pPr>
            <a:endParaRPr lang="en-AU" sz="2000" dirty="0"/>
          </a:p>
        </p:txBody>
      </p:sp>
      <p:sp>
        <p:nvSpPr>
          <p:cNvPr id="6" name="TextBox 5">
            <a:extLst>
              <a:ext uri="{FF2B5EF4-FFF2-40B4-BE49-F238E27FC236}">
                <a16:creationId xmlns:a16="http://schemas.microsoft.com/office/drawing/2014/main" id="{3A8FE4B9-9D9A-432B-85BC-F2E966F0E653}"/>
              </a:ext>
            </a:extLst>
          </p:cNvPr>
          <p:cNvSpPr txBox="1"/>
          <p:nvPr/>
        </p:nvSpPr>
        <p:spPr>
          <a:xfrm>
            <a:off x="131273" y="246446"/>
            <a:ext cx="8882097" cy="461665"/>
          </a:xfrm>
          <a:prstGeom prst="rect">
            <a:avLst/>
          </a:prstGeom>
          <a:noFill/>
        </p:spPr>
        <p:txBody>
          <a:bodyPr wrap="square" rtlCol="0">
            <a:spAutoFit/>
          </a:bodyPr>
          <a:lstStyle/>
          <a:p>
            <a:r>
              <a:rPr lang="en-AU" sz="2400" dirty="0">
                <a:solidFill>
                  <a:schemeClr val="accent1"/>
                </a:solidFill>
                <a:latin typeface="Segoe UI Emoji" panose="020B0502040204020203" pitchFamily="34" charset="0"/>
                <a:ea typeface="Segoe UI Emoji" panose="020B0502040204020203" pitchFamily="34" charset="0"/>
              </a:rPr>
              <a:t>Why Is Data Governance Important</a:t>
            </a:r>
          </a:p>
        </p:txBody>
      </p:sp>
    </p:spTree>
    <p:extLst>
      <p:ext uri="{BB962C8B-B14F-4D97-AF65-F5344CB8AC3E}">
        <p14:creationId xmlns:p14="http://schemas.microsoft.com/office/powerpoint/2010/main" val="255553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470" y="513525"/>
            <a:ext cx="6237170" cy="4066713"/>
          </a:xfrm>
        </p:spPr>
        <p:txBody>
          <a:bodyPr/>
          <a:lstStyle/>
          <a:p>
            <a:r>
              <a:rPr lang="en-AU" dirty="0"/>
              <a:t>  </a:t>
            </a:r>
            <a:br>
              <a:rPr lang="en-AU" dirty="0"/>
            </a:br>
            <a:endParaRPr lang="en-AU" dirty="0"/>
          </a:p>
        </p:txBody>
      </p:sp>
      <p:sp>
        <p:nvSpPr>
          <p:cNvPr id="5" name="Slide Number Placeholder 4"/>
          <p:cNvSpPr>
            <a:spLocks noGrp="1"/>
          </p:cNvSpPr>
          <p:nvPr>
            <p:ph type="sldNum" sz="quarter" idx="16"/>
          </p:nvPr>
        </p:nvSpPr>
        <p:spPr/>
        <p:txBody>
          <a:bodyPr/>
          <a:lstStyle/>
          <a:p>
            <a:fld id="{054C390E-84E0-AB4E-8805-87A77C80246E}" type="slidenum">
              <a:rPr lang="en-US" altLang="en-US" smtClean="0"/>
              <a:pPr/>
              <a:t>13</a:t>
            </a:fld>
            <a:endParaRPr lang="en-US" altLang="en-US" dirty="0"/>
          </a:p>
        </p:txBody>
      </p:sp>
      <p:sp>
        <p:nvSpPr>
          <p:cNvPr id="10" name="TextBox 9">
            <a:extLst>
              <a:ext uri="{FF2B5EF4-FFF2-40B4-BE49-F238E27FC236}">
                <a16:creationId xmlns:a16="http://schemas.microsoft.com/office/drawing/2014/main" id="{2FF844E1-6F12-444F-8342-C28517C760D6}"/>
              </a:ext>
            </a:extLst>
          </p:cNvPr>
          <p:cNvSpPr txBox="1"/>
          <p:nvPr/>
        </p:nvSpPr>
        <p:spPr>
          <a:xfrm>
            <a:off x="458777" y="836690"/>
            <a:ext cx="7024202" cy="4066714"/>
          </a:xfrm>
          <a:prstGeom prst="rect">
            <a:avLst/>
          </a:prstGeom>
          <a:noFill/>
        </p:spPr>
        <p:txBody>
          <a:bodyPr wrap="square" lIns="36000" tIns="36000" rIns="36000" bIns="36000" rtlCol="0">
            <a:noAutofit/>
          </a:bodyPr>
          <a:lstStyle/>
          <a:p>
            <a:pPr marL="457200" indent="-457200">
              <a:buAutoNum type="arabicPeriod"/>
            </a:pPr>
            <a:r>
              <a:rPr lang="en-AU" sz="2000" dirty="0"/>
              <a:t>Data Governance Saves Money</a:t>
            </a:r>
          </a:p>
          <a:p>
            <a:pPr marL="914400" lvl="1" indent="-457200">
              <a:buFont typeface="Arial" panose="020B0604020202020204" pitchFamily="34" charset="0"/>
              <a:buChar char="•"/>
            </a:pPr>
            <a:r>
              <a:rPr lang="en-AU" sz="2000" dirty="0"/>
              <a:t>Data governance should lead to data quality, decrease organisational costs in managing data, and increased optimisation to an organisation</a:t>
            </a:r>
          </a:p>
          <a:p>
            <a:pPr marL="457200" indent="-457200">
              <a:buFontTx/>
              <a:buAutoNum type="arabicPeriod"/>
            </a:pPr>
            <a:r>
              <a:rPr lang="en-AU" sz="2000" dirty="0"/>
              <a:t>Bad Data Governance is Risky</a:t>
            </a:r>
          </a:p>
          <a:p>
            <a:pPr marL="914400" lvl="1" indent="-457200">
              <a:buFont typeface="Arial" panose="020B0604020202020204" pitchFamily="34" charset="0"/>
              <a:buChar char="•"/>
            </a:pPr>
            <a:r>
              <a:rPr lang="en-AU" sz="2000" dirty="0"/>
              <a:t>is a security concern;</a:t>
            </a:r>
          </a:p>
          <a:p>
            <a:pPr marL="914400" lvl="1" indent="-457200">
              <a:buFont typeface="Arial" panose="020B0604020202020204" pitchFamily="34" charset="0"/>
              <a:buChar char="•"/>
            </a:pPr>
            <a:r>
              <a:rPr lang="en-AU" sz="2000" dirty="0"/>
              <a:t>regulatory compliance concern.</a:t>
            </a:r>
          </a:p>
          <a:p>
            <a:pPr marL="457200" indent="-457200">
              <a:buFontTx/>
              <a:buAutoNum type="arabicPeriod"/>
            </a:pPr>
            <a:r>
              <a:rPr lang="en-AU" sz="2000" dirty="0"/>
              <a:t>Good Data Governance Provides Clarity</a:t>
            </a:r>
          </a:p>
          <a:p>
            <a:pPr marL="800100" lvl="1" indent="-342900">
              <a:buFont typeface="Arial" panose="020B0604020202020204" pitchFamily="34" charset="0"/>
              <a:buChar char="•"/>
            </a:pPr>
            <a:r>
              <a:rPr lang="en-AU" sz="2000" dirty="0"/>
              <a:t>Assurance that your metrics are accurate - how are your KPIs?</a:t>
            </a:r>
          </a:p>
          <a:p>
            <a:pPr marL="800100" lvl="1" indent="-342900">
              <a:buFont typeface="Arial" panose="020B0604020202020204" pitchFamily="34" charset="0"/>
              <a:buChar char="•"/>
            </a:pPr>
            <a:r>
              <a:rPr lang="en-AU" sz="2000" dirty="0"/>
              <a:t>Insight into what your most important metrics might truly be</a:t>
            </a:r>
          </a:p>
          <a:p>
            <a:pPr marL="800100" lvl="1" indent="-342900">
              <a:buFont typeface="Arial" panose="020B0604020202020204" pitchFamily="34" charset="0"/>
              <a:buChar char="•"/>
            </a:pPr>
            <a:r>
              <a:rPr lang="en-AU" sz="2000" dirty="0"/>
              <a:t>Greater confidence in your analytics</a:t>
            </a:r>
          </a:p>
          <a:p>
            <a:pPr marL="457200" indent="-457200">
              <a:buAutoNum type="arabicPeriod"/>
            </a:pPr>
            <a:endParaRPr lang="en-AU" sz="2000" dirty="0"/>
          </a:p>
        </p:txBody>
      </p:sp>
      <p:sp>
        <p:nvSpPr>
          <p:cNvPr id="6" name="TextBox 5">
            <a:extLst>
              <a:ext uri="{FF2B5EF4-FFF2-40B4-BE49-F238E27FC236}">
                <a16:creationId xmlns:a16="http://schemas.microsoft.com/office/drawing/2014/main" id="{3A8FE4B9-9D9A-432B-85BC-F2E966F0E653}"/>
              </a:ext>
            </a:extLst>
          </p:cNvPr>
          <p:cNvSpPr txBox="1"/>
          <p:nvPr/>
        </p:nvSpPr>
        <p:spPr>
          <a:xfrm>
            <a:off x="131273" y="246446"/>
            <a:ext cx="8882097" cy="461665"/>
          </a:xfrm>
          <a:prstGeom prst="rect">
            <a:avLst/>
          </a:prstGeom>
          <a:noFill/>
        </p:spPr>
        <p:txBody>
          <a:bodyPr wrap="square" rtlCol="0">
            <a:spAutoFit/>
          </a:bodyPr>
          <a:lstStyle/>
          <a:p>
            <a:r>
              <a:rPr lang="en-AU" sz="2400" dirty="0">
                <a:solidFill>
                  <a:schemeClr val="accent1"/>
                </a:solidFill>
                <a:latin typeface="Segoe UI Emoji" panose="020B0502040204020203" pitchFamily="34" charset="0"/>
                <a:ea typeface="Segoe UI Emoji" panose="020B0502040204020203" pitchFamily="34" charset="0"/>
              </a:rPr>
              <a:t>Why Is Data Governance Important</a:t>
            </a:r>
          </a:p>
        </p:txBody>
      </p:sp>
    </p:spTree>
    <p:extLst>
      <p:ext uri="{BB962C8B-B14F-4D97-AF65-F5344CB8AC3E}">
        <p14:creationId xmlns:p14="http://schemas.microsoft.com/office/powerpoint/2010/main" val="198422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F35543-5C55-47F7-8891-CEBFBDCEC0CD}"/>
              </a:ext>
            </a:extLst>
          </p:cNvPr>
          <p:cNvSpPr>
            <a:spLocks noGrp="1"/>
          </p:cNvSpPr>
          <p:nvPr>
            <p:ph type="sldNum" sz="quarter" idx="11"/>
          </p:nvPr>
        </p:nvSpPr>
        <p:spPr/>
        <p:txBody>
          <a:bodyPr/>
          <a:lstStyle/>
          <a:p>
            <a:fld id="{75027981-8991-894F-AA38-4332D62C8072}" type="slidenum">
              <a:rPr lang="en-US" altLang="en-US" smtClean="0"/>
              <a:pPr/>
              <a:t>14</a:t>
            </a:fld>
            <a:endParaRPr lang="en-US" altLang="en-US" dirty="0"/>
          </a:p>
        </p:txBody>
      </p:sp>
      <p:sp>
        <p:nvSpPr>
          <p:cNvPr id="4" name="Title 3">
            <a:extLst>
              <a:ext uri="{FF2B5EF4-FFF2-40B4-BE49-F238E27FC236}">
                <a16:creationId xmlns:a16="http://schemas.microsoft.com/office/drawing/2014/main" id="{DE0744ED-419D-4DBD-ABE8-D970C48B46FE}"/>
              </a:ext>
            </a:extLst>
          </p:cNvPr>
          <p:cNvSpPr>
            <a:spLocks noGrp="1"/>
          </p:cNvSpPr>
          <p:nvPr>
            <p:ph type="title"/>
          </p:nvPr>
        </p:nvSpPr>
        <p:spPr/>
        <p:txBody>
          <a:bodyPr/>
          <a:lstStyle/>
          <a:p>
            <a:r>
              <a:rPr lang="en-AU" dirty="0"/>
              <a:t>Data Governance In Practice</a:t>
            </a:r>
          </a:p>
        </p:txBody>
      </p:sp>
      <p:pic>
        <p:nvPicPr>
          <p:cNvPr id="1026" name="Picture 2">
            <a:extLst>
              <a:ext uri="{FF2B5EF4-FFF2-40B4-BE49-F238E27FC236}">
                <a16:creationId xmlns:a16="http://schemas.microsoft.com/office/drawing/2014/main" id="{2FBADBD6-5105-4A8D-9FD9-BC01BE936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358143"/>
            <a:ext cx="5977986" cy="3355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5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Diagonal Corner Rectangle 27"/>
          <p:cNvSpPr/>
          <p:nvPr/>
        </p:nvSpPr>
        <p:spPr>
          <a:xfrm>
            <a:off x="6121851" y="3732673"/>
            <a:ext cx="1567100" cy="1198720"/>
          </a:xfrm>
          <a:prstGeom prst="round2DiagRect">
            <a:avLst/>
          </a:prstGeom>
          <a:solidFill>
            <a:schemeClr val="accent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aphicFrame>
        <p:nvGraphicFramePr>
          <p:cNvPr id="3" name="Diagram 2"/>
          <p:cNvGraphicFramePr/>
          <p:nvPr>
            <p:extLst>
              <p:ext uri="{D42A27DB-BD31-4B8C-83A1-F6EECF244321}">
                <p14:modId xmlns:p14="http://schemas.microsoft.com/office/powerpoint/2010/main" val="1015497991"/>
              </p:ext>
            </p:extLst>
          </p:nvPr>
        </p:nvGraphicFramePr>
        <p:xfrm>
          <a:off x="1331053" y="923031"/>
          <a:ext cx="5190977" cy="356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637789" y="442131"/>
            <a:ext cx="6477736" cy="219419"/>
          </a:xfrm>
          <a:prstGeom prst="rect">
            <a:avLst/>
          </a:prstGeom>
          <a:noFill/>
          <a:ln>
            <a:noFill/>
          </a:ln>
        </p:spPr>
        <p:txBody>
          <a:bodyPr wrap="square" rtlCol="0">
            <a:spAutoFit/>
          </a:bodyPr>
          <a:lstStyle/>
          <a:p>
            <a:r>
              <a:rPr lang="en-AU" sz="826" i="1" dirty="0"/>
              <a:t>The process of checking and providing assurance that the  Data Management Principles have been applied in practice</a:t>
            </a:r>
            <a:endParaRPr lang="en-AU" sz="826" dirty="0"/>
          </a:p>
        </p:txBody>
      </p:sp>
      <p:sp>
        <p:nvSpPr>
          <p:cNvPr id="6" name="TextBox 5"/>
          <p:cNvSpPr txBox="1"/>
          <p:nvPr/>
        </p:nvSpPr>
        <p:spPr>
          <a:xfrm>
            <a:off x="3522561" y="1880311"/>
            <a:ext cx="644728" cy="184794"/>
          </a:xfrm>
          <a:prstGeom prst="rect">
            <a:avLst/>
          </a:prstGeom>
          <a:noFill/>
        </p:spPr>
        <p:txBody>
          <a:bodyPr wrap="none" rtlCol="0">
            <a:spAutoFit/>
          </a:bodyPr>
          <a:lstStyle/>
          <a:p>
            <a:r>
              <a:rPr lang="en-AU" sz="601" i="1" dirty="0">
                <a:solidFill>
                  <a:schemeClr val="bg1"/>
                </a:solidFill>
              </a:rPr>
              <a:t>Supported by</a:t>
            </a:r>
          </a:p>
        </p:txBody>
      </p:sp>
      <p:cxnSp>
        <p:nvCxnSpPr>
          <p:cNvPr id="8" name="Straight Connector 7"/>
          <p:cNvCxnSpPr/>
          <p:nvPr/>
        </p:nvCxnSpPr>
        <p:spPr>
          <a:xfrm>
            <a:off x="3488062" y="1850482"/>
            <a:ext cx="1485" cy="221443"/>
          </a:xfrm>
          <a:prstGeom prst="line">
            <a:avLst/>
          </a:prstGeom>
          <a:ln w="12700">
            <a:solidFill>
              <a:schemeClr val="bg1"/>
            </a:solidFill>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a:off x="3487507" y="2673687"/>
            <a:ext cx="1485" cy="221443"/>
          </a:xfrm>
          <a:prstGeom prst="line">
            <a:avLst/>
          </a:prstGeom>
          <a:ln w="12700">
            <a:solidFill>
              <a:schemeClr val="bg1"/>
            </a:solidFill>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3498048" y="3568120"/>
            <a:ext cx="1485" cy="221443"/>
          </a:xfrm>
          <a:prstGeom prst="line">
            <a:avLst/>
          </a:prstGeom>
          <a:ln w="12700">
            <a:solidFill>
              <a:schemeClr val="bg1"/>
            </a:solidFill>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14" name="TextBox 13"/>
          <p:cNvSpPr txBox="1"/>
          <p:nvPr/>
        </p:nvSpPr>
        <p:spPr>
          <a:xfrm>
            <a:off x="3582810" y="3634317"/>
            <a:ext cx="644728" cy="184794"/>
          </a:xfrm>
          <a:prstGeom prst="rect">
            <a:avLst/>
          </a:prstGeom>
          <a:noFill/>
        </p:spPr>
        <p:txBody>
          <a:bodyPr wrap="none" rtlCol="0">
            <a:spAutoFit/>
          </a:bodyPr>
          <a:lstStyle/>
          <a:p>
            <a:r>
              <a:rPr lang="en-AU" sz="601" i="1" dirty="0">
                <a:solidFill>
                  <a:schemeClr val="bg1"/>
                </a:solidFill>
              </a:rPr>
              <a:t>Supported by</a:t>
            </a:r>
          </a:p>
        </p:txBody>
      </p:sp>
      <p:sp>
        <p:nvSpPr>
          <p:cNvPr id="15" name="TextBox 14"/>
          <p:cNvSpPr txBox="1"/>
          <p:nvPr/>
        </p:nvSpPr>
        <p:spPr>
          <a:xfrm>
            <a:off x="3541421" y="2733346"/>
            <a:ext cx="644728" cy="184794"/>
          </a:xfrm>
          <a:prstGeom prst="rect">
            <a:avLst/>
          </a:prstGeom>
          <a:noFill/>
        </p:spPr>
        <p:txBody>
          <a:bodyPr wrap="none" rtlCol="0">
            <a:spAutoFit/>
          </a:bodyPr>
          <a:lstStyle/>
          <a:p>
            <a:r>
              <a:rPr lang="en-AU" sz="601" i="1" dirty="0">
                <a:solidFill>
                  <a:schemeClr val="bg1"/>
                </a:solidFill>
              </a:rPr>
              <a:t>Supported by</a:t>
            </a:r>
          </a:p>
        </p:txBody>
      </p:sp>
      <p:sp>
        <p:nvSpPr>
          <p:cNvPr id="16" name="TextBox 15"/>
          <p:cNvSpPr txBox="1"/>
          <p:nvPr/>
        </p:nvSpPr>
        <p:spPr>
          <a:xfrm>
            <a:off x="2338955" y="4645673"/>
            <a:ext cx="2487710" cy="416953"/>
          </a:xfrm>
          <a:prstGeom prst="roundRect">
            <a:avLst/>
          </a:prstGeom>
          <a:solidFill>
            <a:schemeClr val="bg1">
              <a:lumMod val="85000"/>
            </a:schemeClr>
          </a:solidFill>
          <a:ln>
            <a:noFill/>
          </a:ln>
        </p:spPr>
        <p:txBody>
          <a:bodyPr wrap="square" rtlCol="0">
            <a:noAutofit/>
          </a:bodyPr>
          <a:lstStyle/>
          <a:p>
            <a:pPr algn="ctr"/>
            <a:r>
              <a:rPr lang="en-AU" dirty="0"/>
              <a:t>Data management</a:t>
            </a:r>
          </a:p>
          <a:p>
            <a:pPr algn="ctr"/>
            <a:r>
              <a:rPr lang="en-AU" sz="901" dirty="0"/>
              <a:t>Staff manage data in practice</a:t>
            </a:r>
          </a:p>
        </p:txBody>
      </p:sp>
      <p:sp>
        <p:nvSpPr>
          <p:cNvPr id="18" name="TextBox 17"/>
          <p:cNvSpPr txBox="1"/>
          <p:nvPr/>
        </p:nvSpPr>
        <p:spPr>
          <a:xfrm>
            <a:off x="6117172" y="3761224"/>
            <a:ext cx="1614594" cy="1224310"/>
          </a:xfrm>
          <a:prstGeom prst="rect">
            <a:avLst/>
          </a:prstGeom>
          <a:noFill/>
        </p:spPr>
        <p:txBody>
          <a:bodyPr wrap="square" rtlCol="0">
            <a:spAutoFit/>
          </a:bodyPr>
          <a:lstStyle/>
          <a:p>
            <a:pPr algn="ctr"/>
            <a:r>
              <a:rPr lang="en-AU" sz="1051" dirty="0">
                <a:solidFill>
                  <a:schemeClr val="bg1"/>
                </a:solidFill>
              </a:rPr>
              <a:t>Monitor and evaluate the effectiveness of the policy, process and procedures to determine whether it has </a:t>
            </a:r>
            <a:r>
              <a:rPr lang="en-AU" sz="1051" b="1" dirty="0">
                <a:solidFill>
                  <a:schemeClr val="bg1"/>
                </a:solidFill>
              </a:rPr>
              <a:t>achieved</a:t>
            </a:r>
            <a:r>
              <a:rPr lang="en-AU" sz="1051" dirty="0">
                <a:solidFill>
                  <a:schemeClr val="bg1"/>
                </a:solidFill>
              </a:rPr>
              <a:t> </a:t>
            </a:r>
            <a:r>
              <a:rPr lang="en-AU" sz="1051" b="1" dirty="0">
                <a:solidFill>
                  <a:schemeClr val="bg1"/>
                </a:solidFill>
              </a:rPr>
              <a:t>intended outcomes</a:t>
            </a:r>
            <a:r>
              <a:rPr lang="en-AU" sz="1051" dirty="0">
                <a:solidFill>
                  <a:schemeClr val="bg1"/>
                </a:solidFill>
              </a:rPr>
              <a:t>. </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0406" y="3801049"/>
            <a:ext cx="421120" cy="406701"/>
          </a:xfrm>
          <a:prstGeom prst="rect">
            <a:avLst/>
          </a:prstGeom>
        </p:spPr>
      </p:pic>
      <p:sp>
        <p:nvSpPr>
          <p:cNvPr id="22" name="Rounded Rectangle 21"/>
          <p:cNvSpPr/>
          <p:nvPr/>
        </p:nvSpPr>
        <p:spPr>
          <a:xfrm>
            <a:off x="1256965" y="657526"/>
            <a:ext cx="4568912" cy="460197"/>
          </a:xfrm>
          <a:prstGeom prst="roundRect">
            <a:avLst/>
          </a:prstGeom>
          <a:ln w="38100">
            <a:solidFill>
              <a:schemeClr val="tx2"/>
            </a:solidFill>
          </a:ln>
        </p:spPr>
        <p:txBody>
          <a:bodyPr wrap="none">
            <a:spAutoFit/>
          </a:bodyPr>
          <a:lstStyle/>
          <a:p>
            <a:pPr algn="ctr"/>
            <a:r>
              <a:rPr lang="en-AU" sz="2103" dirty="0"/>
              <a:t>DATA MANAGEMENT PRINCIPLES</a:t>
            </a: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5153" y="3948929"/>
            <a:ext cx="389847" cy="32056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5017" y="3000394"/>
            <a:ext cx="410117" cy="428992"/>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0834" y="1204465"/>
            <a:ext cx="390581" cy="486754"/>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7789" y="2132573"/>
            <a:ext cx="424572" cy="451634"/>
          </a:xfrm>
          <a:prstGeom prst="rect">
            <a:avLst/>
          </a:prstGeom>
        </p:spPr>
      </p:pic>
      <p:sp>
        <p:nvSpPr>
          <p:cNvPr id="27" name="Rectangle 26"/>
          <p:cNvSpPr/>
          <p:nvPr/>
        </p:nvSpPr>
        <p:spPr bwMode="gray">
          <a:xfrm>
            <a:off x="2143920" y="130601"/>
            <a:ext cx="6041841" cy="424296"/>
          </a:xfrm>
          <a:prstGeom prst="rect">
            <a:avLst/>
          </a:prstGeom>
        </p:spPr>
        <p:txBody>
          <a:bodyPr wrap="square" lIns="76848" tIns="38424" rIns="76848" bIns="38424">
            <a:spAutoFit/>
          </a:bodyPr>
          <a:lstStyle/>
          <a:p>
            <a:pPr defTabSz="1026649"/>
            <a:r>
              <a:rPr lang="en-AU" sz="2253" b="1" dirty="0"/>
              <a:t>DATA GOVERNANCE FRAMEWORK</a:t>
            </a:r>
          </a:p>
        </p:txBody>
      </p:sp>
      <p:sp>
        <p:nvSpPr>
          <p:cNvPr id="29" name="Right Brace 28"/>
          <p:cNvSpPr/>
          <p:nvPr/>
        </p:nvSpPr>
        <p:spPr>
          <a:xfrm rot="5400000">
            <a:off x="3325287" y="3116907"/>
            <a:ext cx="324436" cy="3015943"/>
          </a:xfrm>
          <a:prstGeom prst="rightBrace">
            <a:avLst>
              <a:gd name="adj1" fmla="val 84525"/>
              <a:gd name="adj2" fmla="val 48709"/>
            </a:avLst>
          </a:prstGeom>
          <a:ln>
            <a:solidFill>
              <a:schemeClr val="bg1">
                <a:lumMod val="65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AU"/>
          </a:p>
        </p:txBody>
      </p:sp>
      <p:sp>
        <p:nvSpPr>
          <p:cNvPr id="30" name="Right Brace 29">
            <a:extLst>
              <a:ext uri="{FF2B5EF4-FFF2-40B4-BE49-F238E27FC236}">
                <a16:creationId xmlns:a16="http://schemas.microsoft.com/office/drawing/2014/main" id="{9EA19701-5451-4716-B266-8701159B5EA4}"/>
              </a:ext>
            </a:extLst>
          </p:cNvPr>
          <p:cNvSpPr/>
          <p:nvPr/>
        </p:nvSpPr>
        <p:spPr>
          <a:xfrm>
            <a:off x="5010137" y="1277181"/>
            <a:ext cx="324436" cy="2835762"/>
          </a:xfrm>
          <a:prstGeom prst="rightBrace">
            <a:avLst>
              <a:gd name="adj1" fmla="val 84525"/>
              <a:gd name="adj2" fmla="val 48709"/>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1" name="TextBox 30">
            <a:extLst>
              <a:ext uri="{FF2B5EF4-FFF2-40B4-BE49-F238E27FC236}">
                <a16:creationId xmlns:a16="http://schemas.microsoft.com/office/drawing/2014/main" id="{F8BA0678-B241-462E-BA71-3228B1A7FF3B}"/>
              </a:ext>
            </a:extLst>
          </p:cNvPr>
          <p:cNvSpPr txBox="1"/>
          <p:nvPr/>
        </p:nvSpPr>
        <p:spPr>
          <a:xfrm>
            <a:off x="5395576" y="1493472"/>
            <a:ext cx="2131607" cy="2032864"/>
          </a:xfrm>
          <a:prstGeom prst="rect">
            <a:avLst/>
          </a:prstGeom>
          <a:noFill/>
        </p:spPr>
        <p:txBody>
          <a:bodyPr wrap="square" rtlCol="0">
            <a:spAutoFit/>
          </a:bodyPr>
          <a:lstStyle/>
          <a:p>
            <a:pPr algn="ctr"/>
            <a:r>
              <a:rPr lang="en-AU" dirty="0"/>
              <a:t>Assurance</a:t>
            </a:r>
          </a:p>
          <a:p>
            <a:pPr marL="128742" indent="-128742">
              <a:buFont typeface="Arial" panose="020B0604020202020204" pitchFamily="34" charset="0"/>
              <a:buChar char="•"/>
            </a:pPr>
            <a:r>
              <a:rPr lang="en-AU" sz="901" dirty="0"/>
              <a:t>Evidence can be, and should be, required at all levels. </a:t>
            </a:r>
          </a:p>
          <a:p>
            <a:pPr marL="128742" indent="-128742">
              <a:buFont typeface="Arial" panose="020B0604020202020204" pitchFamily="34" charset="0"/>
              <a:buChar char="•"/>
            </a:pPr>
            <a:r>
              <a:rPr lang="en-AU" sz="901" dirty="0"/>
              <a:t>A combination of these layers is required to support effective data management.</a:t>
            </a:r>
          </a:p>
          <a:p>
            <a:pPr marL="128742" indent="-128742">
              <a:buFont typeface="Arial" panose="020B0604020202020204" pitchFamily="34" charset="0"/>
              <a:buChar char="•"/>
            </a:pPr>
            <a:r>
              <a:rPr lang="en-AU" sz="901" dirty="0"/>
              <a:t>Providing evidence that the various layers are in place and being adhered to.</a:t>
            </a:r>
          </a:p>
          <a:p>
            <a:pPr marL="128742" indent="-128742">
              <a:buFont typeface="Arial" panose="020B0604020202020204" pitchFamily="34" charset="0"/>
              <a:buChar char="•"/>
            </a:pPr>
            <a:r>
              <a:rPr lang="en-AU" sz="901" dirty="0"/>
              <a:t>Different ‘data stewards’ could be responsible for different layers – some with multiple layers – some with only one.</a:t>
            </a:r>
          </a:p>
        </p:txBody>
      </p:sp>
    </p:spTree>
    <p:extLst>
      <p:ext uri="{BB962C8B-B14F-4D97-AF65-F5344CB8AC3E}">
        <p14:creationId xmlns:p14="http://schemas.microsoft.com/office/powerpoint/2010/main" val="328521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20" y="683760"/>
            <a:ext cx="5515413" cy="230961"/>
          </a:xfrm>
          <a:prstGeom prst="rect">
            <a:avLst/>
          </a:prstGeom>
        </p:spPr>
        <p:txBody>
          <a:bodyPr wrap="square">
            <a:spAutoFit/>
          </a:bodyPr>
          <a:lstStyle/>
          <a:p>
            <a:r>
              <a:rPr lang="en-AU" sz="901" dirty="0"/>
              <a:t>It reflect the "rules" that govern the implementation of  the processes</a:t>
            </a:r>
          </a:p>
        </p:txBody>
      </p:sp>
      <p:sp>
        <p:nvSpPr>
          <p:cNvPr id="6" name="Rectangle 5"/>
          <p:cNvSpPr/>
          <p:nvPr/>
        </p:nvSpPr>
        <p:spPr bwMode="gray">
          <a:xfrm>
            <a:off x="67021" y="174062"/>
            <a:ext cx="6430348" cy="354597"/>
          </a:xfrm>
          <a:prstGeom prst="rect">
            <a:avLst/>
          </a:prstGeom>
        </p:spPr>
        <p:txBody>
          <a:bodyPr wrap="square" lIns="76848" tIns="38424" rIns="76848" bIns="38424">
            <a:spAutoFit/>
          </a:bodyPr>
          <a:lstStyle/>
          <a:p>
            <a:pPr defTabSz="1026649"/>
            <a:r>
              <a:rPr lang="en-AU" b="1" dirty="0"/>
              <a:t>POLICY</a:t>
            </a:r>
          </a:p>
        </p:txBody>
      </p:sp>
      <p:sp>
        <p:nvSpPr>
          <p:cNvPr id="7" name="Rectangle 6"/>
          <p:cNvSpPr/>
          <p:nvPr/>
        </p:nvSpPr>
        <p:spPr>
          <a:xfrm>
            <a:off x="67020" y="484877"/>
            <a:ext cx="5368661" cy="230961"/>
          </a:xfrm>
          <a:prstGeom prst="rect">
            <a:avLst/>
          </a:prstGeom>
        </p:spPr>
        <p:txBody>
          <a:bodyPr wrap="square">
            <a:spAutoFit/>
          </a:bodyPr>
          <a:lstStyle/>
          <a:p>
            <a:r>
              <a:rPr lang="en-AU" sz="901" dirty="0"/>
              <a:t>A </a:t>
            </a:r>
            <a:r>
              <a:rPr lang="en-AU" sz="901" i="1" dirty="0"/>
              <a:t>policy</a:t>
            </a:r>
            <a:r>
              <a:rPr lang="en-AU" sz="901" dirty="0"/>
              <a:t> is a rule, regulation, or set of guidelines</a:t>
            </a:r>
          </a:p>
        </p:txBody>
      </p:sp>
      <p:sp>
        <p:nvSpPr>
          <p:cNvPr id="3" name="Rectangle 2"/>
          <p:cNvSpPr/>
          <p:nvPr/>
        </p:nvSpPr>
        <p:spPr>
          <a:xfrm>
            <a:off x="67020" y="899764"/>
            <a:ext cx="6542794" cy="508216"/>
          </a:xfrm>
          <a:prstGeom prst="rect">
            <a:avLst/>
          </a:prstGeom>
        </p:spPr>
        <p:txBody>
          <a:bodyPr wrap="square">
            <a:spAutoFit/>
          </a:bodyPr>
          <a:lstStyle/>
          <a:p>
            <a:r>
              <a:rPr lang="en-AU" sz="901" b="1" dirty="0"/>
              <a:t>Example</a:t>
            </a:r>
          </a:p>
          <a:p>
            <a:r>
              <a:rPr lang="en-AU" sz="901" dirty="0"/>
              <a:t>The policy is that access to the Enterprise Data Hub (EDH) will be granted to staff where they have the right security, the right job, the right skills and the need to access the right data.</a:t>
            </a:r>
          </a:p>
        </p:txBody>
      </p:sp>
      <p:sp>
        <p:nvSpPr>
          <p:cNvPr id="8" name="Rectangle 7"/>
          <p:cNvSpPr/>
          <p:nvPr/>
        </p:nvSpPr>
        <p:spPr>
          <a:xfrm>
            <a:off x="67021" y="2149922"/>
            <a:ext cx="6505879" cy="369588"/>
          </a:xfrm>
          <a:prstGeom prst="rect">
            <a:avLst/>
          </a:prstGeom>
        </p:spPr>
        <p:txBody>
          <a:bodyPr wrap="square">
            <a:spAutoFit/>
          </a:bodyPr>
          <a:lstStyle/>
          <a:p>
            <a:r>
              <a:rPr lang="en-AU" sz="901" dirty="0"/>
              <a:t>It outlines defined tasks needed to complete a given business activity, including who is responsible for completing each step, when, and how.</a:t>
            </a:r>
          </a:p>
        </p:txBody>
      </p:sp>
      <p:sp>
        <p:nvSpPr>
          <p:cNvPr id="9" name="Rectangle 8"/>
          <p:cNvSpPr/>
          <p:nvPr/>
        </p:nvSpPr>
        <p:spPr bwMode="gray">
          <a:xfrm>
            <a:off x="67021" y="1670292"/>
            <a:ext cx="6430348" cy="354597"/>
          </a:xfrm>
          <a:prstGeom prst="rect">
            <a:avLst/>
          </a:prstGeom>
        </p:spPr>
        <p:txBody>
          <a:bodyPr wrap="square" lIns="76848" tIns="38424" rIns="76848" bIns="38424">
            <a:spAutoFit/>
          </a:bodyPr>
          <a:lstStyle/>
          <a:p>
            <a:pPr defTabSz="1026649"/>
            <a:r>
              <a:rPr lang="en-AU" b="1" dirty="0"/>
              <a:t>PROCESS</a:t>
            </a:r>
          </a:p>
        </p:txBody>
      </p:sp>
      <p:sp>
        <p:nvSpPr>
          <p:cNvPr id="10" name="Rectangle 9"/>
          <p:cNvSpPr/>
          <p:nvPr/>
        </p:nvSpPr>
        <p:spPr>
          <a:xfrm>
            <a:off x="67022" y="1941916"/>
            <a:ext cx="7273346" cy="230961"/>
          </a:xfrm>
          <a:prstGeom prst="rect">
            <a:avLst/>
          </a:prstGeom>
        </p:spPr>
        <p:txBody>
          <a:bodyPr wrap="square">
            <a:spAutoFit/>
          </a:bodyPr>
          <a:lstStyle/>
          <a:p>
            <a:r>
              <a:rPr lang="en-AU" sz="901" dirty="0"/>
              <a:t>A process is a high level set of things that must happen outlining what must happen in order to ensure compliance with a policy.</a:t>
            </a:r>
          </a:p>
        </p:txBody>
      </p:sp>
      <p:sp>
        <p:nvSpPr>
          <p:cNvPr id="11" name="Rectangle 10"/>
          <p:cNvSpPr/>
          <p:nvPr/>
        </p:nvSpPr>
        <p:spPr>
          <a:xfrm>
            <a:off x="67022" y="2582503"/>
            <a:ext cx="6469899" cy="508216"/>
          </a:xfrm>
          <a:prstGeom prst="rect">
            <a:avLst/>
          </a:prstGeom>
        </p:spPr>
        <p:txBody>
          <a:bodyPr wrap="square">
            <a:spAutoFit/>
          </a:bodyPr>
          <a:lstStyle/>
          <a:p>
            <a:r>
              <a:rPr lang="en-AU" sz="901" b="1" dirty="0"/>
              <a:t>EXAMPLE</a:t>
            </a:r>
          </a:p>
          <a:p>
            <a:r>
              <a:rPr lang="en-AU" sz="901" dirty="0"/>
              <a:t>The process is that staff will request access to the EDH, central governance will approve the staff request and grant the physical access to the system.</a:t>
            </a:r>
          </a:p>
        </p:txBody>
      </p:sp>
      <p:sp>
        <p:nvSpPr>
          <p:cNvPr id="17" name="Rectangle 16"/>
          <p:cNvSpPr/>
          <p:nvPr/>
        </p:nvSpPr>
        <p:spPr>
          <a:xfrm>
            <a:off x="67020" y="3896817"/>
            <a:ext cx="6361918" cy="785471"/>
          </a:xfrm>
          <a:prstGeom prst="rect">
            <a:avLst/>
          </a:prstGeom>
        </p:spPr>
        <p:txBody>
          <a:bodyPr wrap="square">
            <a:spAutoFit/>
          </a:bodyPr>
          <a:lstStyle/>
          <a:p>
            <a:r>
              <a:rPr lang="en-AU" sz="901" dirty="0"/>
              <a:t>Procedures will:</a:t>
            </a:r>
          </a:p>
          <a:p>
            <a:pPr marL="214570" indent="-214570">
              <a:buFont typeface="Segoe UI Light" panose="020B0502040204020203" pitchFamily="34" charset="0"/>
              <a:buChar char="&gt;"/>
            </a:pPr>
            <a:r>
              <a:rPr lang="en-AU" sz="901" dirty="0"/>
              <a:t>provide clear instructions on the way policy will be implemented</a:t>
            </a:r>
          </a:p>
          <a:p>
            <a:pPr marL="214570" indent="-214570">
              <a:buFont typeface="Segoe UI Light" panose="020B0502040204020203" pitchFamily="34" charset="0"/>
              <a:buChar char="&gt;"/>
            </a:pPr>
            <a:r>
              <a:rPr lang="en-AU" sz="901" dirty="0"/>
              <a:t>step through the actions required to implement policy principles</a:t>
            </a:r>
          </a:p>
          <a:p>
            <a:pPr marL="214570" indent="-214570">
              <a:buFont typeface="Segoe UI Light" panose="020B0502040204020203" pitchFamily="34" charset="0"/>
              <a:buChar char="&gt;"/>
            </a:pPr>
            <a:r>
              <a:rPr lang="en-AU" sz="901" dirty="0"/>
              <a:t>assign responsibilities</a:t>
            </a:r>
          </a:p>
          <a:p>
            <a:pPr marL="214570" indent="-214570">
              <a:buFont typeface="Segoe UI Light" panose="020B0502040204020203" pitchFamily="34" charset="0"/>
              <a:buChar char="&gt;"/>
            </a:pPr>
            <a:r>
              <a:rPr lang="en-AU" sz="901" dirty="0"/>
              <a:t>enable monitoring of policy implementation</a:t>
            </a:r>
          </a:p>
        </p:txBody>
      </p:sp>
      <p:sp>
        <p:nvSpPr>
          <p:cNvPr id="18" name="Rectangle 17"/>
          <p:cNvSpPr/>
          <p:nvPr/>
        </p:nvSpPr>
        <p:spPr>
          <a:xfrm>
            <a:off x="67021" y="3632124"/>
            <a:ext cx="6587224" cy="369588"/>
          </a:xfrm>
          <a:prstGeom prst="rect">
            <a:avLst/>
          </a:prstGeom>
        </p:spPr>
        <p:txBody>
          <a:bodyPr wrap="square">
            <a:spAutoFit/>
          </a:bodyPr>
          <a:lstStyle/>
          <a:p>
            <a:r>
              <a:rPr lang="en-AU" sz="901" dirty="0"/>
              <a:t>A </a:t>
            </a:r>
            <a:r>
              <a:rPr lang="en-AU" sz="901" i="1" dirty="0"/>
              <a:t>procedure</a:t>
            </a:r>
            <a:r>
              <a:rPr lang="en-AU" sz="901" dirty="0"/>
              <a:t> is a specific, detailed series of actions that staff must take in order to implement a process and comply with a policy.</a:t>
            </a:r>
          </a:p>
        </p:txBody>
      </p:sp>
      <p:sp>
        <p:nvSpPr>
          <p:cNvPr id="19" name="Rectangle 18"/>
          <p:cNvSpPr/>
          <p:nvPr/>
        </p:nvSpPr>
        <p:spPr bwMode="gray">
          <a:xfrm>
            <a:off x="67021" y="3307688"/>
            <a:ext cx="6430348" cy="354597"/>
          </a:xfrm>
          <a:prstGeom prst="rect">
            <a:avLst/>
          </a:prstGeom>
        </p:spPr>
        <p:txBody>
          <a:bodyPr wrap="square" lIns="76848" tIns="38424" rIns="76848" bIns="38424">
            <a:spAutoFit/>
          </a:bodyPr>
          <a:lstStyle/>
          <a:p>
            <a:pPr defTabSz="1026649"/>
            <a:r>
              <a:rPr lang="en-AU" b="1" dirty="0"/>
              <a:t>PROCEDURES</a:t>
            </a:r>
          </a:p>
        </p:txBody>
      </p:sp>
      <p:sp>
        <p:nvSpPr>
          <p:cNvPr id="20" name="Rectangle 19"/>
          <p:cNvSpPr/>
          <p:nvPr/>
        </p:nvSpPr>
        <p:spPr>
          <a:xfrm>
            <a:off x="67021" y="4713577"/>
            <a:ext cx="6300522" cy="369588"/>
          </a:xfrm>
          <a:prstGeom prst="rect">
            <a:avLst/>
          </a:prstGeom>
        </p:spPr>
        <p:txBody>
          <a:bodyPr wrap="square">
            <a:spAutoFit/>
          </a:bodyPr>
          <a:lstStyle/>
          <a:p>
            <a:r>
              <a:rPr lang="en-AU" sz="901" b="1" dirty="0"/>
              <a:t>EXAMPLE</a:t>
            </a:r>
          </a:p>
          <a:p>
            <a:r>
              <a:rPr lang="en-AU" sz="901" dirty="0"/>
              <a:t>The procedure will outline specifics about how this process will be accomplished by the EDH  users </a:t>
            </a:r>
          </a:p>
        </p:txBody>
      </p:sp>
    </p:spTree>
    <p:extLst>
      <p:ext uri="{BB962C8B-B14F-4D97-AF65-F5344CB8AC3E}">
        <p14:creationId xmlns:p14="http://schemas.microsoft.com/office/powerpoint/2010/main" val="147491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112" y="793821"/>
            <a:ext cx="2977539" cy="2291024"/>
          </a:xfrm>
          <a:prstGeom prst="rect">
            <a:avLst/>
          </a:prstGeom>
          <a:noFill/>
        </p:spPr>
        <p:txBody>
          <a:bodyPr wrap="square" rtlCol="0">
            <a:noAutofit/>
          </a:bodyPr>
          <a:lstStyle/>
          <a:p>
            <a:r>
              <a:rPr lang="en-AU" sz="1200" dirty="0"/>
              <a:t>Step  1: What policies do we need? </a:t>
            </a:r>
          </a:p>
          <a:p>
            <a:endParaRPr lang="en-AU" sz="1200" dirty="0"/>
          </a:p>
          <a:p>
            <a:r>
              <a:rPr lang="en-AU" sz="1200" dirty="0"/>
              <a:t>Step 2: Taking each policy topic we identified in step 1 we need to determine the process (</a:t>
            </a:r>
            <a:r>
              <a:rPr lang="en-AU" sz="1200" dirty="0" err="1"/>
              <a:t>es</a:t>
            </a:r>
            <a:r>
              <a:rPr lang="en-AU" sz="1200" dirty="0"/>
              <a:t>)</a:t>
            </a:r>
          </a:p>
          <a:p>
            <a:endParaRPr lang="en-AU" sz="1200" b="1" dirty="0"/>
          </a:p>
          <a:p>
            <a:r>
              <a:rPr lang="en-AU" sz="1200" dirty="0"/>
              <a:t>Step 3: Develop the procedures required for the process.</a:t>
            </a:r>
          </a:p>
          <a:p>
            <a:endParaRPr lang="en-AU" sz="1200" dirty="0"/>
          </a:p>
          <a:p>
            <a:r>
              <a:rPr lang="en-AU" sz="1200" dirty="0"/>
              <a:t>Step 4: Write the policy.</a:t>
            </a:r>
          </a:p>
          <a:p>
            <a:endParaRPr lang="en-AU" sz="1200" dirty="0"/>
          </a:p>
          <a:p>
            <a:r>
              <a:rPr lang="en-AU" sz="1200" dirty="0"/>
              <a:t>Step 5: Develop user support</a:t>
            </a:r>
          </a:p>
          <a:p>
            <a:pPr marL="128742" indent="-128742">
              <a:buFont typeface="Arial" panose="020B0604020202020204" pitchFamily="34" charset="0"/>
              <a:buChar char="•"/>
            </a:pPr>
            <a:endParaRPr lang="en-AU" sz="1200" dirty="0"/>
          </a:p>
          <a:p>
            <a:r>
              <a:rPr lang="en-AU" sz="1200" dirty="0"/>
              <a:t>Step 6: Governance – develop process to report compliance</a:t>
            </a:r>
          </a:p>
          <a:p>
            <a:endParaRPr lang="en-AU" sz="1200" dirty="0"/>
          </a:p>
          <a:p>
            <a:r>
              <a:rPr lang="en-AU" sz="1200" dirty="0"/>
              <a:t>Step 7: Assurance – set thresholds and required actions</a:t>
            </a:r>
          </a:p>
          <a:p>
            <a:endParaRPr lang="en-AU" sz="826" dirty="0">
              <a:solidFill>
                <a:schemeClr val="bg1"/>
              </a:solidFill>
            </a:endParaRPr>
          </a:p>
        </p:txBody>
      </p:sp>
      <p:sp>
        <p:nvSpPr>
          <p:cNvPr id="2" name="Rectangle 1">
            <a:extLst>
              <a:ext uri="{FF2B5EF4-FFF2-40B4-BE49-F238E27FC236}">
                <a16:creationId xmlns:a16="http://schemas.microsoft.com/office/drawing/2014/main" id="{76EBF0E2-DBAD-4711-9FE2-E36C571A057D}"/>
              </a:ext>
            </a:extLst>
          </p:cNvPr>
          <p:cNvSpPr/>
          <p:nvPr/>
        </p:nvSpPr>
        <p:spPr>
          <a:xfrm>
            <a:off x="67112" y="171118"/>
            <a:ext cx="4575175" cy="323165"/>
          </a:xfrm>
          <a:prstGeom prst="rect">
            <a:avLst/>
          </a:prstGeom>
        </p:spPr>
        <p:txBody>
          <a:bodyPr>
            <a:spAutoFit/>
          </a:bodyPr>
          <a:lstStyle/>
          <a:p>
            <a:r>
              <a:rPr lang="en-AU" sz="1500" b="1" dirty="0"/>
              <a:t>EDH Governance work -  recipe for success!!</a:t>
            </a:r>
          </a:p>
        </p:txBody>
      </p:sp>
      <p:sp>
        <p:nvSpPr>
          <p:cNvPr id="4" name="Snip Single Corner Rectangle 3">
            <a:extLst>
              <a:ext uri="{FF2B5EF4-FFF2-40B4-BE49-F238E27FC236}">
                <a16:creationId xmlns:a16="http://schemas.microsoft.com/office/drawing/2014/main" id="{AB47D586-67EA-4285-B8DB-5D1D5970DDB1}"/>
              </a:ext>
            </a:extLst>
          </p:cNvPr>
          <p:cNvSpPr/>
          <p:nvPr/>
        </p:nvSpPr>
        <p:spPr>
          <a:xfrm>
            <a:off x="3626872" y="2240596"/>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management principles</a:t>
            </a:r>
          </a:p>
        </p:txBody>
      </p:sp>
      <p:sp>
        <p:nvSpPr>
          <p:cNvPr id="5" name="Snip Single Corner Rectangle 18">
            <a:extLst>
              <a:ext uri="{FF2B5EF4-FFF2-40B4-BE49-F238E27FC236}">
                <a16:creationId xmlns:a16="http://schemas.microsoft.com/office/drawing/2014/main" id="{C1D3CEB8-DD62-4BA8-82FE-DEE06704626E}"/>
              </a:ext>
            </a:extLst>
          </p:cNvPr>
          <p:cNvSpPr/>
          <p:nvPr/>
        </p:nvSpPr>
        <p:spPr>
          <a:xfrm>
            <a:off x="3626872" y="1700300"/>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ethics principles</a:t>
            </a:r>
          </a:p>
        </p:txBody>
      </p:sp>
      <p:sp>
        <p:nvSpPr>
          <p:cNvPr id="6" name="Snip Single Corner Rectangle 19">
            <a:extLst>
              <a:ext uri="{FF2B5EF4-FFF2-40B4-BE49-F238E27FC236}">
                <a16:creationId xmlns:a16="http://schemas.microsoft.com/office/drawing/2014/main" id="{030FAFE3-8605-40DD-99AD-758E1CDA57EF}"/>
              </a:ext>
            </a:extLst>
          </p:cNvPr>
          <p:cNvSpPr/>
          <p:nvPr/>
        </p:nvSpPr>
        <p:spPr>
          <a:xfrm>
            <a:off x="3626872" y="1160005"/>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D&amp;A SC charter</a:t>
            </a:r>
          </a:p>
        </p:txBody>
      </p:sp>
      <p:sp>
        <p:nvSpPr>
          <p:cNvPr id="8" name="TextBox 7">
            <a:extLst>
              <a:ext uri="{FF2B5EF4-FFF2-40B4-BE49-F238E27FC236}">
                <a16:creationId xmlns:a16="http://schemas.microsoft.com/office/drawing/2014/main" id="{8D1CE53C-3153-48EE-AF15-627A6973FC4F}"/>
              </a:ext>
            </a:extLst>
          </p:cNvPr>
          <p:cNvSpPr txBox="1"/>
          <p:nvPr/>
        </p:nvSpPr>
        <p:spPr>
          <a:xfrm>
            <a:off x="7354518" y="784774"/>
            <a:ext cx="1449971" cy="482113"/>
          </a:xfrm>
          <a:prstGeom prst="rect">
            <a:avLst/>
          </a:prstGeom>
          <a:solidFill>
            <a:schemeClr val="accent1">
              <a:lumMod val="90000"/>
              <a:lumOff val="10000"/>
            </a:schemeClr>
          </a:solidFill>
          <a:ln>
            <a:noFill/>
          </a:ln>
        </p:spPr>
        <p:txBody>
          <a:bodyPr wrap="square" lIns="27020" tIns="27020" rIns="27020" bIns="27020" rtlCol="0" anchor="t">
            <a:noAutofit/>
          </a:bodyPr>
          <a:lstStyle/>
          <a:p>
            <a:pPr algn="ctr" defTabSz="402368"/>
            <a:r>
              <a:rPr lang="en-AU" sz="1126" dirty="0">
                <a:solidFill>
                  <a:prstClr val="white"/>
                </a:solidFill>
                <a:latin typeface="Calibri" panose="020F0502020204030204" pitchFamily="34" charset="0"/>
              </a:rPr>
              <a:t>Committee</a:t>
            </a:r>
          </a:p>
        </p:txBody>
      </p:sp>
      <p:grpSp>
        <p:nvGrpSpPr>
          <p:cNvPr id="9" name="Group 8">
            <a:extLst>
              <a:ext uri="{FF2B5EF4-FFF2-40B4-BE49-F238E27FC236}">
                <a16:creationId xmlns:a16="http://schemas.microsoft.com/office/drawing/2014/main" id="{54C1C979-8A83-43DB-A9B2-95BFA49E5B58}"/>
              </a:ext>
            </a:extLst>
          </p:cNvPr>
          <p:cNvGrpSpPr/>
          <p:nvPr/>
        </p:nvGrpSpPr>
        <p:grpSpPr>
          <a:xfrm>
            <a:off x="7258664" y="1762529"/>
            <a:ext cx="1561369" cy="645599"/>
            <a:chOff x="6588224" y="2192588"/>
            <a:chExt cx="2079259" cy="859737"/>
          </a:xfrm>
        </p:grpSpPr>
        <p:sp>
          <p:nvSpPr>
            <p:cNvPr id="10" name="TextBox 9">
              <a:extLst>
                <a:ext uri="{FF2B5EF4-FFF2-40B4-BE49-F238E27FC236}">
                  <a16:creationId xmlns:a16="http://schemas.microsoft.com/office/drawing/2014/main" id="{E6D3603F-5418-4E9C-98EA-7D56B47BBE48}"/>
                </a:ext>
              </a:extLst>
            </p:cNvPr>
            <p:cNvSpPr txBox="1"/>
            <p:nvPr/>
          </p:nvSpPr>
          <p:spPr>
            <a:xfrm>
              <a:off x="6665118" y="2192588"/>
              <a:ext cx="1930911" cy="642025"/>
            </a:xfrm>
            <a:prstGeom prst="rect">
              <a:avLst/>
            </a:prstGeom>
            <a:solidFill>
              <a:schemeClr val="accent2">
                <a:lumMod val="20000"/>
                <a:lumOff val="80000"/>
              </a:schemeClr>
            </a:solidFill>
            <a:ln>
              <a:noFill/>
            </a:ln>
          </p:spPr>
          <p:txBody>
            <a:bodyPr wrap="square" lIns="27020" tIns="27020" rIns="27020" bIns="27020" rtlCol="0" anchor="t">
              <a:noAutofit/>
            </a:bodyPr>
            <a:lstStyle/>
            <a:p>
              <a:pPr algn="ctr" defTabSz="402368"/>
              <a:r>
                <a:rPr lang="en-AU" sz="1126" dirty="0">
                  <a:latin typeface="Calibri" panose="020F0502020204030204" pitchFamily="34" charset="0"/>
                </a:rPr>
                <a:t>Data Domain Stewards</a:t>
              </a:r>
            </a:p>
          </p:txBody>
        </p:sp>
        <p:grpSp>
          <p:nvGrpSpPr>
            <p:cNvPr id="11" name="Group 10">
              <a:extLst>
                <a:ext uri="{FF2B5EF4-FFF2-40B4-BE49-F238E27FC236}">
                  <a16:creationId xmlns:a16="http://schemas.microsoft.com/office/drawing/2014/main" id="{47612916-12F8-4241-ADB1-0115782BD0B4}"/>
                </a:ext>
              </a:extLst>
            </p:cNvPr>
            <p:cNvGrpSpPr/>
            <p:nvPr/>
          </p:nvGrpSpPr>
          <p:grpSpPr>
            <a:xfrm>
              <a:off x="6588224" y="2563754"/>
              <a:ext cx="2079259" cy="488571"/>
              <a:chOff x="3315253" y="5361185"/>
              <a:chExt cx="2079259" cy="488571"/>
            </a:xfrm>
          </p:grpSpPr>
          <p:pic>
            <p:nvPicPr>
              <p:cNvPr id="12" name="Picture 11">
                <a:extLst>
                  <a:ext uri="{FF2B5EF4-FFF2-40B4-BE49-F238E27FC236}">
                    <a16:creationId xmlns:a16="http://schemas.microsoft.com/office/drawing/2014/main" id="{759B9084-FB09-42E4-A413-0B0B89967669}"/>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328530" y="5361185"/>
                <a:ext cx="446637" cy="488571"/>
              </a:xfrm>
              <a:prstGeom prst="rect">
                <a:avLst/>
              </a:prstGeom>
              <a:ln>
                <a:noFill/>
              </a:ln>
            </p:spPr>
          </p:pic>
          <p:pic>
            <p:nvPicPr>
              <p:cNvPr id="13" name="Picture 12">
                <a:extLst>
                  <a:ext uri="{FF2B5EF4-FFF2-40B4-BE49-F238E27FC236}">
                    <a16:creationId xmlns:a16="http://schemas.microsoft.com/office/drawing/2014/main" id="{617AB90B-5009-4F8F-BC73-C954306F5E18}"/>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73202" y="5361185"/>
                <a:ext cx="446637" cy="488571"/>
              </a:xfrm>
              <a:prstGeom prst="rect">
                <a:avLst/>
              </a:prstGeom>
              <a:ln>
                <a:noFill/>
              </a:ln>
            </p:spPr>
          </p:pic>
          <p:pic>
            <p:nvPicPr>
              <p:cNvPr id="14" name="Picture 13">
                <a:extLst>
                  <a:ext uri="{FF2B5EF4-FFF2-40B4-BE49-F238E27FC236}">
                    <a16:creationId xmlns:a16="http://schemas.microsoft.com/office/drawing/2014/main" id="{86D648F8-420E-4191-AB13-999371B18A5B}"/>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35443" y="5361185"/>
                <a:ext cx="446637" cy="488571"/>
              </a:xfrm>
              <a:prstGeom prst="rect">
                <a:avLst/>
              </a:prstGeom>
              <a:ln>
                <a:noFill/>
              </a:ln>
            </p:spPr>
          </p:pic>
          <p:pic>
            <p:nvPicPr>
              <p:cNvPr id="15" name="Picture 14">
                <a:extLst>
                  <a:ext uri="{FF2B5EF4-FFF2-40B4-BE49-F238E27FC236}">
                    <a16:creationId xmlns:a16="http://schemas.microsoft.com/office/drawing/2014/main" id="{AB2F81B5-8A1B-4F1D-84FC-60FB97B90E8A}"/>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47875" y="5361185"/>
                <a:ext cx="446637" cy="488571"/>
              </a:xfrm>
              <a:prstGeom prst="rect">
                <a:avLst/>
              </a:prstGeom>
              <a:ln>
                <a:noFill/>
              </a:ln>
            </p:spPr>
          </p:pic>
          <p:pic>
            <p:nvPicPr>
              <p:cNvPr id="16" name="Picture 15">
                <a:extLst>
                  <a:ext uri="{FF2B5EF4-FFF2-40B4-BE49-F238E27FC236}">
                    <a16:creationId xmlns:a16="http://schemas.microsoft.com/office/drawing/2014/main" id="{E55DD23A-8492-4C59-B456-03E15FF01ADE}"/>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29419" y="5361185"/>
                <a:ext cx="446637" cy="488571"/>
              </a:xfrm>
              <a:prstGeom prst="rect">
                <a:avLst/>
              </a:prstGeom>
              <a:ln>
                <a:noFill/>
              </a:ln>
            </p:spPr>
          </p:pic>
          <p:pic>
            <p:nvPicPr>
              <p:cNvPr id="17" name="Picture 16">
                <a:extLst>
                  <a:ext uri="{FF2B5EF4-FFF2-40B4-BE49-F238E27FC236}">
                    <a16:creationId xmlns:a16="http://schemas.microsoft.com/office/drawing/2014/main" id="{9D2E4BBD-F383-43C7-8ED7-049A5275EE72}"/>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15253" y="5361185"/>
                <a:ext cx="446637" cy="488571"/>
              </a:xfrm>
              <a:prstGeom prst="rect">
                <a:avLst/>
              </a:prstGeom>
              <a:ln>
                <a:noFill/>
              </a:ln>
            </p:spPr>
          </p:pic>
        </p:grpSp>
      </p:grpSp>
      <p:sp>
        <p:nvSpPr>
          <p:cNvPr id="18" name="Snip Single Corner Rectangle 41">
            <a:extLst>
              <a:ext uri="{FF2B5EF4-FFF2-40B4-BE49-F238E27FC236}">
                <a16:creationId xmlns:a16="http://schemas.microsoft.com/office/drawing/2014/main" id="{53C7707E-793A-49FC-AD5E-C9F26600828C}"/>
              </a:ext>
            </a:extLst>
          </p:cNvPr>
          <p:cNvSpPr/>
          <p:nvPr/>
        </p:nvSpPr>
        <p:spPr>
          <a:xfrm>
            <a:off x="3626872" y="2510744"/>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management policy, guidelines &amp; procedures</a:t>
            </a:r>
          </a:p>
        </p:txBody>
      </p:sp>
      <p:sp>
        <p:nvSpPr>
          <p:cNvPr id="19" name="Snip Single Corner Rectangle 44">
            <a:extLst>
              <a:ext uri="{FF2B5EF4-FFF2-40B4-BE49-F238E27FC236}">
                <a16:creationId xmlns:a16="http://schemas.microsoft.com/office/drawing/2014/main" id="{A747ADDE-C97C-4154-8690-F367C244FE6B}"/>
              </a:ext>
            </a:extLst>
          </p:cNvPr>
          <p:cNvSpPr/>
          <p:nvPr/>
        </p:nvSpPr>
        <p:spPr>
          <a:xfrm>
            <a:off x="3626872" y="889857"/>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governance framework</a:t>
            </a:r>
          </a:p>
        </p:txBody>
      </p:sp>
      <p:sp>
        <p:nvSpPr>
          <p:cNvPr id="20" name="Snip Single Corner Rectangle 45">
            <a:extLst>
              <a:ext uri="{FF2B5EF4-FFF2-40B4-BE49-F238E27FC236}">
                <a16:creationId xmlns:a16="http://schemas.microsoft.com/office/drawing/2014/main" id="{C679EEC4-042A-4729-9293-54806B5A9F54}"/>
              </a:ext>
            </a:extLst>
          </p:cNvPr>
          <p:cNvSpPr/>
          <p:nvPr/>
        </p:nvSpPr>
        <p:spPr>
          <a:xfrm rot="16200000">
            <a:off x="1222042" y="2559692"/>
            <a:ext cx="4190544" cy="310577"/>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2" dirty="0">
                <a:solidFill>
                  <a:schemeClr val="tx1">
                    <a:lumMod val="75000"/>
                    <a:lumOff val="25000"/>
                  </a:schemeClr>
                </a:solidFill>
                <a:latin typeface="Arial" panose="020B0604020202020204" pitchFamily="34" charset="0"/>
                <a:cs typeface="Arial" panose="020B0604020202020204" pitchFamily="34" charset="0"/>
              </a:rPr>
              <a:t>Data management strategy</a:t>
            </a:r>
          </a:p>
        </p:txBody>
      </p:sp>
      <p:sp>
        <p:nvSpPr>
          <p:cNvPr id="21" name="Snip Single Corner Rectangle 46">
            <a:extLst>
              <a:ext uri="{FF2B5EF4-FFF2-40B4-BE49-F238E27FC236}">
                <a16:creationId xmlns:a16="http://schemas.microsoft.com/office/drawing/2014/main" id="{B3B14171-A385-4E51-A7D9-C4189C6ED407}"/>
              </a:ext>
            </a:extLst>
          </p:cNvPr>
          <p:cNvSpPr/>
          <p:nvPr/>
        </p:nvSpPr>
        <p:spPr>
          <a:xfrm>
            <a:off x="3626872" y="1970448"/>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Ethical use of data framework</a:t>
            </a:r>
          </a:p>
        </p:txBody>
      </p:sp>
      <p:grpSp>
        <p:nvGrpSpPr>
          <p:cNvPr id="22" name="Group 21">
            <a:extLst>
              <a:ext uri="{FF2B5EF4-FFF2-40B4-BE49-F238E27FC236}">
                <a16:creationId xmlns:a16="http://schemas.microsoft.com/office/drawing/2014/main" id="{CBED50B0-747B-4B59-8131-B59DD40B1B22}"/>
              </a:ext>
            </a:extLst>
          </p:cNvPr>
          <p:cNvGrpSpPr/>
          <p:nvPr/>
        </p:nvGrpSpPr>
        <p:grpSpPr>
          <a:xfrm>
            <a:off x="7324053" y="2929355"/>
            <a:ext cx="1430591" cy="840028"/>
            <a:chOff x="6979633" y="4151028"/>
            <a:chExt cx="1768831" cy="888695"/>
          </a:xfrm>
        </p:grpSpPr>
        <p:sp>
          <p:nvSpPr>
            <p:cNvPr id="23" name="Rounded Rectangle 48">
              <a:extLst>
                <a:ext uri="{FF2B5EF4-FFF2-40B4-BE49-F238E27FC236}">
                  <a16:creationId xmlns:a16="http://schemas.microsoft.com/office/drawing/2014/main" id="{DED01E35-8C84-45E7-9E9C-63E2EFA2F46D}"/>
                </a:ext>
              </a:extLst>
            </p:cNvPr>
            <p:cNvSpPr/>
            <p:nvPr/>
          </p:nvSpPr>
          <p:spPr>
            <a:xfrm>
              <a:off x="6979633" y="4151028"/>
              <a:ext cx="1768831" cy="409449"/>
            </a:xfrm>
            <a:prstGeom prst="roundRect">
              <a:avLst/>
            </a:prstGeom>
            <a:solidFill>
              <a:schemeClr val="accent1">
                <a:lumMod val="10000"/>
                <a:lumOff val="9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7020" tIns="27020" rIns="27020" bIns="27020" rtlCol="0" anchor="ctr" anchorCtr="0">
              <a:noAutofit/>
            </a:bodyPr>
            <a:lstStyle/>
            <a:p>
              <a:pPr algn="ctr" defTabSz="402368"/>
              <a:r>
                <a:rPr lang="en-AU" sz="788" b="1" dirty="0">
                  <a:solidFill>
                    <a:schemeClr val="tx1">
                      <a:lumMod val="75000"/>
                      <a:lumOff val="25000"/>
                    </a:schemeClr>
                  </a:solidFill>
                  <a:latin typeface="Calibri" panose="020F0502020204030204" pitchFamily="34" charset="0"/>
                </a:rPr>
                <a:t>Supporting Stewardship Roles</a:t>
              </a:r>
            </a:p>
          </p:txBody>
        </p:sp>
        <p:sp>
          <p:nvSpPr>
            <p:cNvPr id="24" name="Rounded Rectangle 49">
              <a:extLst>
                <a:ext uri="{FF2B5EF4-FFF2-40B4-BE49-F238E27FC236}">
                  <a16:creationId xmlns:a16="http://schemas.microsoft.com/office/drawing/2014/main" id="{6050B097-D232-43D5-9C39-429DD7BE058C}"/>
                </a:ext>
              </a:extLst>
            </p:cNvPr>
            <p:cNvSpPr/>
            <p:nvPr/>
          </p:nvSpPr>
          <p:spPr>
            <a:xfrm>
              <a:off x="6979633" y="4630274"/>
              <a:ext cx="1768831" cy="409449"/>
            </a:xfrm>
            <a:prstGeom prst="roundRect">
              <a:avLst/>
            </a:prstGeom>
            <a:solidFill>
              <a:schemeClr val="accent1">
                <a:lumMod val="10000"/>
                <a:lumOff val="9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27020" tIns="27020" rIns="27020" bIns="27020" rtlCol="0" anchor="ctr" anchorCtr="0">
              <a:noAutofit/>
            </a:bodyPr>
            <a:lstStyle/>
            <a:p>
              <a:pPr algn="ctr" defTabSz="402368"/>
              <a:r>
                <a:rPr lang="en-AU" sz="788" b="1" dirty="0">
                  <a:solidFill>
                    <a:schemeClr val="tx1">
                      <a:lumMod val="75000"/>
                      <a:lumOff val="25000"/>
                    </a:schemeClr>
                  </a:solidFill>
                  <a:latin typeface="Calibri" panose="020F0502020204030204" pitchFamily="34" charset="0"/>
                </a:rPr>
                <a:t>Working Group/s</a:t>
              </a:r>
            </a:p>
          </p:txBody>
        </p:sp>
      </p:grpSp>
      <p:sp>
        <p:nvSpPr>
          <p:cNvPr id="25" name="Rounded Rectangle 50">
            <a:extLst>
              <a:ext uri="{FF2B5EF4-FFF2-40B4-BE49-F238E27FC236}">
                <a16:creationId xmlns:a16="http://schemas.microsoft.com/office/drawing/2014/main" id="{6113FB26-50AC-4CDC-A41B-C2EA0CA06792}"/>
              </a:ext>
            </a:extLst>
          </p:cNvPr>
          <p:cNvSpPr/>
          <p:nvPr/>
        </p:nvSpPr>
        <p:spPr>
          <a:xfrm>
            <a:off x="7395299" y="4290610"/>
            <a:ext cx="1257036" cy="407678"/>
          </a:xfrm>
          <a:prstGeom prst="roundRect">
            <a:avLst/>
          </a:prstGeom>
          <a:solidFill>
            <a:schemeClr val="bg1">
              <a:lumMod val="9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7020" tIns="27020" rIns="27020" bIns="27020" rtlCol="0" anchor="b" anchorCtr="0">
            <a:noAutofit/>
          </a:bodyPr>
          <a:lstStyle/>
          <a:p>
            <a:pPr algn="ctr" defTabSz="402368"/>
            <a:r>
              <a:rPr lang="en-AU" sz="901" b="1" dirty="0">
                <a:solidFill>
                  <a:prstClr val="black"/>
                </a:solidFill>
                <a:latin typeface="Calibri" panose="020F0502020204030204" pitchFamily="34" charset="0"/>
              </a:rPr>
              <a:t>Information and Data Users </a:t>
            </a:r>
          </a:p>
        </p:txBody>
      </p:sp>
      <p:sp>
        <p:nvSpPr>
          <p:cNvPr id="26" name="Snip Single Corner Rectangle 51">
            <a:extLst>
              <a:ext uri="{FF2B5EF4-FFF2-40B4-BE49-F238E27FC236}">
                <a16:creationId xmlns:a16="http://schemas.microsoft.com/office/drawing/2014/main" id="{77CF2716-BCA6-4288-A1D1-6CD08EFADECA}"/>
              </a:ext>
            </a:extLst>
          </p:cNvPr>
          <p:cNvSpPr/>
          <p:nvPr/>
        </p:nvSpPr>
        <p:spPr>
          <a:xfrm>
            <a:off x="3773970" y="4198147"/>
            <a:ext cx="793946" cy="411775"/>
          </a:xfrm>
          <a:prstGeom prst="snip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1" dirty="0">
                <a:solidFill>
                  <a:schemeClr val="tx1"/>
                </a:solidFill>
                <a:latin typeface="Arial" panose="020B0604020202020204" pitchFamily="34" charset="0"/>
                <a:cs typeface="Arial" panose="020B0604020202020204" pitchFamily="34" charset="0"/>
              </a:rPr>
              <a:t>Use &amp; Share</a:t>
            </a:r>
          </a:p>
        </p:txBody>
      </p:sp>
      <p:sp>
        <p:nvSpPr>
          <p:cNvPr id="27" name="Snip Single Corner Rectangle 52">
            <a:extLst>
              <a:ext uri="{FF2B5EF4-FFF2-40B4-BE49-F238E27FC236}">
                <a16:creationId xmlns:a16="http://schemas.microsoft.com/office/drawing/2014/main" id="{A2483CBB-86EC-46DB-94E0-D81C5740D9D8}"/>
              </a:ext>
            </a:extLst>
          </p:cNvPr>
          <p:cNvSpPr/>
          <p:nvPr/>
        </p:nvSpPr>
        <p:spPr>
          <a:xfrm>
            <a:off x="3773970" y="3570736"/>
            <a:ext cx="793946" cy="411775"/>
          </a:xfrm>
          <a:prstGeom prst="snip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1" dirty="0">
                <a:solidFill>
                  <a:schemeClr val="tx1"/>
                </a:solidFill>
                <a:latin typeface="Arial" panose="020B0604020202020204" pitchFamily="34" charset="0"/>
                <a:cs typeface="Arial" panose="020B0604020202020204" pitchFamily="34" charset="0"/>
              </a:rPr>
              <a:t>Manage &amp; Integrate</a:t>
            </a:r>
          </a:p>
        </p:txBody>
      </p:sp>
      <p:sp>
        <p:nvSpPr>
          <p:cNvPr id="28" name="Snip Single Corner Rectangle 53">
            <a:extLst>
              <a:ext uri="{FF2B5EF4-FFF2-40B4-BE49-F238E27FC236}">
                <a16:creationId xmlns:a16="http://schemas.microsoft.com/office/drawing/2014/main" id="{6DEA9117-06F6-462F-A9FC-116D1FA5495B}"/>
              </a:ext>
            </a:extLst>
          </p:cNvPr>
          <p:cNvSpPr/>
          <p:nvPr/>
        </p:nvSpPr>
        <p:spPr>
          <a:xfrm>
            <a:off x="3773970" y="2943326"/>
            <a:ext cx="793946" cy="411775"/>
          </a:xfrm>
          <a:prstGeom prst="snip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1" dirty="0">
                <a:solidFill>
                  <a:schemeClr val="tx1"/>
                </a:solidFill>
                <a:latin typeface="Arial" panose="020B0604020202020204" pitchFamily="34" charset="0"/>
                <a:cs typeface="Arial" panose="020B0604020202020204" pitchFamily="34" charset="0"/>
              </a:rPr>
              <a:t>Source &amp; Ingest</a:t>
            </a:r>
          </a:p>
        </p:txBody>
      </p:sp>
      <p:sp>
        <p:nvSpPr>
          <p:cNvPr id="29" name="Snip Single Corner Rectangle 58">
            <a:extLst>
              <a:ext uri="{FF2B5EF4-FFF2-40B4-BE49-F238E27FC236}">
                <a16:creationId xmlns:a16="http://schemas.microsoft.com/office/drawing/2014/main" id="{D438716E-11EF-42F8-A4CD-85018ED3EB26}"/>
              </a:ext>
            </a:extLst>
          </p:cNvPr>
          <p:cNvSpPr/>
          <p:nvPr/>
        </p:nvSpPr>
        <p:spPr>
          <a:xfrm>
            <a:off x="3626872" y="619709"/>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governance model</a:t>
            </a:r>
          </a:p>
        </p:txBody>
      </p:sp>
      <p:sp>
        <p:nvSpPr>
          <p:cNvPr id="30" name="Snip Single Corner Rectangle 59">
            <a:extLst>
              <a:ext uri="{FF2B5EF4-FFF2-40B4-BE49-F238E27FC236}">
                <a16:creationId xmlns:a16="http://schemas.microsoft.com/office/drawing/2014/main" id="{D9AC1976-5598-4B0D-AE11-34B2DF2BA6F1}"/>
              </a:ext>
            </a:extLst>
          </p:cNvPr>
          <p:cNvSpPr/>
          <p:nvPr/>
        </p:nvSpPr>
        <p:spPr>
          <a:xfrm>
            <a:off x="3626872" y="1430152"/>
            <a:ext cx="2771565" cy="21478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stewards roles &amp; responsibilities</a:t>
            </a:r>
          </a:p>
        </p:txBody>
      </p:sp>
      <p:sp>
        <p:nvSpPr>
          <p:cNvPr id="31" name="Snip Single Corner Rectangle 60">
            <a:extLst>
              <a:ext uri="{FF2B5EF4-FFF2-40B4-BE49-F238E27FC236}">
                <a16:creationId xmlns:a16="http://schemas.microsoft.com/office/drawing/2014/main" id="{24DA6620-7BE6-4000-88D0-0A4847FAC8D4}"/>
              </a:ext>
            </a:extLst>
          </p:cNvPr>
          <p:cNvSpPr/>
          <p:nvPr/>
        </p:nvSpPr>
        <p:spPr>
          <a:xfrm>
            <a:off x="4656436" y="4178650"/>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quality policy</a:t>
            </a:r>
          </a:p>
        </p:txBody>
      </p:sp>
      <p:sp>
        <p:nvSpPr>
          <p:cNvPr id="32" name="Snip Single Corner Rectangle 61">
            <a:extLst>
              <a:ext uri="{FF2B5EF4-FFF2-40B4-BE49-F238E27FC236}">
                <a16:creationId xmlns:a16="http://schemas.microsoft.com/office/drawing/2014/main" id="{B6BCFEE8-FCE1-484C-90FE-4E1F340C0B88}"/>
              </a:ext>
            </a:extLst>
          </p:cNvPr>
          <p:cNvSpPr/>
          <p:nvPr/>
        </p:nvSpPr>
        <p:spPr>
          <a:xfrm>
            <a:off x="4656436" y="3014031"/>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value policy</a:t>
            </a:r>
          </a:p>
        </p:txBody>
      </p:sp>
      <p:sp>
        <p:nvSpPr>
          <p:cNvPr id="33" name="Snip Single Corner Rectangle 62">
            <a:extLst>
              <a:ext uri="{FF2B5EF4-FFF2-40B4-BE49-F238E27FC236}">
                <a16:creationId xmlns:a16="http://schemas.microsoft.com/office/drawing/2014/main" id="{071A129E-B1EA-4207-A377-C70567A3DAC7}"/>
              </a:ext>
            </a:extLst>
          </p:cNvPr>
          <p:cNvSpPr/>
          <p:nvPr/>
        </p:nvSpPr>
        <p:spPr>
          <a:xfrm>
            <a:off x="4656436" y="2781107"/>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acquisition policy</a:t>
            </a:r>
          </a:p>
        </p:txBody>
      </p:sp>
      <p:sp>
        <p:nvSpPr>
          <p:cNvPr id="34" name="Snip Single Corner Rectangle 63">
            <a:extLst>
              <a:ext uri="{FF2B5EF4-FFF2-40B4-BE49-F238E27FC236}">
                <a16:creationId xmlns:a16="http://schemas.microsoft.com/office/drawing/2014/main" id="{96ACA34E-D9CC-490F-9A30-1AB2F71A71F7}"/>
              </a:ext>
            </a:extLst>
          </p:cNvPr>
          <p:cNvSpPr/>
          <p:nvPr/>
        </p:nvSpPr>
        <p:spPr>
          <a:xfrm>
            <a:off x="4656436" y="3246955"/>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store policy</a:t>
            </a:r>
          </a:p>
        </p:txBody>
      </p:sp>
      <p:sp>
        <p:nvSpPr>
          <p:cNvPr id="35" name="Snip Single Corner Rectangle 64">
            <a:extLst>
              <a:ext uri="{FF2B5EF4-FFF2-40B4-BE49-F238E27FC236}">
                <a16:creationId xmlns:a16="http://schemas.microsoft.com/office/drawing/2014/main" id="{08045AD8-5EDE-4F18-91C1-D1D9AFFD8D96}"/>
              </a:ext>
            </a:extLst>
          </p:cNvPr>
          <p:cNvSpPr/>
          <p:nvPr/>
        </p:nvSpPr>
        <p:spPr>
          <a:xfrm>
            <a:off x="4656436" y="3479878"/>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Metadata policy</a:t>
            </a:r>
          </a:p>
        </p:txBody>
      </p:sp>
      <p:sp>
        <p:nvSpPr>
          <p:cNvPr id="36" name="Snip Single Corner Rectangle 65">
            <a:extLst>
              <a:ext uri="{FF2B5EF4-FFF2-40B4-BE49-F238E27FC236}">
                <a16:creationId xmlns:a16="http://schemas.microsoft.com/office/drawing/2014/main" id="{1BC56233-BB46-4998-A86D-768EA5738E3D}"/>
              </a:ext>
            </a:extLst>
          </p:cNvPr>
          <p:cNvSpPr/>
          <p:nvPr/>
        </p:nvSpPr>
        <p:spPr>
          <a:xfrm>
            <a:off x="4656436" y="3712802"/>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i="1" dirty="0">
                <a:solidFill>
                  <a:schemeClr val="tx1"/>
                </a:solidFill>
                <a:latin typeface="Arial" panose="020B0604020202020204" pitchFamily="34" charset="0"/>
                <a:cs typeface="Arial" panose="020B0604020202020204" pitchFamily="34" charset="0"/>
              </a:rPr>
              <a:t>DM tool: data catalogue</a:t>
            </a:r>
          </a:p>
        </p:txBody>
      </p:sp>
      <p:sp>
        <p:nvSpPr>
          <p:cNvPr id="37" name="Snip Single Corner Rectangle 66">
            <a:extLst>
              <a:ext uri="{FF2B5EF4-FFF2-40B4-BE49-F238E27FC236}">
                <a16:creationId xmlns:a16="http://schemas.microsoft.com/office/drawing/2014/main" id="{0D73AA1E-55F3-4696-8A1A-9E348AF89A18}"/>
              </a:ext>
            </a:extLst>
          </p:cNvPr>
          <p:cNvSpPr/>
          <p:nvPr/>
        </p:nvSpPr>
        <p:spPr>
          <a:xfrm>
            <a:off x="4656436" y="3945726"/>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security policy</a:t>
            </a:r>
          </a:p>
        </p:txBody>
      </p:sp>
      <p:sp>
        <p:nvSpPr>
          <p:cNvPr id="38" name="Snip Single Corner Rectangle 67">
            <a:extLst>
              <a:ext uri="{FF2B5EF4-FFF2-40B4-BE49-F238E27FC236}">
                <a16:creationId xmlns:a16="http://schemas.microsoft.com/office/drawing/2014/main" id="{EE649083-7C74-4979-A228-A6597C883F10}"/>
              </a:ext>
            </a:extLst>
          </p:cNvPr>
          <p:cNvSpPr/>
          <p:nvPr/>
        </p:nvSpPr>
        <p:spPr>
          <a:xfrm>
            <a:off x="4656436" y="4411573"/>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retention policy</a:t>
            </a:r>
          </a:p>
        </p:txBody>
      </p:sp>
      <p:sp>
        <p:nvSpPr>
          <p:cNvPr id="39" name="Snip Single Corner Rectangle 68">
            <a:extLst>
              <a:ext uri="{FF2B5EF4-FFF2-40B4-BE49-F238E27FC236}">
                <a16:creationId xmlns:a16="http://schemas.microsoft.com/office/drawing/2014/main" id="{1C3BA5C2-484C-4038-A5EE-30C1B1614C6C}"/>
              </a:ext>
            </a:extLst>
          </p:cNvPr>
          <p:cNvSpPr/>
          <p:nvPr/>
        </p:nvSpPr>
        <p:spPr>
          <a:xfrm>
            <a:off x="4656436" y="4644498"/>
            <a:ext cx="1668304" cy="165754"/>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share policy</a:t>
            </a:r>
          </a:p>
        </p:txBody>
      </p:sp>
      <p:sp>
        <p:nvSpPr>
          <p:cNvPr id="40" name="Right Brace 39">
            <a:extLst>
              <a:ext uri="{FF2B5EF4-FFF2-40B4-BE49-F238E27FC236}">
                <a16:creationId xmlns:a16="http://schemas.microsoft.com/office/drawing/2014/main" id="{5A87F775-D37B-4DF5-82F3-275138CE27AD}"/>
              </a:ext>
            </a:extLst>
          </p:cNvPr>
          <p:cNvSpPr/>
          <p:nvPr/>
        </p:nvSpPr>
        <p:spPr>
          <a:xfrm>
            <a:off x="6853793" y="619708"/>
            <a:ext cx="452205" cy="20952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1" name="Right Brace 40">
            <a:extLst>
              <a:ext uri="{FF2B5EF4-FFF2-40B4-BE49-F238E27FC236}">
                <a16:creationId xmlns:a16="http://schemas.microsoft.com/office/drawing/2014/main" id="{E175E1DF-F742-4945-A1E6-5398A3AB20A3}"/>
              </a:ext>
            </a:extLst>
          </p:cNvPr>
          <p:cNvSpPr/>
          <p:nvPr/>
        </p:nvSpPr>
        <p:spPr>
          <a:xfrm>
            <a:off x="6853793" y="2781106"/>
            <a:ext cx="452205" cy="20291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2" name="TextBox 41">
            <a:extLst>
              <a:ext uri="{FF2B5EF4-FFF2-40B4-BE49-F238E27FC236}">
                <a16:creationId xmlns:a16="http://schemas.microsoft.com/office/drawing/2014/main" id="{335EAF9B-D6BE-4086-8EB4-6A5741D76B26}"/>
              </a:ext>
            </a:extLst>
          </p:cNvPr>
          <p:cNvSpPr txBox="1"/>
          <p:nvPr/>
        </p:nvSpPr>
        <p:spPr>
          <a:xfrm rot="16200000">
            <a:off x="6534137" y="1452576"/>
            <a:ext cx="896399" cy="230961"/>
          </a:xfrm>
          <a:prstGeom prst="rect">
            <a:avLst/>
          </a:prstGeom>
          <a:noFill/>
        </p:spPr>
        <p:txBody>
          <a:bodyPr wrap="square" rtlCol="0">
            <a:spAutoFit/>
          </a:bodyPr>
          <a:lstStyle/>
          <a:p>
            <a:r>
              <a:rPr lang="en-AU" sz="901" dirty="0"/>
              <a:t>Accountability</a:t>
            </a:r>
          </a:p>
        </p:txBody>
      </p:sp>
      <p:sp>
        <p:nvSpPr>
          <p:cNvPr id="43" name="TextBox 42">
            <a:extLst>
              <a:ext uri="{FF2B5EF4-FFF2-40B4-BE49-F238E27FC236}">
                <a16:creationId xmlns:a16="http://schemas.microsoft.com/office/drawing/2014/main" id="{4E5DE8B2-E834-4004-A4AC-2D0D400D4D40}"/>
              </a:ext>
            </a:extLst>
          </p:cNvPr>
          <p:cNvSpPr txBox="1"/>
          <p:nvPr/>
        </p:nvSpPr>
        <p:spPr>
          <a:xfrm rot="16200000">
            <a:off x="6534138" y="3555588"/>
            <a:ext cx="896399" cy="230961"/>
          </a:xfrm>
          <a:prstGeom prst="rect">
            <a:avLst/>
          </a:prstGeom>
          <a:noFill/>
        </p:spPr>
        <p:txBody>
          <a:bodyPr wrap="square" rtlCol="0">
            <a:spAutoFit/>
          </a:bodyPr>
          <a:lstStyle/>
          <a:p>
            <a:r>
              <a:rPr lang="en-AU" sz="901" dirty="0"/>
              <a:t>Accountability</a:t>
            </a:r>
          </a:p>
        </p:txBody>
      </p:sp>
      <p:sp>
        <p:nvSpPr>
          <p:cNvPr id="44" name="Arrow: Left-Right 17">
            <a:extLst>
              <a:ext uri="{FF2B5EF4-FFF2-40B4-BE49-F238E27FC236}">
                <a16:creationId xmlns:a16="http://schemas.microsoft.com/office/drawing/2014/main" id="{2EBF28EE-758F-4AFD-BE29-141DFCAA983C}"/>
              </a:ext>
            </a:extLst>
          </p:cNvPr>
          <p:cNvSpPr/>
          <p:nvPr/>
        </p:nvSpPr>
        <p:spPr>
          <a:xfrm rot="5400000">
            <a:off x="7811035" y="2542795"/>
            <a:ext cx="363923" cy="251894"/>
          </a:xfrm>
          <a:prstGeom prst="leftRightArrow">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665" tIns="34332" rIns="68665" bIns="34332" numCol="1" spcCol="0" rtlCol="0" fromWordArt="0" anchor="ctr" anchorCtr="0" forceAA="0" compatLnSpc="1">
            <a:prstTxWarp prst="textNoShape">
              <a:avLst/>
            </a:prstTxWarp>
            <a:noAutofit/>
          </a:bodyPr>
          <a:lstStyle/>
          <a:p>
            <a:pPr algn="ctr"/>
            <a:endParaRPr lang="en-AU" sz="1802" dirty="0">
              <a:solidFill>
                <a:schemeClr val="tx1"/>
              </a:solidFill>
            </a:endParaRPr>
          </a:p>
        </p:txBody>
      </p:sp>
      <p:sp>
        <p:nvSpPr>
          <p:cNvPr id="45" name="Arrow: Left-Right 17">
            <a:extLst>
              <a:ext uri="{FF2B5EF4-FFF2-40B4-BE49-F238E27FC236}">
                <a16:creationId xmlns:a16="http://schemas.microsoft.com/office/drawing/2014/main" id="{BEAAA223-78F0-4763-8C89-2CE12F56476F}"/>
              </a:ext>
            </a:extLst>
          </p:cNvPr>
          <p:cNvSpPr/>
          <p:nvPr/>
        </p:nvSpPr>
        <p:spPr>
          <a:xfrm rot="5400000">
            <a:off x="7811035" y="3904051"/>
            <a:ext cx="363923" cy="251894"/>
          </a:xfrm>
          <a:prstGeom prst="leftRightArrow">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665" tIns="34332" rIns="68665" bIns="34332" numCol="1" spcCol="0" rtlCol="0" fromWordArt="0" anchor="ctr" anchorCtr="0" forceAA="0" compatLnSpc="1">
            <a:prstTxWarp prst="textNoShape">
              <a:avLst/>
            </a:prstTxWarp>
            <a:noAutofit/>
          </a:bodyPr>
          <a:lstStyle/>
          <a:p>
            <a:pPr algn="ctr"/>
            <a:endParaRPr lang="en-AU" sz="1802" dirty="0">
              <a:solidFill>
                <a:schemeClr val="tx1"/>
              </a:solidFill>
            </a:endParaRPr>
          </a:p>
        </p:txBody>
      </p:sp>
      <p:sp>
        <p:nvSpPr>
          <p:cNvPr id="46" name="Arrow: Left-Right 17">
            <a:extLst>
              <a:ext uri="{FF2B5EF4-FFF2-40B4-BE49-F238E27FC236}">
                <a16:creationId xmlns:a16="http://schemas.microsoft.com/office/drawing/2014/main" id="{305B8DB9-AD84-4E7A-ABCD-55D0A20C4DC3}"/>
              </a:ext>
            </a:extLst>
          </p:cNvPr>
          <p:cNvSpPr/>
          <p:nvPr/>
        </p:nvSpPr>
        <p:spPr>
          <a:xfrm rot="5400000">
            <a:off x="7811035" y="1375968"/>
            <a:ext cx="363923" cy="251894"/>
          </a:xfrm>
          <a:prstGeom prst="leftRightArrow">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665" tIns="34332" rIns="68665" bIns="34332" numCol="1" spcCol="0" rtlCol="0" fromWordArt="0" anchor="ctr" anchorCtr="0" forceAA="0" compatLnSpc="1">
            <a:prstTxWarp prst="textNoShape">
              <a:avLst/>
            </a:prstTxWarp>
            <a:noAutofit/>
          </a:bodyPr>
          <a:lstStyle/>
          <a:p>
            <a:pPr algn="ctr"/>
            <a:endParaRPr lang="en-AU" sz="1802" dirty="0">
              <a:solidFill>
                <a:schemeClr val="tx1"/>
              </a:solidFill>
            </a:endParaRPr>
          </a:p>
        </p:txBody>
      </p:sp>
    </p:spTree>
    <p:extLst>
      <p:ext uri="{BB962C8B-B14F-4D97-AF65-F5344CB8AC3E}">
        <p14:creationId xmlns:p14="http://schemas.microsoft.com/office/powerpoint/2010/main" val="96855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CA671-1E50-4B98-972F-DB990CC7E8BE}"/>
              </a:ext>
            </a:extLst>
          </p:cNvPr>
          <p:cNvSpPr>
            <a:spLocks noGrp="1"/>
          </p:cNvSpPr>
          <p:nvPr>
            <p:ph idx="1"/>
          </p:nvPr>
        </p:nvSpPr>
        <p:spPr>
          <a:xfrm>
            <a:off x="723193" y="1689101"/>
            <a:ext cx="6558451" cy="2911475"/>
          </a:xfrm>
        </p:spPr>
        <p:txBody>
          <a:bodyPr/>
          <a:lstStyle/>
          <a:p>
            <a:r>
              <a:rPr lang="en-AU" sz="2000" dirty="0"/>
              <a:t>What Does Governance mean to you;</a:t>
            </a:r>
          </a:p>
          <a:p>
            <a:r>
              <a:rPr lang="en-AU" sz="2000" dirty="0"/>
              <a:t>Name two Data Governance Principles;</a:t>
            </a:r>
          </a:p>
          <a:p>
            <a:r>
              <a:rPr lang="en-AU" sz="2000" dirty="0"/>
              <a:t>Referring to the Gartner's EIM Maturity Model: Strategy – how would you rate your organisation</a:t>
            </a:r>
          </a:p>
          <a:p>
            <a:endParaRPr lang="en-AU" dirty="0"/>
          </a:p>
          <a:p>
            <a:endParaRPr lang="en-AU" dirty="0"/>
          </a:p>
          <a:p>
            <a:endParaRPr lang="en-AU" dirty="0"/>
          </a:p>
        </p:txBody>
      </p:sp>
      <p:sp>
        <p:nvSpPr>
          <p:cNvPr id="3" name="Slide Number Placeholder 2">
            <a:extLst>
              <a:ext uri="{FF2B5EF4-FFF2-40B4-BE49-F238E27FC236}">
                <a16:creationId xmlns:a16="http://schemas.microsoft.com/office/drawing/2014/main" id="{D018F13E-6C9E-4893-B138-4D791B155D32}"/>
              </a:ext>
            </a:extLst>
          </p:cNvPr>
          <p:cNvSpPr>
            <a:spLocks noGrp="1"/>
          </p:cNvSpPr>
          <p:nvPr>
            <p:ph type="sldNum" sz="quarter" idx="11"/>
          </p:nvPr>
        </p:nvSpPr>
        <p:spPr/>
        <p:txBody>
          <a:bodyPr/>
          <a:lstStyle/>
          <a:p>
            <a:fld id="{75027981-8991-894F-AA38-4332D62C8072}" type="slidenum">
              <a:rPr lang="en-US" altLang="en-US" smtClean="0"/>
              <a:pPr/>
              <a:t>18</a:t>
            </a:fld>
            <a:endParaRPr lang="en-US" altLang="en-US" dirty="0"/>
          </a:p>
        </p:txBody>
      </p:sp>
      <p:sp>
        <p:nvSpPr>
          <p:cNvPr id="4" name="Title 3">
            <a:extLst>
              <a:ext uri="{FF2B5EF4-FFF2-40B4-BE49-F238E27FC236}">
                <a16:creationId xmlns:a16="http://schemas.microsoft.com/office/drawing/2014/main" id="{F9484AEE-23DD-4749-BE1A-BFE97BEB8BE5}"/>
              </a:ext>
            </a:extLst>
          </p:cNvPr>
          <p:cNvSpPr>
            <a:spLocks noGrp="1"/>
          </p:cNvSpPr>
          <p:nvPr>
            <p:ph type="title"/>
          </p:nvPr>
        </p:nvSpPr>
        <p:spPr/>
        <p:txBody>
          <a:bodyPr/>
          <a:lstStyle/>
          <a:p>
            <a:r>
              <a:rPr lang="en-AU" dirty="0"/>
              <a:t>Activity</a:t>
            </a:r>
          </a:p>
        </p:txBody>
      </p:sp>
      <p:pic>
        <p:nvPicPr>
          <p:cNvPr id="5" name="image3.png">
            <a:extLst>
              <a:ext uri="{FF2B5EF4-FFF2-40B4-BE49-F238E27FC236}">
                <a16:creationId xmlns:a16="http://schemas.microsoft.com/office/drawing/2014/main" id="{21CE45D8-61C4-4D76-AFA3-E2147A774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72" y="1531107"/>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33800-6905-4C5F-A6FD-21FA684FA732}"/>
              </a:ext>
            </a:extLst>
          </p:cNvPr>
          <p:cNvSpPr>
            <a:spLocks noGrp="1"/>
          </p:cNvSpPr>
          <p:nvPr>
            <p:ph idx="1"/>
          </p:nvPr>
        </p:nvSpPr>
        <p:spPr>
          <a:xfrm>
            <a:off x="614136" y="1008745"/>
            <a:ext cx="7702374" cy="2911475"/>
          </a:xfrm>
        </p:spPr>
        <p:txBody>
          <a:bodyPr/>
          <a:lstStyle/>
          <a:p>
            <a:pPr marL="0" lvl="0" indent="0">
              <a:buNone/>
            </a:pPr>
            <a:r>
              <a:rPr lang="en-AU" sz="1800" i="1" dirty="0"/>
              <a:t>Practical Application across the Data Management Lifecycle</a:t>
            </a:r>
          </a:p>
          <a:p>
            <a:pPr marL="0" lvl="0" indent="0">
              <a:buNone/>
            </a:pPr>
            <a:endParaRPr lang="en-AU" sz="1800" i="1" dirty="0"/>
          </a:p>
          <a:p>
            <a:pPr lvl="0"/>
            <a:r>
              <a:rPr lang="en-AU" sz="1800" dirty="0"/>
              <a:t>Data defining roles and responsibilities for business processes, systems, and data; </a:t>
            </a:r>
          </a:p>
          <a:p>
            <a:r>
              <a:rPr lang="en-AU" sz="1800" dirty="0"/>
              <a:t>Mapping business processes, data flows, and databases; and </a:t>
            </a:r>
          </a:p>
          <a:p>
            <a:endParaRPr lang="en-AU" sz="1800" dirty="0"/>
          </a:p>
          <a:p>
            <a:r>
              <a:rPr lang="en-AU" sz="1800" dirty="0"/>
              <a:t>Establishing a data concept model that ensures consistent use of concepts across all databases and fields as well as clearly defined data dictionaries.</a:t>
            </a:r>
          </a:p>
          <a:p>
            <a:endParaRPr lang="en-AU" dirty="0"/>
          </a:p>
        </p:txBody>
      </p:sp>
      <p:sp>
        <p:nvSpPr>
          <p:cNvPr id="3" name="Slide Number Placeholder 2">
            <a:extLst>
              <a:ext uri="{FF2B5EF4-FFF2-40B4-BE49-F238E27FC236}">
                <a16:creationId xmlns:a16="http://schemas.microsoft.com/office/drawing/2014/main" id="{FACA91E4-2A33-429C-A3E4-8296458D2BCE}"/>
              </a:ext>
            </a:extLst>
          </p:cNvPr>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5027981-8991-894F-AA38-4332D62C8072}" type="slidenum">
              <a:rPr kumimoji="0" lang="en-US" altLang="en-US" sz="676" b="0" i="0" u="none" strike="noStrike" kern="1200" cap="none" spc="0" normalizeH="0" baseline="0" noProof="0" smtClean="0">
                <a:ln>
                  <a:noFill/>
                </a:ln>
                <a:solidFill>
                  <a:srgbClr val="666666"/>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676" b="0" i="0" u="none" strike="noStrike" kern="1200" cap="none" spc="0" normalizeH="0" baseline="0" noProof="0" dirty="0">
              <a:ln>
                <a:noFill/>
              </a:ln>
              <a:solidFill>
                <a:srgbClr val="666666"/>
              </a:solidFill>
              <a:effectLst/>
              <a:uLnTx/>
              <a:uFillTx/>
              <a:latin typeface="Arial" panose="020B0604020202020204" pitchFamily="34" charset="0"/>
              <a:ea typeface="ＭＳ Ｐゴシック" panose="020B0600070205080204" pitchFamily="34" charset="-128"/>
              <a:cs typeface="+mn-cs"/>
            </a:endParaRPr>
          </a:p>
        </p:txBody>
      </p:sp>
      <p:sp>
        <p:nvSpPr>
          <p:cNvPr id="4" name="Title 3">
            <a:extLst>
              <a:ext uri="{FF2B5EF4-FFF2-40B4-BE49-F238E27FC236}">
                <a16:creationId xmlns:a16="http://schemas.microsoft.com/office/drawing/2014/main" id="{D2782746-50DF-4CCE-981C-EB0452BC02C7}"/>
              </a:ext>
            </a:extLst>
          </p:cNvPr>
          <p:cNvSpPr>
            <a:spLocks noGrp="1"/>
          </p:cNvSpPr>
          <p:nvPr>
            <p:ph type="title"/>
          </p:nvPr>
        </p:nvSpPr>
        <p:spPr>
          <a:xfrm>
            <a:off x="614136" y="226107"/>
            <a:ext cx="7702374" cy="782638"/>
          </a:xfrm>
        </p:spPr>
        <p:txBody>
          <a:bodyPr/>
          <a:lstStyle/>
          <a:p>
            <a:r>
              <a:rPr lang="en-AU" dirty="0"/>
              <a:t>Session 2</a:t>
            </a:r>
          </a:p>
        </p:txBody>
      </p:sp>
    </p:spTree>
    <p:extLst>
      <p:ext uri="{BB962C8B-B14F-4D97-AF65-F5344CB8AC3E}">
        <p14:creationId xmlns:p14="http://schemas.microsoft.com/office/powerpoint/2010/main" val="342552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CA671-1E50-4B98-972F-DB990CC7E8BE}"/>
              </a:ext>
            </a:extLst>
          </p:cNvPr>
          <p:cNvSpPr>
            <a:spLocks noGrp="1"/>
          </p:cNvSpPr>
          <p:nvPr>
            <p:ph idx="1"/>
          </p:nvPr>
        </p:nvSpPr>
        <p:spPr>
          <a:xfrm>
            <a:off x="723193" y="1689101"/>
            <a:ext cx="6558451" cy="2911475"/>
          </a:xfrm>
        </p:spPr>
        <p:txBody>
          <a:bodyPr/>
          <a:lstStyle/>
          <a:p>
            <a:r>
              <a:rPr lang="en-AU" sz="2000" dirty="0"/>
              <a:t>Why do you think Data Governance in Architecture is important ? </a:t>
            </a:r>
            <a:endParaRPr lang="en-AU" dirty="0"/>
          </a:p>
          <a:p>
            <a:endParaRPr lang="en-AU" dirty="0"/>
          </a:p>
          <a:p>
            <a:endParaRPr lang="en-AU" dirty="0"/>
          </a:p>
        </p:txBody>
      </p:sp>
      <p:sp>
        <p:nvSpPr>
          <p:cNvPr id="3" name="Slide Number Placeholder 2">
            <a:extLst>
              <a:ext uri="{FF2B5EF4-FFF2-40B4-BE49-F238E27FC236}">
                <a16:creationId xmlns:a16="http://schemas.microsoft.com/office/drawing/2014/main" id="{D018F13E-6C9E-4893-B138-4D791B155D32}"/>
              </a:ext>
            </a:extLst>
          </p:cNvPr>
          <p:cNvSpPr>
            <a:spLocks noGrp="1"/>
          </p:cNvSpPr>
          <p:nvPr>
            <p:ph type="sldNum" sz="quarter" idx="11"/>
          </p:nvPr>
        </p:nvSpPr>
        <p:spPr/>
        <p:txBody>
          <a:bodyPr/>
          <a:lstStyle/>
          <a:p>
            <a:fld id="{75027981-8991-894F-AA38-4332D62C8072}" type="slidenum">
              <a:rPr lang="en-US" altLang="en-US" smtClean="0"/>
              <a:pPr/>
              <a:t>2</a:t>
            </a:fld>
            <a:endParaRPr lang="en-US" altLang="en-US" dirty="0"/>
          </a:p>
        </p:txBody>
      </p:sp>
      <p:sp>
        <p:nvSpPr>
          <p:cNvPr id="4" name="Title 3">
            <a:extLst>
              <a:ext uri="{FF2B5EF4-FFF2-40B4-BE49-F238E27FC236}">
                <a16:creationId xmlns:a16="http://schemas.microsoft.com/office/drawing/2014/main" id="{F9484AEE-23DD-4749-BE1A-BFE97BEB8BE5}"/>
              </a:ext>
            </a:extLst>
          </p:cNvPr>
          <p:cNvSpPr>
            <a:spLocks noGrp="1"/>
          </p:cNvSpPr>
          <p:nvPr>
            <p:ph type="title"/>
          </p:nvPr>
        </p:nvSpPr>
        <p:spPr/>
        <p:txBody>
          <a:bodyPr/>
          <a:lstStyle/>
          <a:p>
            <a:r>
              <a:rPr lang="en-AU" dirty="0"/>
              <a:t>Activity</a:t>
            </a:r>
          </a:p>
        </p:txBody>
      </p:sp>
      <p:pic>
        <p:nvPicPr>
          <p:cNvPr id="5" name="image3.png">
            <a:extLst>
              <a:ext uri="{FF2B5EF4-FFF2-40B4-BE49-F238E27FC236}">
                <a16:creationId xmlns:a16="http://schemas.microsoft.com/office/drawing/2014/main" id="{21CE45D8-61C4-4D76-AFA3-E2147A774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72" y="1531107"/>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6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52C38FD0-461B-4539-BD84-116A252B0B37}"/>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TextBox 5">
            <a:extLst>
              <a:ext uri="{FF2B5EF4-FFF2-40B4-BE49-F238E27FC236}">
                <a16:creationId xmlns:a16="http://schemas.microsoft.com/office/drawing/2014/main" id="{3A8FE4B9-9D9A-432B-85BC-F2E966F0E653}"/>
              </a:ext>
            </a:extLst>
          </p:cNvPr>
          <p:cNvSpPr txBox="1"/>
          <p:nvPr/>
        </p:nvSpPr>
        <p:spPr>
          <a:xfrm>
            <a:off x="363794" y="138894"/>
            <a:ext cx="8465162" cy="120032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rPr>
              <a:t>Session 2</a:t>
            </a:r>
          </a:p>
          <a:p>
            <a:pPr lvl="0">
              <a:defRPr/>
            </a:pPr>
            <a:r>
              <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rPr>
              <a:t>	</a:t>
            </a:r>
            <a:r>
              <a:rPr kumimoji="0" lang="en-AU" sz="2400" b="0" i="0" u="none" strike="noStrike" kern="1200" cap="none" spc="0" normalizeH="0" baseline="0" noProof="0" dirty="0">
                <a:ln>
                  <a:noFill/>
                </a:ln>
                <a:solidFill>
                  <a:srgbClr val="0070C0"/>
                </a:solidFill>
                <a:effectLst/>
                <a:uLnTx/>
                <a:uFillTx/>
                <a:latin typeface="Segoe UI Emoji" panose="020B0502040204020203" pitchFamily="34" charset="0"/>
                <a:ea typeface="Segoe UI Emoji" panose="020B0502040204020203" pitchFamily="34" charset="0"/>
                <a:cs typeface="+mn-cs"/>
              </a:rPr>
              <a:t>Data Architecture and </a:t>
            </a:r>
            <a:r>
              <a:rPr lang="en-AU" sz="2400" dirty="0">
                <a:solidFill>
                  <a:srgbClr val="0070C0"/>
                </a:solidFill>
                <a:latin typeface="Segoe UI Emoji" panose="020B0502040204020203" pitchFamily="34" charset="0"/>
                <a:ea typeface="Segoe UI Emoji" panose="020B0502040204020203" pitchFamily="34" charset="0"/>
              </a:rPr>
              <a:t>Governance</a:t>
            </a:r>
            <a:r>
              <a:rPr kumimoji="0" lang="en-AU" sz="2400" b="0" i="0" u="none" strike="noStrike" kern="1200" cap="none" spc="0" normalizeH="0" baseline="0" noProof="0" dirty="0">
                <a:ln>
                  <a:noFill/>
                </a:ln>
                <a:solidFill>
                  <a:srgbClr val="0070C0"/>
                </a:solidFill>
                <a:effectLst/>
                <a:uLnTx/>
                <a:uFillTx/>
                <a:latin typeface="Segoe UI Emoji" panose="020B0502040204020203" pitchFamily="34" charset="0"/>
                <a:ea typeface="Segoe UI Emoji" panose="020B0502040204020203" pitchFamily="34" charset="0"/>
                <a:cs typeface="+mn-cs"/>
              </a:rPr>
              <a:t> Ecosystem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endParaRPr>
          </a:p>
        </p:txBody>
      </p:sp>
      <p:sp>
        <p:nvSpPr>
          <p:cNvPr id="4" name="Freeform 5">
            <a:extLst>
              <a:ext uri="{FF2B5EF4-FFF2-40B4-BE49-F238E27FC236}">
                <a16:creationId xmlns:a16="http://schemas.microsoft.com/office/drawing/2014/main" id="{21E075ED-3DD0-430E-BF77-D37AEA05D190}"/>
              </a:ext>
            </a:extLst>
          </p:cNvPr>
          <p:cNvSpPr>
            <a:spLocks/>
          </p:cNvSpPr>
          <p:nvPr/>
        </p:nvSpPr>
        <p:spPr bwMode="auto">
          <a:xfrm>
            <a:off x="3298166" y="2020332"/>
            <a:ext cx="1950040" cy="752326"/>
          </a:xfrm>
          <a:custGeom>
            <a:avLst/>
            <a:gdLst>
              <a:gd name="T0" fmla="*/ 1514 w 1514"/>
              <a:gd name="T1" fmla="*/ 315 h 571"/>
              <a:gd name="T2" fmla="*/ 1258 w 1514"/>
              <a:gd name="T3" fmla="*/ 571 h 571"/>
              <a:gd name="T4" fmla="*/ 256 w 1514"/>
              <a:gd name="T5" fmla="*/ 570 h 571"/>
              <a:gd name="T6" fmla="*/ 0 w 1514"/>
              <a:gd name="T7" fmla="*/ 314 h 571"/>
              <a:gd name="T8" fmla="*/ 757 w 1514"/>
              <a:gd name="T9" fmla="*/ 0 h 571"/>
              <a:gd name="T10" fmla="*/ 1514 w 1514"/>
              <a:gd name="T11" fmla="*/ 315 h 571"/>
            </a:gdLst>
            <a:ahLst/>
            <a:cxnLst>
              <a:cxn ang="0">
                <a:pos x="T0" y="T1"/>
              </a:cxn>
              <a:cxn ang="0">
                <a:pos x="T2" y="T3"/>
              </a:cxn>
              <a:cxn ang="0">
                <a:pos x="T4" y="T5"/>
              </a:cxn>
              <a:cxn ang="0">
                <a:pos x="T6" y="T7"/>
              </a:cxn>
              <a:cxn ang="0">
                <a:pos x="T8" y="T9"/>
              </a:cxn>
              <a:cxn ang="0">
                <a:pos x="T10" y="T11"/>
              </a:cxn>
            </a:cxnLst>
            <a:rect l="0" t="0" r="r" b="b"/>
            <a:pathLst>
              <a:path w="1514" h="571">
                <a:moveTo>
                  <a:pt x="1514" y="315"/>
                </a:moveTo>
                <a:cubicBezTo>
                  <a:pt x="1258" y="571"/>
                  <a:pt x="1258" y="571"/>
                  <a:pt x="1258" y="571"/>
                </a:cubicBezTo>
                <a:cubicBezTo>
                  <a:pt x="981" y="294"/>
                  <a:pt x="530" y="296"/>
                  <a:pt x="256" y="570"/>
                </a:cubicBezTo>
                <a:cubicBezTo>
                  <a:pt x="0" y="314"/>
                  <a:pt x="0" y="314"/>
                  <a:pt x="0" y="314"/>
                </a:cubicBezTo>
                <a:cubicBezTo>
                  <a:pt x="202" y="111"/>
                  <a:pt x="471" y="0"/>
                  <a:pt x="757" y="0"/>
                </a:cubicBezTo>
                <a:cubicBezTo>
                  <a:pt x="1043" y="0"/>
                  <a:pt x="1312" y="112"/>
                  <a:pt x="1514" y="315"/>
                </a:cubicBezTo>
                <a:close/>
              </a:path>
            </a:pathLst>
          </a:custGeom>
          <a:solidFill>
            <a:srgbClr val="0F608D"/>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7" name="Freeform 6">
            <a:extLst>
              <a:ext uri="{FF2B5EF4-FFF2-40B4-BE49-F238E27FC236}">
                <a16:creationId xmlns:a16="http://schemas.microsoft.com/office/drawing/2014/main" id="{7C81F208-D85E-4448-88DB-B8F16F4BE07A}"/>
              </a:ext>
            </a:extLst>
          </p:cNvPr>
          <p:cNvSpPr>
            <a:spLocks/>
          </p:cNvSpPr>
          <p:nvPr/>
        </p:nvSpPr>
        <p:spPr bwMode="auto">
          <a:xfrm>
            <a:off x="2892841" y="2433891"/>
            <a:ext cx="734922" cy="1997402"/>
          </a:xfrm>
          <a:custGeom>
            <a:avLst/>
            <a:gdLst>
              <a:gd name="T0" fmla="*/ 570 w 571"/>
              <a:gd name="T1" fmla="*/ 1261 h 1517"/>
              <a:gd name="T2" fmla="*/ 313 w 571"/>
              <a:gd name="T3" fmla="*/ 1517 h 1517"/>
              <a:gd name="T4" fmla="*/ 0 w 571"/>
              <a:gd name="T5" fmla="*/ 758 h 1517"/>
              <a:gd name="T6" fmla="*/ 315 w 571"/>
              <a:gd name="T7" fmla="*/ 0 h 1517"/>
              <a:gd name="T8" fmla="*/ 571 w 571"/>
              <a:gd name="T9" fmla="*/ 256 h 1517"/>
              <a:gd name="T10" fmla="*/ 570 w 571"/>
              <a:gd name="T11" fmla="*/ 1261 h 1517"/>
            </a:gdLst>
            <a:ahLst/>
            <a:cxnLst>
              <a:cxn ang="0">
                <a:pos x="T0" y="T1"/>
              </a:cxn>
              <a:cxn ang="0">
                <a:pos x="T2" y="T3"/>
              </a:cxn>
              <a:cxn ang="0">
                <a:pos x="T4" y="T5"/>
              </a:cxn>
              <a:cxn ang="0">
                <a:pos x="T6" y="T7"/>
              </a:cxn>
              <a:cxn ang="0">
                <a:pos x="T8" y="T9"/>
              </a:cxn>
              <a:cxn ang="0">
                <a:pos x="T10" y="T11"/>
              </a:cxn>
            </a:cxnLst>
            <a:rect l="0" t="0" r="r" b="b"/>
            <a:pathLst>
              <a:path w="571" h="1517">
                <a:moveTo>
                  <a:pt x="570" y="1261"/>
                </a:moveTo>
                <a:cubicBezTo>
                  <a:pt x="313" y="1517"/>
                  <a:pt x="313" y="1517"/>
                  <a:pt x="313" y="1517"/>
                </a:cubicBezTo>
                <a:cubicBezTo>
                  <a:pt x="111" y="1315"/>
                  <a:pt x="0" y="1045"/>
                  <a:pt x="0" y="758"/>
                </a:cubicBezTo>
                <a:cubicBezTo>
                  <a:pt x="0" y="472"/>
                  <a:pt x="112" y="202"/>
                  <a:pt x="315" y="0"/>
                </a:cubicBezTo>
                <a:cubicBezTo>
                  <a:pt x="571" y="256"/>
                  <a:pt x="571" y="256"/>
                  <a:pt x="571" y="256"/>
                </a:cubicBezTo>
                <a:cubicBezTo>
                  <a:pt x="294" y="533"/>
                  <a:pt x="293" y="984"/>
                  <a:pt x="570" y="1261"/>
                </a:cubicBezTo>
                <a:close/>
              </a:path>
            </a:pathLst>
          </a:custGeom>
          <a:solidFill>
            <a:srgbClr val="175D7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8" name="Freeform 7">
            <a:extLst>
              <a:ext uri="{FF2B5EF4-FFF2-40B4-BE49-F238E27FC236}">
                <a16:creationId xmlns:a16="http://schemas.microsoft.com/office/drawing/2014/main" id="{F196754D-CA2B-48CC-A7FA-80132C42FADA}"/>
              </a:ext>
            </a:extLst>
          </p:cNvPr>
          <p:cNvSpPr>
            <a:spLocks/>
          </p:cNvSpPr>
          <p:nvPr/>
        </p:nvSpPr>
        <p:spPr bwMode="auto">
          <a:xfrm>
            <a:off x="3295585" y="4093406"/>
            <a:ext cx="1955203" cy="750566"/>
          </a:xfrm>
          <a:custGeom>
            <a:avLst/>
            <a:gdLst>
              <a:gd name="T0" fmla="*/ 1518 w 1518"/>
              <a:gd name="T1" fmla="*/ 256 h 570"/>
              <a:gd name="T2" fmla="*/ 759 w 1518"/>
              <a:gd name="T3" fmla="*/ 570 h 570"/>
              <a:gd name="T4" fmla="*/ 0 w 1518"/>
              <a:gd name="T5" fmla="*/ 257 h 570"/>
              <a:gd name="T6" fmla="*/ 257 w 1518"/>
              <a:gd name="T7" fmla="*/ 1 h 570"/>
              <a:gd name="T8" fmla="*/ 1261 w 1518"/>
              <a:gd name="T9" fmla="*/ 0 h 570"/>
              <a:gd name="T10" fmla="*/ 1518 w 1518"/>
              <a:gd name="T11" fmla="*/ 256 h 570"/>
            </a:gdLst>
            <a:ahLst/>
            <a:cxnLst>
              <a:cxn ang="0">
                <a:pos x="T0" y="T1"/>
              </a:cxn>
              <a:cxn ang="0">
                <a:pos x="T2" y="T3"/>
              </a:cxn>
              <a:cxn ang="0">
                <a:pos x="T4" y="T5"/>
              </a:cxn>
              <a:cxn ang="0">
                <a:pos x="T6" y="T7"/>
              </a:cxn>
              <a:cxn ang="0">
                <a:pos x="T8" y="T9"/>
              </a:cxn>
              <a:cxn ang="0">
                <a:pos x="T10" y="T11"/>
              </a:cxn>
            </a:cxnLst>
            <a:rect l="0" t="0" r="r" b="b"/>
            <a:pathLst>
              <a:path w="1518" h="570">
                <a:moveTo>
                  <a:pt x="1518" y="256"/>
                </a:moveTo>
                <a:cubicBezTo>
                  <a:pt x="1315" y="458"/>
                  <a:pt x="1045" y="570"/>
                  <a:pt x="759" y="570"/>
                </a:cubicBezTo>
                <a:cubicBezTo>
                  <a:pt x="473" y="570"/>
                  <a:pt x="203" y="459"/>
                  <a:pt x="0" y="257"/>
                </a:cubicBezTo>
                <a:cubicBezTo>
                  <a:pt x="257" y="1"/>
                  <a:pt x="257" y="1"/>
                  <a:pt x="257" y="1"/>
                </a:cubicBezTo>
                <a:cubicBezTo>
                  <a:pt x="533" y="278"/>
                  <a:pt x="985" y="276"/>
                  <a:pt x="1261" y="0"/>
                </a:cubicBezTo>
                <a:lnTo>
                  <a:pt x="1518" y="256"/>
                </a:lnTo>
                <a:close/>
              </a:path>
            </a:pathLst>
          </a:custGeom>
          <a:solidFill>
            <a:srgbClr val="51B3C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9" name="Freeform 8">
            <a:extLst>
              <a:ext uri="{FF2B5EF4-FFF2-40B4-BE49-F238E27FC236}">
                <a16:creationId xmlns:a16="http://schemas.microsoft.com/office/drawing/2014/main" id="{00D5287F-4BC0-476B-AB27-952E9413B47A}"/>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0" name="Freeform 10">
            <a:extLst>
              <a:ext uri="{FF2B5EF4-FFF2-40B4-BE49-F238E27FC236}">
                <a16:creationId xmlns:a16="http://schemas.microsoft.com/office/drawing/2014/main" id="{6A7A82A9-748F-4ADD-A579-23E74E5E1A93}"/>
              </a:ext>
            </a:extLst>
          </p:cNvPr>
          <p:cNvSpPr>
            <a:spLocks/>
          </p:cNvSpPr>
          <p:nvPr/>
        </p:nvSpPr>
        <p:spPr bwMode="auto">
          <a:xfrm>
            <a:off x="2871009" y="3702915"/>
            <a:ext cx="1158320" cy="1021579"/>
          </a:xfrm>
          <a:custGeom>
            <a:avLst/>
            <a:gdLst>
              <a:gd name="T0" fmla="*/ 1006 w 1346"/>
              <a:gd name="T1" fmla="*/ 0 h 1161"/>
              <a:gd name="T2" fmla="*/ 333 w 1346"/>
              <a:gd name="T3" fmla="*/ 0 h 1161"/>
              <a:gd name="T4" fmla="*/ 0 w 1346"/>
              <a:gd name="T5" fmla="*/ 580 h 1161"/>
              <a:gd name="T6" fmla="*/ 342 w 1346"/>
              <a:gd name="T7" fmla="*/ 1159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59"/>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1" name="Freeform 11">
            <a:extLst>
              <a:ext uri="{FF2B5EF4-FFF2-40B4-BE49-F238E27FC236}">
                <a16:creationId xmlns:a16="http://schemas.microsoft.com/office/drawing/2014/main" id="{1D023122-E72E-4E2A-8DC3-5B3104DB94C1}"/>
              </a:ext>
            </a:extLst>
          </p:cNvPr>
          <p:cNvSpPr>
            <a:spLocks/>
          </p:cNvSpPr>
          <p:nvPr/>
        </p:nvSpPr>
        <p:spPr bwMode="auto">
          <a:xfrm>
            <a:off x="2847231" y="2186636"/>
            <a:ext cx="1158320" cy="1021579"/>
          </a:xfrm>
          <a:custGeom>
            <a:avLst/>
            <a:gdLst>
              <a:gd name="T0" fmla="*/ 1006 w 1346"/>
              <a:gd name="T1" fmla="*/ 0 h 1161"/>
              <a:gd name="T2" fmla="*/ 333 w 1346"/>
              <a:gd name="T3" fmla="*/ 0 h 1161"/>
              <a:gd name="T4" fmla="*/ 0 w 1346"/>
              <a:gd name="T5" fmla="*/ 580 h 1161"/>
              <a:gd name="T6" fmla="*/ 342 w 1346"/>
              <a:gd name="T7" fmla="*/ 1161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61"/>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3" name="Freeform 9">
            <a:extLst>
              <a:ext uri="{FF2B5EF4-FFF2-40B4-BE49-F238E27FC236}">
                <a16:creationId xmlns:a16="http://schemas.microsoft.com/office/drawing/2014/main" id="{997EEF24-34B3-47F2-ADBB-0A36D5E20E0A}"/>
              </a:ext>
            </a:extLst>
          </p:cNvPr>
          <p:cNvSpPr>
            <a:spLocks/>
          </p:cNvSpPr>
          <p:nvPr/>
        </p:nvSpPr>
        <p:spPr bwMode="auto">
          <a:xfrm>
            <a:off x="2999633"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2" name="Freeform 12">
            <a:extLst>
              <a:ext uri="{FF2B5EF4-FFF2-40B4-BE49-F238E27FC236}">
                <a16:creationId xmlns:a16="http://schemas.microsoft.com/office/drawing/2014/main" id="{DB186EBB-23D5-4027-801E-5FDC53BAD978}"/>
              </a:ext>
            </a:extLst>
          </p:cNvPr>
          <p:cNvSpPr>
            <a:spLocks/>
          </p:cNvSpPr>
          <p:nvPr/>
        </p:nvSpPr>
        <p:spPr bwMode="auto">
          <a:xfrm>
            <a:off x="4532080" y="3686007"/>
            <a:ext cx="1157460" cy="1021579"/>
          </a:xfrm>
          <a:custGeom>
            <a:avLst/>
            <a:gdLst>
              <a:gd name="T0" fmla="*/ 1004 w 1345"/>
              <a:gd name="T1" fmla="*/ 0 h 1161"/>
              <a:gd name="T2" fmla="*/ 332 w 1345"/>
              <a:gd name="T3" fmla="*/ 0 h 1161"/>
              <a:gd name="T4" fmla="*/ 0 w 1345"/>
              <a:gd name="T5" fmla="*/ 581 h 1161"/>
              <a:gd name="T6" fmla="*/ 339 w 1345"/>
              <a:gd name="T7" fmla="*/ 1161 h 1161"/>
              <a:gd name="T8" fmla="*/ 1013 w 1345"/>
              <a:gd name="T9" fmla="*/ 1161 h 1161"/>
              <a:gd name="T10" fmla="*/ 1345 w 1345"/>
              <a:gd name="T11" fmla="*/ 581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1"/>
                </a:lnTo>
                <a:lnTo>
                  <a:pt x="339" y="1161"/>
                </a:lnTo>
                <a:lnTo>
                  <a:pt x="1013" y="1161"/>
                </a:lnTo>
                <a:lnTo>
                  <a:pt x="1345" y="581"/>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5" name="Freeform 9">
            <a:extLst>
              <a:ext uri="{FF2B5EF4-FFF2-40B4-BE49-F238E27FC236}">
                <a16:creationId xmlns:a16="http://schemas.microsoft.com/office/drawing/2014/main" id="{9AB94404-59F5-4842-92B6-6FF659B6FE6B}"/>
              </a:ext>
            </a:extLst>
          </p:cNvPr>
          <p:cNvSpPr>
            <a:spLocks/>
          </p:cNvSpPr>
          <p:nvPr/>
        </p:nvSpPr>
        <p:spPr bwMode="auto">
          <a:xfrm>
            <a:off x="3023411" y="3859044"/>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4" name="Freeform 9">
            <a:extLst>
              <a:ext uri="{FF2B5EF4-FFF2-40B4-BE49-F238E27FC236}">
                <a16:creationId xmlns:a16="http://schemas.microsoft.com/office/drawing/2014/main" id="{284A8220-6DFA-4426-A066-5DDBFAB0A52C}"/>
              </a:ext>
            </a:extLst>
          </p:cNvPr>
          <p:cNvSpPr>
            <a:spLocks/>
          </p:cNvSpPr>
          <p:nvPr/>
        </p:nvSpPr>
        <p:spPr bwMode="auto">
          <a:xfrm>
            <a:off x="4684052" y="3820138"/>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6" name="Freeform 6">
            <a:extLst>
              <a:ext uri="{FF2B5EF4-FFF2-40B4-BE49-F238E27FC236}">
                <a16:creationId xmlns:a16="http://schemas.microsoft.com/office/drawing/2014/main" id="{846D05CE-F74C-4E66-A2E5-3BC88138A658}"/>
              </a:ext>
            </a:extLst>
          </p:cNvPr>
          <p:cNvSpPr>
            <a:spLocks/>
          </p:cNvSpPr>
          <p:nvPr/>
        </p:nvSpPr>
        <p:spPr bwMode="auto">
          <a:xfrm>
            <a:off x="3220102" y="2584644"/>
            <a:ext cx="327617" cy="293110"/>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7" name="Freeform 54">
            <a:extLst>
              <a:ext uri="{FF2B5EF4-FFF2-40B4-BE49-F238E27FC236}">
                <a16:creationId xmlns:a16="http://schemas.microsoft.com/office/drawing/2014/main" id="{7F9BACE9-B3AC-4BEF-A855-715645B0085A}"/>
              </a:ext>
            </a:extLst>
          </p:cNvPr>
          <p:cNvSpPr>
            <a:spLocks noEditPoints="1"/>
          </p:cNvSpPr>
          <p:nvPr/>
        </p:nvSpPr>
        <p:spPr bwMode="auto">
          <a:xfrm>
            <a:off x="5096436" y="4022047"/>
            <a:ext cx="206954" cy="211607"/>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19" name="TextBox 18">
            <a:extLst>
              <a:ext uri="{FF2B5EF4-FFF2-40B4-BE49-F238E27FC236}">
                <a16:creationId xmlns:a16="http://schemas.microsoft.com/office/drawing/2014/main" id="{8589A4E7-442F-47D1-B404-1AE3101DC1DC}"/>
              </a:ext>
            </a:extLst>
          </p:cNvPr>
          <p:cNvSpPr txBox="1"/>
          <p:nvPr/>
        </p:nvSpPr>
        <p:spPr>
          <a:xfrm>
            <a:off x="3595088" y="3074205"/>
            <a:ext cx="1361778" cy="554639"/>
          </a:xfrm>
          <a:prstGeom prst="rect">
            <a:avLst/>
          </a:prstGeom>
          <a:noFill/>
        </p:spPr>
        <p:txBody>
          <a:bodyPr wrap="square" rtlCol="0">
            <a:spAutoFit/>
          </a:bodyPr>
          <a:lstStyle>
            <a:defPPr>
              <a:defRPr lang="en-US"/>
            </a:defPPr>
            <a:lvl1pPr algn="ctr" defTabSz="1218987">
              <a:defRPr sz="1400" b="1" kern="0">
                <a:solidFill>
                  <a:prstClr val="white"/>
                </a:solidFill>
                <a:cs typeface="Arial" panose="020B0604020202020204" pitchFamily="34" charset="0"/>
              </a:defRPr>
            </a:lvl1pPr>
          </a:lstStyle>
          <a:p>
            <a:pPr defTabSz="915337" fontAlgn="auto">
              <a:spcBef>
                <a:spcPts val="0"/>
              </a:spcBef>
              <a:spcAft>
                <a:spcPts val="0"/>
              </a:spcAft>
            </a:pPr>
            <a:r>
              <a:rPr lang="en-US" sz="1502" dirty="0">
                <a:solidFill>
                  <a:schemeClr val="tx1"/>
                </a:solidFill>
                <a:latin typeface="Calibri"/>
                <a:ea typeface="+mn-ea"/>
              </a:rPr>
              <a:t>Data Ecosystem</a:t>
            </a:r>
          </a:p>
        </p:txBody>
      </p:sp>
      <p:sp>
        <p:nvSpPr>
          <p:cNvPr id="18" name="Freeform 55">
            <a:extLst>
              <a:ext uri="{FF2B5EF4-FFF2-40B4-BE49-F238E27FC236}">
                <a16:creationId xmlns:a16="http://schemas.microsoft.com/office/drawing/2014/main" id="{EAEFCCEF-B950-4277-AB96-073DCBC1DCD0}"/>
              </a:ext>
            </a:extLst>
          </p:cNvPr>
          <p:cNvSpPr>
            <a:spLocks/>
          </p:cNvSpPr>
          <p:nvPr/>
        </p:nvSpPr>
        <p:spPr bwMode="auto">
          <a:xfrm>
            <a:off x="5019677" y="4243628"/>
            <a:ext cx="283713" cy="127918"/>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1" name="Freeform 9">
            <a:extLst>
              <a:ext uri="{FF2B5EF4-FFF2-40B4-BE49-F238E27FC236}">
                <a16:creationId xmlns:a16="http://schemas.microsoft.com/office/drawing/2014/main" id="{A5B4412B-0BF9-4DAB-AA81-75B7A3F1D492}"/>
              </a:ext>
            </a:extLst>
          </p:cNvPr>
          <p:cNvSpPr>
            <a:spLocks/>
          </p:cNvSpPr>
          <p:nvPr/>
        </p:nvSpPr>
        <p:spPr bwMode="auto">
          <a:xfrm>
            <a:off x="4532080" y="2186636"/>
            <a:ext cx="1157460" cy="1021579"/>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22" name="Freeform 9">
            <a:extLst>
              <a:ext uri="{FF2B5EF4-FFF2-40B4-BE49-F238E27FC236}">
                <a16:creationId xmlns:a16="http://schemas.microsoft.com/office/drawing/2014/main" id="{F874D4C7-94C3-44D8-807E-1726EF9AA688}"/>
              </a:ext>
            </a:extLst>
          </p:cNvPr>
          <p:cNvSpPr>
            <a:spLocks/>
          </p:cNvSpPr>
          <p:nvPr/>
        </p:nvSpPr>
        <p:spPr bwMode="auto">
          <a:xfrm>
            <a:off x="4684052"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pic>
        <p:nvPicPr>
          <p:cNvPr id="23" name="Picture 2" descr="http://myato/tools/Icons/037time1.png">
            <a:extLst>
              <a:ext uri="{FF2B5EF4-FFF2-40B4-BE49-F238E27FC236}">
                <a16:creationId xmlns:a16="http://schemas.microsoft.com/office/drawing/2014/main" id="{7982CE1C-324A-4242-B3E4-78EEAA86B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555" y="2561804"/>
            <a:ext cx="264509" cy="329331"/>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53">
            <a:extLst>
              <a:ext uri="{FF2B5EF4-FFF2-40B4-BE49-F238E27FC236}">
                <a16:creationId xmlns:a16="http://schemas.microsoft.com/office/drawing/2014/main" id="{F75F1F3B-E680-4DFE-BA35-7F55A9052E8C}"/>
              </a:ext>
            </a:extLst>
          </p:cNvPr>
          <p:cNvSpPr>
            <a:spLocks/>
          </p:cNvSpPr>
          <p:nvPr/>
        </p:nvSpPr>
        <p:spPr bwMode="auto">
          <a:xfrm>
            <a:off x="5173196" y="4071914"/>
            <a:ext cx="53859" cy="112308"/>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solidFill>
            <a:srgbClr val="FCC41D"/>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5" name="Freeform 48">
            <a:extLst>
              <a:ext uri="{FF2B5EF4-FFF2-40B4-BE49-F238E27FC236}">
                <a16:creationId xmlns:a16="http://schemas.microsoft.com/office/drawing/2014/main" id="{775AA3E9-E769-48AD-BD58-B3BF4C584F20}"/>
              </a:ext>
            </a:extLst>
          </p:cNvPr>
          <p:cNvSpPr>
            <a:spLocks noEditPoints="1"/>
          </p:cNvSpPr>
          <p:nvPr/>
        </p:nvSpPr>
        <p:spPr bwMode="auto">
          <a:xfrm>
            <a:off x="3314326" y="4095204"/>
            <a:ext cx="330338" cy="280995"/>
          </a:xfrm>
          <a:custGeom>
            <a:avLst/>
            <a:gdLst>
              <a:gd name="T0" fmla="*/ 1881 w 3739"/>
              <a:gd name="T1" fmla="*/ 3186 h 3201"/>
              <a:gd name="T2" fmla="*/ 672 w 3739"/>
              <a:gd name="T3" fmla="*/ 3186 h 3201"/>
              <a:gd name="T4" fmla="*/ 3739 w 3739"/>
              <a:gd name="T5" fmla="*/ 3107 h 3201"/>
              <a:gd name="T6" fmla="*/ 1276 w 3739"/>
              <a:gd name="T7" fmla="*/ 2782 h 3201"/>
              <a:gd name="T8" fmla="*/ 1487 w 3739"/>
              <a:gd name="T9" fmla="*/ 2798 h 3201"/>
              <a:gd name="T10" fmla="*/ 1617 w 3739"/>
              <a:gd name="T11" fmla="*/ 2834 h 3201"/>
              <a:gd name="T12" fmla="*/ 1680 w 3739"/>
              <a:gd name="T13" fmla="*/ 2867 h 3201"/>
              <a:gd name="T14" fmla="*/ 830 w 3739"/>
              <a:gd name="T15" fmla="*/ 2858 h 3201"/>
              <a:gd name="T16" fmla="*/ 977 w 3739"/>
              <a:gd name="T17" fmla="*/ 2813 h 3201"/>
              <a:gd name="T18" fmla="*/ 1206 w 3739"/>
              <a:gd name="T19" fmla="*/ 2783 h 3201"/>
              <a:gd name="T20" fmla="*/ 2554 w 3739"/>
              <a:gd name="T21" fmla="*/ 2782 h 3201"/>
              <a:gd name="T22" fmla="*/ 295 w 3739"/>
              <a:gd name="T23" fmla="*/ 2150 h 3201"/>
              <a:gd name="T24" fmla="*/ 172 w 3739"/>
              <a:gd name="T25" fmla="*/ 2222 h 3201"/>
              <a:gd name="T26" fmla="*/ 124 w 3739"/>
              <a:gd name="T27" fmla="*/ 2357 h 3201"/>
              <a:gd name="T28" fmla="*/ 172 w 3739"/>
              <a:gd name="T29" fmla="*/ 2493 h 3201"/>
              <a:gd name="T30" fmla="*/ 295 w 3739"/>
              <a:gd name="T31" fmla="*/ 2564 h 3201"/>
              <a:gd name="T32" fmla="*/ 439 w 3739"/>
              <a:gd name="T33" fmla="*/ 2539 h 3201"/>
              <a:gd name="T34" fmla="*/ 530 w 3739"/>
              <a:gd name="T35" fmla="*/ 2431 h 3201"/>
              <a:gd name="T36" fmla="*/ 530 w 3739"/>
              <a:gd name="T37" fmla="*/ 2283 h 3201"/>
              <a:gd name="T38" fmla="*/ 439 w 3739"/>
              <a:gd name="T39" fmla="*/ 2175 h 3201"/>
              <a:gd name="T40" fmla="*/ 3325 w 3739"/>
              <a:gd name="T41" fmla="*/ 2134 h 3201"/>
              <a:gd name="T42" fmla="*/ 3228 w 3739"/>
              <a:gd name="T43" fmla="*/ 2175 h 3201"/>
              <a:gd name="T44" fmla="*/ 3177 w 3739"/>
              <a:gd name="T45" fmla="*/ 2277 h 3201"/>
              <a:gd name="T46" fmla="*/ 3188 w 3739"/>
              <a:gd name="T47" fmla="*/ 2412 h 3201"/>
              <a:gd name="T48" fmla="*/ 3267 w 3739"/>
              <a:gd name="T49" fmla="*/ 2522 h 3201"/>
              <a:gd name="T50" fmla="*/ 3381 w 3739"/>
              <a:gd name="T51" fmla="*/ 2550 h 3201"/>
              <a:gd name="T52" fmla="*/ 3467 w 3739"/>
              <a:gd name="T53" fmla="*/ 2489 h 3201"/>
              <a:gd name="T54" fmla="*/ 3505 w 3739"/>
              <a:gd name="T55" fmla="*/ 2376 h 3201"/>
              <a:gd name="T56" fmla="*/ 3474 w 3739"/>
              <a:gd name="T57" fmla="*/ 2240 h 3201"/>
              <a:gd name="T58" fmla="*/ 3383 w 3739"/>
              <a:gd name="T59" fmla="*/ 2148 h 3201"/>
              <a:gd name="T60" fmla="*/ 841 w 3739"/>
              <a:gd name="T61" fmla="*/ 1087 h 3201"/>
              <a:gd name="T62" fmla="*/ 1023 w 3739"/>
              <a:gd name="T63" fmla="*/ 1131 h 3201"/>
              <a:gd name="T64" fmla="*/ 1276 w 3739"/>
              <a:gd name="T65" fmla="*/ 1151 h 3201"/>
              <a:gd name="T66" fmla="*/ 1499 w 3739"/>
              <a:gd name="T67" fmla="*/ 1135 h 3201"/>
              <a:gd name="T68" fmla="*/ 1652 w 3739"/>
              <a:gd name="T69" fmla="*/ 1095 h 3201"/>
              <a:gd name="T70" fmla="*/ 1619 w 3739"/>
              <a:gd name="T71" fmla="*/ 2692 h 3201"/>
              <a:gd name="T72" fmla="*/ 1451 w 3739"/>
              <a:gd name="T73" fmla="*/ 2657 h 3201"/>
              <a:gd name="T74" fmla="*/ 1207 w 3739"/>
              <a:gd name="T75" fmla="*/ 2648 h 3201"/>
              <a:gd name="T76" fmla="*/ 971 w 3739"/>
              <a:gd name="T77" fmla="*/ 2676 h 3201"/>
              <a:gd name="T78" fmla="*/ 807 w 3739"/>
              <a:gd name="T79" fmla="*/ 2723 h 3201"/>
              <a:gd name="T80" fmla="*/ 2554 w 3739"/>
              <a:gd name="T81" fmla="*/ 2445 h 3201"/>
              <a:gd name="T82" fmla="*/ 1680 w 3739"/>
              <a:gd name="T83" fmla="*/ 689 h 3201"/>
              <a:gd name="T84" fmla="*/ 1637 w 3739"/>
              <a:gd name="T85" fmla="*/ 955 h 3201"/>
              <a:gd name="T86" fmla="*/ 1526 w 3739"/>
              <a:gd name="T87" fmla="*/ 991 h 3201"/>
              <a:gd name="T88" fmla="*/ 1338 w 3739"/>
              <a:gd name="T89" fmla="*/ 1015 h 3201"/>
              <a:gd name="T90" fmla="*/ 1081 w 3739"/>
              <a:gd name="T91" fmla="*/ 1004 h 3201"/>
              <a:gd name="T92" fmla="*/ 894 w 3739"/>
              <a:gd name="T93" fmla="*/ 962 h 3201"/>
              <a:gd name="T94" fmla="*/ 807 w 3739"/>
              <a:gd name="T95" fmla="*/ 689 h 3201"/>
              <a:gd name="T96" fmla="*/ 1881 w 3739"/>
              <a:gd name="T97" fmla="*/ 689 h 3201"/>
              <a:gd name="T98" fmla="*/ 672 w 3739"/>
              <a:gd name="T99" fmla="*/ 2782 h 3201"/>
              <a:gd name="T100" fmla="*/ 3659 w 3739"/>
              <a:gd name="T101" fmla="*/ 2710 h 3201"/>
              <a:gd name="T102" fmla="*/ 1881 w 3739"/>
              <a:gd name="T103" fmla="*/ 15 h 3201"/>
              <a:gd name="T104" fmla="*/ 1881 w 3739"/>
              <a:gd name="T105" fmla="*/ 15 h 3201"/>
              <a:gd name="T106" fmla="*/ 0 w 3739"/>
              <a:gd name="T107" fmla="*/ 352 h 3201"/>
              <a:gd name="T108" fmla="*/ 2712 w 3739"/>
              <a:gd name="T109" fmla="*/ 425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9" h="3201">
                <a:moveTo>
                  <a:pt x="1881" y="2916"/>
                </a:moveTo>
                <a:lnTo>
                  <a:pt x="2554" y="2916"/>
                </a:lnTo>
                <a:lnTo>
                  <a:pt x="2554" y="3186"/>
                </a:lnTo>
                <a:lnTo>
                  <a:pt x="1881" y="3186"/>
                </a:lnTo>
                <a:lnTo>
                  <a:pt x="1881" y="2916"/>
                </a:lnTo>
                <a:close/>
                <a:moveTo>
                  <a:pt x="0" y="2916"/>
                </a:moveTo>
                <a:lnTo>
                  <a:pt x="672" y="2916"/>
                </a:lnTo>
                <a:lnTo>
                  <a:pt x="672" y="3186"/>
                </a:lnTo>
                <a:lnTo>
                  <a:pt x="0" y="3186"/>
                </a:lnTo>
                <a:lnTo>
                  <a:pt x="0" y="2916"/>
                </a:lnTo>
                <a:close/>
                <a:moveTo>
                  <a:pt x="3686" y="2842"/>
                </a:moveTo>
                <a:lnTo>
                  <a:pt x="3739" y="3107"/>
                </a:lnTo>
                <a:lnTo>
                  <a:pt x="3279" y="3201"/>
                </a:lnTo>
                <a:lnTo>
                  <a:pt x="3226" y="2937"/>
                </a:lnTo>
                <a:lnTo>
                  <a:pt x="3686" y="2842"/>
                </a:lnTo>
                <a:close/>
                <a:moveTo>
                  <a:pt x="1276" y="2782"/>
                </a:moveTo>
                <a:lnTo>
                  <a:pt x="1338" y="2783"/>
                </a:lnTo>
                <a:lnTo>
                  <a:pt x="1393" y="2787"/>
                </a:lnTo>
                <a:lnTo>
                  <a:pt x="1443" y="2791"/>
                </a:lnTo>
                <a:lnTo>
                  <a:pt x="1487" y="2798"/>
                </a:lnTo>
                <a:lnTo>
                  <a:pt x="1527" y="2806"/>
                </a:lnTo>
                <a:lnTo>
                  <a:pt x="1561" y="2815"/>
                </a:lnTo>
                <a:lnTo>
                  <a:pt x="1591" y="2824"/>
                </a:lnTo>
                <a:lnTo>
                  <a:pt x="1617" y="2834"/>
                </a:lnTo>
                <a:lnTo>
                  <a:pt x="1638" y="2843"/>
                </a:lnTo>
                <a:lnTo>
                  <a:pt x="1655" y="2853"/>
                </a:lnTo>
                <a:lnTo>
                  <a:pt x="1670" y="2861"/>
                </a:lnTo>
                <a:lnTo>
                  <a:pt x="1680" y="2867"/>
                </a:lnTo>
                <a:lnTo>
                  <a:pt x="1680" y="3186"/>
                </a:lnTo>
                <a:lnTo>
                  <a:pt x="807" y="3186"/>
                </a:lnTo>
                <a:lnTo>
                  <a:pt x="807" y="2870"/>
                </a:lnTo>
                <a:lnTo>
                  <a:pt x="830" y="2858"/>
                </a:lnTo>
                <a:lnTo>
                  <a:pt x="860" y="2848"/>
                </a:lnTo>
                <a:lnTo>
                  <a:pt x="894" y="2836"/>
                </a:lnTo>
                <a:lnTo>
                  <a:pt x="933" y="2824"/>
                </a:lnTo>
                <a:lnTo>
                  <a:pt x="977" y="2813"/>
                </a:lnTo>
                <a:lnTo>
                  <a:pt x="1027" y="2802"/>
                </a:lnTo>
                <a:lnTo>
                  <a:pt x="1081" y="2795"/>
                </a:lnTo>
                <a:lnTo>
                  <a:pt x="1141" y="2788"/>
                </a:lnTo>
                <a:lnTo>
                  <a:pt x="1206" y="2783"/>
                </a:lnTo>
                <a:lnTo>
                  <a:pt x="1276" y="2782"/>
                </a:lnTo>
                <a:close/>
                <a:moveTo>
                  <a:pt x="1881" y="2579"/>
                </a:moveTo>
                <a:lnTo>
                  <a:pt x="2554" y="2579"/>
                </a:lnTo>
                <a:lnTo>
                  <a:pt x="2554" y="2782"/>
                </a:lnTo>
                <a:lnTo>
                  <a:pt x="1881" y="2782"/>
                </a:lnTo>
                <a:lnTo>
                  <a:pt x="1881" y="2579"/>
                </a:lnTo>
                <a:close/>
                <a:moveTo>
                  <a:pt x="334" y="2146"/>
                </a:moveTo>
                <a:lnTo>
                  <a:pt x="295" y="2150"/>
                </a:lnTo>
                <a:lnTo>
                  <a:pt x="260" y="2159"/>
                </a:lnTo>
                <a:lnTo>
                  <a:pt x="227" y="2175"/>
                </a:lnTo>
                <a:lnTo>
                  <a:pt x="197" y="2195"/>
                </a:lnTo>
                <a:lnTo>
                  <a:pt x="172" y="2222"/>
                </a:lnTo>
                <a:lnTo>
                  <a:pt x="152" y="2251"/>
                </a:lnTo>
                <a:lnTo>
                  <a:pt x="136" y="2283"/>
                </a:lnTo>
                <a:lnTo>
                  <a:pt x="127" y="2320"/>
                </a:lnTo>
                <a:lnTo>
                  <a:pt x="124" y="2357"/>
                </a:lnTo>
                <a:lnTo>
                  <a:pt x="127" y="2395"/>
                </a:lnTo>
                <a:lnTo>
                  <a:pt x="136" y="2431"/>
                </a:lnTo>
                <a:lnTo>
                  <a:pt x="152" y="2463"/>
                </a:lnTo>
                <a:lnTo>
                  <a:pt x="172" y="2493"/>
                </a:lnTo>
                <a:lnTo>
                  <a:pt x="197" y="2519"/>
                </a:lnTo>
                <a:lnTo>
                  <a:pt x="227" y="2539"/>
                </a:lnTo>
                <a:lnTo>
                  <a:pt x="260" y="2554"/>
                </a:lnTo>
                <a:lnTo>
                  <a:pt x="295" y="2564"/>
                </a:lnTo>
                <a:lnTo>
                  <a:pt x="334" y="2568"/>
                </a:lnTo>
                <a:lnTo>
                  <a:pt x="371" y="2564"/>
                </a:lnTo>
                <a:lnTo>
                  <a:pt x="406" y="2554"/>
                </a:lnTo>
                <a:lnTo>
                  <a:pt x="439" y="2539"/>
                </a:lnTo>
                <a:lnTo>
                  <a:pt x="469" y="2519"/>
                </a:lnTo>
                <a:lnTo>
                  <a:pt x="494" y="2493"/>
                </a:lnTo>
                <a:lnTo>
                  <a:pt x="514" y="2463"/>
                </a:lnTo>
                <a:lnTo>
                  <a:pt x="530" y="2431"/>
                </a:lnTo>
                <a:lnTo>
                  <a:pt x="540" y="2395"/>
                </a:lnTo>
                <a:lnTo>
                  <a:pt x="543" y="2357"/>
                </a:lnTo>
                <a:lnTo>
                  <a:pt x="540" y="2320"/>
                </a:lnTo>
                <a:lnTo>
                  <a:pt x="530" y="2283"/>
                </a:lnTo>
                <a:lnTo>
                  <a:pt x="514" y="2251"/>
                </a:lnTo>
                <a:lnTo>
                  <a:pt x="494" y="2222"/>
                </a:lnTo>
                <a:lnTo>
                  <a:pt x="469" y="2195"/>
                </a:lnTo>
                <a:lnTo>
                  <a:pt x="439" y="2175"/>
                </a:lnTo>
                <a:lnTo>
                  <a:pt x="406" y="2159"/>
                </a:lnTo>
                <a:lnTo>
                  <a:pt x="371" y="2150"/>
                </a:lnTo>
                <a:lnTo>
                  <a:pt x="334" y="2146"/>
                </a:lnTo>
                <a:close/>
                <a:moveTo>
                  <a:pt x="3325" y="2134"/>
                </a:moveTo>
                <a:lnTo>
                  <a:pt x="3296" y="2136"/>
                </a:lnTo>
                <a:lnTo>
                  <a:pt x="3271" y="2144"/>
                </a:lnTo>
                <a:lnTo>
                  <a:pt x="3248" y="2157"/>
                </a:lnTo>
                <a:lnTo>
                  <a:pt x="3228" y="2175"/>
                </a:lnTo>
                <a:lnTo>
                  <a:pt x="3210" y="2195"/>
                </a:lnTo>
                <a:lnTo>
                  <a:pt x="3195" y="2220"/>
                </a:lnTo>
                <a:lnTo>
                  <a:pt x="3184" y="2248"/>
                </a:lnTo>
                <a:lnTo>
                  <a:pt x="3177" y="2277"/>
                </a:lnTo>
                <a:lnTo>
                  <a:pt x="3173" y="2309"/>
                </a:lnTo>
                <a:lnTo>
                  <a:pt x="3173" y="2342"/>
                </a:lnTo>
                <a:lnTo>
                  <a:pt x="3178" y="2375"/>
                </a:lnTo>
                <a:lnTo>
                  <a:pt x="3188" y="2412"/>
                </a:lnTo>
                <a:lnTo>
                  <a:pt x="3203" y="2446"/>
                </a:lnTo>
                <a:lnTo>
                  <a:pt x="3221" y="2476"/>
                </a:lnTo>
                <a:lnTo>
                  <a:pt x="3243" y="2501"/>
                </a:lnTo>
                <a:lnTo>
                  <a:pt x="3267" y="2522"/>
                </a:lnTo>
                <a:lnTo>
                  <a:pt x="3294" y="2538"/>
                </a:lnTo>
                <a:lnTo>
                  <a:pt x="3322" y="2547"/>
                </a:lnTo>
                <a:lnTo>
                  <a:pt x="3351" y="2552"/>
                </a:lnTo>
                <a:lnTo>
                  <a:pt x="3381" y="2550"/>
                </a:lnTo>
                <a:lnTo>
                  <a:pt x="3406" y="2540"/>
                </a:lnTo>
                <a:lnTo>
                  <a:pt x="3430" y="2528"/>
                </a:lnTo>
                <a:lnTo>
                  <a:pt x="3450" y="2511"/>
                </a:lnTo>
                <a:lnTo>
                  <a:pt x="3467" y="2489"/>
                </a:lnTo>
                <a:lnTo>
                  <a:pt x="3482" y="2465"/>
                </a:lnTo>
                <a:lnTo>
                  <a:pt x="3493" y="2438"/>
                </a:lnTo>
                <a:lnTo>
                  <a:pt x="3500" y="2408"/>
                </a:lnTo>
                <a:lnTo>
                  <a:pt x="3505" y="2376"/>
                </a:lnTo>
                <a:lnTo>
                  <a:pt x="3503" y="2343"/>
                </a:lnTo>
                <a:lnTo>
                  <a:pt x="3499" y="2309"/>
                </a:lnTo>
                <a:lnTo>
                  <a:pt x="3489" y="2273"/>
                </a:lnTo>
                <a:lnTo>
                  <a:pt x="3474" y="2240"/>
                </a:lnTo>
                <a:lnTo>
                  <a:pt x="3456" y="2210"/>
                </a:lnTo>
                <a:lnTo>
                  <a:pt x="3434" y="2184"/>
                </a:lnTo>
                <a:lnTo>
                  <a:pt x="3409" y="2163"/>
                </a:lnTo>
                <a:lnTo>
                  <a:pt x="3383" y="2148"/>
                </a:lnTo>
                <a:lnTo>
                  <a:pt x="3355" y="2137"/>
                </a:lnTo>
                <a:lnTo>
                  <a:pt x="3325" y="2134"/>
                </a:lnTo>
                <a:close/>
                <a:moveTo>
                  <a:pt x="807" y="1074"/>
                </a:moveTo>
                <a:lnTo>
                  <a:pt x="841" y="1087"/>
                </a:lnTo>
                <a:lnTo>
                  <a:pt x="880" y="1098"/>
                </a:lnTo>
                <a:lnTo>
                  <a:pt x="924" y="1111"/>
                </a:lnTo>
                <a:lnTo>
                  <a:pt x="971" y="1121"/>
                </a:lnTo>
                <a:lnTo>
                  <a:pt x="1023" y="1131"/>
                </a:lnTo>
                <a:lnTo>
                  <a:pt x="1080" y="1139"/>
                </a:lnTo>
                <a:lnTo>
                  <a:pt x="1141" y="1145"/>
                </a:lnTo>
                <a:lnTo>
                  <a:pt x="1207" y="1150"/>
                </a:lnTo>
                <a:lnTo>
                  <a:pt x="1276" y="1151"/>
                </a:lnTo>
                <a:lnTo>
                  <a:pt x="1340" y="1150"/>
                </a:lnTo>
                <a:lnTo>
                  <a:pt x="1398" y="1146"/>
                </a:lnTo>
                <a:lnTo>
                  <a:pt x="1451" y="1142"/>
                </a:lnTo>
                <a:lnTo>
                  <a:pt x="1499" y="1135"/>
                </a:lnTo>
                <a:lnTo>
                  <a:pt x="1543" y="1126"/>
                </a:lnTo>
                <a:lnTo>
                  <a:pt x="1584" y="1117"/>
                </a:lnTo>
                <a:lnTo>
                  <a:pt x="1619" y="1105"/>
                </a:lnTo>
                <a:lnTo>
                  <a:pt x="1652" y="1095"/>
                </a:lnTo>
                <a:lnTo>
                  <a:pt x="1680" y="1082"/>
                </a:lnTo>
                <a:lnTo>
                  <a:pt x="1680" y="2715"/>
                </a:lnTo>
                <a:lnTo>
                  <a:pt x="1652" y="2703"/>
                </a:lnTo>
                <a:lnTo>
                  <a:pt x="1619" y="2692"/>
                </a:lnTo>
                <a:lnTo>
                  <a:pt x="1584" y="2682"/>
                </a:lnTo>
                <a:lnTo>
                  <a:pt x="1543" y="2671"/>
                </a:lnTo>
                <a:lnTo>
                  <a:pt x="1499" y="2664"/>
                </a:lnTo>
                <a:lnTo>
                  <a:pt x="1451" y="2657"/>
                </a:lnTo>
                <a:lnTo>
                  <a:pt x="1398" y="2651"/>
                </a:lnTo>
                <a:lnTo>
                  <a:pt x="1340" y="2648"/>
                </a:lnTo>
                <a:lnTo>
                  <a:pt x="1276" y="2646"/>
                </a:lnTo>
                <a:lnTo>
                  <a:pt x="1207" y="2648"/>
                </a:lnTo>
                <a:lnTo>
                  <a:pt x="1141" y="2652"/>
                </a:lnTo>
                <a:lnTo>
                  <a:pt x="1080" y="2658"/>
                </a:lnTo>
                <a:lnTo>
                  <a:pt x="1023" y="2667"/>
                </a:lnTo>
                <a:lnTo>
                  <a:pt x="971" y="2676"/>
                </a:lnTo>
                <a:lnTo>
                  <a:pt x="924" y="2687"/>
                </a:lnTo>
                <a:lnTo>
                  <a:pt x="880" y="2699"/>
                </a:lnTo>
                <a:lnTo>
                  <a:pt x="841" y="2711"/>
                </a:lnTo>
                <a:lnTo>
                  <a:pt x="807" y="2723"/>
                </a:lnTo>
                <a:lnTo>
                  <a:pt x="807" y="1074"/>
                </a:lnTo>
                <a:close/>
                <a:moveTo>
                  <a:pt x="1881" y="825"/>
                </a:moveTo>
                <a:lnTo>
                  <a:pt x="2554" y="825"/>
                </a:lnTo>
                <a:lnTo>
                  <a:pt x="2554" y="2445"/>
                </a:lnTo>
                <a:lnTo>
                  <a:pt x="1881" y="2445"/>
                </a:lnTo>
                <a:lnTo>
                  <a:pt x="1881" y="825"/>
                </a:lnTo>
                <a:close/>
                <a:moveTo>
                  <a:pt x="807" y="689"/>
                </a:moveTo>
                <a:lnTo>
                  <a:pt x="1680" y="689"/>
                </a:lnTo>
                <a:lnTo>
                  <a:pt x="1680" y="930"/>
                </a:lnTo>
                <a:lnTo>
                  <a:pt x="1669" y="937"/>
                </a:lnTo>
                <a:lnTo>
                  <a:pt x="1655" y="946"/>
                </a:lnTo>
                <a:lnTo>
                  <a:pt x="1637" y="955"/>
                </a:lnTo>
                <a:lnTo>
                  <a:pt x="1616" y="964"/>
                </a:lnTo>
                <a:lnTo>
                  <a:pt x="1591" y="973"/>
                </a:lnTo>
                <a:lnTo>
                  <a:pt x="1560" y="983"/>
                </a:lnTo>
                <a:lnTo>
                  <a:pt x="1526" y="991"/>
                </a:lnTo>
                <a:lnTo>
                  <a:pt x="1486" y="999"/>
                </a:lnTo>
                <a:lnTo>
                  <a:pt x="1442" y="1006"/>
                </a:lnTo>
                <a:lnTo>
                  <a:pt x="1393" y="1012"/>
                </a:lnTo>
                <a:lnTo>
                  <a:pt x="1338" y="1015"/>
                </a:lnTo>
                <a:lnTo>
                  <a:pt x="1276" y="1016"/>
                </a:lnTo>
                <a:lnTo>
                  <a:pt x="1206" y="1014"/>
                </a:lnTo>
                <a:lnTo>
                  <a:pt x="1141" y="1011"/>
                </a:lnTo>
                <a:lnTo>
                  <a:pt x="1081" y="1004"/>
                </a:lnTo>
                <a:lnTo>
                  <a:pt x="1027" y="995"/>
                </a:lnTo>
                <a:lnTo>
                  <a:pt x="977" y="985"/>
                </a:lnTo>
                <a:lnTo>
                  <a:pt x="933" y="973"/>
                </a:lnTo>
                <a:lnTo>
                  <a:pt x="894" y="962"/>
                </a:lnTo>
                <a:lnTo>
                  <a:pt x="860" y="950"/>
                </a:lnTo>
                <a:lnTo>
                  <a:pt x="830" y="939"/>
                </a:lnTo>
                <a:lnTo>
                  <a:pt x="807" y="929"/>
                </a:lnTo>
                <a:lnTo>
                  <a:pt x="807" y="689"/>
                </a:lnTo>
                <a:close/>
                <a:moveTo>
                  <a:pt x="1881" y="488"/>
                </a:moveTo>
                <a:lnTo>
                  <a:pt x="2554" y="488"/>
                </a:lnTo>
                <a:lnTo>
                  <a:pt x="2554" y="689"/>
                </a:lnTo>
                <a:lnTo>
                  <a:pt x="1881" y="689"/>
                </a:lnTo>
                <a:lnTo>
                  <a:pt x="1881" y="488"/>
                </a:lnTo>
                <a:close/>
                <a:moveTo>
                  <a:pt x="0" y="488"/>
                </a:moveTo>
                <a:lnTo>
                  <a:pt x="672" y="488"/>
                </a:lnTo>
                <a:lnTo>
                  <a:pt x="672" y="2782"/>
                </a:lnTo>
                <a:lnTo>
                  <a:pt x="0" y="2782"/>
                </a:lnTo>
                <a:lnTo>
                  <a:pt x="0" y="488"/>
                </a:lnTo>
                <a:close/>
                <a:moveTo>
                  <a:pt x="3199" y="463"/>
                </a:moveTo>
                <a:lnTo>
                  <a:pt x="3659" y="2710"/>
                </a:lnTo>
                <a:lnTo>
                  <a:pt x="3198" y="2805"/>
                </a:lnTo>
                <a:lnTo>
                  <a:pt x="2739" y="557"/>
                </a:lnTo>
                <a:lnTo>
                  <a:pt x="3199" y="463"/>
                </a:lnTo>
                <a:close/>
                <a:moveTo>
                  <a:pt x="1881" y="15"/>
                </a:moveTo>
                <a:lnTo>
                  <a:pt x="2554" y="15"/>
                </a:lnTo>
                <a:lnTo>
                  <a:pt x="2554" y="352"/>
                </a:lnTo>
                <a:lnTo>
                  <a:pt x="1881" y="352"/>
                </a:lnTo>
                <a:lnTo>
                  <a:pt x="1881" y="15"/>
                </a:lnTo>
                <a:close/>
                <a:moveTo>
                  <a:pt x="0" y="15"/>
                </a:moveTo>
                <a:lnTo>
                  <a:pt x="672" y="15"/>
                </a:lnTo>
                <a:lnTo>
                  <a:pt x="672" y="352"/>
                </a:lnTo>
                <a:lnTo>
                  <a:pt x="0" y="352"/>
                </a:lnTo>
                <a:lnTo>
                  <a:pt x="0" y="15"/>
                </a:lnTo>
                <a:close/>
                <a:moveTo>
                  <a:pt x="3105" y="0"/>
                </a:moveTo>
                <a:lnTo>
                  <a:pt x="3172" y="331"/>
                </a:lnTo>
                <a:lnTo>
                  <a:pt x="2712" y="425"/>
                </a:lnTo>
                <a:lnTo>
                  <a:pt x="2645" y="95"/>
                </a:lnTo>
                <a:lnTo>
                  <a:pt x="3105"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pPr>
            <a:endParaRPr lang="en-US" sz="1352">
              <a:solidFill>
                <a:prstClr val="black"/>
              </a:solidFill>
              <a:ea typeface="+mn-ea"/>
              <a:cs typeface="Arial" panose="020B0604020202020204" pitchFamily="34" charset="0"/>
            </a:endParaRPr>
          </a:p>
        </p:txBody>
      </p:sp>
      <p:sp>
        <p:nvSpPr>
          <p:cNvPr id="2" name="Rectangle 1">
            <a:extLst>
              <a:ext uri="{FF2B5EF4-FFF2-40B4-BE49-F238E27FC236}">
                <a16:creationId xmlns:a16="http://schemas.microsoft.com/office/drawing/2014/main" id="{6238D749-B15E-4167-86F6-EDFB2EA7FA0B}"/>
              </a:ext>
            </a:extLst>
          </p:cNvPr>
          <p:cNvSpPr/>
          <p:nvPr/>
        </p:nvSpPr>
        <p:spPr>
          <a:xfrm>
            <a:off x="1231745" y="2403326"/>
            <a:ext cx="1476879" cy="646331"/>
          </a:xfrm>
          <a:prstGeom prst="rect">
            <a:avLst/>
          </a:prstGeom>
        </p:spPr>
        <p:txBody>
          <a:bodyPr wrap="none">
            <a:spAutoFit/>
          </a:bodyPr>
          <a:lstStyle/>
          <a:p>
            <a:r>
              <a:rPr lang="en-AU" dirty="0">
                <a:solidFill>
                  <a:srgbClr val="4F81BD"/>
                </a:solidFill>
                <a:latin typeface="Segoe UI Emoji" panose="020B0502040204020203" pitchFamily="34" charset="0"/>
                <a:ea typeface="Segoe UI Emoji" panose="020B0502040204020203" pitchFamily="34" charset="0"/>
              </a:rPr>
              <a:t>Reference </a:t>
            </a:r>
          </a:p>
          <a:p>
            <a:r>
              <a:rPr lang="en-AU" dirty="0">
                <a:solidFill>
                  <a:srgbClr val="4F81BD"/>
                </a:solidFill>
                <a:latin typeface="Segoe UI Emoji" panose="020B0502040204020203" pitchFamily="34" charset="0"/>
                <a:ea typeface="Segoe UI Emoji" panose="020B0502040204020203" pitchFamily="34" charset="0"/>
              </a:rPr>
              <a:t>Architecture </a:t>
            </a:r>
            <a:endParaRPr lang="en-AU" dirty="0"/>
          </a:p>
        </p:txBody>
      </p:sp>
      <p:sp>
        <p:nvSpPr>
          <p:cNvPr id="3" name="Rectangle 2">
            <a:extLst>
              <a:ext uri="{FF2B5EF4-FFF2-40B4-BE49-F238E27FC236}">
                <a16:creationId xmlns:a16="http://schemas.microsoft.com/office/drawing/2014/main" id="{A47F791C-D7A9-4D42-BB83-9721690864B0}"/>
              </a:ext>
            </a:extLst>
          </p:cNvPr>
          <p:cNvSpPr/>
          <p:nvPr/>
        </p:nvSpPr>
        <p:spPr>
          <a:xfrm>
            <a:off x="5910762" y="2403326"/>
            <a:ext cx="1720536" cy="646331"/>
          </a:xfrm>
          <a:prstGeom prst="rect">
            <a:avLst/>
          </a:prstGeom>
        </p:spPr>
        <p:txBody>
          <a:bodyPr wrap="none">
            <a:spAutoFit/>
          </a:bodyPr>
          <a:lstStyle/>
          <a:p>
            <a:r>
              <a:rPr lang="en-AU" dirty="0">
                <a:solidFill>
                  <a:srgbClr val="4F81BD"/>
                </a:solidFill>
                <a:latin typeface="Segoe UI Emoji" panose="020B0502040204020203" pitchFamily="34" charset="0"/>
                <a:ea typeface="Segoe UI Emoji" panose="020B0502040204020203" pitchFamily="34" charset="0"/>
              </a:rPr>
              <a:t>Data Reference</a:t>
            </a:r>
          </a:p>
          <a:p>
            <a:r>
              <a:rPr lang="en-AU" dirty="0">
                <a:solidFill>
                  <a:srgbClr val="4F81BD"/>
                </a:solidFill>
                <a:latin typeface="Segoe UI Emoji" panose="020B0502040204020203" pitchFamily="34" charset="0"/>
                <a:ea typeface="Segoe UI Emoji" panose="020B0502040204020203" pitchFamily="34" charset="0"/>
              </a:rPr>
              <a:t>Architecture  </a:t>
            </a:r>
            <a:endParaRPr lang="en-AU" dirty="0"/>
          </a:p>
        </p:txBody>
      </p:sp>
      <p:sp>
        <p:nvSpPr>
          <p:cNvPr id="26" name="Rectangle 25">
            <a:extLst>
              <a:ext uri="{FF2B5EF4-FFF2-40B4-BE49-F238E27FC236}">
                <a16:creationId xmlns:a16="http://schemas.microsoft.com/office/drawing/2014/main" id="{0390E7B2-82F1-4997-81C4-819587547A37}"/>
              </a:ext>
            </a:extLst>
          </p:cNvPr>
          <p:cNvSpPr/>
          <p:nvPr/>
        </p:nvSpPr>
        <p:spPr>
          <a:xfrm>
            <a:off x="1231745" y="3763692"/>
            <a:ext cx="1476879" cy="923330"/>
          </a:xfrm>
          <a:prstGeom prst="rect">
            <a:avLst/>
          </a:prstGeom>
        </p:spPr>
        <p:txBody>
          <a:bodyPr wrap="none">
            <a:spAutoFit/>
          </a:bodyPr>
          <a:lstStyle/>
          <a:p>
            <a:r>
              <a:rPr lang="en-AU" dirty="0">
                <a:solidFill>
                  <a:srgbClr val="4F81BD"/>
                </a:solidFill>
                <a:latin typeface="Segoe UI Emoji" panose="020B0502040204020203" pitchFamily="34" charset="0"/>
                <a:ea typeface="Segoe UI Emoji" panose="020B0502040204020203" pitchFamily="34" charset="0"/>
              </a:rPr>
              <a:t>Data </a:t>
            </a:r>
          </a:p>
          <a:p>
            <a:r>
              <a:rPr lang="en-AU" dirty="0">
                <a:solidFill>
                  <a:srgbClr val="4F81BD"/>
                </a:solidFill>
                <a:latin typeface="Segoe UI Emoji" panose="020B0502040204020203" pitchFamily="34" charset="0"/>
                <a:ea typeface="Segoe UI Emoji" panose="020B0502040204020203" pitchFamily="34" charset="0"/>
              </a:rPr>
              <a:t>Governance</a:t>
            </a:r>
          </a:p>
          <a:p>
            <a:r>
              <a:rPr lang="en-AU" dirty="0">
                <a:solidFill>
                  <a:srgbClr val="4F81BD"/>
                </a:solidFill>
                <a:latin typeface="Segoe UI Emoji" panose="020B0502040204020203" pitchFamily="34" charset="0"/>
                <a:ea typeface="Segoe UI Emoji" panose="020B0502040204020203" pitchFamily="34" charset="0"/>
              </a:rPr>
              <a:t>Architecture </a:t>
            </a:r>
            <a:endParaRPr lang="en-AU" dirty="0"/>
          </a:p>
        </p:txBody>
      </p:sp>
      <p:sp>
        <p:nvSpPr>
          <p:cNvPr id="27" name="Rectangle 26">
            <a:extLst>
              <a:ext uri="{FF2B5EF4-FFF2-40B4-BE49-F238E27FC236}">
                <a16:creationId xmlns:a16="http://schemas.microsoft.com/office/drawing/2014/main" id="{134ED26A-E526-4F79-B210-34DF5B272EFE}"/>
              </a:ext>
            </a:extLst>
          </p:cNvPr>
          <p:cNvSpPr/>
          <p:nvPr/>
        </p:nvSpPr>
        <p:spPr>
          <a:xfrm>
            <a:off x="5910762" y="3763692"/>
            <a:ext cx="1476879" cy="923330"/>
          </a:xfrm>
          <a:prstGeom prst="rect">
            <a:avLst/>
          </a:prstGeom>
        </p:spPr>
        <p:txBody>
          <a:bodyPr wrap="none">
            <a:spAutoFit/>
          </a:bodyPr>
          <a:lstStyle/>
          <a:p>
            <a:r>
              <a:rPr lang="en-AU" dirty="0">
                <a:solidFill>
                  <a:srgbClr val="4F81BD"/>
                </a:solidFill>
                <a:latin typeface="Segoe UI Emoji" panose="020B0502040204020203" pitchFamily="34" charset="0"/>
                <a:ea typeface="Segoe UI Emoji" panose="020B0502040204020203" pitchFamily="34" charset="0"/>
              </a:rPr>
              <a:t>Data and </a:t>
            </a:r>
          </a:p>
          <a:p>
            <a:r>
              <a:rPr lang="en-AU" dirty="0">
                <a:solidFill>
                  <a:srgbClr val="4F81BD"/>
                </a:solidFill>
                <a:latin typeface="Segoe UI Emoji" panose="020B0502040204020203" pitchFamily="34" charset="0"/>
                <a:ea typeface="Segoe UI Emoji" panose="020B0502040204020203" pitchFamily="34" charset="0"/>
              </a:rPr>
              <a:t>Analytics</a:t>
            </a:r>
          </a:p>
          <a:p>
            <a:r>
              <a:rPr lang="en-AU" dirty="0">
                <a:solidFill>
                  <a:srgbClr val="4F81BD"/>
                </a:solidFill>
                <a:latin typeface="Segoe UI Emoji" panose="020B0502040204020203" pitchFamily="34" charset="0"/>
                <a:ea typeface="Segoe UI Emoji" panose="020B0502040204020203" pitchFamily="34" charset="0"/>
              </a:rPr>
              <a:t>Architecture </a:t>
            </a:r>
            <a:endParaRPr lang="en-AU" dirty="0"/>
          </a:p>
        </p:txBody>
      </p:sp>
      <p:sp>
        <p:nvSpPr>
          <p:cNvPr id="28" name="Rectangle 27">
            <a:extLst>
              <a:ext uri="{FF2B5EF4-FFF2-40B4-BE49-F238E27FC236}">
                <a16:creationId xmlns:a16="http://schemas.microsoft.com/office/drawing/2014/main" id="{BF1AFAB6-17CD-4C4E-AC6E-3D5140E59F40}"/>
              </a:ext>
            </a:extLst>
          </p:cNvPr>
          <p:cNvSpPr/>
          <p:nvPr/>
        </p:nvSpPr>
        <p:spPr>
          <a:xfrm>
            <a:off x="6059310" y="1380119"/>
            <a:ext cx="3320509" cy="461665"/>
          </a:xfrm>
          <a:prstGeom prst="rect">
            <a:avLst/>
          </a:prstGeom>
        </p:spPr>
        <p:txBody>
          <a:bodyPr wrap="square">
            <a:spAutoFit/>
          </a:bodyPr>
          <a:lstStyle/>
          <a:p>
            <a:r>
              <a:rPr lang="en-AU" sz="1200" dirty="0">
                <a:solidFill>
                  <a:schemeClr val="accent1"/>
                </a:solidFill>
                <a:latin typeface="Segoe UI Emoji" panose="020B0502040204020203" pitchFamily="34" charset="0"/>
                <a:ea typeface="Segoe UI Emoji" panose="020B0502040204020203" pitchFamily="34" charset="0"/>
              </a:rPr>
              <a:t>	</a:t>
            </a:r>
            <a:r>
              <a:rPr lang="en-AU" sz="1200" b="1" dirty="0">
                <a:solidFill>
                  <a:schemeClr val="accent1"/>
                </a:solidFill>
                <a:latin typeface="Segoe UI Emoji" panose="020B0502040204020203" pitchFamily="34" charset="0"/>
                <a:ea typeface="Segoe UI Emoji" panose="020B0502040204020203" pitchFamily="34" charset="0"/>
              </a:rPr>
              <a:t>What is it ?</a:t>
            </a:r>
          </a:p>
          <a:p>
            <a:r>
              <a:rPr lang="en-AU" sz="1200" b="1" dirty="0">
                <a:solidFill>
                  <a:schemeClr val="accent1"/>
                </a:solidFill>
                <a:latin typeface="Segoe UI Emoji" panose="020B0502040204020203" pitchFamily="34" charset="0"/>
                <a:ea typeface="Segoe UI Emoji" panose="020B0502040204020203" pitchFamily="34" charset="0"/>
              </a:rPr>
              <a:t>	Why is sit important ?</a:t>
            </a:r>
          </a:p>
        </p:txBody>
      </p:sp>
    </p:spTree>
    <p:extLst>
      <p:ext uri="{BB962C8B-B14F-4D97-AF65-F5344CB8AC3E}">
        <p14:creationId xmlns:p14="http://schemas.microsoft.com/office/powerpoint/2010/main" val="126847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52C38FD0-461B-4539-BD84-116A252B0B37}"/>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Freeform 5">
            <a:extLst>
              <a:ext uri="{FF2B5EF4-FFF2-40B4-BE49-F238E27FC236}">
                <a16:creationId xmlns:a16="http://schemas.microsoft.com/office/drawing/2014/main" id="{21E075ED-3DD0-430E-BF77-D37AEA05D190}"/>
              </a:ext>
            </a:extLst>
          </p:cNvPr>
          <p:cNvSpPr>
            <a:spLocks/>
          </p:cNvSpPr>
          <p:nvPr/>
        </p:nvSpPr>
        <p:spPr bwMode="auto">
          <a:xfrm>
            <a:off x="3298166" y="2020332"/>
            <a:ext cx="1950040" cy="752326"/>
          </a:xfrm>
          <a:custGeom>
            <a:avLst/>
            <a:gdLst>
              <a:gd name="T0" fmla="*/ 1514 w 1514"/>
              <a:gd name="T1" fmla="*/ 315 h 571"/>
              <a:gd name="T2" fmla="*/ 1258 w 1514"/>
              <a:gd name="T3" fmla="*/ 571 h 571"/>
              <a:gd name="T4" fmla="*/ 256 w 1514"/>
              <a:gd name="T5" fmla="*/ 570 h 571"/>
              <a:gd name="T6" fmla="*/ 0 w 1514"/>
              <a:gd name="T7" fmla="*/ 314 h 571"/>
              <a:gd name="T8" fmla="*/ 757 w 1514"/>
              <a:gd name="T9" fmla="*/ 0 h 571"/>
              <a:gd name="T10" fmla="*/ 1514 w 1514"/>
              <a:gd name="T11" fmla="*/ 315 h 571"/>
            </a:gdLst>
            <a:ahLst/>
            <a:cxnLst>
              <a:cxn ang="0">
                <a:pos x="T0" y="T1"/>
              </a:cxn>
              <a:cxn ang="0">
                <a:pos x="T2" y="T3"/>
              </a:cxn>
              <a:cxn ang="0">
                <a:pos x="T4" y="T5"/>
              </a:cxn>
              <a:cxn ang="0">
                <a:pos x="T6" y="T7"/>
              </a:cxn>
              <a:cxn ang="0">
                <a:pos x="T8" y="T9"/>
              </a:cxn>
              <a:cxn ang="0">
                <a:pos x="T10" y="T11"/>
              </a:cxn>
            </a:cxnLst>
            <a:rect l="0" t="0" r="r" b="b"/>
            <a:pathLst>
              <a:path w="1514" h="571">
                <a:moveTo>
                  <a:pt x="1514" y="315"/>
                </a:moveTo>
                <a:cubicBezTo>
                  <a:pt x="1258" y="571"/>
                  <a:pt x="1258" y="571"/>
                  <a:pt x="1258" y="571"/>
                </a:cubicBezTo>
                <a:cubicBezTo>
                  <a:pt x="981" y="294"/>
                  <a:pt x="530" y="296"/>
                  <a:pt x="256" y="570"/>
                </a:cubicBezTo>
                <a:cubicBezTo>
                  <a:pt x="0" y="314"/>
                  <a:pt x="0" y="314"/>
                  <a:pt x="0" y="314"/>
                </a:cubicBezTo>
                <a:cubicBezTo>
                  <a:pt x="202" y="111"/>
                  <a:pt x="471" y="0"/>
                  <a:pt x="757" y="0"/>
                </a:cubicBezTo>
                <a:cubicBezTo>
                  <a:pt x="1043" y="0"/>
                  <a:pt x="1312" y="112"/>
                  <a:pt x="1514" y="315"/>
                </a:cubicBezTo>
                <a:close/>
              </a:path>
            </a:pathLst>
          </a:custGeom>
          <a:solidFill>
            <a:srgbClr val="0F608D"/>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7" name="Freeform 6">
            <a:extLst>
              <a:ext uri="{FF2B5EF4-FFF2-40B4-BE49-F238E27FC236}">
                <a16:creationId xmlns:a16="http://schemas.microsoft.com/office/drawing/2014/main" id="{7C81F208-D85E-4448-88DB-B8F16F4BE07A}"/>
              </a:ext>
            </a:extLst>
          </p:cNvPr>
          <p:cNvSpPr>
            <a:spLocks/>
          </p:cNvSpPr>
          <p:nvPr/>
        </p:nvSpPr>
        <p:spPr bwMode="auto">
          <a:xfrm>
            <a:off x="2892841" y="2433891"/>
            <a:ext cx="734922" cy="1997402"/>
          </a:xfrm>
          <a:custGeom>
            <a:avLst/>
            <a:gdLst>
              <a:gd name="T0" fmla="*/ 570 w 571"/>
              <a:gd name="T1" fmla="*/ 1261 h 1517"/>
              <a:gd name="T2" fmla="*/ 313 w 571"/>
              <a:gd name="T3" fmla="*/ 1517 h 1517"/>
              <a:gd name="T4" fmla="*/ 0 w 571"/>
              <a:gd name="T5" fmla="*/ 758 h 1517"/>
              <a:gd name="T6" fmla="*/ 315 w 571"/>
              <a:gd name="T7" fmla="*/ 0 h 1517"/>
              <a:gd name="T8" fmla="*/ 571 w 571"/>
              <a:gd name="T9" fmla="*/ 256 h 1517"/>
              <a:gd name="T10" fmla="*/ 570 w 571"/>
              <a:gd name="T11" fmla="*/ 1261 h 1517"/>
            </a:gdLst>
            <a:ahLst/>
            <a:cxnLst>
              <a:cxn ang="0">
                <a:pos x="T0" y="T1"/>
              </a:cxn>
              <a:cxn ang="0">
                <a:pos x="T2" y="T3"/>
              </a:cxn>
              <a:cxn ang="0">
                <a:pos x="T4" y="T5"/>
              </a:cxn>
              <a:cxn ang="0">
                <a:pos x="T6" y="T7"/>
              </a:cxn>
              <a:cxn ang="0">
                <a:pos x="T8" y="T9"/>
              </a:cxn>
              <a:cxn ang="0">
                <a:pos x="T10" y="T11"/>
              </a:cxn>
            </a:cxnLst>
            <a:rect l="0" t="0" r="r" b="b"/>
            <a:pathLst>
              <a:path w="571" h="1517">
                <a:moveTo>
                  <a:pt x="570" y="1261"/>
                </a:moveTo>
                <a:cubicBezTo>
                  <a:pt x="313" y="1517"/>
                  <a:pt x="313" y="1517"/>
                  <a:pt x="313" y="1517"/>
                </a:cubicBezTo>
                <a:cubicBezTo>
                  <a:pt x="111" y="1315"/>
                  <a:pt x="0" y="1045"/>
                  <a:pt x="0" y="758"/>
                </a:cubicBezTo>
                <a:cubicBezTo>
                  <a:pt x="0" y="472"/>
                  <a:pt x="112" y="202"/>
                  <a:pt x="315" y="0"/>
                </a:cubicBezTo>
                <a:cubicBezTo>
                  <a:pt x="571" y="256"/>
                  <a:pt x="571" y="256"/>
                  <a:pt x="571" y="256"/>
                </a:cubicBezTo>
                <a:cubicBezTo>
                  <a:pt x="294" y="533"/>
                  <a:pt x="293" y="984"/>
                  <a:pt x="570" y="1261"/>
                </a:cubicBezTo>
                <a:close/>
              </a:path>
            </a:pathLst>
          </a:custGeom>
          <a:solidFill>
            <a:srgbClr val="175D7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8" name="Freeform 7">
            <a:extLst>
              <a:ext uri="{FF2B5EF4-FFF2-40B4-BE49-F238E27FC236}">
                <a16:creationId xmlns:a16="http://schemas.microsoft.com/office/drawing/2014/main" id="{F196754D-CA2B-48CC-A7FA-80132C42FADA}"/>
              </a:ext>
            </a:extLst>
          </p:cNvPr>
          <p:cNvSpPr>
            <a:spLocks/>
          </p:cNvSpPr>
          <p:nvPr/>
        </p:nvSpPr>
        <p:spPr bwMode="auto">
          <a:xfrm>
            <a:off x="3295585" y="4093406"/>
            <a:ext cx="1955203" cy="750566"/>
          </a:xfrm>
          <a:custGeom>
            <a:avLst/>
            <a:gdLst>
              <a:gd name="T0" fmla="*/ 1518 w 1518"/>
              <a:gd name="T1" fmla="*/ 256 h 570"/>
              <a:gd name="T2" fmla="*/ 759 w 1518"/>
              <a:gd name="T3" fmla="*/ 570 h 570"/>
              <a:gd name="T4" fmla="*/ 0 w 1518"/>
              <a:gd name="T5" fmla="*/ 257 h 570"/>
              <a:gd name="T6" fmla="*/ 257 w 1518"/>
              <a:gd name="T7" fmla="*/ 1 h 570"/>
              <a:gd name="T8" fmla="*/ 1261 w 1518"/>
              <a:gd name="T9" fmla="*/ 0 h 570"/>
              <a:gd name="T10" fmla="*/ 1518 w 1518"/>
              <a:gd name="T11" fmla="*/ 256 h 570"/>
            </a:gdLst>
            <a:ahLst/>
            <a:cxnLst>
              <a:cxn ang="0">
                <a:pos x="T0" y="T1"/>
              </a:cxn>
              <a:cxn ang="0">
                <a:pos x="T2" y="T3"/>
              </a:cxn>
              <a:cxn ang="0">
                <a:pos x="T4" y="T5"/>
              </a:cxn>
              <a:cxn ang="0">
                <a:pos x="T6" y="T7"/>
              </a:cxn>
              <a:cxn ang="0">
                <a:pos x="T8" y="T9"/>
              </a:cxn>
              <a:cxn ang="0">
                <a:pos x="T10" y="T11"/>
              </a:cxn>
            </a:cxnLst>
            <a:rect l="0" t="0" r="r" b="b"/>
            <a:pathLst>
              <a:path w="1518" h="570">
                <a:moveTo>
                  <a:pt x="1518" y="256"/>
                </a:moveTo>
                <a:cubicBezTo>
                  <a:pt x="1315" y="458"/>
                  <a:pt x="1045" y="570"/>
                  <a:pt x="759" y="570"/>
                </a:cubicBezTo>
                <a:cubicBezTo>
                  <a:pt x="473" y="570"/>
                  <a:pt x="203" y="459"/>
                  <a:pt x="0" y="257"/>
                </a:cubicBezTo>
                <a:cubicBezTo>
                  <a:pt x="257" y="1"/>
                  <a:pt x="257" y="1"/>
                  <a:pt x="257" y="1"/>
                </a:cubicBezTo>
                <a:cubicBezTo>
                  <a:pt x="533" y="278"/>
                  <a:pt x="985" y="276"/>
                  <a:pt x="1261" y="0"/>
                </a:cubicBezTo>
                <a:lnTo>
                  <a:pt x="1518" y="256"/>
                </a:lnTo>
                <a:close/>
              </a:path>
            </a:pathLst>
          </a:custGeom>
          <a:solidFill>
            <a:srgbClr val="51B3C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9" name="Freeform 8">
            <a:extLst>
              <a:ext uri="{FF2B5EF4-FFF2-40B4-BE49-F238E27FC236}">
                <a16:creationId xmlns:a16="http://schemas.microsoft.com/office/drawing/2014/main" id="{00D5287F-4BC0-476B-AB27-952E9413B47A}"/>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0" name="Freeform 10">
            <a:extLst>
              <a:ext uri="{FF2B5EF4-FFF2-40B4-BE49-F238E27FC236}">
                <a16:creationId xmlns:a16="http://schemas.microsoft.com/office/drawing/2014/main" id="{6A7A82A9-748F-4ADD-A579-23E74E5E1A93}"/>
              </a:ext>
            </a:extLst>
          </p:cNvPr>
          <p:cNvSpPr>
            <a:spLocks/>
          </p:cNvSpPr>
          <p:nvPr/>
        </p:nvSpPr>
        <p:spPr bwMode="auto">
          <a:xfrm>
            <a:off x="2871009" y="3702915"/>
            <a:ext cx="1158320" cy="1021579"/>
          </a:xfrm>
          <a:custGeom>
            <a:avLst/>
            <a:gdLst>
              <a:gd name="T0" fmla="*/ 1006 w 1346"/>
              <a:gd name="T1" fmla="*/ 0 h 1161"/>
              <a:gd name="T2" fmla="*/ 333 w 1346"/>
              <a:gd name="T3" fmla="*/ 0 h 1161"/>
              <a:gd name="T4" fmla="*/ 0 w 1346"/>
              <a:gd name="T5" fmla="*/ 580 h 1161"/>
              <a:gd name="T6" fmla="*/ 342 w 1346"/>
              <a:gd name="T7" fmla="*/ 1159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59"/>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1" name="Freeform 11">
            <a:extLst>
              <a:ext uri="{FF2B5EF4-FFF2-40B4-BE49-F238E27FC236}">
                <a16:creationId xmlns:a16="http://schemas.microsoft.com/office/drawing/2014/main" id="{1D023122-E72E-4E2A-8DC3-5B3104DB94C1}"/>
              </a:ext>
            </a:extLst>
          </p:cNvPr>
          <p:cNvSpPr>
            <a:spLocks/>
          </p:cNvSpPr>
          <p:nvPr/>
        </p:nvSpPr>
        <p:spPr bwMode="auto">
          <a:xfrm>
            <a:off x="2847231" y="2186636"/>
            <a:ext cx="1158320" cy="1021579"/>
          </a:xfrm>
          <a:custGeom>
            <a:avLst/>
            <a:gdLst>
              <a:gd name="T0" fmla="*/ 1006 w 1346"/>
              <a:gd name="T1" fmla="*/ 0 h 1161"/>
              <a:gd name="T2" fmla="*/ 333 w 1346"/>
              <a:gd name="T3" fmla="*/ 0 h 1161"/>
              <a:gd name="T4" fmla="*/ 0 w 1346"/>
              <a:gd name="T5" fmla="*/ 580 h 1161"/>
              <a:gd name="T6" fmla="*/ 342 w 1346"/>
              <a:gd name="T7" fmla="*/ 1161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61"/>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3" name="Freeform 9">
            <a:extLst>
              <a:ext uri="{FF2B5EF4-FFF2-40B4-BE49-F238E27FC236}">
                <a16:creationId xmlns:a16="http://schemas.microsoft.com/office/drawing/2014/main" id="{997EEF24-34B3-47F2-ADBB-0A36D5E20E0A}"/>
              </a:ext>
            </a:extLst>
          </p:cNvPr>
          <p:cNvSpPr>
            <a:spLocks/>
          </p:cNvSpPr>
          <p:nvPr/>
        </p:nvSpPr>
        <p:spPr bwMode="auto">
          <a:xfrm>
            <a:off x="2999633"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2" name="Freeform 12">
            <a:extLst>
              <a:ext uri="{FF2B5EF4-FFF2-40B4-BE49-F238E27FC236}">
                <a16:creationId xmlns:a16="http://schemas.microsoft.com/office/drawing/2014/main" id="{DB186EBB-23D5-4027-801E-5FDC53BAD978}"/>
              </a:ext>
            </a:extLst>
          </p:cNvPr>
          <p:cNvSpPr>
            <a:spLocks/>
          </p:cNvSpPr>
          <p:nvPr/>
        </p:nvSpPr>
        <p:spPr bwMode="auto">
          <a:xfrm>
            <a:off x="4532080" y="3686007"/>
            <a:ext cx="1157460" cy="1021579"/>
          </a:xfrm>
          <a:custGeom>
            <a:avLst/>
            <a:gdLst>
              <a:gd name="T0" fmla="*/ 1004 w 1345"/>
              <a:gd name="T1" fmla="*/ 0 h 1161"/>
              <a:gd name="T2" fmla="*/ 332 w 1345"/>
              <a:gd name="T3" fmla="*/ 0 h 1161"/>
              <a:gd name="T4" fmla="*/ 0 w 1345"/>
              <a:gd name="T5" fmla="*/ 581 h 1161"/>
              <a:gd name="T6" fmla="*/ 339 w 1345"/>
              <a:gd name="T7" fmla="*/ 1161 h 1161"/>
              <a:gd name="T8" fmla="*/ 1013 w 1345"/>
              <a:gd name="T9" fmla="*/ 1161 h 1161"/>
              <a:gd name="T10" fmla="*/ 1345 w 1345"/>
              <a:gd name="T11" fmla="*/ 581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1"/>
                </a:lnTo>
                <a:lnTo>
                  <a:pt x="339" y="1161"/>
                </a:lnTo>
                <a:lnTo>
                  <a:pt x="1013" y="1161"/>
                </a:lnTo>
                <a:lnTo>
                  <a:pt x="1345" y="581"/>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5" name="Freeform 9">
            <a:extLst>
              <a:ext uri="{FF2B5EF4-FFF2-40B4-BE49-F238E27FC236}">
                <a16:creationId xmlns:a16="http://schemas.microsoft.com/office/drawing/2014/main" id="{9AB94404-59F5-4842-92B6-6FF659B6FE6B}"/>
              </a:ext>
            </a:extLst>
          </p:cNvPr>
          <p:cNvSpPr>
            <a:spLocks/>
          </p:cNvSpPr>
          <p:nvPr/>
        </p:nvSpPr>
        <p:spPr bwMode="auto">
          <a:xfrm>
            <a:off x="3023411" y="3859044"/>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4" name="Freeform 9">
            <a:extLst>
              <a:ext uri="{FF2B5EF4-FFF2-40B4-BE49-F238E27FC236}">
                <a16:creationId xmlns:a16="http://schemas.microsoft.com/office/drawing/2014/main" id="{284A8220-6DFA-4426-A066-5DDBFAB0A52C}"/>
              </a:ext>
            </a:extLst>
          </p:cNvPr>
          <p:cNvSpPr>
            <a:spLocks/>
          </p:cNvSpPr>
          <p:nvPr/>
        </p:nvSpPr>
        <p:spPr bwMode="auto">
          <a:xfrm>
            <a:off x="4684052" y="3820138"/>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6" name="Freeform 6">
            <a:extLst>
              <a:ext uri="{FF2B5EF4-FFF2-40B4-BE49-F238E27FC236}">
                <a16:creationId xmlns:a16="http://schemas.microsoft.com/office/drawing/2014/main" id="{846D05CE-F74C-4E66-A2E5-3BC88138A658}"/>
              </a:ext>
            </a:extLst>
          </p:cNvPr>
          <p:cNvSpPr>
            <a:spLocks/>
          </p:cNvSpPr>
          <p:nvPr/>
        </p:nvSpPr>
        <p:spPr bwMode="auto">
          <a:xfrm>
            <a:off x="3220102" y="2584644"/>
            <a:ext cx="327617" cy="293110"/>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7" name="Freeform 54">
            <a:extLst>
              <a:ext uri="{FF2B5EF4-FFF2-40B4-BE49-F238E27FC236}">
                <a16:creationId xmlns:a16="http://schemas.microsoft.com/office/drawing/2014/main" id="{7F9BACE9-B3AC-4BEF-A855-715645B0085A}"/>
              </a:ext>
            </a:extLst>
          </p:cNvPr>
          <p:cNvSpPr>
            <a:spLocks noEditPoints="1"/>
          </p:cNvSpPr>
          <p:nvPr/>
        </p:nvSpPr>
        <p:spPr bwMode="auto">
          <a:xfrm>
            <a:off x="5096436" y="4022047"/>
            <a:ext cx="206954" cy="211607"/>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19" name="TextBox 18">
            <a:extLst>
              <a:ext uri="{FF2B5EF4-FFF2-40B4-BE49-F238E27FC236}">
                <a16:creationId xmlns:a16="http://schemas.microsoft.com/office/drawing/2014/main" id="{8589A4E7-442F-47D1-B404-1AE3101DC1DC}"/>
              </a:ext>
            </a:extLst>
          </p:cNvPr>
          <p:cNvSpPr txBox="1"/>
          <p:nvPr/>
        </p:nvSpPr>
        <p:spPr>
          <a:xfrm>
            <a:off x="3595088" y="3074205"/>
            <a:ext cx="1361778" cy="554639"/>
          </a:xfrm>
          <a:prstGeom prst="rect">
            <a:avLst/>
          </a:prstGeom>
          <a:noFill/>
        </p:spPr>
        <p:txBody>
          <a:bodyPr wrap="square" rtlCol="0">
            <a:spAutoFit/>
          </a:bodyPr>
          <a:lstStyle>
            <a:defPPr>
              <a:defRPr lang="en-US"/>
            </a:defPPr>
            <a:lvl1pPr algn="ctr" defTabSz="1218987">
              <a:defRPr sz="1400" b="1" kern="0">
                <a:solidFill>
                  <a:prstClr val="white"/>
                </a:solidFill>
                <a:cs typeface="Arial" panose="020B0604020202020204" pitchFamily="34" charset="0"/>
              </a:defRPr>
            </a:lvl1pPr>
          </a:lstStyle>
          <a:p>
            <a:pPr defTabSz="915337" fontAlgn="auto">
              <a:spcBef>
                <a:spcPts val="0"/>
              </a:spcBef>
              <a:spcAft>
                <a:spcPts val="0"/>
              </a:spcAft>
            </a:pPr>
            <a:r>
              <a:rPr lang="en-US" sz="1502" dirty="0">
                <a:solidFill>
                  <a:schemeClr val="tx1"/>
                </a:solidFill>
                <a:latin typeface="Calibri"/>
                <a:ea typeface="+mn-ea"/>
              </a:rPr>
              <a:t>Data Ecosystem</a:t>
            </a:r>
          </a:p>
        </p:txBody>
      </p:sp>
      <p:sp>
        <p:nvSpPr>
          <p:cNvPr id="18" name="Freeform 55">
            <a:extLst>
              <a:ext uri="{FF2B5EF4-FFF2-40B4-BE49-F238E27FC236}">
                <a16:creationId xmlns:a16="http://schemas.microsoft.com/office/drawing/2014/main" id="{EAEFCCEF-B950-4277-AB96-073DCBC1DCD0}"/>
              </a:ext>
            </a:extLst>
          </p:cNvPr>
          <p:cNvSpPr>
            <a:spLocks/>
          </p:cNvSpPr>
          <p:nvPr/>
        </p:nvSpPr>
        <p:spPr bwMode="auto">
          <a:xfrm>
            <a:off x="5019677" y="4243628"/>
            <a:ext cx="283713" cy="127918"/>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1" name="Freeform 9">
            <a:extLst>
              <a:ext uri="{FF2B5EF4-FFF2-40B4-BE49-F238E27FC236}">
                <a16:creationId xmlns:a16="http://schemas.microsoft.com/office/drawing/2014/main" id="{A5B4412B-0BF9-4DAB-AA81-75B7A3F1D492}"/>
              </a:ext>
            </a:extLst>
          </p:cNvPr>
          <p:cNvSpPr>
            <a:spLocks/>
          </p:cNvSpPr>
          <p:nvPr/>
        </p:nvSpPr>
        <p:spPr bwMode="auto">
          <a:xfrm>
            <a:off x="4532080" y="2186636"/>
            <a:ext cx="1157460" cy="1021579"/>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22" name="Freeform 9">
            <a:extLst>
              <a:ext uri="{FF2B5EF4-FFF2-40B4-BE49-F238E27FC236}">
                <a16:creationId xmlns:a16="http://schemas.microsoft.com/office/drawing/2014/main" id="{F874D4C7-94C3-44D8-807E-1726EF9AA688}"/>
              </a:ext>
            </a:extLst>
          </p:cNvPr>
          <p:cNvSpPr>
            <a:spLocks/>
          </p:cNvSpPr>
          <p:nvPr/>
        </p:nvSpPr>
        <p:spPr bwMode="auto">
          <a:xfrm>
            <a:off x="4684052"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pic>
        <p:nvPicPr>
          <p:cNvPr id="23" name="Picture 2" descr="http://myato/tools/Icons/037time1.png">
            <a:extLst>
              <a:ext uri="{FF2B5EF4-FFF2-40B4-BE49-F238E27FC236}">
                <a16:creationId xmlns:a16="http://schemas.microsoft.com/office/drawing/2014/main" id="{7982CE1C-324A-4242-B3E4-78EEAA86B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555" y="2561804"/>
            <a:ext cx="264509" cy="329331"/>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53">
            <a:extLst>
              <a:ext uri="{FF2B5EF4-FFF2-40B4-BE49-F238E27FC236}">
                <a16:creationId xmlns:a16="http://schemas.microsoft.com/office/drawing/2014/main" id="{F75F1F3B-E680-4DFE-BA35-7F55A9052E8C}"/>
              </a:ext>
            </a:extLst>
          </p:cNvPr>
          <p:cNvSpPr>
            <a:spLocks/>
          </p:cNvSpPr>
          <p:nvPr/>
        </p:nvSpPr>
        <p:spPr bwMode="auto">
          <a:xfrm>
            <a:off x="5173196" y="4071914"/>
            <a:ext cx="53859" cy="112308"/>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solidFill>
            <a:srgbClr val="FCC41D"/>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5" name="Freeform 48">
            <a:extLst>
              <a:ext uri="{FF2B5EF4-FFF2-40B4-BE49-F238E27FC236}">
                <a16:creationId xmlns:a16="http://schemas.microsoft.com/office/drawing/2014/main" id="{775AA3E9-E769-48AD-BD58-B3BF4C584F20}"/>
              </a:ext>
            </a:extLst>
          </p:cNvPr>
          <p:cNvSpPr>
            <a:spLocks noEditPoints="1"/>
          </p:cNvSpPr>
          <p:nvPr/>
        </p:nvSpPr>
        <p:spPr bwMode="auto">
          <a:xfrm>
            <a:off x="3314326" y="4095204"/>
            <a:ext cx="330338" cy="280995"/>
          </a:xfrm>
          <a:custGeom>
            <a:avLst/>
            <a:gdLst>
              <a:gd name="T0" fmla="*/ 1881 w 3739"/>
              <a:gd name="T1" fmla="*/ 3186 h 3201"/>
              <a:gd name="T2" fmla="*/ 672 w 3739"/>
              <a:gd name="T3" fmla="*/ 3186 h 3201"/>
              <a:gd name="T4" fmla="*/ 3739 w 3739"/>
              <a:gd name="T5" fmla="*/ 3107 h 3201"/>
              <a:gd name="T6" fmla="*/ 1276 w 3739"/>
              <a:gd name="T7" fmla="*/ 2782 h 3201"/>
              <a:gd name="T8" fmla="*/ 1487 w 3739"/>
              <a:gd name="T9" fmla="*/ 2798 h 3201"/>
              <a:gd name="T10" fmla="*/ 1617 w 3739"/>
              <a:gd name="T11" fmla="*/ 2834 h 3201"/>
              <a:gd name="T12" fmla="*/ 1680 w 3739"/>
              <a:gd name="T13" fmla="*/ 2867 h 3201"/>
              <a:gd name="T14" fmla="*/ 830 w 3739"/>
              <a:gd name="T15" fmla="*/ 2858 h 3201"/>
              <a:gd name="T16" fmla="*/ 977 w 3739"/>
              <a:gd name="T17" fmla="*/ 2813 h 3201"/>
              <a:gd name="T18" fmla="*/ 1206 w 3739"/>
              <a:gd name="T19" fmla="*/ 2783 h 3201"/>
              <a:gd name="T20" fmla="*/ 2554 w 3739"/>
              <a:gd name="T21" fmla="*/ 2782 h 3201"/>
              <a:gd name="T22" fmla="*/ 295 w 3739"/>
              <a:gd name="T23" fmla="*/ 2150 h 3201"/>
              <a:gd name="T24" fmla="*/ 172 w 3739"/>
              <a:gd name="T25" fmla="*/ 2222 h 3201"/>
              <a:gd name="T26" fmla="*/ 124 w 3739"/>
              <a:gd name="T27" fmla="*/ 2357 h 3201"/>
              <a:gd name="T28" fmla="*/ 172 w 3739"/>
              <a:gd name="T29" fmla="*/ 2493 h 3201"/>
              <a:gd name="T30" fmla="*/ 295 w 3739"/>
              <a:gd name="T31" fmla="*/ 2564 h 3201"/>
              <a:gd name="T32" fmla="*/ 439 w 3739"/>
              <a:gd name="T33" fmla="*/ 2539 h 3201"/>
              <a:gd name="T34" fmla="*/ 530 w 3739"/>
              <a:gd name="T35" fmla="*/ 2431 h 3201"/>
              <a:gd name="T36" fmla="*/ 530 w 3739"/>
              <a:gd name="T37" fmla="*/ 2283 h 3201"/>
              <a:gd name="T38" fmla="*/ 439 w 3739"/>
              <a:gd name="T39" fmla="*/ 2175 h 3201"/>
              <a:gd name="T40" fmla="*/ 3325 w 3739"/>
              <a:gd name="T41" fmla="*/ 2134 h 3201"/>
              <a:gd name="T42" fmla="*/ 3228 w 3739"/>
              <a:gd name="T43" fmla="*/ 2175 h 3201"/>
              <a:gd name="T44" fmla="*/ 3177 w 3739"/>
              <a:gd name="T45" fmla="*/ 2277 h 3201"/>
              <a:gd name="T46" fmla="*/ 3188 w 3739"/>
              <a:gd name="T47" fmla="*/ 2412 h 3201"/>
              <a:gd name="T48" fmla="*/ 3267 w 3739"/>
              <a:gd name="T49" fmla="*/ 2522 h 3201"/>
              <a:gd name="T50" fmla="*/ 3381 w 3739"/>
              <a:gd name="T51" fmla="*/ 2550 h 3201"/>
              <a:gd name="T52" fmla="*/ 3467 w 3739"/>
              <a:gd name="T53" fmla="*/ 2489 h 3201"/>
              <a:gd name="T54" fmla="*/ 3505 w 3739"/>
              <a:gd name="T55" fmla="*/ 2376 h 3201"/>
              <a:gd name="T56" fmla="*/ 3474 w 3739"/>
              <a:gd name="T57" fmla="*/ 2240 h 3201"/>
              <a:gd name="T58" fmla="*/ 3383 w 3739"/>
              <a:gd name="T59" fmla="*/ 2148 h 3201"/>
              <a:gd name="T60" fmla="*/ 841 w 3739"/>
              <a:gd name="T61" fmla="*/ 1087 h 3201"/>
              <a:gd name="T62" fmla="*/ 1023 w 3739"/>
              <a:gd name="T63" fmla="*/ 1131 h 3201"/>
              <a:gd name="T64" fmla="*/ 1276 w 3739"/>
              <a:gd name="T65" fmla="*/ 1151 h 3201"/>
              <a:gd name="T66" fmla="*/ 1499 w 3739"/>
              <a:gd name="T67" fmla="*/ 1135 h 3201"/>
              <a:gd name="T68" fmla="*/ 1652 w 3739"/>
              <a:gd name="T69" fmla="*/ 1095 h 3201"/>
              <a:gd name="T70" fmla="*/ 1619 w 3739"/>
              <a:gd name="T71" fmla="*/ 2692 h 3201"/>
              <a:gd name="T72" fmla="*/ 1451 w 3739"/>
              <a:gd name="T73" fmla="*/ 2657 h 3201"/>
              <a:gd name="T74" fmla="*/ 1207 w 3739"/>
              <a:gd name="T75" fmla="*/ 2648 h 3201"/>
              <a:gd name="T76" fmla="*/ 971 w 3739"/>
              <a:gd name="T77" fmla="*/ 2676 h 3201"/>
              <a:gd name="T78" fmla="*/ 807 w 3739"/>
              <a:gd name="T79" fmla="*/ 2723 h 3201"/>
              <a:gd name="T80" fmla="*/ 2554 w 3739"/>
              <a:gd name="T81" fmla="*/ 2445 h 3201"/>
              <a:gd name="T82" fmla="*/ 1680 w 3739"/>
              <a:gd name="T83" fmla="*/ 689 h 3201"/>
              <a:gd name="T84" fmla="*/ 1637 w 3739"/>
              <a:gd name="T85" fmla="*/ 955 h 3201"/>
              <a:gd name="T86" fmla="*/ 1526 w 3739"/>
              <a:gd name="T87" fmla="*/ 991 h 3201"/>
              <a:gd name="T88" fmla="*/ 1338 w 3739"/>
              <a:gd name="T89" fmla="*/ 1015 h 3201"/>
              <a:gd name="T90" fmla="*/ 1081 w 3739"/>
              <a:gd name="T91" fmla="*/ 1004 h 3201"/>
              <a:gd name="T92" fmla="*/ 894 w 3739"/>
              <a:gd name="T93" fmla="*/ 962 h 3201"/>
              <a:gd name="T94" fmla="*/ 807 w 3739"/>
              <a:gd name="T95" fmla="*/ 689 h 3201"/>
              <a:gd name="T96" fmla="*/ 1881 w 3739"/>
              <a:gd name="T97" fmla="*/ 689 h 3201"/>
              <a:gd name="T98" fmla="*/ 672 w 3739"/>
              <a:gd name="T99" fmla="*/ 2782 h 3201"/>
              <a:gd name="T100" fmla="*/ 3659 w 3739"/>
              <a:gd name="T101" fmla="*/ 2710 h 3201"/>
              <a:gd name="T102" fmla="*/ 1881 w 3739"/>
              <a:gd name="T103" fmla="*/ 15 h 3201"/>
              <a:gd name="T104" fmla="*/ 1881 w 3739"/>
              <a:gd name="T105" fmla="*/ 15 h 3201"/>
              <a:gd name="T106" fmla="*/ 0 w 3739"/>
              <a:gd name="T107" fmla="*/ 352 h 3201"/>
              <a:gd name="T108" fmla="*/ 2712 w 3739"/>
              <a:gd name="T109" fmla="*/ 425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9" h="3201">
                <a:moveTo>
                  <a:pt x="1881" y="2916"/>
                </a:moveTo>
                <a:lnTo>
                  <a:pt x="2554" y="2916"/>
                </a:lnTo>
                <a:lnTo>
                  <a:pt x="2554" y="3186"/>
                </a:lnTo>
                <a:lnTo>
                  <a:pt x="1881" y="3186"/>
                </a:lnTo>
                <a:lnTo>
                  <a:pt x="1881" y="2916"/>
                </a:lnTo>
                <a:close/>
                <a:moveTo>
                  <a:pt x="0" y="2916"/>
                </a:moveTo>
                <a:lnTo>
                  <a:pt x="672" y="2916"/>
                </a:lnTo>
                <a:lnTo>
                  <a:pt x="672" y="3186"/>
                </a:lnTo>
                <a:lnTo>
                  <a:pt x="0" y="3186"/>
                </a:lnTo>
                <a:lnTo>
                  <a:pt x="0" y="2916"/>
                </a:lnTo>
                <a:close/>
                <a:moveTo>
                  <a:pt x="3686" y="2842"/>
                </a:moveTo>
                <a:lnTo>
                  <a:pt x="3739" y="3107"/>
                </a:lnTo>
                <a:lnTo>
                  <a:pt x="3279" y="3201"/>
                </a:lnTo>
                <a:lnTo>
                  <a:pt x="3226" y="2937"/>
                </a:lnTo>
                <a:lnTo>
                  <a:pt x="3686" y="2842"/>
                </a:lnTo>
                <a:close/>
                <a:moveTo>
                  <a:pt x="1276" y="2782"/>
                </a:moveTo>
                <a:lnTo>
                  <a:pt x="1338" y="2783"/>
                </a:lnTo>
                <a:lnTo>
                  <a:pt x="1393" y="2787"/>
                </a:lnTo>
                <a:lnTo>
                  <a:pt x="1443" y="2791"/>
                </a:lnTo>
                <a:lnTo>
                  <a:pt x="1487" y="2798"/>
                </a:lnTo>
                <a:lnTo>
                  <a:pt x="1527" y="2806"/>
                </a:lnTo>
                <a:lnTo>
                  <a:pt x="1561" y="2815"/>
                </a:lnTo>
                <a:lnTo>
                  <a:pt x="1591" y="2824"/>
                </a:lnTo>
                <a:lnTo>
                  <a:pt x="1617" y="2834"/>
                </a:lnTo>
                <a:lnTo>
                  <a:pt x="1638" y="2843"/>
                </a:lnTo>
                <a:lnTo>
                  <a:pt x="1655" y="2853"/>
                </a:lnTo>
                <a:lnTo>
                  <a:pt x="1670" y="2861"/>
                </a:lnTo>
                <a:lnTo>
                  <a:pt x="1680" y="2867"/>
                </a:lnTo>
                <a:lnTo>
                  <a:pt x="1680" y="3186"/>
                </a:lnTo>
                <a:lnTo>
                  <a:pt x="807" y="3186"/>
                </a:lnTo>
                <a:lnTo>
                  <a:pt x="807" y="2870"/>
                </a:lnTo>
                <a:lnTo>
                  <a:pt x="830" y="2858"/>
                </a:lnTo>
                <a:lnTo>
                  <a:pt x="860" y="2848"/>
                </a:lnTo>
                <a:lnTo>
                  <a:pt x="894" y="2836"/>
                </a:lnTo>
                <a:lnTo>
                  <a:pt x="933" y="2824"/>
                </a:lnTo>
                <a:lnTo>
                  <a:pt x="977" y="2813"/>
                </a:lnTo>
                <a:lnTo>
                  <a:pt x="1027" y="2802"/>
                </a:lnTo>
                <a:lnTo>
                  <a:pt x="1081" y="2795"/>
                </a:lnTo>
                <a:lnTo>
                  <a:pt x="1141" y="2788"/>
                </a:lnTo>
                <a:lnTo>
                  <a:pt x="1206" y="2783"/>
                </a:lnTo>
                <a:lnTo>
                  <a:pt x="1276" y="2782"/>
                </a:lnTo>
                <a:close/>
                <a:moveTo>
                  <a:pt x="1881" y="2579"/>
                </a:moveTo>
                <a:lnTo>
                  <a:pt x="2554" y="2579"/>
                </a:lnTo>
                <a:lnTo>
                  <a:pt x="2554" y="2782"/>
                </a:lnTo>
                <a:lnTo>
                  <a:pt x="1881" y="2782"/>
                </a:lnTo>
                <a:lnTo>
                  <a:pt x="1881" y="2579"/>
                </a:lnTo>
                <a:close/>
                <a:moveTo>
                  <a:pt x="334" y="2146"/>
                </a:moveTo>
                <a:lnTo>
                  <a:pt x="295" y="2150"/>
                </a:lnTo>
                <a:lnTo>
                  <a:pt x="260" y="2159"/>
                </a:lnTo>
                <a:lnTo>
                  <a:pt x="227" y="2175"/>
                </a:lnTo>
                <a:lnTo>
                  <a:pt x="197" y="2195"/>
                </a:lnTo>
                <a:lnTo>
                  <a:pt x="172" y="2222"/>
                </a:lnTo>
                <a:lnTo>
                  <a:pt x="152" y="2251"/>
                </a:lnTo>
                <a:lnTo>
                  <a:pt x="136" y="2283"/>
                </a:lnTo>
                <a:lnTo>
                  <a:pt x="127" y="2320"/>
                </a:lnTo>
                <a:lnTo>
                  <a:pt x="124" y="2357"/>
                </a:lnTo>
                <a:lnTo>
                  <a:pt x="127" y="2395"/>
                </a:lnTo>
                <a:lnTo>
                  <a:pt x="136" y="2431"/>
                </a:lnTo>
                <a:lnTo>
                  <a:pt x="152" y="2463"/>
                </a:lnTo>
                <a:lnTo>
                  <a:pt x="172" y="2493"/>
                </a:lnTo>
                <a:lnTo>
                  <a:pt x="197" y="2519"/>
                </a:lnTo>
                <a:lnTo>
                  <a:pt x="227" y="2539"/>
                </a:lnTo>
                <a:lnTo>
                  <a:pt x="260" y="2554"/>
                </a:lnTo>
                <a:lnTo>
                  <a:pt x="295" y="2564"/>
                </a:lnTo>
                <a:lnTo>
                  <a:pt x="334" y="2568"/>
                </a:lnTo>
                <a:lnTo>
                  <a:pt x="371" y="2564"/>
                </a:lnTo>
                <a:lnTo>
                  <a:pt x="406" y="2554"/>
                </a:lnTo>
                <a:lnTo>
                  <a:pt x="439" y="2539"/>
                </a:lnTo>
                <a:lnTo>
                  <a:pt x="469" y="2519"/>
                </a:lnTo>
                <a:lnTo>
                  <a:pt x="494" y="2493"/>
                </a:lnTo>
                <a:lnTo>
                  <a:pt x="514" y="2463"/>
                </a:lnTo>
                <a:lnTo>
                  <a:pt x="530" y="2431"/>
                </a:lnTo>
                <a:lnTo>
                  <a:pt x="540" y="2395"/>
                </a:lnTo>
                <a:lnTo>
                  <a:pt x="543" y="2357"/>
                </a:lnTo>
                <a:lnTo>
                  <a:pt x="540" y="2320"/>
                </a:lnTo>
                <a:lnTo>
                  <a:pt x="530" y="2283"/>
                </a:lnTo>
                <a:lnTo>
                  <a:pt x="514" y="2251"/>
                </a:lnTo>
                <a:lnTo>
                  <a:pt x="494" y="2222"/>
                </a:lnTo>
                <a:lnTo>
                  <a:pt x="469" y="2195"/>
                </a:lnTo>
                <a:lnTo>
                  <a:pt x="439" y="2175"/>
                </a:lnTo>
                <a:lnTo>
                  <a:pt x="406" y="2159"/>
                </a:lnTo>
                <a:lnTo>
                  <a:pt x="371" y="2150"/>
                </a:lnTo>
                <a:lnTo>
                  <a:pt x="334" y="2146"/>
                </a:lnTo>
                <a:close/>
                <a:moveTo>
                  <a:pt x="3325" y="2134"/>
                </a:moveTo>
                <a:lnTo>
                  <a:pt x="3296" y="2136"/>
                </a:lnTo>
                <a:lnTo>
                  <a:pt x="3271" y="2144"/>
                </a:lnTo>
                <a:lnTo>
                  <a:pt x="3248" y="2157"/>
                </a:lnTo>
                <a:lnTo>
                  <a:pt x="3228" y="2175"/>
                </a:lnTo>
                <a:lnTo>
                  <a:pt x="3210" y="2195"/>
                </a:lnTo>
                <a:lnTo>
                  <a:pt x="3195" y="2220"/>
                </a:lnTo>
                <a:lnTo>
                  <a:pt x="3184" y="2248"/>
                </a:lnTo>
                <a:lnTo>
                  <a:pt x="3177" y="2277"/>
                </a:lnTo>
                <a:lnTo>
                  <a:pt x="3173" y="2309"/>
                </a:lnTo>
                <a:lnTo>
                  <a:pt x="3173" y="2342"/>
                </a:lnTo>
                <a:lnTo>
                  <a:pt x="3178" y="2375"/>
                </a:lnTo>
                <a:lnTo>
                  <a:pt x="3188" y="2412"/>
                </a:lnTo>
                <a:lnTo>
                  <a:pt x="3203" y="2446"/>
                </a:lnTo>
                <a:lnTo>
                  <a:pt x="3221" y="2476"/>
                </a:lnTo>
                <a:lnTo>
                  <a:pt x="3243" y="2501"/>
                </a:lnTo>
                <a:lnTo>
                  <a:pt x="3267" y="2522"/>
                </a:lnTo>
                <a:lnTo>
                  <a:pt x="3294" y="2538"/>
                </a:lnTo>
                <a:lnTo>
                  <a:pt x="3322" y="2547"/>
                </a:lnTo>
                <a:lnTo>
                  <a:pt x="3351" y="2552"/>
                </a:lnTo>
                <a:lnTo>
                  <a:pt x="3381" y="2550"/>
                </a:lnTo>
                <a:lnTo>
                  <a:pt x="3406" y="2540"/>
                </a:lnTo>
                <a:lnTo>
                  <a:pt x="3430" y="2528"/>
                </a:lnTo>
                <a:lnTo>
                  <a:pt x="3450" y="2511"/>
                </a:lnTo>
                <a:lnTo>
                  <a:pt x="3467" y="2489"/>
                </a:lnTo>
                <a:lnTo>
                  <a:pt x="3482" y="2465"/>
                </a:lnTo>
                <a:lnTo>
                  <a:pt x="3493" y="2438"/>
                </a:lnTo>
                <a:lnTo>
                  <a:pt x="3500" y="2408"/>
                </a:lnTo>
                <a:lnTo>
                  <a:pt x="3505" y="2376"/>
                </a:lnTo>
                <a:lnTo>
                  <a:pt x="3503" y="2343"/>
                </a:lnTo>
                <a:lnTo>
                  <a:pt x="3499" y="2309"/>
                </a:lnTo>
                <a:lnTo>
                  <a:pt x="3489" y="2273"/>
                </a:lnTo>
                <a:lnTo>
                  <a:pt x="3474" y="2240"/>
                </a:lnTo>
                <a:lnTo>
                  <a:pt x="3456" y="2210"/>
                </a:lnTo>
                <a:lnTo>
                  <a:pt x="3434" y="2184"/>
                </a:lnTo>
                <a:lnTo>
                  <a:pt x="3409" y="2163"/>
                </a:lnTo>
                <a:lnTo>
                  <a:pt x="3383" y="2148"/>
                </a:lnTo>
                <a:lnTo>
                  <a:pt x="3355" y="2137"/>
                </a:lnTo>
                <a:lnTo>
                  <a:pt x="3325" y="2134"/>
                </a:lnTo>
                <a:close/>
                <a:moveTo>
                  <a:pt x="807" y="1074"/>
                </a:moveTo>
                <a:lnTo>
                  <a:pt x="841" y="1087"/>
                </a:lnTo>
                <a:lnTo>
                  <a:pt x="880" y="1098"/>
                </a:lnTo>
                <a:lnTo>
                  <a:pt x="924" y="1111"/>
                </a:lnTo>
                <a:lnTo>
                  <a:pt x="971" y="1121"/>
                </a:lnTo>
                <a:lnTo>
                  <a:pt x="1023" y="1131"/>
                </a:lnTo>
                <a:lnTo>
                  <a:pt x="1080" y="1139"/>
                </a:lnTo>
                <a:lnTo>
                  <a:pt x="1141" y="1145"/>
                </a:lnTo>
                <a:lnTo>
                  <a:pt x="1207" y="1150"/>
                </a:lnTo>
                <a:lnTo>
                  <a:pt x="1276" y="1151"/>
                </a:lnTo>
                <a:lnTo>
                  <a:pt x="1340" y="1150"/>
                </a:lnTo>
                <a:lnTo>
                  <a:pt x="1398" y="1146"/>
                </a:lnTo>
                <a:lnTo>
                  <a:pt x="1451" y="1142"/>
                </a:lnTo>
                <a:lnTo>
                  <a:pt x="1499" y="1135"/>
                </a:lnTo>
                <a:lnTo>
                  <a:pt x="1543" y="1126"/>
                </a:lnTo>
                <a:lnTo>
                  <a:pt x="1584" y="1117"/>
                </a:lnTo>
                <a:lnTo>
                  <a:pt x="1619" y="1105"/>
                </a:lnTo>
                <a:lnTo>
                  <a:pt x="1652" y="1095"/>
                </a:lnTo>
                <a:lnTo>
                  <a:pt x="1680" y="1082"/>
                </a:lnTo>
                <a:lnTo>
                  <a:pt x="1680" y="2715"/>
                </a:lnTo>
                <a:lnTo>
                  <a:pt x="1652" y="2703"/>
                </a:lnTo>
                <a:lnTo>
                  <a:pt x="1619" y="2692"/>
                </a:lnTo>
                <a:lnTo>
                  <a:pt x="1584" y="2682"/>
                </a:lnTo>
                <a:lnTo>
                  <a:pt x="1543" y="2671"/>
                </a:lnTo>
                <a:lnTo>
                  <a:pt x="1499" y="2664"/>
                </a:lnTo>
                <a:lnTo>
                  <a:pt x="1451" y="2657"/>
                </a:lnTo>
                <a:lnTo>
                  <a:pt x="1398" y="2651"/>
                </a:lnTo>
                <a:lnTo>
                  <a:pt x="1340" y="2648"/>
                </a:lnTo>
                <a:lnTo>
                  <a:pt x="1276" y="2646"/>
                </a:lnTo>
                <a:lnTo>
                  <a:pt x="1207" y="2648"/>
                </a:lnTo>
                <a:lnTo>
                  <a:pt x="1141" y="2652"/>
                </a:lnTo>
                <a:lnTo>
                  <a:pt x="1080" y="2658"/>
                </a:lnTo>
                <a:lnTo>
                  <a:pt x="1023" y="2667"/>
                </a:lnTo>
                <a:lnTo>
                  <a:pt x="971" y="2676"/>
                </a:lnTo>
                <a:lnTo>
                  <a:pt x="924" y="2687"/>
                </a:lnTo>
                <a:lnTo>
                  <a:pt x="880" y="2699"/>
                </a:lnTo>
                <a:lnTo>
                  <a:pt x="841" y="2711"/>
                </a:lnTo>
                <a:lnTo>
                  <a:pt x="807" y="2723"/>
                </a:lnTo>
                <a:lnTo>
                  <a:pt x="807" y="1074"/>
                </a:lnTo>
                <a:close/>
                <a:moveTo>
                  <a:pt x="1881" y="825"/>
                </a:moveTo>
                <a:lnTo>
                  <a:pt x="2554" y="825"/>
                </a:lnTo>
                <a:lnTo>
                  <a:pt x="2554" y="2445"/>
                </a:lnTo>
                <a:lnTo>
                  <a:pt x="1881" y="2445"/>
                </a:lnTo>
                <a:lnTo>
                  <a:pt x="1881" y="825"/>
                </a:lnTo>
                <a:close/>
                <a:moveTo>
                  <a:pt x="807" y="689"/>
                </a:moveTo>
                <a:lnTo>
                  <a:pt x="1680" y="689"/>
                </a:lnTo>
                <a:lnTo>
                  <a:pt x="1680" y="930"/>
                </a:lnTo>
                <a:lnTo>
                  <a:pt x="1669" y="937"/>
                </a:lnTo>
                <a:lnTo>
                  <a:pt x="1655" y="946"/>
                </a:lnTo>
                <a:lnTo>
                  <a:pt x="1637" y="955"/>
                </a:lnTo>
                <a:lnTo>
                  <a:pt x="1616" y="964"/>
                </a:lnTo>
                <a:lnTo>
                  <a:pt x="1591" y="973"/>
                </a:lnTo>
                <a:lnTo>
                  <a:pt x="1560" y="983"/>
                </a:lnTo>
                <a:lnTo>
                  <a:pt x="1526" y="991"/>
                </a:lnTo>
                <a:lnTo>
                  <a:pt x="1486" y="999"/>
                </a:lnTo>
                <a:lnTo>
                  <a:pt x="1442" y="1006"/>
                </a:lnTo>
                <a:lnTo>
                  <a:pt x="1393" y="1012"/>
                </a:lnTo>
                <a:lnTo>
                  <a:pt x="1338" y="1015"/>
                </a:lnTo>
                <a:lnTo>
                  <a:pt x="1276" y="1016"/>
                </a:lnTo>
                <a:lnTo>
                  <a:pt x="1206" y="1014"/>
                </a:lnTo>
                <a:lnTo>
                  <a:pt x="1141" y="1011"/>
                </a:lnTo>
                <a:lnTo>
                  <a:pt x="1081" y="1004"/>
                </a:lnTo>
                <a:lnTo>
                  <a:pt x="1027" y="995"/>
                </a:lnTo>
                <a:lnTo>
                  <a:pt x="977" y="985"/>
                </a:lnTo>
                <a:lnTo>
                  <a:pt x="933" y="973"/>
                </a:lnTo>
                <a:lnTo>
                  <a:pt x="894" y="962"/>
                </a:lnTo>
                <a:lnTo>
                  <a:pt x="860" y="950"/>
                </a:lnTo>
                <a:lnTo>
                  <a:pt x="830" y="939"/>
                </a:lnTo>
                <a:lnTo>
                  <a:pt x="807" y="929"/>
                </a:lnTo>
                <a:lnTo>
                  <a:pt x="807" y="689"/>
                </a:lnTo>
                <a:close/>
                <a:moveTo>
                  <a:pt x="1881" y="488"/>
                </a:moveTo>
                <a:lnTo>
                  <a:pt x="2554" y="488"/>
                </a:lnTo>
                <a:lnTo>
                  <a:pt x="2554" y="689"/>
                </a:lnTo>
                <a:lnTo>
                  <a:pt x="1881" y="689"/>
                </a:lnTo>
                <a:lnTo>
                  <a:pt x="1881" y="488"/>
                </a:lnTo>
                <a:close/>
                <a:moveTo>
                  <a:pt x="0" y="488"/>
                </a:moveTo>
                <a:lnTo>
                  <a:pt x="672" y="488"/>
                </a:lnTo>
                <a:lnTo>
                  <a:pt x="672" y="2782"/>
                </a:lnTo>
                <a:lnTo>
                  <a:pt x="0" y="2782"/>
                </a:lnTo>
                <a:lnTo>
                  <a:pt x="0" y="488"/>
                </a:lnTo>
                <a:close/>
                <a:moveTo>
                  <a:pt x="3199" y="463"/>
                </a:moveTo>
                <a:lnTo>
                  <a:pt x="3659" y="2710"/>
                </a:lnTo>
                <a:lnTo>
                  <a:pt x="3198" y="2805"/>
                </a:lnTo>
                <a:lnTo>
                  <a:pt x="2739" y="557"/>
                </a:lnTo>
                <a:lnTo>
                  <a:pt x="3199" y="463"/>
                </a:lnTo>
                <a:close/>
                <a:moveTo>
                  <a:pt x="1881" y="15"/>
                </a:moveTo>
                <a:lnTo>
                  <a:pt x="2554" y="15"/>
                </a:lnTo>
                <a:lnTo>
                  <a:pt x="2554" y="352"/>
                </a:lnTo>
                <a:lnTo>
                  <a:pt x="1881" y="352"/>
                </a:lnTo>
                <a:lnTo>
                  <a:pt x="1881" y="15"/>
                </a:lnTo>
                <a:close/>
                <a:moveTo>
                  <a:pt x="0" y="15"/>
                </a:moveTo>
                <a:lnTo>
                  <a:pt x="672" y="15"/>
                </a:lnTo>
                <a:lnTo>
                  <a:pt x="672" y="352"/>
                </a:lnTo>
                <a:lnTo>
                  <a:pt x="0" y="352"/>
                </a:lnTo>
                <a:lnTo>
                  <a:pt x="0" y="15"/>
                </a:lnTo>
                <a:close/>
                <a:moveTo>
                  <a:pt x="3105" y="0"/>
                </a:moveTo>
                <a:lnTo>
                  <a:pt x="3172" y="331"/>
                </a:lnTo>
                <a:lnTo>
                  <a:pt x="2712" y="425"/>
                </a:lnTo>
                <a:lnTo>
                  <a:pt x="2645" y="95"/>
                </a:lnTo>
                <a:lnTo>
                  <a:pt x="3105"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pPr>
            <a:endParaRPr lang="en-US" sz="1352">
              <a:solidFill>
                <a:prstClr val="black"/>
              </a:solidFill>
              <a:ea typeface="+mn-ea"/>
              <a:cs typeface="Arial" panose="020B0604020202020204" pitchFamily="34" charset="0"/>
            </a:endParaRPr>
          </a:p>
        </p:txBody>
      </p:sp>
      <p:sp>
        <p:nvSpPr>
          <p:cNvPr id="2" name="Rectangle 1">
            <a:extLst>
              <a:ext uri="{FF2B5EF4-FFF2-40B4-BE49-F238E27FC236}">
                <a16:creationId xmlns:a16="http://schemas.microsoft.com/office/drawing/2014/main" id="{6238D749-B15E-4167-86F6-EDFB2EA7FA0B}"/>
              </a:ext>
            </a:extLst>
          </p:cNvPr>
          <p:cNvSpPr/>
          <p:nvPr/>
        </p:nvSpPr>
        <p:spPr>
          <a:xfrm>
            <a:off x="1231745" y="2403326"/>
            <a:ext cx="1476879" cy="646331"/>
          </a:xfrm>
          <a:prstGeom prst="rect">
            <a:avLst/>
          </a:prstGeom>
        </p:spPr>
        <p:txBody>
          <a:bodyPr wrap="none">
            <a:spAutoFit/>
          </a:bodyPr>
          <a:lstStyle/>
          <a:p>
            <a:r>
              <a:rPr lang="en-AU" dirty="0">
                <a:solidFill>
                  <a:srgbClr val="FF0066"/>
                </a:solidFill>
                <a:latin typeface="Segoe UI Emoji" panose="020B0502040204020203" pitchFamily="34" charset="0"/>
                <a:ea typeface="Segoe UI Emoji" panose="020B0502040204020203" pitchFamily="34" charset="0"/>
              </a:rPr>
              <a:t>Reference </a:t>
            </a:r>
          </a:p>
          <a:p>
            <a:r>
              <a:rPr lang="en-AU" dirty="0">
                <a:solidFill>
                  <a:srgbClr val="FF0066"/>
                </a:solidFill>
                <a:latin typeface="Segoe UI Emoji" panose="020B0502040204020203" pitchFamily="34" charset="0"/>
                <a:ea typeface="Segoe UI Emoji" panose="020B0502040204020203" pitchFamily="34" charset="0"/>
              </a:rPr>
              <a:t>Architecture </a:t>
            </a:r>
            <a:endParaRPr lang="en-AU" dirty="0">
              <a:solidFill>
                <a:srgbClr val="FF0066"/>
              </a:solidFill>
            </a:endParaRPr>
          </a:p>
        </p:txBody>
      </p:sp>
      <p:sp>
        <p:nvSpPr>
          <p:cNvPr id="3" name="Rectangle 2">
            <a:extLst>
              <a:ext uri="{FF2B5EF4-FFF2-40B4-BE49-F238E27FC236}">
                <a16:creationId xmlns:a16="http://schemas.microsoft.com/office/drawing/2014/main" id="{A47F791C-D7A9-4D42-BB83-9721690864B0}"/>
              </a:ext>
            </a:extLst>
          </p:cNvPr>
          <p:cNvSpPr/>
          <p:nvPr/>
        </p:nvSpPr>
        <p:spPr>
          <a:xfrm>
            <a:off x="5910762" y="2403326"/>
            <a:ext cx="1720536" cy="646331"/>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Reference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6" name="Rectangle 25">
            <a:extLst>
              <a:ext uri="{FF2B5EF4-FFF2-40B4-BE49-F238E27FC236}">
                <a16:creationId xmlns:a16="http://schemas.microsoft.com/office/drawing/2014/main" id="{0390E7B2-82F1-4997-81C4-819587547A37}"/>
              </a:ext>
            </a:extLst>
          </p:cNvPr>
          <p:cNvSpPr/>
          <p:nvPr/>
        </p:nvSpPr>
        <p:spPr>
          <a:xfrm>
            <a:off x="1231745" y="3763692"/>
            <a:ext cx="1476879" cy="923330"/>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a:t>
            </a:r>
          </a:p>
          <a:p>
            <a:r>
              <a:rPr lang="en-AU" dirty="0">
                <a:solidFill>
                  <a:schemeClr val="bg1">
                    <a:lumMod val="75000"/>
                  </a:schemeClr>
                </a:solidFill>
                <a:latin typeface="Segoe UI Emoji" panose="020B0502040204020203" pitchFamily="34" charset="0"/>
                <a:ea typeface="Segoe UI Emoji" panose="020B0502040204020203" pitchFamily="34" charset="0"/>
              </a:rPr>
              <a:t>Governance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7" name="Rectangle 26">
            <a:extLst>
              <a:ext uri="{FF2B5EF4-FFF2-40B4-BE49-F238E27FC236}">
                <a16:creationId xmlns:a16="http://schemas.microsoft.com/office/drawing/2014/main" id="{134ED26A-E526-4F79-B210-34DF5B272EFE}"/>
              </a:ext>
            </a:extLst>
          </p:cNvPr>
          <p:cNvSpPr/>
          <p:nvPr/>
        </p:nvSpPr>
        <p:spPr>
          <a:xfrm>
            <a:off x="5910762" y="3763692"/>
            <a:ext cx="1476879" cy="923330"/>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and </a:t>
            </a:r>
          </a:p>
          <a:p>
            <a:r>
              <a:rPr lang="en-AU" dirty="0">
                <a:solidFill>
                  <a:schemeClr val="bg1">
                    <a:lumMod val="75000"/>
                  </a:schemeClr>
                </a:solidFill>
                <a:latin typeface="Segoe UI Emoji" panose="020B0502040204020203" pitchFamily="34" charset="0"/>
                <a:ea typeface="Segoe UI Emoji" panose="020B0502040204020203" pitchFamily="34" charset="0"/>
              </a:rPr>
              <a:t>Analytics</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8" name="Rectangle 27">
            <a:extLst>
              <a:ext uri="{FF2B5EF4-FFF2-40B4-BE49-F238E27FC236}">
                <a16:creationId xmlns:a16="http://schemas.microsoft.com/office/drawing/2014/main" id="{BF1AFAB6-17CD-4C4E-AC6E-3D5140E59F40}"/>
              </a:ext>
            </a:extLst>
          </p:cNvPr>
          <p:cNvSpPr/>
          <p:nvPr/>
        </p:nvSpPr>
        <p:spPr>
          <a:xfrm>
            <a:off x="6059310" y="922919"/>
            <a:ext cx="3320509" cy="461665"/>
          </a:xfrm>
          <a:prstGeom prst="rect">
            <a:avLst/>
          </a:prstGeom>
        </p:spPr>
        <p:txBody>
          <a:bodyPr wrap="square">
            <a:spAutoFit/>
          </a:bodyPr>
          <a:lstStyle/>
          <a:p>
            <a:r>
              <a:rPr lang="en-AU" sz="1200" dirty="0">
                <a:solidFill>
                  <a:schemeClr val="accent1"/>
                </a:solidFill>
                <a:latin typeface="Segoe UI Emoji" panose="020B0502040204020203" pitchFamily="34" charset="0"/>
                <a:ea typeface="Segoe UI Emoji" panose="020B0502040204020203" pitchFamily="34" charset="0"/>
              </a:rPr>
              <a:t>	</a:t>
            </a:r>
            <a:r>
              <a:rPr lang="en-AU" sz="1200" b="1" dirty="0">
                <a:solidFill>
                  <a:schemeClr val="accent1"/>
                </a:solidFill>
                <a:latin typeface="Segoe UI Emoji" panose="020B0502040204020203" pitchFamily="34" charset="0"/>
                <a:ea typeface="Segoe UI Emoji" panose="020B0502040204020203" pitchFamily="34" charset="0"/>
              </a:rPr>
              <a:t>What is it ?</a:t>
            </a:r>
          </a:p>
          <a:p>
            <a:r>
              <a:rPr lang="en-AU" sz="1200" b="1" dirty="0">
                <a:solidFill>
                  <a:schemeClr val="accent1"/>
                </a:solidFill>
                <a:latin typeface="Segoe UI Emoji" panose="020B0502040204020203" pitchFamily="34" charset="0"/>
                <a:ea typeface="Segoe UI Emoji" panose="020B0502040204020203" pitchFamily="34" charset="0"/>
              </a:rPr>
              <a:t>	Why is sit important ?</a:t>
            </a:r>
          </a:p>
        </p:txBody>
      </p:sp>
      <p:pic>
        <p:nvPicPr>
          <p:cNvPr id="30" name="Graphic 29" descr="Research">
            <a:extLst>
              <a:ext uri="{FF2B5EF4-FFF2-40B4-BE49-F238E27FC236}">
                <a16:creationId xmlns:a16="http://schemas.microsoft.com/office/drawing/2014/main" id="{DF07047E-E551-4AF5-BC93-DD76E4EE43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1104" y="830626"/>
            <a:ext cx="646250" cy="646250"/>
          </a:xfrm>
          <a:prstGeom prst="rect">
            <a:avLst/>
          </a:prstGeom>
        </p:spPr>
      </p:pic>
      <p:sp>
        <p:nvSpPr>
          <p:cNvPr id="31" name="TextBox 30">
            <a:extLst>
              <a:ext uri="{FF2B5EF4-FFF2-40B4-BE49-F238E27FC236}">
                <a16:creationId xmlns:a16="http://schemas.microsoft.com/office/drawing/2014/main" id="{C91B5FB8-86AE-4054-98A2-9DDA43A5F2BC}"/>
              </a:ext>
            </a:extLst>
          </p:cNvPr>
          <p:cNvSpPr txBox="1"/>
          <p:nvPr/>
        </p:nvSpPr>
        <p:spPr>
          <a:xfrm>
            <a:off x="363794" y="138894"/>
            <a:ext cx="8465162" cy="461665"/>
          </a:xfrm>
          <a:prstGeom prst="rect">
            <a:avLst/>
          </a:prstGeom>
          <a:noFill/>
        </p:spPr>
        <p:txBody>
          <a:bodyPr wrap="square" rtlCol="0">
            <a:spAutoFit/>
          </a:bodyPr>
          <a:lstStyle/>
          <a:p>
            <a:pPr lvl="0">
              <a:defRPr/>
            </a:pPr>
            <a:r>
              <a:rPr kumimoji="0" lang="en-AU" sz="2400" b="0" i="0" u="none" strike="noStrike" kern="1200" cap="none" spc="0" normalizeH="0" baseline="0" noProof="0" dirty="0">
                <a:ln>
                  <a:noFill/>
                </a:ln>
                <a:solidFill>
                  <a:srgbClr val="0070C0"/>
                </a:solidFill>
                <a:effectLst/>
                <a:uLnTx/>
                <a:uFillTx/>
                <a:latin typeface="Segoe UI Emoji" panose="020B0502040204020203" pitchFamily="34" charset="0"/>
                <a:ea typeface="Segoe UI Emoji" panose="020B0502040204020203" pitchFamily="34" charset="0"/>
                <a:cs typeface="+mn-cs"/>
              </a:rPr>
              <a:t>Session 2: Reference Architecture (TOGAF)</a:t>
            </a:r>
            <a:endPar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endParaRPr>
          </a:p>
        </p:txBody>
      </p:sp>
      <p:pic>
        <p:nvPicPr>
          <p:cNvPr id="32" name="Graphic 31" descr="Climbing">
            <a:extLst>
              <a:ext uri="{FF2B5EF4-FFF2-40B4-BE49-F238E27FC236}">
                <a16:creationId xmlns:a16="http://schemas.microsoft.com/office/drawing/2014/main" id="{D7C54EF3-AABA-43E6-8E18-3D78F4A028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387" y="2529196"/>
            <a:ext cx="336457" cy="336457"/>
          </a:xfrm>
          <a:prstGeom prst="rect">
            <a:avLst/>
          </a:prstGeom>
        </p:spPr>
      </p:pic>
      <p:sp>
        <p:nvSpPr>
          <p:cNvPr id="29" name="Rectangle 28">
            <a:extLst>
              <a:ext uri="{FF2B5EF4-FFF2-40B4-BE49-F238E27FC236}">
                <a16:creationId xmlns:a16="http://schemas.microsoft.com/office/drawing/2014/main" id="{954CE5DB-9465-404D-AAD2-7C7789D808E0}"/>
              </a:ext>
            </a:extLst>
          </p:cNvPr>
          <p:cNvSpPr/>
          <p:nvPr/>
        </p:nvSpPr>
        <p:spPr>
          <a:xfrm>
            <a:off x="3911355" y="2390259"/>
            <a:ext cx="1330814" cy="369332"/>
          </a:xfrm>
          <a:prstGeom prst="rect">
            <a:avLst/>
          </a:prstGeom>
        </p:spPr>
        <p:txBody>
          <a:bodyPr wrap="none">
            <a:spAutoFit/>
          </a:bodyPr>
          <a:lstStyle/>
          <a:p>
            <a:pPr lvl="0">
              <a:defRPr/>
            </a:pPr>
            <a:r>
              <a:rPr lang="en-AU" dirty="0">
                <a:solidFill>
                  <a:srgbClr val="4F81BD"/>
                </a:solidFill>
                <a:latin typeface="Segoe UI Emoji" panose="020B0502040204020203" pitchFamily="34" charset="0"/>
                <a:ea typeface="Segoe UI Emoji" panose="020B0502040204020203" pitchFamily="34" charset="0"/>
              </a:rPr>
              <a:t>Session 2:A</a:t>
            </a:r>
          </a:p>
        </p:txBody>
      </p:sp>
    </p:spTree>
    <p:extLst>
      <p:ext uri="{BB962C8B-B14F-4D97-AF65-F5344CB8AC3E}">
        <p14:creationId xmlns:p14="http://schemas.microsoft.com/office/powerpoint/2010/main" val="146772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7F083BDD-3287-4A72-B796-DFBF2B0A0F2E}"/>
              </a:ext>
            </a:extLst>
          </p:cNvPr>
          <p:cNvSpPr/>
          <p:nvPr/>
        </p:nvSpPr>
        <p:spPr>
          <a:xfrm>
            <a:off x="3026191" y="1519385"/>
            <a:ext cx="789969" cy="1197923"/>
          </a:xfrm>
          <a:prstGeom prst="roundRect">
            <a:avLst/>
          </a:prstGeom>
          <a:solidFill>
            <a:srgbClr val="E4D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pPr>
              <a:tabLst>
                <a:tab pos="508683" algn="l"/>
              </a:tabLst>
            </a:pP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Client Interaction</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Provides the entry point for the community to engage with services delivered directly by the in digital and non-digital ways.</a:t>
            </a:r>
          </a:p>
        </p:txBody>
      </p:sp>
      <p:sp>
        <p:nvSpPr>
          <p:cNvPr id="188" name="Rounded Rectangle 8">
            <a:extLst>
              <a:ext uri="{FF2B5EF4-FFF2-40B4-BE49-F238E27FC236}">
                <a16:creationId xmlns:a16="http://schemas.microsoft.com/office/drawing/2014/main" id="{3264B763-0178-4F38-BF9A-B8C0D6BE3D44}"/>
              </a:ext>
            </a:extLst>
          </p:cNvPr>
          <p:cNvSpPr/>
          <p:nvPr/>
        </p:nvSpPr>
        <p:spPr>
          <a:xfrm>
            <a:off x="0" y="3669422"/>
            <a:ext cx="9155112" cy="1494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endPar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59" name="Group 158">
            <a:extLst>
              <a:ext uri="{FF2B5EF4-FFF2-40B4-BE49-F238E27FC236}">
                <a16:creationId xmlns:a16="http://schemas.microsoft.com/office/drawing/2014/main" id="{9FB8C4A1-4B8C-4827-A8A3-B851079A911D}"/>
              </a:ext>
            </a:extLst>
          </p:cNvPr>
          <p:cNvGrpSpPr/>
          <p:nvPr/>
        </p:nvGrpSpPr>
        <p:grpSpPr>
          <a:xfrm>
            <a:off x="5310156" y="1485215"/>
            <a:ext cx="901307" cy="466833"/>
            <a:chOff x="6096627" y="2323101"/>
            <a:chExt cx="2312131" cy="1345846"/>
          </a:xfrm>
        </p:grpSpPr>
        <p:cxnSp>
          <p:nvCxnSpPr>
            <p:cNvPr id="160" name="Straight Connector 159">
              <a:extLst>
                <a:ext uri="{FF2B5EF4-FFF2-40B4-BE49-F238E27FC236}">
                  <a16:creationId xmlns:a16="http://schemas.microsoft.com/office/drawing/2014/main" id="{8F683612-707C-4A5D-970E-030F915FEADD}"/>
                </a:ext>
              </a:extLst>
            </p:cNvPr>
            <p:cNvCxnSpPr>
              <a:cxnSpLocks/>
            </p:cNvCxnSpPr>
            <p:nvPr/>
          </p:nvCxnSpPr>
          <p:spPr>
            <a:xfrm>
              <a:off x="7514753" y="2323101"/>
              <a:ext cx="89400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1" name="Arc 160">
              <a:extLst>
                <a:ext uri="{FF2B5EF4-FFF2-40B4-BE49-F238E27FC236}">
                  <a16:creationId xmlns:a16="http://schemas.microsoft.com/office/drawing/2014/main" id="{725D6496-0980-4A62-89FA-573123FDF1A2}"/>
                </a:ext>
              </a:extLst>
            </p:cNvPr>
            <p:cNvSpPr/>
            <p:nvPr/>
          </p:nvSpPr>
          <p:spPr>
            <a:xfrm rot="5400000">
              <a:off x="6069429" y="2675211"/>
              <a:ext cx="1020934" cy="966537"/>
            </a:xfrm>
            <a:prstGeom prst="arc">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cxnSp>
          <p:nvCxnSpPr>
            <p:cNvPr id="162" name="Straight Connector 161">
              <a:extLst>
                <a:ext uri="{FF2B5EF4-FFF2-40B4-BE49-F238E27FC236}">
                  <a16:creationId xmlns:a16="http://schemas.microsoft.com/office/drawing/2014/main" id="{A2CD8F49-85D3-45A1-87F9-D747821AB954}"/>
                </a:ext>
              </a:extLst>
            </p:cNvPr>
            <p:cNvCxnSpPr>
              <a:cxnSpLocks/>
            </p:cNvCxnSpPr>
            <p:nvPr/>
          </p:nvCxnSpPr>
          <p:spPr>
            <a:xfrm>
              <a:off x="7063657" y="2801809"/>
              <a:ext cx="0" cy="3756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3" name="Arc 162">
              <a:extLst>
                <a:ext uri="{FF2B5EF4-FFF2-40B4-BE49-F238E27FC236}">
                  <a16:creationId xmlns:a16="http://schemas.microsoft.com/office/drawing/2014/main" id="{8C9DEFB8-2211-4209-A7F4-49A914CB2C78}"/>
                </a:ext>
              </a:extLst>
            </p:cNvPr>
            <p:cNvSpPr/>
            <p:nvPr/>
          </p:nvSpPr>
          <p:spPr>
            <a:xfrm rot="16200000">
              <a:off x="7035967" y="2350299"/>
              <a:ext cx="1020934" cy="966537"/>
            </a:xfrm>
            <a:prstGeom prst="arc">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15" name="Rounded Rectangle 9">
            <a:extLst>
              <a:ext uri="{FF2B5EF4-FFF2-40B4-BE49-F238E27FC236}">
                <a16:creationId xmlns:a16="http://schemas.microsoft.com/office/drawing/2014/main" id="{3CA958C2-4DEC-40DE-90D7-EC0DC2BE21BF}"/>
              </a:ext>
            </a:extLst>
          </p:cNvPr>
          <p:cNvSpPr/>
          <p:nvPr/>
        </p:nvSpPr>
        <p:spPr>
          <a:xfrm>
            <a:off x="4191703" y="1534560"/>
            <a:ext cx="727531" cy="1182748"/>
          </a:xfrm>
          <a:prstGeom prst="roundRect">
            <a:avLst/>
          </a:prstGeom>
          <a:solidFill>
            <a:srgbClr val="E4D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pPr>
              <a:tabLst>
                <a:tab pos="508683" algn="l"/>
              </a:tabLst>
            </a:pP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Data Exchange</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Provides the entry point where we take on third party data and provide curated data as a value add service.</a:t>
            </a:r>
          </a:p>
        </p:txBody>
      </p:sp>
      <p:sp>
        <p:nvSpPr>
          <p:cNvPr id="177" name="Circular Arrow 211">
            <a:extLst>
              <a:ext uri="{FF2B5EF4-FFF2-40B4-BE49-F238E27FC236}">
                <a16:creationId xmlns:a16="http://schemas.microsoft.com/office/drawing/2014/main" id="{1603E19C-50C0-4091-91DD-B97980C612B7}"/>
              </a:ext>
            </a:extLst>
          </p:cNvPr>
          <p:cNvSpPr/>
          <p:nvPr/>
        </p:nvSpPr>
        <p:spPr>
          <a:xfrm rot="12939520">
            <a:off x="3212723" y="2080130"/>
            <a:ext cx="975467" cy="1253073"/>
          </a:xfrm>
          <a:prstGeom prst="circularArrow">
            <a:avLst>
              <a:gd name="adj1" fmla="val 6231"/>
              <a:gd name="adj2" fmla="val 955418"/>
              <a:gd name="adj3" fmla="val 19589791"/>
              <a:gd name="adj4" fmla="val 16455196"/>
              <a:gd name="adj5" fmla="val 14171"/>
            </a:avLst>
          </a:prstGeom>
          <a:gradFill flip="none" rotWithShape="1">
            <a:gsLst>
              <a:gs pos="100000">
                <a:schemeClr val="accent3"/>
              </a:gs>
              <a:gs pos="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Circular Arrow 211">
            <a:extLst>
              <a:ext uri="{FF2B5EF4-FFF2-40B4-BE49-F238E27FC236}">
                <a16:creationId xmlns:a16="http://schemas.microsoft.com/office/drawing/2014/main" id="{A5887309-AF16-4A07-88AA-E4EEC0929257}"/>
              </a:ext>
            </a:extLst>
          </p:cNvPr>
          <p:cNvSpPr/>
          <p:nvPr/>
        </p:nvSpPr>
        <p:spPr>
          <a:xfrm>
            <a:off x="3692081" y="1010245"/>
            <a:ext cx="975467" cy="1373229"/>
          </a:xfrm>
          <a:prstGeom prst="circularArrow">
            <a:avLst>
              <a:gd name="adj1" fmla="val 6231"/>
              <a:gd name="adj2" fmla="val 955418"/>
              <a:gd name="adj3" fmla="val 19589791"/>
              <a:gd name="adj4" fmla="val 16455196"/>
              <a:gd name="adj5" fmla="val 14171"/>
            </a:avLst>
          </a:prstGeom>
          <a:gradFill flip="none" rotWithShape="1">
            <a:gsLst>
              <a:gs pos="100000">
                <a:schemeClr val="accent4"/>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Circular Arrow 211">
            <a:extLst>
              <a:ext uri="{FF2B5EF4-FFF2-40B4-BE49-F238E27FC236}">
                <a16:creationId xmlns:a16="http://schemas.microsoft.com/office/drawing/2014/main" id="{5BA82FFC-38E2-4D55-99FC-11CCC75569E6}"/>
              </a:ext>
            </a:extLst>
          </p:cNvPr>
          <p:cNvSpPr/>
          <p:nvPr/>
        </p:nvSpPr>
        <p:spPr>
          <a:xfrm>
            <a:off x="2644765" y="1047594"/>
            <a:ext cx="975467" cy="1289722"/>
          </a:xfrm>
          <a:prstGeom prst="circularArrow">
            <a:avLst>
              <a:gd name="adj1" fmla="val 6231"/>
              <a:gd name="adj2" fmla="val 955418"/>
              <a:gd name="adj3" fmla="val 19589791"/>
              <a:gd name="adj4" fmla="val 16455196"/>
              <a:gd name="adj5" fmla="val 14171"/>
            </a:avLst>
          </a:prstGeom>
          <a:gradFill flip="none" rotWithShape="1">
            <a:gsLst>
              <a:gs pos="100000">
                <a:schemeClr val="accent4"/>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85364C34-4A5E-4D80-B73A-2BA7F76B308C}"/>
              </a:ext>
            </a:extLst>
          </p:cNvPr>
          <p:cNvGrpSpPr/>
          <p:nvPr/>
        </p:nvGrpSpPr>
        <p:grpSpPr>
          <a:xfrm flipV="1">
            <a:off x="5306018" y="2040515"/>
            <a:ext cx="901307" cy="467750"/>
            <a:chOff x="6096627" y="2323101"/>
            <a:chExt cx="2312131" cy="1345846"/>
          </a:xfrm>
        </p:grpSpPr>
        <p:cxnSp>
          <p:nvCxnSpPr>
            <p:cNvPr id="9" name="Straight Connector 8">
              <a:extLst>
                <a:ext uri="{FF2B5EF4-FFF2-40B4-BE49-F238E27FC236}">
                  <a16:creationId xmlns:a16="http://schemas.microsoft.com/office/drawing/2014/main" id="{DB5C9520-3C5E-4965-8E13-DEE95525932E}"/>
                </a:ext>
              </a:extLst>
            </p:cNvPr>
            <p:cNvCxnSpPr>
              <a:cxnSpLocks/>
            </p:cNvCxnSpPr>
            <p:nvPr/>
          </p:nvCxnSpPr>
          <p:spPr>
            <a:xfrm>
              <a:off x="7514753" y="2323101"/>
              <a:ext cx="89400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49C14D13-1D06-482D-8E12-48E5DAD41F8F}"/>
                </a:ext>
              </a:extLst>
            </p:cNvPr>
            <p:cNvSpPr/>
            <p:nvPr/>
          </p:nvSpPr>
          <p:spPr>
            <a:xfrm rot="5400000">
              <a:off x="6069429" y="2675211"/>
              <a:ext cx="1020934" cy="966537"/>
            </a:xfrm>
            <a:prstGeom prst="arc">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D5FA3684-0C63-463C-B5B1-1DE0C9AC654B}"/>
                </a:ext>
              </a:extLst>
            </p:cNvPr>
            <p:cNvCxnSpPr>
              <a:cxnSpLocks/>
            </p:cNvCxnSpPr>
            <p:nvPr/>
          </p:nvCxnSpPr>
          <p:spPr>
            <a:xfrm>
              <a:off x="7063657" y="2801809"/>
              <a:ext cx="0" cy="37561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B50E0536-4B0F-4F42-A95C-25A1E4EA31BA}"/>
                </a:ext>
              </a:extLst>
            </p:cNvPr>
            <p:cNvSpPr/>
            <p:nvPr/>
          </p:nvSpPr>
          <p:spPr>
            <a:xfrm rot="16200000">
              <a:off x="7035967" y="2350299"/>
              <a:ext cx="1020934" cy="966537"/>
            </a:xfrm>
            <a:prstGeom prst="arc">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E1B5F506-E15B-48C7-B9FD-8BB4FFAC546C}"/>
              </a:ext>
            </a:extLst>
          </p:cNvPr>
          <p:cNvGrpSpPr/>
          <p:nvPr/>
        </p:nvGrpSpPr>
        <p:grpSpPr>
          <a:xfrm flipV="1">
            <a:off x="5512586" y="2426432"/>
            <a:ext cx="650262" cy="843420"/>
            <a:chOff x="5279164" y="1783135"/>
            <a:chExt cx="1361725" cy="1766221"/>
          </a:xfrm>
        </p:grpSpPr>
        <p:cxnSp>
          <p:nvCxnSpPr>
            <p:cNvPr id="14" name="Straight Connector 13">
              <a:extLst>
                <a:ext uri="{FF2B5EF4-FFF2-40B4-BE49-F238E27FC236}">
                  <a16:creationId xmlns:a16="http://schemas.microsoft.com/office/drawing/2014/main" id="{0A9F2DBA-CEA9-43A4-86F2-14A9CCF655C2}"/>
                </a:ext>
              </a:extLst>
            </p:cNvPr>
            <p:cNvCxnSpPr>
              <a:cxnSpLocks/>
            </p:cNvCxnSpPr>
            <p:nvPr/>
          </p:nvCxnSpPr>
          <p:spPr>
            <a:xfrm>
              <a:off x="5746885" y="1783135"/>
              <a:ext cx="89400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97D40884-77CA-4577-BAAA-F7CA63B9382F}"/>
                </a:ext>
              </a:extLst>
            </p:cNvPr>
            <p:cNvSpPr/>
            <p:nvPr/>
          </p:nvSpPr>
          <p:spPr>
            <a:xfrm rot="16200000">
              <a:off x="5251966" y="1811444"/>
              <a:ext cx="1020934" cy="966537"/>
            </a:xfrm>
            <a:prstGeom prst="arc">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cxnSp>
          <p:nvCxnSpPr>
            <p:cNvPr id="16" name="Straight Connector 15">
              <a:extLst>
                <a:ext uri="{FF2B5EF4-FFF2-40B4-BE49-F238E27FC236}">
                  <a16:creationId xmlns:a16="http://schemas.microsoft.com/office/drawing/2014/main" id="{3D55D109-7F13-4375-A98D-DB2131B8F92F}"/>
                </a:ext>
              </a:extLst>
            </p:cNvPr>
            <p:cNvCxnSpPr>
              <a:cxnSpLocks/>
            </p:cNvCxnSpPr>
            <p:nvPr/>
          </p:nvCxnSpPr>
          <p:spPr>
            <a:xfrm>
              <a:off x="5279165" y="2256613"/>
              <a:ext cx="9394" cy="12927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Rounded Rectangle 7">
            <a:extLst>
              <a:ext uri="{FF2B5EF4-FFF2-40B4-BE49-F238E27FC236}">
                <a16:creationId xmlns:a16="http://schemas.microsoft.com/office/drawing/2014/main" id="{8A9440BB-BAC8-4657-B3C2-10598A5EAFED}"/>
              </a:ext>
            </a:extLst>
          </p:cNvPr>
          <p:cNvSpPr/>
          <p:nvPr/>
        </p:nvSpPr>
        <p:spPr>
          <a:xfrm>
            <a:off x="6929296" y="2145126"/>
            <a:ext cx="1711424" cy="59999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Client Account</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Manages and maintains the client account records which includes their registrations, running account balance and payment activities.</a:t>
            </a:r>
          </a:p>
        </p:txBody>
      </p:sp>
      <p:sp>
        <p:nvSpPr>
          <p:cNvPr id="20" name="Rounded Rectangle 8">
            <a:extLst>
              <a:ext uri="{FF2B5EF4-FFF2-40B4-BE49-F238E27FC236}">
                <a16:creationId xmlns:a16="http://schemas.microsoft.com/office/drawing/2014/main" id="{60383510-F663-4B61-8366-0D72C6C1C759}"/>
              </a:ext>
            </a:extLst>
          </p:cNvPr>
          <p:cNvSpPr/>
          <p:nvPr/>
        </p:nvSpPr>
        <p:spPr>
          <a:xfrm>
            <a:off x="6929296" y="1414881"/>
            <a:ext cx="1711424" cy="627560"/>
          </a:xfrm>
          <a:prstGeom prst="roundRect">
            <a:avLst/>
          </a:prstGeom>
          <a:solidFill>
            <a:srgbClr val="FFF7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Client Profile</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Provides access to all information about our clients, such as their interactions with us, business entities and demographics.</a:t>
            </a:r>
          </a:p>
        </p:txBody>
      </p:sp>
      <p:sp>
        <p:nvSpPr>
          <p:cNvPr id="21" name="Rounded Rectangle 10">
            <a:extLst>
              <a:ext uri="{FF2B5EF4-FFF2-40B4-BE49-F238E27FC236}">
                <a16:creationId xmlns:a16="http://schemas.microsoft.com/office/drawing/2014/main" id="{F0120D2A-49DB-4078-A35F-AA99FF2C70B5}"/>
              </a:ext>
            </a:extLst>
          </p:cNvPr>
          <p:cNvSpPr/>
          <p:nvPr/>
        </p:nvSpPr>
        <p:spPr>
          <a:xfrm>
            <a:off x="6929296" y="547002"/>
            <a:ext cx="1711425" cy="76519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Case &amp; Work Management</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Establishes and manages activities for the client. It uses data insights and intelligence to apply automation treatments, deliver tailored client views, predict actions and present results to ensure staff get the right information for the job.</a:t>
            </a:r>
          </a:p>
        </p:txBody>
      </p:sp>
      <p:sp>
        <p:nvSpPr>
          <p:cNvPr id="22" name="Rounded Rectangle 11">
            <a:extLst>
              <a:ext uri="{FF2B5EF4-FFF2-40B4-BE49-F238E27FC236}">
                <a16:creationId xmlns:a16="http://schemas.microsoft.com/office/drawing/2014/main" id="{87DB49F4-7A10-403E-88AF-532CEB54857F}"/>
              </a:ext>
            </a:extLst>
          </p:cNvPr>
          <p:cNvSpPr/>
          <p:nvPr/>
        </p:nvSpPr>
        <p:spPr>
          <a:xfrm>
            <a:off x="6929296" y="2847800"/>
            <a:ext cx="1711424" cy="7401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Insights &amp; Intelligence</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Uses the data the collected in Event Processing for the analytics, management and application of data to establish the correct actions and generate risk models for case selection, calculating risk profiles and resulting events and actions.</a:t>
            </a:r>
          </a:p>
        </p:txBody>
      </p:sp>
      <p:sp>
        <p:nvSpPr>
          <p:cNvPr id="23" name="Rounded Rectangle 9">
            <a:extLst>
              <a:ext uri="{FF2B5EF4-FFF2-40B4-BE49-F238E27FC236}">
                <a16:creationId xmlns:a16="http://schemas.microsoft.com/office/drawing/2014/main" id="{F8A5617A-0FEE-44B8-8503-79C325A2CDAC}"/>
              </a:ext>
            </a:extLst>
          </p:cNvPr>
          <p:cNvSpPr/>
          <p:nvPr/>
        </p:nvSpPr>
        <p:spPr>
          <a:xfrm>
            <a:off x="3075647" y="802601"/>
            <a:ext cx="1843587" cy="49662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t"/>
          <a:lstStyle/>
          <a:p>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Identity &amp; Access</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Identify the individual we are dealing with, what they can do and who they can act on behalf.</a:t>
            </a:r>
          </a:p>
        </p:txBody>
      </p:sp>
      <p:grpSp>
        <p:nvGrpSpPr>
          <p:cNvPr id="24" name="Group 57">
            <a:extLst>
              <a:ext uri="{FF2B5EF4-FFF2-40B4-BE49-F238E27FC236}">
                <a16:creationId xmlns:a16="http://schemas.microsoft.com/office/drawing/2014/main" id="{41FB5736-F86D-4C3F-8A15-3B8FF0370EA0}"/>
              </a:ext>
            </a:extLst>
          </p:cNvPr>
          <p:cNvGrpSpPr>
            <a:grpSpLocks noChangeAspect="1"/>
          </p:cNvGrpSpPr>
          <p:nvPr/>
        </p:nvGrpSpPr>
        <p:grpSpPr bwMode="auto">
          <a:xfrm>
            <a:off x="2582093" y="817384"/>
            <a:ext cx="387541" cy="302853"/>
            <a:chOff x="354" y="1768"/>
            <a:chExt cx="421" cy="329"/>
          </a:xfrm>
          <a:solidFill>
            <a:srgbClr val="0070C0"/>
          </a:solidFill>
        </p:grpSpPr>
        <p:sp>
          <p:nvSpPr>
            <p:cNvPr id="25" name="Freeform 559">
              <a:extLst>
                <a:ext uri="{FF2B5EF4-FFF2-40B4-BE49-F238E27FC236}">
                  <a16:creationId xmlns:a16="http://schemas.microsoft.com/office/drawing/2014/main" id="{1D1FFA5A-A1EA-4BC9-8617-7F53F396AFEB}"/>
                </a:ext>
              </a:extLst>
            </p:cNvPr>
            <p:cNvSpPr>
              <a:spLocks noEditPoints="1"/>
            </p:cNvSpPr>
            <p:nvPr/>
          </p:nvSpPr>
          <p:spPr bwMode="auto">
            <a:xfrm>
              <a:off x="493" y="1910"/>
              <a:ext cx="142" cy="108"/>
            </a:xfrm>
            <a:custGeom>
              <a:avLst/>
              <a:gdLst>
                <a:gd name="T0" fmla="*/ 90 w 96"/>
                <a:gd name="T1" fmla="*/ 72 h 73"/>
                <a:gd name="T2" fmla="*/ 6 w 96"/>
                <a:gd name="T3" fmla="*/ 73 h 73"/>
                <a:gd name="T4" fmla="*/ 0 w 96"/>
                <a:gd name="T5" fmla="*/ 67 h 73"/>
                <a:gd name="T6" fmla="*/ 0 w 96"/>
                <a:gd name="T7" fmla="*/ 7 h 73"/>
                <a:gd name="T8" fmla="*/ 6 w 96"/>
                <a:gd name="T9" fmla="*/ 1 h 73"/>
                <a:gd name="T10" fmla="*/ 90 w 96"/>
                <a:gd name="T11" fmla="*/ 0 h 73"/>
                <a:gd name="T12" fmla="*/ 96 w 96"/>
                <a:gd name="T13" fmla="*/ 6 h 73"/>
                <a:gd name="T14" fmla="*/ 96 w 96"/>
                <a:gd name="T15" fmla="*/ 66 h 73"/>
                <a:gd name="T16" fmla="*/ 90 w 96"/>
                <a:gd name="T17" fmla="*/ 72 h 73"/>
                <a:gd name="T18" fmla="*/ 12 w 96"/>
                <a:gd name="T19" fmla="*/ 61 h 73"/>
                <a:gd name="T20" fmla="*/ 84 w 96"/>
                <a:gd name="T21" fmla="*/ 60 h 73"/>
                <a:gd name="T22" fmla="*/ 84 w 96"/>
                <a:gd name="T23" fmla="*/ 12 h 73"/>
                <a:gd name="T24" fmla="*/ 12 w 96"/>
                <a:gd name="T25" fmla="*/ 13 h 73"/>
                <a:gd name="T26" fmla="*/ 12 w 96"/>
                <a:gd name="T27"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73">
                  <a:moveTo>
                    <a:pt x="90" y="72"/>
                  </a:moveTo>
                  <a:cubicBezTo>
                    <a:pt x="6" y="73"/>
                    <a:pt x="6" y="73"/>
                    <a:pt x="6" y="73"/>
                  </a:cubicBezTo>
                  <a:cubicBezTo>
                    <a:pt x="3" y="73"/>
                    <a:pt x="0" y="70"/>
                    <a:pt x="0" y="67"/>
                  </a:cubicBezTo>
                  <a:cubicBezTo>
                    <a:pt x="0" y="7"/>
                    <a:pt x="0" y="7"/>
                    <a:pt x="0" y="7"/>
                  </a:cubicBezTo>
                  <a:cubicBezTo>
                    <a:pt x="0" y="3"/>
                    <a:pt x="3" y="1"/>
                    <a:pt x="6" y="1"/>
                  </a:cubicBezTo>
                  <a:cubicBezTo>
                    <a:pt x="90" y="0"/>
                    <a:pt x="90" y="0"/>
                    <a:pt x="90" y="0"/>
                  </a:cubicBezTo>
                  <a:cubicBezTo>
                    <a:pt x="93" y="0"/>
                    <a:pt x="96" y="3"/>
                    <a:pt x="96" y="6"/>
                  </a:cubicBezTo>
                  <a:cubicBezTo>
                    <a:pt x="96" y="66"/>
                    <a:pt x="96" y="66"/>
                    <a:pt x="96" y="66"/>
                  </a:cubicBezTo>
                  <a:cubicBezTo>
                    <a:pt x="96" y="70"/>
                    <a:pt x="94" y="72"/>
                    <a:pt x="90" y="72"/>
                  </a:cubicBezTo>
                  <a:close/>
                  <a:moveTo>
                    <a:pt x="12" y="61"/>
                  </a:moveTo>
                  <a:cubicBezTo>
                    <a:pt x="84" y="60"/>
                    <a:pt x="84" y="60"/>
                    <a:pt x="84" y="60"/>
                  </a:cubicBezTo>
                  <a:cubicBezTo>
                    <a:pt x="84" y="12"/>
                    <a:pt x="84" y="12"/>
                    <a:pt x="84" y="12"/>
                  </a:cubicBezTo>
                  <a:cubicBezTo>
                    <a:pt x="12" y="13"/>
                    <a:pt x="12" y="13"/>
                    <a:pt x="12" y="13"/>
                  </a:cubicBezTo>
                  <a:lnTo>
                    <a:pt x="1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26" name="Freeform 560">
              <a:extLst>
                <a:ext uri="{FF2B5EF4-FFF2-40B4-BE49-F238E27FC236}">
                  <a16:creationId xmlns:a16="http://schemas.microsoft.com/office/drawing/2014/main" id="{6354F9B3-5699-43E0-A7D9-66F5A5D28610}"/>
                </a:ext>
              </a:extLst>
            </p:cNvPr>
            <p:cNvSpPr>
              <a:spLocks/>
            </p:cNvSpPr>
            <p:nvPr/>
          </p:nvSpPr>
          <p:spPr bwMode="auto">
            <a:xfrm>
              <a:off x="354" y="1898"/>
              <a:ext cx="126" cy="93"/>
            </a:xfrm>
            <a:custGeom>
              <a:avLst/>
              <a:gdLst>
                <a:gd name="T0" fmla="*/ 40 w 85"/>
                <a:gd name="T1" fmla="*/ 63 h 63"/>
                <a:gd name="T2" fmla="*/ 40 w 85"/>
                <a:gd name="T3" fmla="*/ 63 h 63"/>
                <a:gd name="T4" fmla="*/ 35 w 85"/>
                <a:gd name="T5" fmla="*/ 60 h 63"/>
                <a:gd name="T6" fmla="*/ 2 w 85"/>
                <a:gd name="T7" fmla="*/ 11 h 63"/>
                <a:gd name="T8" fmla="*/ 3 w 85"/>
                <a:gd name="T9" fmla="*/ 2 h 63"/>
                <a:gd name="T10" fmla="*/ 11 w 85"/>
                <a:gd name="T11" fmla="*/ 4 h 63"/>
                <a:gd name="T12" fmla="*/ 41 w 85"/>
                <a:gd name="T13" fmla="*/ 47 h 63"/>
                <a:gd name="T14" fmla="*/ 74 w 85"/>
                <a:gd name="T15" fmla="*/ 7 h 63"/>
                <a:gd name="T16" fmla="*/ 82 w 85"/>
                <a:gd name="T17" fmla="*/ 6 h 63"/>
                <a:gd name="T18" fmla="*/ 83 w 85"/>
                <a:gd name="T19" fmla="*/ 15 h 63"/>
                <a:gd name="T20" fmla="*/ 45 w 85"/>
                <a:gd name="T21" fmla="*/ 61 h 63"/>
                <a:gd name="T22" fmla="*/ 40 w 85"/>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3">
                  <a:moveTo>
                    <a:pt x="40" y="63"/>
                  </a:moveTo>
                  <a:cubicBezTo>
                    <a:pt x="40" y="63"/>
                    <a:pt x="40" y="63"/>
                    <a:pt x="40" y="63"/>
                  </a:cubicBezTo>
                  <a:cubicBezTo>
                    <a:pt x="38" y="63"/>
                    <a:pt x="36" y="62"/>
                    <a:pt x="35" y="60"/>
                  </a:cubicBezTo>
                  <a:cubicBezTo>
                    <a:pt x="2" y="11"/>
                    <a:pt x="2" y="11"/>
                    <a:pt x="2" y="11"/>
                  </a:cubicBezTo>
                  <a:cubicBezTo>
                    <a:pt x="0" y="8"/>
                    <a:pt x="0" y="4"/>
                    <a:pt x="3" y="2"/>
                  </a:cubicBezTo>
                  <a:cubicBezTo>
                    <a:pt x="6" y="0"/>
                    <a:pt x="10" y="1"/>
                    <a:pt x="11" y="4"/>
                  </a:cubicBezTo>
                  <a:cubicBezTo>
                    <a:pt x="41" y="47"/>
                    <a:pt x="41" y="47"/>
                    <a:pt x="41" y="47"/>
                  </a:cubicBezTo>
                  <a:cubicBezTo>
                    <a:pt x="74" y="7"/>
                    <a:pt x="74" y="7"/>
                    <a:pt x="74" y="7"/>
                  </a:cubicBezTo>
                  <a:cubicBezTo>
                    <a:pt x="76" y="4"/>
                    <a:pt x="80" y="4"/>
                    <a:pt x="82" y="6"/>
                  </a:cubicBezTo>
                  <a:cubicBezTo>
                    <a:pt x="85" y="8"/>
                    <a:pt x="85" y="12"/>
                    <a:pt x="83" y="15"/>
                  </a:cubicBezTo>
                  <a:cubicBezTo>
                    <a:pt x="45" y="61"/>
                    <a:pt x="45" y="61"/>
                    <a:pt x="45" y="61"/>
                  </a:cubicBezTo>
                  <a:cubicBezTo>
                    <a:pt x="44" y="62"/>
                    <a:pt x="42" y="63"/>
                    <a:pt x="4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27" name="Freeform 561">
              <a:extLst>
                <a:ext uri="{FF2B5EF4-FFF2-40B4-BE49-F238E27FC236}">
                  <a16:creationId xmlns:a16="http://schemas.microsoft.com/office/drawing/2014/main" id="{00C704F8-CD03-4480-86D3-34D62D92106F}"/>
                </a:ext>
              </a:extLst>
            </p:cNvPr>
            <p:cNvSpPr>
              <a:spLocks/>
            </p:cNvSpPr>
            <p:nvPr/>
          </p:nvSpPr>
          <p:spPr bwMode="auto">
            <a:xfrm>
              <a:off x="649" y="1901"/>
              <a:ext cx="126" cy="91"/>
            </a:xfrm>
            <a:custGeom>
              <a:avLst/>
              <a:gdLst>
                <a:gd name="T0" fmla="*/ 79 w 85"/>
                <a:gd name="T1" fmla="*/ 62 h 62"/>
                <a:gd name="T2" fmla="*/ 74 w 85"/>
                <a:gd name="T3" fmla="*/ 59 h 62"/>
                <a:gd name="T4" fmla="*/ 44 w 85"/>
                <a:gd name="T5" fmla="*/ 16 h 62"/>
                <a:gd name="T6" fmla="*/ 11 w 85"/>
                <a:gd name="T7" fmla="*/ 56 h 62"/>
                <a:gd name="T8" fmla="*/ 3 w 85"/>
                <a:gd name="T9" fmla="*/ 57 h 62"/>
                <a:gd name="T10" fmla="*/ 2 w 85"/>
                <a:gd name="T11" fmla="*/ 48 h 62"/>
                <a:gd name="T12" fmla="*/ 40 w 85"/>
                <a:gd name="T13" fmla="*/ 2 h 62"/>
                <a:gd name="T14" fmla="*/ 45 w 85"/>
                <a:gd name="T15" fmla="*/ 0 h 62"/>
                <a:gd name="T16" fmla="*/ 50 w 85"/>
                <a:gd name="T17" fmla="*/ 3 h 62"/>
                <a:gd name="T18" fmla="*/ 84 w 85"/>
                <a:gd name="T19" fmla="*/ 52 h 62"/>
                <a:gd name="T20" fmla="*/ 82 w 85"/>
                <a:gd name="T21" fmla="*/ 61 h 62"/>
                <a:gd name="T22" fmla="*/ 79 w 85"/>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2">
                  <a:moveTo>
                    <a:pt x="79" y="62"/>
                  </a:moveTo>
                  <a:cubicBezTo>
                    <a:pt x="77" y="62"/>
                    <a:pt x="75" y="61"/>
                    <a:pt x="74" y="59"/>
                  </a:cubicBezTo>
                  <a:cubicBezTo>
                    <a:pt x="44" y="16"/>
                    <a:pt x="44" y="16"/>
                    <a:pt x="44" y="16"/>
                  </a:cubicBezTo>
                  <a:cubicBezTo>
                    <a:pt x="11" y="56"/>
                    <a:pt x="11" y="56"/>
                    <a:pt x="11" y="56"/>
                  </a:cubicBezTo>
                  <a:cubicBezTo>
                    <a:pt x="9" y="59"/>
                    <a:pt x="5" y="59"/>
                    <a:pt x="3" y="57"/>
                  </a:cubicBezTo>
                  <a:cubicBezTo>
                    <a:pt x="0" y="55"/>
                    <a:pt x="0" y="51"/>
                    <a:pt x="2" y="48"/>
                  </a:cubicBezTo>
                  <a:cubicBezTo>
                    <a:pt x="40" y="2"/>
                    <a:pt x="40" y="2"/>
                    <a:pt x="40" y="2"/>
                  </a:cubicBezTo>
                  <a:cubicBezTo>
                    <a:pt x="42" y="1"/>
                    <a:pt x="43" y="0"/>
                    <a:pt x="45" y="0"/>
                  </a:cubicBezTo>
                  <a:cubicBezTo>
                    <a:pt x="47" y="0"/>
                    <a:pt x="49" y="1"/>
                    <a:pt x="50" y="3"/>
                  </a:cubicBezTo>
                  <a:cubicBezTo>
                    <a:pt x="84" y="52"/>
                    <a:pt x="84" y="52"/>
                    <a:pt x="84" y="52"/>
                  </a:cubicBezTo>
                  <a:cubicBezTo>
                    <a:pt x="85" y="55"/>
                    <a:pt x="85" y="59"/>
                    <a:pt x="82" y="61"/>
                  </a:cubicBezTo>
                  <a:cubicBezTo>
                    <a:pt x="81" y="61"/>
                    <a:pt x="80" y="62"/>
                    <a:pt x="79"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28" name="Freeform 562">
              <a:extLst>
                <a:ext uri="{FF2B5EF4-FFF2-40B4-BE49-F238E27FC236}">
                  <a16:creationId xmlns:a16="http://schemas.microsoft.com/office/drawing/2014/main" id="{E10F5A72-CA67-42AD-A512-683FC659F219}"/>
                </a:ext>
              </a:extLst>
            </p:cNvPr>
            <p:cNvSpPr>
              <a:spLocks/>
            </p:cNvSpPr>
            <p:nvPr/>
          </p:nvSpPr>
          <p:spPr bwMode="auto">
            <a:xfrm>
              <a:off x="449" y="1901"/>
              <a:ext cx="290" cy="196"/>
            </a:xfrm>
            <a:custGeom>
              <a:avLst/>
              <a:gdLst>
                <a:gd name="T0" fmla="*/ 78 w 196"/>
                <a:gd name="T1" fmla="*/ 132 h 133"/>
                <a:gd name="T2" fmla="*/ 2 w 196"/>
                <a:gd name="T3" fmla="*/ 102 h 133"/>
                <a:gd name="T4" fmla="*/ 2 w 196"/>
                <a:gd name="T5" fmla="*/ 93 h 133"/>
                <a:gd name="T6" fmla="*/ 11 w 196"/>
                <a:gd name="T7" fmla="*/ 93 h 133"/>
                <a:gd name="T8" fmla="*/ 100 w 196"/>
                <a:gd name="T9" fmla="*/ 118 h 133"/>
                <a:gd name="T10" fmla="*/ 174 w 196"/>
                <a:gd name="T11" fmla="*/ 8 h 133"/>
                <a:gd name="T12" fmla="*/ 178 w 196"/>
                <a:gd name="T13" fmla="*/ 1 h 133"/>
                <a:gd name="T14" fmla="*/ 185 w 196"/>
                <a:gd name="T15" fmla="*/ 5 h 133"/>
                <a:gd name="T16" fmla="*/ 103 w 196"/>
                <a:gd name="T17" fmla="*/ 129 h 133"/>
                <a:gd name="T18" fmla="*/ 78 w 196"/>
                <a:gd name="T19"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33">
                  <a:moveTo>
                    <a:pt x="78" y="132"/>
                  </a:moveTo>
                  <a:cubicBezTo>
                    <a:pt x="50" y="133"/>
                    <a:pt x="23" y="122"/>
                    <a:pt x="2" y="102"/>
                  </a:cubicBezTo>
                  <a:cubicBezTo>
                    <a:pt x="0" y="99"/>
                    <a:pt x="0" y="95"/>
                    <a:pt x="2" y="93"/>
                  </a:cubicBezTo>
                  <a:cubicBezTo>
                    <a:pt x="5" y="91"/>
                    <a:pt x="8" y="91"/>
                    <a:pt x="11" y="93"/>
                  </a:cubicBezTo>
                  <a:cubicBezTo>
                    <a:pt x="35" y="116"/>
                    <a:pt x="68" y="126"/>
                    <a:pt x="100" y="118"/>
                  </a:cubicBezTo>
                  <a:cubicBezTo>
                    <a:pt x="149" y="106"/>
                    <a:pt x="183" y="56"/>
                    <a:pt x="174" y="8"/>
                  </a:cubicBezTo>
                  <a:cubicBezTo>
                    <a:pt x="173" y="4"/>
                    <a:pt x="175" y="1"/>
                    <a:pt x="178" y="1"/>
                  </a:cubicBezTo>
                  <a:cubicBezTo>
                    <a:pt x="182" y="0"/>
                    <a:pt x="185" y="2"/>
                    <a:pt x="185" y="5"/>
                  </a:cubicBezTo>
                  <a:cubicBezTo>
                    <a:pt x="196" y="60"/>
                    <a:pt x="159" y="116"/>
                    <a:pt x="103" y="129"/>
                  </a:cubicBezTo>
                  <a:cubicBezTo>
                    <a:pt x="95" y="131"/>
                    <a:pt x="87" y="132"/>
                    <a:pt x="78"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29" name="Freeform 563">
              <a:extLst>
                <a:ext uri="{FF2B5EF4-FFF2-40B4-BE49-F238E27FC236}">
                  <a16:creationId xmlns:a16="http://schemas.microsoft.com/office/drawing/2014/main" id="{6C7A73DF-BA0D-4B62-88C4-C083C2126BE5}"/>
                </a:ext>
              </a:extLst>
            </p:cNvPr>
            <p:cNvSpPr>
              <a:spLocks/>
            </p:cNvSpPr>
            <p:nvPr/>
          </p:nvSpPr>
          <p:spPr bwMode="auto">
            <a:xfrm>
              <a:off x="394" y="1768"/>
              <a:ext cx="293" cy="223"/>
            </a:xfrm>
            <a:custGeom>
              <a:avLst/>
              <a:gdLst>
                <a:gd name="T0" fmla="*/ 13 w 198"/>
                <a:gd name="T1" fmla="*/ 151 h 151"/>
                <a:gd name="T2" fmla="*/ 7 w 198"/>
                <a:gd name="T3" fmla="*/ 146 h 151"/>
                <a:gd name="T4" fmla="*/ 19 w 198"/>
                <a:gd name="T5" fmla="*/ 62 h 151"/>
                <a:gd name="T6" fmla="*/ 90 w 198"/>
                <a:gd name="T7" fmla="*/ 9 h 151"/>
                <a:gd name="T8" fmla="*/ 196 w 198"/>
                <a:gd name="T9" fmla="*/ 43 h 151"/>
                <a:gd name="T10" fmla="*/ 195 w 198"/>
                <a:gd name="T11" fmla="*/ 51 h 151"/>
                <a:gd name="T12" fmla="*/ 187 w 198"/>
                <a:gd name="T13" fmla="*/ 51 h 151"/>
                <a:gd name="T14" fmla="*/ 93 w 198"/>
                <a:gd name="T15" fmla="*/ 21 h 151"/>
                <a:gd name="T16" fmla="*/ 29 w 198"/>
                <a:gd name="T17" fmla="*/ 68 h 151"/>
                <a:gd name="T18" fmla="*/ 19 w 198"/>
                <a:gd name="T19" fmla="*/ 143 h 151"/>
                <a:gd name="T20" fmla="*/ 15 w 198"/>
                <a:gd name="T21" fmla="*/ 150 h 151"/>
                <a:gd name="T22" fmla="*/ 13 w 198"/>
                <a:gd name="T2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51">
                  <a:moveTo>
                    <a:pt x="13" y="151"/>
                  </a:moveTo>
                  <a:cubicBezTo>
                    <a:pt x="11" y="151"/>
                    <a:pt x="8" y="149"/>
                    <a:pt x="7" y="146"/>
                  </a:cubicBezTo>
                  <a:cubicBezTo>
                    <a:pt x="0" y="118"/>
                    <a:pt x="4" y="88"/>
                    <a:pt x="19" y="62"/>
                  </a:cubicBezTo>
                  <a:cubicBezTo>
                    <a:pt x="35" y="36"/>
                    <a:pt x="60" y="16"/>
                    <a:pt x="90" y="9"/>
                  </a:cubicBezTo>
                  <a:cubicBezTo>
                    <a:pt x="128" y="0"/>
                    <a:pt x="169" y="13"/>
                    <a:pt x="196" y="43"/>
                  </a:cubicBezTo>
                  <a:cubicBezTo>
                    <a:pt x="198" y="45"/>
                    <a:pt x="198" y="49"/>
                    <a:pt x="195" y="51"/>
                  </a:cubicBezTo>
                  <a:cubicBezTo>
                    <a:pt x="193" y="53"/>
                    <a:pt x="189" y="53"/>
                    <a:pt x="187" y="51"/>
                  </a:cubicBezTo>
                  <a:cubicBezTo>
                    <a:pt x="163" y="24"/>
                    <a:pt x="127" y="13"/>
                    <a:pt x="93" y="21"/>
                  </a:cubicBezTo>
                  <a:cubicBezTo>
                    <a:pt x="66" y="27"/>
                    <a:pt x="43" y="45"/>
                    <a:pt x="29" y="68"/>
                  </a:cubicBezTo>
                  <a:cubicBezTo>
                    <a:pt x="16" y="91"/>
                    <a:pt x="12" y="118"/>
                    <a:pt x="19" y="143"/>
                  </a:cubicBezTo>
                  <a:cubicBezTo>
                    <a:pt x="20" y="146"/>
                    <a:pt x="18" y="150"/>
                    <a:pt x="15" y="150"/>
                  </a:cubicBezTo>
                  <a:cubicBezTo>
                    <a:pt x="14" y="151"/>
                    <a:pt x="14" y="151"/>
                    <a:pt x="13"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30" name="Freeform 63">
              <a:extLst>
                <a:ext uri="{FF2B5EF4-FFF2-40B4-BE49-F238E27FC236}">
                  <a16:creationId xmlns:a16="http://schemas.microsoft.com/office/drawing/2014/main" id="{517C0B2E-52C4-437F-B2B2-069FC49B4006}"/>
                </a:ext>
              </a:extLst>
            </p:cNvPr>
            <p:cNvSpPr>
              <a:spLocks noEditPoints="1"/>
            </p:cNvSpPr>
            <p:nvPr/>
          </p:nvSpPr>
          <p:spPr bwMode="auto">
            <a:xfrm>
              <a:off x="511" y="1839"/>
              <a:ext cx="107" cy="90"/>
            </a:xfrm>
            <a:custGeom>
              <a:avLst/>
              <a:gdLst>
                <a:gd name="T0" fmla="*/ 66 w 72"/>
                <a:gd name="T1" fmla="*/ 60 h 61"/>
                <a:gd name="T2" fmla="*/ 6 w 72"/>
                <a:gd name="T3" fmla="*/ 61 h 61"/>
                <a:gd name="T4" fmla="*/ 0 w 72"/>
                <a:gd name="T5" fmla="*/ 55 h 61"/>
                <a:gd name="T6" fmla="*/ 0 w 72"/>
                <a:gd name="T7" fmla="*/ 37 h 61"/>
                <a:gd name="T8" fmla="*/ 36 w 72"/>
                <a:gd name="T9" fmla="*/ 0 h 61"/>
                <a:gd name="T10" fmla="*/ 72 w 72"/>
                <a:gd name="T11" fmla="*/ 36 h 61"/>
                <a:gd name="T12" fmla="*/ 72 w 72"/>
                <a:gd name="T13" fmla="*/ 54 h 61"/>
                <a:gd name="T14" fmla="*/ 66 w 72"/>
                <a:gd name="T15" fmla="*/ 60 h 61"/>
                <a:gd name="T16" fmla="*/ 12 w 72"/>
                <a:gd name="T17" fmla="*/ 49 h 61"/>
                <a:gd name="T18" fmla="*/ 60 w 72"/>
                <a:gd name="T19" fmla="*/ 48 h 61"/>
                <a:gd name="T20" fmla="*/ 60 w 72"/>
                <a:gd name="T21" fmla="*/ 36 h 61"/>
                <a:gd name="T22" fmla="*/ 36 w 72"/>
                <a:gd name="T23" fmla="*/ 12 h 61"/>
                <a:gd name="T24" fmla="*/ 12 w 72"/>
                <a:gd name="T25" fmla="*/ 37 h 61"/>
                <a:gd name="T26" fmla="*/ 12 w 72"/>
                <a:gd name="T2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61">
                  <a:moveTo>
                    <a:pt x="66" y="60"/>
                  </a:moveTo>
                  <a:cubicBezTo>
                    <a:pt x="6" y="61"/>
                    <a:pt x="6" y="61"/>
                    <a:pt x="6" y="61"/>
                  </a:cubicBezTo>
                  <a:cubicBezTo>
                    <a:pt x="3" y="61"/>
                    <a:pt x="0" y="58"/>
                    <a:pt x="0" y="55"/>
                  </a:cubicBezTo>
                  <a:cubicBezTo>
                    <a:pt x="0" y="37"/>
                    <a:pt x="0" y="37"/>
                    <a:pt x="0" y="37"/>
                  </a:cubicBezTo>
                  <a:cubicBezTo>
                    <a:pt x="0" y="17"/>
                    <a:pt x="16" y="1"/>
                    <a:pt x="36" y="0"/>
                  </a:cubicBezTo>
                  <a:cubicBezTo>
                    <a:pt x="56" y="0"/>
                    <a:pt x="72" y="16"/>
                    <a:pt x="72" y="36"/>
                  </a:cubicBezTo>
                  <a:cubicBezTo>
                    <a:pt x="72" y="54"/>
                    <a:pt x="72" y="54"/>
                    <a:pt x="72" y="54"/>
                  </a:cubicBezTo>
                  <a:cubicBezTo>
                    <a:pt x="72" y="58"/>
                    <a:pt x="69" y="60"/>
                    <a:pt x="66" y="60"/>
                  </a:cubicBezTo>
                  <a:close/>
                  <a:moveTo>
                    <a:pt x="12" y="49"/>
                  </a:moveTo>
                  <a:cubicBezTo>
                    <a:pt x="60" y="48"/>
                    <a:pt x="60" y="48"/>
                    <a:pt x="60" y="48"/>
                  </a:cubicBezTo>
                  <a:cubicBezTo>
                    <a:pt x="60" y="36"/>
                    <a:pt x="60" y="36"/>
                    <a:pt x="60" y="36"/>
                  </a:cubicBezTo>
                  <a:cubicBezTo>
                    <a:pt x="60" y="23"/>
                    <a:pt x="49" y="12"/>
                    <a:pt x="36" y="12"/>
                  </a:cubicBezTo>
                  <a:cubicBezTo>
                    <a:pt x="23" y="13"/>
                    <a:pt x="12" y="23"/>
                    <a:pt x="12" y="37"/>
                  </a:cubicBezTo>
                  <a:lnTo>
                    <a:pt x="1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31" name="Freeform 64">
              <a:extLst>
                <a:ext uri="{FF2B5EF4-FFF2-40B4-BE49-F238E27FC236}">
                  <a16:creationId xmlns:a16="http://schemas.microsoft.com/office/drawing/2014/main" id="{B009A817-3395-4E43-B467-E8F8047128BA}"/>
                </a:ext>
              </a:extLst>
            </p:cNvPr>
            <p:cNvSpPr>
              <a:spLocks/>
            </p:cNvSpPr>
            <p:nvPr/>
          </p:nvSpPr>
          <p:spPr bwMode="auto">
            <a:xfrm>
              <a:off x="556" y="1945"/>
              <a:ext cx="17"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2"/>
                    <a:pt x="0" y="18"/>
                  </a:cubicBezTo>
                  <a:cubicBezTo>
                    <a:pt x="0" y="6"/>
                    <a:pt x="0" y="6"/>
                    <a:pt x="0" y="6"/>
                  </a:cubicBezTo>
                  <a:cubicBezTo>
                    <a:pt x="0" y="3"/>
                    <a:pt x="3" y="0"/>
                    <a:pt x="6" y="0"/>
                  </a:cubicBezTo>
                  <a:cubicBezTo>
                    <a:pt x="9" y="0"/>
                    <a:pt x="12" y="3"/>
                    <a:pt x="12" y="6"/>
                  </a:cubicBezTo>
                  <a:cubicBezTo>
                    <a:pt x="12" y="18"/>
                    <a:pt x="12" y="18"/>
                    <a:pt x="12" y="18"/>
                  </a:cubicBezTo>
                  <a:cubicBezTo>
                    <a:pt x="12" y="22"/>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sp>
        <p:nvSpPr>
          <p:cNvPr id="32" name="Oval 31">
            <a:extLst>
              <a:ext uri="{FF2B5EF4-FFF2-40B4-BE49-F238E27FC236}">
                <a16:creationId xmlns:a16="http://schemas.microsoft.com/office/drawing/2014/main" id="{4B3BAFA0-35A6-4F06-BC55-DC5BE1AFA406}"/>
              </a:ext>
            </a:extLst>
          </p:cNvPr>
          <p:cNvSpPr/>
          <p:nvPr/>
        </p:nvSpPr>
        <p:spPr>
          <a:xfrm>
            <a:off x="6111060" y="681206"/>
            <a:ext cx="282391" cy="282391"/>
          </a:xfrm>
          <a:prstGeom prst="ellipse">
            <a:avLst/>
          </a:prstGeom>
          <a:solidFill>
            <a:srgbClr val="52B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33" name="Oval 32">
            <a:extLst>
              <a:ext uri="{FF2B5EF4-FFF2-40B4-BE49-F238E27FC236}">
                <a16:creationId xmlns:a16="http://schemas.microsoft.com/office/drawing/2014/main" id="{F4CBAE85-8862-4E04-999E-23886FB8C11A}"/>
              </a:ext>
            </a:extLst>
          </p:cNvPr>
          <p:cNvSpPr/>
          <p:nvPr/>
        </p:nvSpPr>
        <p:spPr>
          <a:xfrm>
            <a:off x="6111060" y="1391711"/>
            <a:ext cx="282391" cy="28239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34" name="Oval 33">
            <a:extLst>
              <a:ext uri="{FF2B5EF4-FFF2-40B4-BE49-F238E27FC236}">
                <a16:creationId xmlns:a16="http://schemas.microsoft.com/office/drawing/2014/main" id="{D22B6956-43E3-47E5-8BC8-41C1BD83E904}"/>
              </a:ext>
            </a:extLst>
          </p:cNvPr>
          <p:cNvSpPr/>
          <p:nvPr/>
        </p:nvSpPr>
        <p:spPr>
          <a:xfrm>
            <a:off x="6111060" y="3113318"/>
            <a:ext cx="282391" cy="282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nvGrpSpPr>
          <p:cNvPr id="35" name="Group 34">
            <a:extLst>
              <a:ext uri="{FF2B5EF4-FFF2-40B4-BE49-F238E27FC236}">
                <a16:creationId xmlns:a16="http://schemas.microsoft.com/office/drawing/2014/main" id="{C33276D6-7815-4930-8FD3-F6417BD8397B}"/>
              </a:ext>
            </a:extLst>
          </p:cNvPr>
          <p:cNvGrpSpPr/>
          <p:nvPr/>
        </p:nvGrpSpPr>
        <p:grpSpPr>
          <a:xfrm>
            <a:off x="5513867" y="823112"/>
            <a:ext cx="738040" cy="1127908"/>
            <a:chOff x="5279164" y="1784246"/>
            <a:chExt cx="1361725" cy="1765110"/>
          </a:xfrm>
        </p:grpSpPr>
        <p:cxnSp>
          <p:nvCxnSpPr>
            <p:cNvPr id="36" name="Straight Connector 35">
              <a:extLst>
                <a:ext uri="{FF2B5EF4-FFF2-40B4-BE49-F238E27FC236}">
                  <a16:creationId xmlns:a16="http://schemas.microsoft.com/office/drawing/2014/main" id="{15BD1D0D-453A-4B19-9D19-93D87CAB8A41}"/>
                </a:ext>
              </a:extLst>
            </p:cNvPr>
            <p:cNvCxnSpPr>
              <a:cxnSpLocks/>
            </p:cNvCxnSpPr>
            <p:nvPr/>
          </p:nvCxnSpPr>
          <p:spPr>
            <a:xfrm>
              <a:off x="5746885" y="1790597"/>
              <a:ext cx="894004" cy="1"/>
            </a:xfrm>
            <a:prstGeom prst="line">
              <a:avLst/>
            </a:prstGeom>
            <a:ln w="38100">
              <a:solidFill>
                <a:srgbClr val="52B9DE"/>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F9C48835-5F80-4967-A651-F7143A953EF7}"/>
                </a:ext>
              </a:extLst>
            </p:cNvPr>
            <p:cNvSpPr/>
            <p:nvPr/>
          </p:nvSpPr>
          <p:spPr>
            <a:xfrm rot="16200000">
              <a:off x="5251966" y="1811444"/>
              <a:ext cx="1020934" cy="966537"/>
            </a:xfrm>
            <a:prstGeom prst="arc">
              <a:avLst/>
            </a:prstGeom>
            <a:ln w="38100">
              <a:solidFill>
                <a:srgbClr val="52B9D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cxnSp>
          <p:nvCxnSpPr>
            <p:cNvPr id="38" name="Straight Connector 37">
              <a:extLst>
                <a:ext uri="{FF2B5EF4-FFF2-40B4-BE49-F238E27FC236}">
                  <a16:creationId xmlns:a16="http://schemas.microsoft.com/office/drawing/2014/main" id="{034EF86F-3165-4176-8113-5ED120530E06}"/>
                </a:ext>
              </a:extLst>
            </p:cNvPr>
            <p:cNvCxnSpPr>
              <a:cxnSpLocks/>
            </p:cNvCxnSpPr>
            <p:nvPr/>
          </p:nvCxnSpPr>
          <p:spPr>
            <a:xfrm>
              <a:off x="5279165" y="2256613"/>
              <a:ext cx="9394" cy="1292743"/>
            </a:xfrm>
            <a:prstGeom prst="line">
              <a:avLst/>
            </a:prstGeom>
            <a:ln w="38100">
              <a:solidFill>
                <a:srgbClr val="52B9DE"/>
              </a:solidFill>
            </a:ln>
          </p:spPr>
          <p:style>
            <a:lnRef idx="1">
              <a:schemeClr val="accent1"/>
            </a:lnRef>
            <a:fillRef idx="0">
              <a:schemeClr val="accent1"/>
            </a:fillRef>
            <a:effectRef idx="0">
              <a:schemeClr val="accent1"/>
            </a:effectRef>
            <a:fontRef idx="minor">
              <a:schemeClr val="tx1"/>
            </a:fontRef>
          </p:style>
        </p:cxnSp>
      </p:grpSp>
      <p:sp>
        <p:nvSpPr>
          <p:cNvPr id="39" name="Freeform 127">
            <a:extLst>
              <a:ext uri="{FF2B5EF4-FFF2-40B4-BE49-F238E27FC236}">
                <a16:creationId xmlns:a16="http://schemas.microsoft.com/office/drawing/2014/main" id="{7C998734-0651-4DB6-AA79-C550CEAE38D2}"/>
              </a:ext>
            </a:extLst>
          </p:cNvPr>
          <p:cNvSpPr>
            <a:spLocks noEditPoints="1"/>
          </p:cNvSpPr>
          <p:nvPr/>
        </p:nvSpPr>
        <p:spPr bwMode="auto">
          <a:xfrm>
            <a:off x="6453636" y="680649"/>
            <a:ext cx="355346" cy="274210"/>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rgbClr val="52B9DE"/>
          </a:solidFill>
          <a:ln>
            <a:noFill/>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grpSp>
        <p:nvGrpSpPr>
          <p:cNvPr id="40" name="Group 39">
            <a:extLst>
              <a:ext uri="{FF2B5EF4-FFF2-40B4-BE49-F238E27FC236}">
                <a16:creationId xmlns:a16="http://schemas.microsoft.com/office/drawing/2014/main" id="{E4E18529-022E-4CA2-8E6D-D8AA2A9442E7}"/>
              </a:ext>
            </a:extLst>
          </p:cNvPr>
          <p:cNvGrpSpPr/>
          <p:nvPr/>
        </p:nvGrpSpPr>
        <p:grpSpPr>
          <a:xfrm>
            <a:off x="2634269" y="3049995"/>
            <a:ext cx="409901" cy="341035"/>
            <a:chOff x="8936628" y="1816795"/>
            <a:chExt cx="574423" cy="477917"/>
          </a:xfrm>
          <a:solidFill>
            <a:srgbClr val="92D050"/>
          </a:solidFill>
        </p:grpSpPr>
        <p:grpSp>
          <p:nvGrpSpPr>
            <p:cNvPr id="41" name="Group 141">
              <a:extLst>
                <a:ext uri="{FF2B5EF4-FFF2-40B4-BE49-F238E27FC236}">
                  <a16:creationId xmlns:a16="http://schemas.microsoft.com/office/drawing/2014/main" id="{1BBC683C-3792-40C2-B60E-A9B66F30FE9F}"/>
                </a:ext>
              </a:extLst>
            </p:cNvPr>
            <p:cNvGrpSpPr>
              <a:grpSpLocks noChangeAspect="1"/>
            </p:cNvGrpSpPr>
            <p:nvPr/>
          </p:nvGrpSpPr>
          <p:grpSpPr bwMode="auto">
            <a:xfrm>
              <a:off x="8936628" y="1816795"/>
              <a:ext cx="395359" cy="393181"/>
              <a:chOff x="2400" y="2996"/>
              <a:chExt cx="363" cy="361"/>
            </a:xfrm>
            <a:grpFill/>
          </p:grpSpPr>
          <p:sp>
            <p:nvSpPr>
              <p:cNvPr id="45" name="Freeform 142">
                <a:extLst>
                  <a:ext uri="{FF2B5EF4-FFF2-40B4-BE49-F238E27FC236}">
                    <a16:creationId xmlns:a16="http://schemas.microsoft.com/office/drawing/2014/main" id="{37436D5A-DB1E-4992-A7F9-913DCE5F97FE}"/>
                  </a:ext>
                </a:extLst>
              </p:cNvPr>
              <p:cNvSpPr>
                <a:spLocks noEditPoints="1"/>
              </p:cNvSpPr>
              <p:nvPr/>
            </p:nvSpPr>
            <p:spPr bwMode="auto">
              <a:xfrm>
                <a:off x="2565" y="2996"/>
                <a:ext cx="198" cy="197"/>
              </a:xfrm>
              <a:custGeom>
                <a:avLst/>
                <a:gdLst>
                  <a:gd name="T0" fmla="*/ 11 w 134"/>
                  <a:gd name="T1" fmla="*/ 111 h 133"/>
                  <a:gd name="T2" fmla="*/ 0 w 134"/>
                  <a:gd name="T3" fmla="*/ 122 h 133"/>
                  <a:gd name="T4" fmla="*/ 11 w 134"/>
                  <a:gd name="T5" fmla="*/ 133 h 133"/>
                  <a:gd name="T6" fmla="*/ 22 w 134"/>
                  <a:gd name="T7" fmla="*/ 122 h 133"/>
                  <a:gd name="T8" fmla="*/ 22 w 134"/>
                  <a:gd name="T9" fmla="*/ 120 h 133"/>
                  <a:gd name="T10" fmla="*/ 74 w 134"/>
                  <a:gd name="T11" fmla="*/ 68 h 133"/>
                  <a:gd name="T12" fmla="*/ 99 w 134"/>
                  <a:gd name="T13" fmla="*/ 68 h 133"/>
                  <a:gd name="T14" fmla="*/ 103 w 134"/>
                  <a:gd name="T15" fmla="*/ 66 h 133"/>
                  <a:gd name="T16" fmla="*/ 131 w 134"/>
                  <a:gd name="T17" fmla="*/ 39 h 133"/>
                  <a:gd name="T18" fmla="*/ 133 w 134"/>
                  <a:gd name="T19" fmla="*/ 32 h 133"/>
                  <a:gd name="T20" fmla="*/ 127 w 134"/>
                  <a:gd name="T21" fmla="*/ 28 h 133"/>
                  <a:gd name="T22" fmla="*/ 105 w 134"/>
                  <a:gd name="T23" fmla="*/ 28 h 133"/>
                  <a:gd name="T24" fmla="*/ 105 w 134"/>
                  <a:gd name="T25" fmla="*/ 6 h 133"/>
                  <a:gd name="T26" fmla="*/ 101 w 134"/>
                  <a:gd name="T27" fmla="*/ 1 h 133"/>
                  <a:gd name="T28" fmla="*/ 95 w 134"/>
                  <a:gd name="T29" fmla="*/ 2 h 133"/>
                  <a:gd name="T30" fmla="*/ 67 w 134"/>
                  <a:gd name="T31" fmla="*/ 30 h 133"/>
                  <a:gd name="T32" fmla="*/ 65 w 134"/>
                  <a:gd name="T33" fmla="*/ 34 h 133"/>
                  <a:gd name="T34" fmla="*/ 65 w 134"/>
                  <a:gd name="T35" fmla="*/ 59 h 133"/>
                  <a:gd name="T36" fmla="*/ 13 w 134"/>
                  <a:gd name="T37" fmla="*/ 111 h 133"/>
                  <a:gd name="T38" fmla="*/ 11 w 134"/>
                  <a:gd name="T39" fmla="*/ 111 h 133"/>
                  <a:gd name="T40" fmla="*/ 78 w 134"/>
                  <a:gd name="T41" fmla="*/ 37 h 133"/>
                  <a:gd name="T42" fmla="*/ 93 w 134"/>
                  <a:gd name="T43" fmla="*/ 22 h 133"/>
                  <a:gd name="T44" fmla="*/ 93 w 134"/>
                  <a:gd name="T45" fmla="*/ 34 h 133"/>
                  <a:gd name="T46" fmla="*/ 95 w 134"/>
                  <a:gd name="T47" fmla="*/ 39 h 133"/>
                  <a:gd name="T48" fmla="*/ 99 w 134"/>
                  <a:gd name="T49" fmla="*/ 41 h 133"/>
                  <a:gd name="T50" fmla="*/ 112 w 134"/>
                  <a:gd name="T51" fmla="*/ 41 h 133"/>
                  <a:gd name="T52" fmla="*/ 96 w 134"/>
                  <a:gd name="T53" fmla="*/ 56 h 133"/>
                  <a:gd name="T54" fmla="*/ 78 w 134"/>
                  <a:gd name="T55" fmla="*/ 56 h 133"/>
                  <a:gd name="T56" fmla="*/ 78 w 134"/>
                  <a:gd name="T57"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33">
                    <a:moveTo>
                      <a:pt x="11" y="111"/>
                    </a:moveTo>
                    <a:cubicBezTo>
                      <a:pt x="5" y="111"/>
                      <a:pt x="0" y="116"/>
                      <a:pt x="0" y="122"/>
                    </a:cubicBezTo>
                    <a:cubicBezTo>
                      <a:pt x="0" y="128"/>
                      <a:pt x="5" y="133"/>
                      <a:pt x="11" y="133"/>
                    </a:cubicBezTo>
                    <a:cubicBezTo>
                      <a:pt x="17" y="133"/>
                      <a:pt x="22" y="128"/>
                      <a:pt x="22" y="122"/>
                    </a:cubicBezTo>
                    <a:cubicBezTo>
                      <a:pt x="22" y="122"/>
                      <a:pt x="22" y="121"/>
                      <a:pt x="22" y="120"/>
                    </a:cubicBezTo>
                    <a:cubicBezTo>
                      <a:pt x="74" y="68"/>
                      <a:pt x="74" y="68"/>
                      <a:pt x="74" y="68"/>
                    </a:cubicBezTo>
                    <a:cubicBezTo>
                      <a:pt x="99" y="68"/>
                      <a:pt x="99" y="68"/>
                      <a:pt x="99" y="68"/>
                    </a:cubicBezTo>
                    <a:cubicBezTo>
                      <a:pt x="101" y="68"/>
                      <a:pt x="102" y="68"/>
                      <a:pt x="103" y="66"/>
                    </a:cubicBezTo>
                    <a:cubicBezTo>
                      <a:pt x="131" y="39"/>
                      <a:pt x="131" y="39"/>
                      <a:pt x="131" y="39"/>
                    </a:cubicBezTo>
                    <a:cubicBezTo>
                      <a:pt x="133" y="37"/>
                      <a:pt x="134" y="34"/>
                      <a:pt x="133" y="32"/>
                    </a:cubicBezTo>
                    <a:cubicBezTo>
                      <a:pt x="132" y="29"/>
                      <a:pt x="129" y="28"/>
                      <a:pt x="127" y="28"/>
                    </a:cubicBezTo>
                    <a:cubicBezTo>
                      <a:pt x="105" y="28"/>
                      <a:pt x="105" y="28"/>
                      <a:pt x="105" y="28"/>
                    </a:cubicBezTo>
                    <a:cubicBezTo>
                      <a:pt x="105" y="6"/>
                      <a:pt x="105" y="6"/>
                      <a:pt x="105" y="6"/>
                    </a:cubicBezTo>
                    <a:cubicBezTo>
                      <a:pt x="105" y="4"/>
                      <a:pt x="104" y="2"/>
                      <a:pt x="101" y="1"/>
                    </a:cubicBezTo>
                    <a:cubicBezTo>
                      <a:pt x="99" y="0"/>
                      <a:pt x="96" y="0"/>
                      <a:pt x="95" y="2"/>
                    </a:cubicBezTo>
                    <a:cubicBezTo>
                      <a:pt x="67" y="30"/>
                      <a:pt x="67" y="30"/>
                      <a:pt x="67" y="30"/>
                    </a:cubicBezTo>
                    <a:cubicBezTo>
                      <a:pt x="66" y="31"/>
                      <a:pt x="65" y="33"/>
                      <a:pt x="65" y="34"/>
                    </a:cubicBezTo>
                    <a:cubicBezTo>
                      <a:pt x="65" y="59"/>
                      <a:pt x="65" y="59"/>
                      <a:pt x="65" y="59"/>
                    </a:cubicBezTo>
                    <a:cubicBezTo>
                      <a:pt x="13" y="111"/>
                      <a:pt x="13" y="111"/>
                      <a:pt x="13" y="111"/>
                    </a:cubicBezTo>
                    <a:cubicBezTo>
                      <a:pt x="12" y="111"/>
                      <a:pt x="12" y="111"/>
                      <a:pt x="11" y="111"/>
                    </a:cubicBezTo>
                    <a:close/>
                    <a:moveTo>
                      <a:pt x="78" y="37"/>
                    </a:moveTo>
                    <a:cubicBezTo>
                      <a:pt x="93" y="22"/>
                      <a:pt x="93" y="22"/>
                      <a:pt x="93" y="22"/>
                    </a:cubicBezTo>
                    <a:cubicBezTo>
                      <a:pt x="93" y="34"/>
                      <a:pt x="93" y="34"/>
                      <a:pt x="93" y="34"/>
                    </a:cubicBezTo>
                    <a:cubicBezTo>
                      <a:pt x="93" y="36"/>
                      <a:pt x="93" y="38"/>
                      <a:pt x="95" y="39"/>
                    </a:cubicBezTo>
                    <a:cubicBezTo>
                      <a:pt x="96" y="40"/>
                      <a:pt x="97" y="41"/>
                      <a:pt x="99" y="41"/>
                    </a:cubicBezTo>
                    <a:cubicBezTo>
                      <a:pt x="112" y="41"/>
                      <a:pt x="112" y="41"/>
                      <a:pt x="112" y="41"/>
                    </a:cubicBezTo>
                    <a:cubicBezTo>
                      <a:pt x="96" y="56"/>
                      <a:pt x="96" y="56"/>
                      <a:pt x="96" y="56"/>
                    </a:cubicBezTo>
                    <a:cubicBezTo>
                      <a:pt x="78" y="56"/>
                      <a:pt x="78" y="56"/>
                      <a:pt x="78" y="56"/>
                    </a:cubicBezTo>
                    <a:lnTo>
                      <a:pt x="7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46" name="Freeform 143">
                <a:extLst>
                  <a:ext uri="{FF2B5EF4-FFF2-40B4-BE49-F238E27FC236}">
                    <a16:creationId xmlns:a16="http://schemas.microsoft.com/office/drawing/2014/main" id="{6AE04886-C3DA-46B4-94F8-AF6BBC76F718}"/>
                  </a:ext>
                </a:extLst>
              </p:cNvPr>
              <p:cNvSpPr>
                <a:spLocks/>
              </p:cNvSpPr>
              <p:nvPr/>
            </p:nvSpPr>
            <p:spPr bwMode="auto">
              <a:xfrm>
                <a:off x="2455" y="3051"/>
                <a:ext cx="252" cy="252"/>
              </a:xfrm>
              <a:custGeom>
                <a:avLst/>
                <a:gdLst>
                  <a:gd name="T0" fmla="*/ 123 w 170"/>
                  <a:gd name="T1" fmla="*/ 16 h 170"/>
                  <a:gd name="T2" fmla="*/ 120 w 170"/>
                  <a:gd name="T3" fmla="*/ 8 h 170"/>
                  <a:gd name="T4" fmla="*/ 120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9 w 170"/>
                  <a:gd name="T17" fmla="*/ 47 h 170"/>
                  <a:gd name="T18" fmla="*/ 154 w 170"/>
                  <a:gd name="T19" fmla="*/ 47 h 170"/>
                  <a:gd name="T20" fmla="*/ 151 w 170"/>
                  <a:gd name="T21" fmla="*/ 51 h 170"/>
                  <a:gd name="T22" fmla="*/ 151 w 170"/>
                  <a:gd name="T23" fmla="*/ 55 h 170"/>
                  <a:gd name="T24" fmla="*/ 157 w 170"/>
                  <a:gd name="T25" fmla="*/ 85 h 170"/>
                  <a:gd name="T26" fmla="*/ 85 w 170"/>
                  <a:gd name="T27" fmla="*/ 158 h 170"/>
                  <a:gd name="T28" fmla="*/ 13 w 170"/>
                  <a:gd name="T29" fmla="*/ 85 h 170"/>
                  <a:gd name="T30" fmla="*/ 85 w 170"/>
                  <a:gd name="T31" fmla="*/ 13 h 170"/>
                  <a:gd name="T32" fmla="*/ 115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5" y="13"/>
                      <a:pt x="123" y="9"/>
                      <a:pt x="120" y="8"/>
                    </a:cubicBezTo>
                    <a:cubicBezTo>
                      <a:pt x="120" y="8"/>
                      <a:pt x="120" y="8"/>
                      <a:pt x="120" y="8"/>
                    </a:cubicBezTo>
                    <a:cubicBezTo>
                      <a:pt x="109" y="3"/>
                      <a:pt x="97" y="0"/>
                      <a:pt x="85" y="0"/>
                    </a:cubicBezTo>
                    <a:cubicBezTo>
                      <a:pt x="38" y="0"/>
                      <a:pt x="0" y="38"/>
                      <a:pt x="0" y="85"/>
                    </a:cubicBezTo>
                    <a:cubicBezTo>
                      <a:pt x="0" y="132"/>
                      <a:pt x="38" y="170"/>
                      <a:pt x="85" y="170"/>
                    </a:cubicBezTo>
                    <a:cubicBezTo>
                      <a:pt x="132" y="170"/>
                      <a:pt x="170" y="132"/>
                      <a:pt x="170" y="85"/>
                    </a:cubicBezTo>
                    <a:cubicBezTo>
                      <a:pt x="170" y="73"/>
                      <a:pt x="168" y="61"/>
                      <a:pt x="162" y="50"/>
                    </a:cubicBezTo>
                    <a:cubicBezTo>
                      <a:pt x="162" y="49"/>
                      <a:pt x="161" y="47"/>
                      <a:pt x="159" y="47"/>
                    </a:cubicBezTo>
                    <a:cubicBezTo>
                      <a:pt x="157" y="46"/>
                      <a:pt x="156" y="46"/>
                      <a:pt x="154" y="47"/>
                    </a:cubicBezTo>
                    <a:cubicBezTo>
                      <a:pt x="153" y="48"/>
                      <a:pt x="151" y="49"/>
                      <a:pt x="151" y="51"/>
                    </a:cubicBezTo>
                    <a:cubicBezTo>
                      <a:pt x="150" y="52"/>
                      <a:pt x="150" y="54"/>
                      <a:pt x="151" y="55"/>
                    </a:cubicBezTo>
                    <a:cubicBezTo>
                      <a:pt x="155" y="65"/>
                      <a:pt x="157" y="75"/>
                      <a:pt x="157" y="85"/>
                    </a:cubicBezTo>
                    <a:cubicBezTo>
                      <a:pt x="157" y="125"/>
                      <a:pt x="125" y="157"/>
                      <a:pt x="85" y="158"/>
                    </a:cubicBezTo>
                    <a:cubicBezTo>
                      <a:pt x="45" y="157"/>
                      <a:pt x="13" y="125"/>
                      <a:pt x="13" y="85"/>
                    </a:cubicBezTo>
                    <a:cubicBezTo>
                      <a:pt x="13" y="45"/>
                      <a:pt x="45" y="13"/>
                      <a:pt x="85" y="13"/>
                    </a:cubicBezTo>
                    <a:cubicBezTo>
                      <a:pt x="95" y="13"/>
                      <a:pt x="105" y="15"/>
                      <a:pt x="115" y="19"/>
                    </a:cubicBezTo>
                    <a:cubicBezTo>
                      <a:pt x="118" y="21"/>
                      <a:pt x="122" y="19"/>
                      <a:pt x="12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47" name="Freeform 144">
                <a:extLst>
                  <a:ext uri="{FF2B5EF4-FFF2-40B4-BE49-F238E27FC236}">
                    <a16:creationId xmlns:a16="http://schemas.microsoft.com/office/drawing/2014/main" id="{AAC8CA8A-EC97-41A2-AFFB-56E3FB9E1EB3}"/>
                  </a:ext>
                </a:extLst>
              </p:cNvPr>
              <p:cNvSpPr>
                <a:spLocks/>
              </p:cNvSpPr>
              <p:nvPr/>
            </p:nvSpPr>
            <p:spPr bwMode="auto">
              <a:xfrm>
                <a:off x="2510" y="3106"/>
                <a:ext cx="142" cy="142"/>
              </a:xfrm>
              <a:custGeom>
                <a:avLst/>
                <a:gdLst>
                  <a:gd name="T0" fmla="*/ 48 w 96"/>
                  <a:gd name="T1" fmla="*/ 13 h 96"/>
                  <a:gd name="T2" fmla="*/ 56 w 96"/>
                  <a:gd name="T3" fmla="*/ 14 h 96"/>
                  <a:gd name="T4" fmla="*/ 64 w 96"/>
                  <a:gd name="T5" fmla="*/ 9 h 96"/>
                  <a:gd name="T6" fmla="*/ 59 w 96"/>
                  <a:gd name="T7" fmla="*/ 1 h 96"/>
                  <a:gd name="T8" fmla="*/ 48 w 96"/>
                  <a:gd name="T9" fmla="*/ 0 h 96"/>
                  <a:gd name="T10" fmla="*/ 0 w 96"/>
                  <a:gd name="T11" fmla="*/ 48 h 96"/>
                  <a:gd name="T12" fmla="*/ 48 w 96"/>
                  <a:gd name="T13" fmla="*/ 96 h 96"/>
                  <a:gd name="T14" fmla="*/ 96 w 96"/>
                  <a:gd name="T15" fmla="*/ 48 h 96"/>
                  <a:gd name="T16" fmla="*/ 95 w 96"/>
                  <a:gd name="T17" fmla="*/ 38 h 96"/>
                  <a:gd name="T18" fmla="*/ 92 w 96"/>
                  <a:gd name="T19" fmla="*/ 34 h 96"/>
                  <a:gd name="T20" fmla="*/ 87 w 96"/>
                  <a:gd name="T21" fmla="*/ 33 h 96"/>
                  <a:gd name="T22" fmla="*/ 83 w 96"/>
                  <a:gd name="T23" fmla="*/ 36 h 96"/>
                  <a:gd name="T24" fmla="*/ 83 w 96"/>
                  <a:gd name="T25" fmla="*/ 40 h 96"/>
                  <a:gd name="T26" fmla="*/ 83 w 96"/>
                  <a:gd name="T27" fmla="*/ 48 h 96"/>
                  <a:gd name="T28" fmla="*/ 48 w 96"/>
                  <a:gd name="T29" fmla="*/ 84 h 96"/>
                  <a:gd name="T30" fmla="*/ 13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1" y="13"/>
                      <a:pt x="53" y="13"/>
                      <a:pt x="56" y="14"/>
                    </a:cubicBezTo>
                    <a:cubicBezTo>
                      <a:pt x="59" y="15"/>
                      <a:pt x="63" y="12"/>
                      <a:pt x="64" y="9"/>
                    </a:cubicBezTo>
                    <a:cubicBezTo>
                      <a:pt x="64" y="6"/>
                      <a:pt x="62" y="2"/>
                      <a:pt x="59" y="1"/>
                    </a:cubicBezTo>
                    <a:cubicBezTo>
                      <a:pt x="55" y="1"/>
                      <a:pt x="52" y="0"/>
                      <a:pt x="48" y="0"/>
                    </a:cubicBezTo>
                    <a:cubicBezTo>
                      <a:pt x="22" y="0"/>
                      <a:pt x="0" y="22"/>
                      <a:pt x="0" y="48"/>
                    </a:cubicBezTo>
                    <a:cubicBezTo>
                      <a:pt x="0" y="75"/>
                      <a:pt x="22" y="96"/>
                      <a:pt x="48" y="96"/>
                    </a:cubicBezTo>
                    <a:cubicBezTo>
                      <a:pt x="75" y="96"/>
                      <a:pt x="96" y="75"/>
                      <a:pt x="96" y="48"/>
                    </a:cubicBezTo>
                    <a:cubicBezTo>
                      <a:pt x="96" y="45"/>
                      <a:pt x="96" y="41"/>
                      <a:pt x="95" y="38"/>
                    </a:cubicBezTo>
                    <a:cubicBezTo>
                      <a:pt x="94" y="36"/>
                      <a:pt x="93" y="34"/>
                      <a:pt x="92" y="34"/>
                    </a:cubicBezTo>
                    <a:cubicBezTo>
                      <a:pt x="91" y="33"/>
                      <a:pt x="89" y="32"/>
                      <a:pt x="87" y="33"/>
                    </a:cubicBezTo>
                    <a:cubicBezTo>
                      <a:pt x="86" y="33"/>
                      <a:pt x="84" y="34"/>
                      <a:pt x="83" y="36"/>
                    </a:cubicBezTo>
                    <a:cubicBezTo>
                      <a:pt x="82" y="37"/>
                      <a:pt x="82" y="39"/>
                      <a:pt x="83" y="40"/>
                    </a:cubicBezTo>
                    <a:cubicBezTo>
                      <a:pt x="83" y="43"/>
                      <a:pt x="83" y="46"/>
                      <a:pt x="83" y="48"/>
                    </a:cubicBezTo>
                    <a:cubicBezTo>
                      <a:pt x="83" y="68"/>
                      <a:pt x="68" y="83"/>
                      <a:pt x="48" y="84"/>
                    </a:cubicBezTo>
                    <a:cubicBezTo>
                      <a:pt x="29" y="83"/>
                      <a:pt x="13" y="68"/>
                      <a:pt x="13" y="48"/>
                    </a:cubicBezTo>
                    <a:cubicBezTo>
                      <a:pt x="13" y="29"/>
                      <a:pt x="29" y="13"/>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48" name="Freeform 145">
                <a:extLst>
                  <a:ext uri="{FF2B5EF4-FFF2-40B4-BE49-F238E27FC236}">
                    <a16:creationId xmlns:a16="http://schemas.microsoft.com/office/drawing/2014/main" id="{8E440D69-2FAE-44A0-8761-3C091BA13D58}"/>
                  </a:ext>
                </a:extLst>
              </p:cNvPr>
              <p:cNvSpPr>
                <a:spLocks/>
              </p:cNvSpPr>
              <p:nvPr/>
            </p:nvSpPr>
            <p:spPr bwMode="auto">
              <a:xfrm>
                <a:off x="2400" y="2996"/>
                <a:ext cx="271" cy="361"/>
              </a:xfrm>
              <a:custGeom>
                <a:avLst/>
                <a:gdLst>
                  <a:gd name="T0" fmla="*/ 122 w 183"/>
                  <a:gd name="T1" fmla="*/ 232 h 244"/>
                  <a:gd name="T2" fmla="*/ 13 w 183"/>
                  <a:gd name="T3" fmla="*/ 122 h 244"/>
                  <a:gd name="T4" fmla="*/ 122 w 183"/>
                  <a:gd name="T5" fmla="*/ 13 h 244"/>
                  <a:gd name="T6" fmla="*/ 166 w 183"/>
                  <a:gd name="T7" fmla="*/ 22 h 244"/>
                  <a:gd name="T8" fmla="*/ 170 w 183"/>
                  <a:gd name="T9" fmla="*/ 22 h 244"/>
                  <a:gd name="T10" fmla="*/ 174 w 183"/>
                  <a:gd name="T11" fmla="*/ 19 h 244"/>
                  <a:gd name="T12" fmla="*/ 174 w 183"/>
                  <a:gd name="T13" fmla="*/ 14 h 244"/>
                  <a:gd name="T14" fmla="*/ 171 w 183"/>
                  <a:gd name="T15" fmla="*/ 10 h 244"/>
                  <a:gd name="T16" fmla="*/ 122 w 183"/>
                  <a:gd name="T17" fmla="*/ 0 h 244"/>
                  <a:gd name="T18" fmla="*/ 0 w 183"/>
                  <a:gd name="T19" fmla="*/ 122 h 244"/>
                  <a:gd name="T20" fmla="*/ 122 w 183"/>
                  <a:gd name="T21" fmla="*/ 244 h 244"/>
                  <a:gd name="T22" fmla="*/ 181 w 183"/>
                  <a:gd name="T23" fmla="*/ 229 h 244"/>
                  <a:gd name="T24" fmla="*/ 183 w 183"/>
                  <a:gd name="T25" fmla="*/ 227 h 244"/>
                  <a:gd name="T26" fmla="*/ 177 w 183"/>
                  <a:gd name="T27" fmla="*/ 217 h 244"/>
                  <a:gd name="T28" fmla="*/ 122 w 183"/>
                  <a:gd name="T29"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44">
                    <a:moveTo>
                      <a:pt x="122" y="232"/>
                    </a:moveTo>
                    <a:cubicBezTo>
                      <a:pt x="62" y="231"/>
                      <a:pt x="13" y="182"/>
                      <a:pt x="13" y="122"/>
                    </a:cubicBezTo>
                    <a:cubicBezTo>
                      <a:pt x="13" y="62"/>
                      <a:pt x="62" y="13"/>
                      <a:pt x="122" y="13"/>
                    </a:cubicBezTo>
                    <a:cubicBezTo>
                      <a:pt x="137" y="13"/>
                      <a:pt x="152" y="16"/>
                      <a:pt x="166" y="22"/>
                    </a:cubicBezTo>
                    <a:cubicBezTo>
                      <a:pt x="167" y="22"/>
                      <a:pt x="169" y="23"/>
                      <a:pt x="170" y="22"/>
                    </a:cubicBezTo>
                    <a:cubicBezTo>
                      <a:pt x="172" y="21"/>
                      <a:pt x="173" y="20"/>
                      <a:pt x="174" y="19"/>
                    </a:cubicBezTo>
                    <a:cubicBezTo>
                      <a:pt x="175" y="17"/>
                      <a:pt x="175" y="15"/>
                      <a:pt x="174" y="14"/>
                    </a:cubicBezTo>
                    <a:cubicBezTo>
                      <a:pt x="173" y="12"/>
                      <a:pt x="172" y="11"/>
                      <a:pt x="171" y="10"/>
                    </a:cubicBezTo>
                    <a:cubicBezTo>
                      <a:pt x="155" y="4"/>
                      <a:pt x="139" y="0"/>
                      <a:pt x="122" y="0"/>
                    </a:cubicBezTo>
                    <a:cubicBezTo>
                      <a:pt x="55" y="0"/>
                      <a:pt x="0" y="55"/>
                      <a:pt x="0" y="122"/>
                    </a:cubicBezTo>
                    <a:cubicBezTo>
                      <a:pt x="0" y="189"/>
                      <a:pt x="55" y="244"/>
                      <a:pt x="122" y="244"/>
                    </a:cubicBezTo>
                    <a:cubicBezTo>
                      <a:pt x="143" y="244"/>
                      <a:pt x="163" y="239"/>
                      <a:pt x="181" y="229"/>
                    </a:cubicBezTo>
                    <a:cubicBezTo>
                      <a:pt x="181" y="228"/>
                      <a:pt x="182" y="227"/>
                      <a:pt x="183" y="227"/>
                    </a:cubicBezTo>
                    <a:cubicBezTo>
                      <a:pt x="180" y="224"/>
                      <a:pt x="178" y="220"/>
                      <a:pt x="177" y="217"/>
                    </a:cubicBezTo>
                    <a:cubicBezTo>
                      <a:pt x="161" y="226"/>
                      <a:pt x="142" y="232"/>
                      <a:pt x="122" y="2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49" name="Freeform 146">
                <a:extLst>
                  <a:ext uri="{FF2B5EF4-FFF2-40B4-BE49-F238E27FC236}">
                    <a16:creationId xmlns:a16="http://schemas.microsoft.com/office/drawing/2014/main" id="{19C7D83C-50F5-4FE5-83F3-0B3207545E4A}"/>
                  </a:ext>
                </a:extLst>
              </p:cNvPr>
              <p:cNvSpPr>
                <a:spLocks/>
              </p:cNvSpPr>
              <p:nvPr/>
            </p:nvSpPr>
            <p:spPr bwMode="auto">
              <a:xfrm>
                <a:off x="2727" y="3100"/>
                <a:ext cx="34" cy="120"/>
              </a:xfrm>
              <a:custGeom>
                <a:avLst/>
                <a:gdLst>
                  <a:gd name="T0" fmla="*/ 19 w 23"/>
                  <a:gd name="T1" fmla="*/ 77 h 81"/>
                  <a:gd name="T2" fmla="*/ 20 w 23"/>
                  <a:gd name="T3" fmla="*/ 77 h 81"/>
                  <a:gd name="T4" fmla="*/ 23 w 23"/>
                  <a:gd name="T5" fmla="*/ 52 h 81"/>
                  <a:gd name="T6" fmla="*/ 13 w 23"/>
                  <a:gd name="T7" fmla="*/ 4 h 81"/>
                  <a:gd name="T8" fmla="*/ 10 w 23"/>
                  <a:gd name="T9" fmla="*/ 0 h 81"/>
                  <a:gd name="T10" fmla="*/ 5 w 23"/>
                  <a:gd name="T11" fmla="*/ 0 h 81"/>
                  <a:gd name="T12" fmla="*/ 1 w 23"/>
                  <a:gd name="T13" fmla="*/ 9 h 81"/>
                  <a:gd name="T14" fmla="*/ 10 w 23"/>
                  <a:gd name="T15" fmla="*/ 52 h 81"/>
                  <a:gd name="T16" fmla="*/ 7 w 23"/>
                  <a:gd name="T17" fmla="*/ 81 h 81"/>
                  <a:gd name="T18" fmla="*/ 19 w 23"/>
                  <a:gd name="T1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1">
                    <a:moveTo>
                      <a:pt x="19" y="77"/>
                    </a:moveTo>
                    <a:cubicBezTo>
                      <a:pt x="20" y="77"/>
                      <a:pt x="20" y="77"/>
                      <a:pt x="20" y="77"/>
                    </a:cubicBezTo>
                    <a:cubicBezTo>
                      <a:pt x="22" y="69"/>
                      <a:pt x="23" y="61"/>
                      <a:pt x="23" y="52"/>
                    </a:cubicBezTo>
                    <a:cubicBezTo>
                      <a:pt x="23" y="35"/>
                      <a:pt x="20" y="19"/>
                      <a:pt x="13" y="4"/>
                    </a:cubicBezTo>
                    <a:cubicBezTo>
                      <a:pt x="12" y="2"/>
                      <a:pt x="11" y="1"/>
                      <a:pt x="10" y="0"/>
                    </a:cubicBezTo>
                    <a:cubicBezTo>
                      <a:pt x="8" y="0"/>
                      <a:pt x="6" y="0"/>
                      <a:pt x="5" y="0"/>
                    </a:cubicBezTo>
                    <a:cubicBezTo>
                      <a:pt x="2" y="2"/>
                      <a:pt x="0" y="6"/>
                      <a:pt x="1" y="9"/>
                    </a:cubicBezTo>
                    <a:cubicBezTo>
                      <a:pt x="7" y="22"/>
                      <a:pt x="10" y="37"/>
                      <a:pt x="10" y="52"/>
                    </a:cubicBezTo>
                    <a:cubicBezTo>
                      <a:pt x="10" y="62"/>
                      <a:pt x="9" y="72"/>
                      <a:pt x="7" y="81"/>
                    </a:cubicBezTo>
                    <a:cubicBezTo>
                      <a:pt x="10" y="79"/>
                      <a:pt x="15" y="77"/>
                      <a:pt x="1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2" name="Group 171">
              <a:extLst>
                <a:ext uri="{FF2B5EF4-FFF2-40B4-BE49-F238E27FC236}">
                  <a16:creationId xmlns:a16="http://schemas.microsoft.com/office/drawing/2014/main" id="{6135AE9C-C6CB-41E8-8A9B-75766AA50581}"/>
                </a:ext>
              </a:extLst>
            </p:cNvPr>
            <p:cNvGrpSpPr>
              <a:grpSpLocks noChangeAspect="1"/>
            </p:cNvGrpSpPr>
            <p:nvPr/>
          </p:nvGrpSpPr>
          <p:grpSpPr bwMode="auto">
            <a:xfrm>
              <a:off x="9270995" y="2054656"/>
              <a:ext cx="240056" cy="240056"/>
              <a:chOff x="6735" y="1918"/>
              <a:chExt cx="231" cy="231"/>
            </a:xfrm>
            <a:grpFill/>
          </p:grpSpPr>
          <p:sp>
            <p:nvSpPr>
              <p:cNvPr id="43" name="Freeform 172">
                <a:extLst>
                  <a:ext uri="{FF2B5EF4-FFF2-40B4-BE49-F238E27FC236}">
                    <a16:creationId xmlns:a16="http://schemas.microsoft.com/office/drawing/2014/main" id="{1AE26D7C-4105-4A37-BA42-AD26D762132C}"/>
                  </a:ext>
                </a:extLst>
              </p:cNvPr>
              <p:cNvSpPr>
                <a:spLocks noEditPoints="1"/>
              </p:cNvSpPr>
              <p:nvPr/>
            </p:nvSpPr>
            <p:spPr bwMode="auto">
              <a:xfrm>
                <a:off x="6735" y="1918"/>
                <a:ext cx="231" cy="231"/>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2 h 156"/>
                  <a:gd name="T12" fmla="*/ 12 w 156"/>
                  <a:gd name="T13" fmla="*/ 78 h 156"/>
                  <a:gd name="T14" fmla="*/ 78 w 156"/>
                  <a:gd name="T15" fmla="*/ 144 h 156"/>
                  <a:gd name="T16" fmla="*/ 144 w 156"/>
                  <a:gd name="T17" fmla="*/ 78 h 156"/>
                  <a:gd name="T18" fmla="*/ 78 w 156"/>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1" y="12"/>
                      <a:pt x="12" y="42"/>
                      <a:pt x="12" y="78"/>
                    </a:cubicBezTo>
                    <a:cubicBezTo>
                      <a:pt x="12" y="115"/>
                      <a:pt x="41" y="144"/>
                      <a:pt x="78" y="144"/>
                    </a:cubicBezTo>
                    <a:cubicBezTo>
                      <a:pt x="114" y="144"/>
                      <a:pt x="144" y="115"/>
                      <a:pt x="144" y="78"/>
                    </a:cubicBezTo>
                    <a:cubicBezTo>
                      <a:pt x="144" y="42"/>
                      <a:pt x="114"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44" name="Freeform 173">
                <a:extLst>
                  <a:ext uri="{FF2B5EF4-FFF2-40B4-BE49-F238E27FC236}">
                    <a16:creationId xmlns:a16="http://schemas.microsoft.com/office/drawing/2014/main" id="{D5ABC3D1-8952-4B78-8222-57153E870F99}"/>
                  </a:ext>
                </a:extLst>
              </p:cNvPr>
              <p:cNvSpPr>
                <a:spLocks/>
              </p:cNvSpPr>
              <p:nvPr/>
            </p:nvSpPr>
            <p:spPr bwMode="auto">
              <a:xfrm>
                <a:off x="6841" y="1963"/>
                <a:ext cx="62" cy="97"/>
              </a:xfrm>
              <a:custGeom>
                <a:avLst/>
                <a:gdLst>
                  <a:gd name="T0" fmla="*/ 36 w 42"/>
                  <a:gd name="T1" fmla="*/ 66 h 66"/>
                  <a:gd name="T2" fmla="*/ 6 w 42"/>
                  <a:gd name="T3" fmla="*/ 66 h 66"/>
                  <a:gd name="T4" fmla="*/ 0 w 42"/>
                  <a:gd name="T5" fmla="*/ 60 h 66"/>
                  <a:gd name="T6" fmla="*/ 0 w 42"/>
                  <a:gd name="T7" fmla="*/ 6 h 66"/>
                  <a:gd name="T8" fmla="*/ 6 w 42"/>
                  <a:gd name="T9" fmla="*/ 0 h 66"/>
                  <a:gd name="T10" fmla="*/ 12 w 42"/>
                  <a:gd name="T11" fmla="*/ 6 h 66"/>
                  <a:gd name="T12" fmla="*/ 12 w 42"/>
                  <a:gd name="T13" fmla="*/ 54 h 66"/>
                  <a:gd name="T14" fmla="*/ 36 w 42"/>
                  <a:gd name="T15" fmla="*/ 54 h 66"/>
                  <a:gd name="T16" fmla="*/ 42 w 42"/>
                  <a:gd name="T17" fmla="*/ 60 h 66"/>
                  <a:gd name="T18" fmla="*/ 36 w 42"/>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6">
                    <a:moveTo>
                      <a:pt x="36" y="66"/>
                    </a:moveTo>
                    <a:cubicBezTo>
                      <a:pt x="6" y="66"/>
                      <a:pt x="6" y="66"/>
                      <a:pt x="6" y="66"/>
                    </a:cubicBezTo>
                    <a:cubicBezTo>
                      <a:pt x="3" y="66"/>
                      <a:pt x="0" y="64"/>
                      <a:pt x="0" y="60"/>
                    </a:cubicBezTo>
                    <a:cubicBezTo>
                      <a:pt x="0" y="6"/>
                      <a:pt x="0" y="6"/>
                      <a:pt x="0" y="6"/>
                    </a:cubicBezTo>
                    <a:cubicBezTo>
                      <a:pt x="0" y="3"/>
                      <a:pt x="3" y="0"/>
                      <a:pt x="6" y="0"/>
                    </a:cubicBezTo>
                    <a:cubicBezTo>
                      <a:pt x="9" y="0"/>
                      <a:pt x="12" y="3"/>
                      <a:pt x="12" y="6"/>
                    </a:cubicBezTo>
                    <a:cubicBezTo>
                      <a:pt x="12" y="54"/>
                      <a:pt x="12" y="54"/>
                      <a:pt x="12" y="54"/>
                    </a:cubicBezTo>
                    <a:cubicBezTo>
                      <a:pt x="36" y="54"/>
                      <a:pt x="36" y="54"/>
                      <a:pt x="36" y="54"/>
                    </a:cubicBezTo>
                    <a:cubicBezTo>
                      <a:pt x="39" y="54"/>
                      <a:pt x="42" y="57"/>
                      <a:pt x="42" y="60"/>
                    </a:cubicBezTo>
                    <a:cubicBezTo>
                      <a:pt x="42" y="64"/>
                      <a:pt x="39" y="66"/>
                      <a:pt x="3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50" name="Group 139">
            <a:extLst>
              <a:ext uri="{FF2B5EF4-FFF2-40B4-BE49-F238E27FC236}">
                <a16:creationId xmlns:a16="http://schemas.microsoft.com/office/drawing/2014/main" id="{063BA901-F7E6-46E4-8C42-7DD93C61E7E4}"/>
              </a:ext>
            </a:extLst>
          </p:cNvPr>
          <p:cNvGrpSpPr>
            <a:grpSpLocks noChangeAspect="1"/>
          </p:cNvGrpSpPr>
          <p:nvPr/>
        </p:nvGrpSpPr>
        <p:grpSpPr bwMode="auto">
          <a:xfrm>
            <a:off x="6485527" y="2295367"/>
            <a:ext cx="291564" cy="290202"/>
            <a:chOff x="3615" y="3225"/>
            <a:chExt cx="428" cy="426"/>
          </a:xfrm>
          <a:solidFill>
            <a:schemeClr val="accent6"/>
          </a:solidFill>
        </p:grpSpPr>
        <p:sp>
          <p:nvSpPr>
            <p:cNvPr id="51" name="Freeform 140">
              <a:extLst>
                <a:ext uri="{FF2B5EF4-FFF2-40B4-BE49-F238E27FC236}">
                  <a16:creationId xmlns:a16="http://schemas.microsoft.com/office/drawing/2014/main" id="{BF64D36E-125F-4A2E-99DD-AA259F8A9005}"/>
                </a:ext>
              </a:extLst>
            </p:cNvPr>
            <p:cNvSpPr>
              <a:spLocks/>
            </p:cNvSpPr>
            <p:nvPr/>
          </p:nvSpPr>
          <p:spPr bwMode="auto">
            <a:xfrm>
              <a:off x="3704" y="3296"/>
              <a:ext cx="248" cy="195"/>
            </a:xfrm>
            <a:custGeom>
              <a:avLst/>
              <a:gdLst>
                <a:gd name="T0" fmla="*/ 162 w 168"/>
                <a:gd name="T1" fmla="*/ 132 h 132"/>
                <a:gd name="T2" fmla="*/ 156 w 168"/>
                <a:gd name="T3" fmla="*/ 126 h 132"/>
                <a:gd name="T4" fmla="*/ 156 w 168"/>
                <a:gd name="T5" fmla="*/ 36 h 132"/>
                <a:gd name="T6" fmla="*/ 72 w 168"/>
                <a:gd name="T7" fmla="*/ 36 h 132"/>
                <a:gd name="T8" fmla="*/ 67 w 168"/>
                <a:gd name="T9" fmla="*/ 33 h 132"/>
                <a:gd name="T10" fmla="*/ 57 w 168"/>
                <a:gd name="T11" fmla="*/ 12 h 132"/>
                <a:gd name="T12" fmla="*/ 12 w 168"/>
                <a:gd name="T13" fmla="*/ 12 h 132"/>
                <a:gd name="T14" fmla="*/ 12 w 168"/>
                <a:gd name="T15" fmla="*/ 126 h 132"/>
                <a:gd name="T16" fmla="*/ 6 w 168"/>
                <a:gd name="T17" fmla="*/ 132 h 132"/>
                <a:gd name="T18" fmla="*/ 0 w 168"/>
                <a:gd name="T19" fmla="*/ 126 h 132"/>
                <a:gd name="T20" fmla="*/ 0 w 168"/>
                <a:gd name="T21" fmla="*/ 6 h 132"/>
                <a:gd name="T22" fmla="*/ 6 w 168"/>
                <a:gd name="T23" fmla="*/ 0 h 132"/>
                <a:gd name="T24" fmla="*/ 61 w 168"/>
                <a:gd name="T25" fmla="*/ 0 h 132"/>
                <a:gd name="T26" fmla="*/ 67 w 168"/>
                <a:gd name="T27" fmla="*/ 4 h 132"/>
                <a:gd name="T28" fmla="*/ 76 w 168"/>
                <a:gd name="T29" fmla="*/ 24 h 132"/>
                <a:gd name="T30" fmla="*/ 162 w 168"/>
                <a:gd name="T31" fmla="*/ 24 h 132"/>
                <a:gd name="T32" fmla="*/ 168 w 168"/>
                <a:gd name="T33" fmla="*/ 30 h 132"/>
                <a:gd name="T34" fmla="*/ 168 w 168"/>
                <a:gd name="T35" fmla="*/ 126 h 132"/>
                <a:gd name="T36" fmla="*/ 162 w 168"/>
                <a:gd name="T3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32">
                  <a:moveTo>
                    <a:pt x="162" y="132"/>
                  </a:moveTo>
                  <a:cubicBezTo>
                    <a:pt x="159" y="132"/>
                    <a:pt x="156" y="129"/>
                    <a:pt x="156" y="126"/>
                  </a:cubicBezTo>
                  <a:cubicBezTo>
                    <a:pt x="156" y="36"/>
                    <a:pt x="156" y="36"/>
                    <a:pt x="156" y="36"/>
                  </a:cubicBezTo>
                  <a:cubicBezTo>
                    <a:pt x="72" y="36"/>
                    <a:pt x="72" y="36"/>
                    <a:pt x="72" y="36"/>
                  </a:cubicBezTo>
                  <a:cubicBezTo>
                    <a:pt x="70" y="36"/>
                    <a:pt x="68" y="35"/>
                    <a:pt x="67" y="33"/>
                  </a:cubicBezTo>
                  <a:cubicBezTo>
                    <a:pt x="57" y="12"/>
                    <a:pt x="57" y="12"/>
                    <a:pt x="57" y="12"/>
                  </a:cubicBezTo>
                  <a:cubicBezTo>
                    <a:pt x="12" y="12"/>
                    <a:pt x="12" y="12"/>
                    <a:pt x="12" y="12"/>
                  </a:cubicBezTo>
                  <a:cubicBezTo>
                    <a:pt x="12" y="126"/>
                    <a:pt x="12" y="126"/>
                    <a:pt x="12" y="126"/>
                  </a:cubicBezTo>
                  <a:cubicBezTo>
                    <a:pt x="12" y="129"/>
                    <a:pt x="10" y="132"/>
                    <a:pt x="6" y="132"/>
                  </a:cubicBezTo>
                  <a:cubicBezTo>
                    <a:pt x="3" y="132"/>
                    <a:pt x="0" y="129"/>
                    <a:pt x="0" y="126"/>
                  </a:cubicBezTo>
                  <a:cubicBezTo>
                    <a:pt x="0" y="6"/>
                    <a:pt x="0" y="6"/>
                    <a:pt x="0" y="6"/>
                  </a:cubicBezTo>
                  <a:cubicBezTo>
                    <a:pt x="0" y="3"/>
                    <a:pt x="3" y="0"/>
                    <a:pt x="6" y="0"/>
                  </a:cubicBezTo>
                  <a:cubicBezTo>
                    <a:pt x="61" y="0"/>
                    <a:pt x="61" y="0"/>
                    <a:pt x="61" y="0"/>
                  </a:cubicBezTo>
                  <a:cubicBezTo>
                    <a:pt x="64" y="0"/>
                    <a:pt x="66" y="1"/>
                    <a:pt x="67" y="4"/>
                  </a:cubicBezTo>
                  <a:cubicBezTo>
                    <a:pt x="76" y="24"/>
                    <a:pt x="76" y="24"/>
                    <a:pt x="76" y="24"/>
                  </a:cubicBezTo>
                  <a:cubicBezTo>
                    <a:pt x="162" y="24"/>
                    <a:pt x="162" y="24"/>
                    <a:pt x="162" y="24"/>
                  </a:cubicBezTo>
                  <a:cubicBezTo>
                    <a:pt x="166" y="24"/>
                    <a:pt x="168" y="27"/>
                    <a:pt x="168" y="30"/>
                  </a:cubicBezTo>
                  <a:cubicBezTo>
                    <a:pt x="168" y="126"/>
                    <a:pt x="168" y="126"/>
                    <a:pt x="168" y="126"/>
                  </a:cubicBezTo>
                  <a:cubicBezTo>
                    <a:pt x="168" y="129"/>
                    <a:pt x="166" y="132"/>
                    <a:pt x="16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52" name="Freeform 141">
              <a:extLst>
                <a:ext uri="{FF2B5EF4-FFF2-40B4-BE49-F238E27FC236}">
                  <a16:creationId xmlns:a16="http://schemas.microsoft.com/office/drawing/2014/main" id="{1CFD2BDB-9461-4027-9C8F-A5DB3C3A1887}"/>
                </a:ext>
              </a:extLst>
            </p:cNvPr>
            <p:cNvSpPr>
              <a:spLocks/>
            </p:cNvSpPr>
            <p:nvPr/>
          </p:nvSpPr>
          <p:spPr bwMode="auto">
            <a:xfrm>
              <a:off x="3722" y="3261"/>
              <a:ext cx="213" cy="53"/>
            </a:xfrm>
            <a:custGeom>
              <a:avLst/>
              <a:gdLst>
                <a:gd name="T0" fmla="*/ 138 w 144"/>
                <a:gd name="T1" fmla="*/ 36 h 36"/>
                <a:gd name="T2" fmla="*/ 72 w 144"/>
                <a:gd name="T3" fmla="*/ 36 h 36"/>
                <a:gd name="T4" fmla="*/ 67 w 144"/>
                <a:gd name="T5" fmla="*/ 33 h 36"/>
                <a:gd name="T6" fmla="*/ 57 w 144"/>
                <a:gd name="T7" fmla="*/ 12 h 36"/>
                <a:gd name="T8" fmla="*/ 6 w 144"/>
                <a:gd name="T9" fmla="*/ 12 h 36"/>
                <a:gd name="T10" fmla="*/ 0 w 144"/>
                <a:gd name="T11" fmla="*/ 6 h 36"/>
                <a:gd name="T12" fmla="*/ 6 w 144"/>
                <a:gd name="T13" fmla="*/ 0 h 36"/>
                <a:gd name="T14" fmla="*/ 61 w 144"/>
                <a:gd name="T15" fmla="*/ 0 h 36"/>
                <a:gd name="T16" fmla="*/ 67 w 144"/>
                <a:gd name="T17" fmla="*/ 4 h 36"/>
                <a:gd name="T18" fmla="*/ 76 w 144"/>
                <a:gd name="T19" fmla="*/ 24 h 36"/>
                <a:gd name="T20" fmla="*/ 138 w 144"/>
                <a:gd name="T21" fmla="*/ 24 h 36"/>
                <a:gd name="T22" fmla="*/ 144 w 144"/>
                <a:gd name="T23" fmla="*/ 30 h 36"/>
                <a:gd name="T24" fmla="*/ 138 w 14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36">
                  <a:moveTo>
                    <a:pt x="138" y="36"/>
                  </a:moveTo>
                  <a:cubicBezTo>
                    <a:pt x="72" y="36"/>
                    <a:pt x="72" y="36"/>
                    <a:pt x="72" y="36"/>
                  </a:cubicBezTo>
                  <a:cubicBezTo>
                    <a:pt x="70" y="36"/>
                    <a:pt x="68" y="35"/>
                    <a:pt x="67" y="33"/>
                  </a:cubicBezTo>
                  <a:cubicBezTo>
                    <a:pt x="57" y="12"/>
                    <a:pt x="57" y="12"/>
                    <a:pt x="57" y="12"/>
                  </a:cubicBezTo>
                  <a:cubicBezTo>
                    <a:pt x="6" y="12"/>
                    <a:pt x="6" y="12"/>
                    <a:pt x="6" y="12"/>
                  </a:cubicBezTo>
                  <a:cubicBezTo>
                    <a:pt x="3" y="12"/>
                    <a:pt x="0" y="9"/>
                    <a:pt x="0" y="6"/>
                  </a:cubicBezTo>
                  <a:cubicBezTo>
                    <a:pt x="0" y="3"/>
                    <a:pt x="3" y="0"/>
                    <a:pt x="6" y="0"/>
                  </a:cubicBezTo>
                  <a:cubicBezTo>
                    <a:pt x="61" y="0"/>
                    <a:pt x="61" y="0"/>
                    <a:pt x="61" y="0"/>
                  </a:cubicBezTo>
                  <a:cubicBezTo>
                    <a:pt x="64" y="0"/>
                    <a:pt x="66" y="1"/>
                    <a:pt x="67" y="4"/>
                  </a:cubicBezTo>
                  <a:cubicBezTo>
                    <a:pt x="76" y="24"/>
                    <a:pt x="76" y="24"/>
                    <a:pt x="76" y="24"/>
                  </a:cubicBezTo>
                  <a:cubicBezTo>
                    <a:pt x="138" y="24"/>
                    <a:pt x="138" y="24"/>
                    <a:pt x="138" y="24"/>
                  </a:cubicBezTo>
                  <a:cubicBezTo>
                    <a:pt x="142" y="24"/>
                    <a:pt x="144" y="27"/>
                    <a:pt x="144" y="30"/>
                  </a:cubicBezTo>
                  <a:cubicBezTo>
                    <a:pt x="144" y="33"/>
                    <a:pt x="142" y="36"/>
                    <a:pt x="13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53" name="Freeform 142">
              <a:extLst>
                <a:ext uri="{FF2B5EF4-FFF2-40B4-BE49-F238E27FC236}">
                  <a16:creationId xmlns:a16="http://schemas.microsoft.com/office/drawing/2014/main" id="{71413B5B-2614-4975-A28C-C01B66AF1C44}"/>
                </a:ext>
              </a:extLst>
            </p:cNvPr>
            <p:cNvSpPr>
              <a:spLocks/>
            </p:cNvSpPr>
            <p:nvPr/>
          </p:nvSpPr>
          <p:spPr bwMode="auto">
            <a:xfrm>
              <a:off x="3740" y="3225"/>
              <a:ext cx="177" cy="53"/>
            </a:xfrm>
            <a:custGeom>
              <a:avLst/>
              <a:gdLst>
                <a:gd name="T0" fmla="*/ 114 w 120"/>
                <a:gd name="T1" fmla="*/ 36 h 36"/>
                <a:gd name="T2" fmla="*/ 72 w 120"/>
                <a:gd name="T3" fmla="*/ 36 h 36"/>
                <a:gd name="T4" fmla="*/ 67 w 120"/>
                <a:gd name="T5" fmla="*/ 33 h 36"/>
                <a:gd name="T6" fmla="*/ 57 w 120"/>
                <a:gd name="T7" fmla="*/ 12 h 36"/>
                <a:gd name="T8" fmla="*/ 6 w 120"/>
                <a:gd name="T9" fmla="*/ 12 h 36"/>
                <a:gd name="T10" fmla="*/ 0 w 120"/>
                <a:gd name="T11" fmla="*/ 6 h 36"/>
                <a:gd name="T12" fmla="*/ 6 w 120"/>
                <a:gd name="T13" fmla="*/ 0 h 36"/>
                <a:gd name="T14" fmla="*/ 61 w 120"/>
                <a:gd name="T15" fmla="*/ 0 h 36"/>
                <a:gd name="T16" fmla="*/ 67 w 120"/>
                <a:gd name="T17" fmla="*/ 4 h 36"/>
                <a:gd name="T18" fmla="*/ 76 w 120"/>
                <a:gd name="T19" fmla="*/ 24 h 36"/>
                <a:gd name="T20" fmla="*/ 114 w 120"/>
                <a:gd name="T21" fmla="*/ 24 h 36"/>
                <a:gd name="T22" fmla="*/ 120 w 120"/>
                <a:gd name="T23" fmla="*/ 30 h 36"/>
                <a:gd name="T24" fmla="*/ 114 w 1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36">
                  <a:moveTo>
                    <a:pt x="114" y="36"/>
                  </a:moveTo>
                  <a:cubicBezTo>
                    <a:pt x="72" y="36"/>
                    <a:pt x="72" y="36"/>
                    <a:pt x="72" y="36"/>
                  </a:cubicBezTo>
                  <a:cubicBezTo>
                    <a:pt x="70" y="36"/>
                    <a:pt x="68" y="35"/>
                    <a:pt x="67" y="33"/>
                  </a:cubicBezTo>
                  <a:cubicBezTo>
                    <a:pt x="57" y="12"/>
                    <a:pt x="57" y="12"/>
                    <a:pt x="57" y="12"/>
                  </a:cubicBezTo>
                  <a:cubicBezTo>
                    <a:pt x="6" y="12"/>
                    <a:pt x="6" y="12"/>
                    <a:pt x="6" y="12"/>
                  </a:cubicBezTo>
                  <a:cubicBezTo>
                    <a:pt x="3" y="12"/>
                    <a:pt x="0" y="9"/>
                    <a:pt x="0" y="6"/>
                  </a:cubicBezTo>
                  <a:cubicBezTo>
                    <a:pt x="0" y="3"/>
                    <a:pt x="3" y="0"/>
                    <a:pt x="6" y="0"/>
                  </a:cubicBezTo>
                  <a:cubicBezTo>
                    <a:pt x="61" y="0"/>
                    <a:pt x="61" y="0"/>
                    <a:pt x="61" y="0"/>
                  </a:cubicBezTo>
                  <a:cubicBezTo>
                    <a:pt x="64" y="0"/>
                    <a:pt x="66" y="1"/>
                    <a:pt x="67" y="4"/>
                  </a:cubicBezTo>
                  <a:cubicBezTo>
                    <a:pt x="76" y="24"/>
                    <a:pt x="76" y="24"/>
                    <a:pt x="76" y="24"/>
                  </a:cubicBezTo>
                  <a:cubicBezTo>
                    <a:pt x="114" y="24"/>
                    <a:pt x="114" y="24"/>
                    <a:pt x="114" y="24"/>
                  </a:cubicBezTo>
                  <a:cubicBezTo>
                    <a:pt x="118" y="24"/>
                    <a:pt x="120" y="27"/>
                    <a:pt x="120" y="30"/>
                  </a:cubicBezTo>
                  <a:cubicBezTo>
                    <a:pt x="120" y="33"/>
                    <a:pt x="118" y="36"/>
                    <a:pt x="11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54" name="Freeform 143">
              <a:extLst>
                <a:ext uri="{FF2B5EF4-FFF2-40B4-BE49-F238E27FC236}">
                  <a16:creationId xmlns:a16="http://schemas.microsoft.com/office/drawing/2014/main" id="{2B7A85F9-D37E-44D5-9B98-05A18D813A73}"/>
                </a:ext>
              </a:extLst>
            </p:cNvPr>
            <p:cNvSpPr>
              <a:spLocks noEditPoints="1"/>
            </p:cNvSpPr>
            <p:nvPr/>
          </p:nvSpPr>
          <p:spPr bwMode="auto">
            <a:xfrm>
              <a:off x="3615" y="3509"/>
              <a:ext cx="426" cy="142"/>
            </a:xfrm>
            <a:custGeom>
              <a:avLst/>
              <a:gdLst>
                <a:gd name="T0" fmla="*/ 282 w 288"/>
                <a:gd name="T1" fmla="*/ 96 h 96"/>
                <a:gd name="T2" fmla="*/ 6 w 288"/>
                <a:gd name="T3" fmla="*/ 96 h 96"/>
                <a:gd name="T4" fmla="*/ 0 w 288"/>
                <a:gd name="T5" fmla="*/ 90 h 96"/>
                <a:gd name="T6" fmla="*/ 0 w 288"/>
                <a:gd name="T7" fmla="*/ 6 h 96"/>
                <a:gd name="T8" fmla="*/ 6 w 288"/>
                <a:gd name="T9" fmla="*/ 0 h 96"/>
                <a:gd name="T10" fmla="*/ 96 w 288"/>
                <a:gd name="T11" fmla="*/ 0 h 96"/>
                <a:gd name="T12" fmla="*/ 102 w 288"/>
                <a:gd name="T13" fmla="*/ 6 h 96"/>
                <a:gd name="T14" fmla="*/ 102 w 288"/>
                <a:gd name="T15" fmla="*/ 18 h 96"/>
                <a:gd name="T16" fmla="*/ 120 w 288"/>
                <a:gd name="T17" fmla="*/ 36 h 96"/>
                <a:gd name="T18" fmla="*/ 174 w 288"/>
                <a:gd name="T19" fmla="*/ 36 h 96"/>
                <a:gd name="T20" fmla="*/ 192 w 288"/>
                <a:gd name="T21" fmla="*/ 18 h 96"/>
                <a:gd name="T22" fmla="*/ 192 w 288"/>
                <a:gd name="T23" fmla="*/ 6 h 96"/>
                <a:gd name="T24" fmla="*/ 198 w 288"/>
                <a:gd name="T25" fmla="*/ 0 h 96"/>
                <a:gd name="T26" fmla="*/ 282 w 288"/>
                <a:gd name="T27" fmla="*/ 0 h 96"/>
                <a:gd name="T28" fmla="*/ 288 w 288"/>
                <a:gd name="T29" fmla="*/ 6 h 96"/>
                <a:gd name="T30" fmla="*/ 288 w 288"/>
                <a:gd name="T31" fmla="*/ 90 h 96"/>
                <a:gd name="T32" fmla="*/ 282 w 288"/>
                <a:gd name="T33" fmla="*/ 96 h 96"/>
                <a:gd name="T34" fmla="*/ 12 w 288"/>
                <a:gd name="T35" fmla="*/ 84 h 96"/>
                <a:gd name="T36" fmla="*/ 276 w 288"/>
                <a:gd name="T37" fmla="*/ 84 h 96"/>
                <a:gd name="T38" fmla="*/ 276 w 288"/>
                <a:gd name="T39" fmla="*/ 12 h 96"/>
                <a:gd name="T40" fmla="*/ 204 w 288"/>
                <a:gd name="T41" fmla="*/ 12 h 96"/>
                <a:gd name="T42" fmla="*/ 204 w 288"/>
                <a:gd name="T43" fmla="*/ 18 h 96"/>
                <a:gd name="T44" fmla="*/ 174 w 288"/>
                <a:gd name="T45" fmla="*/ 48 h 96"/>
                <a:gd name="T46" fmla="*/ 120 w 288"/>
                <a:gd name="T47" fmla="*/ 48 h 96"/>
                <a:gd name="T48" fmla="*/ 90 w 288"/>
                <a:gd name="T49" fmla="*/ 18 h 96"/>
                <a:gd name="T50" fmla="*/ 90 w 288"/>
                <a:gd name="T51" fmla="*/ 12 h 96"/>
                <a:gd name="T52" fmla="*/ 12 w 288"/>
                <a:gd name="T53" fmla="*/ 12 h 96"/>
                <a:gd name="T54" fmla="*/ 12 w 288"/>
                <a:gd name="T55"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96">
                  <a:moveTo>
                    <a:pt x="282" y="96"/>
                  </a:moveTo>
                  <a:cubicBezTo>
                    <a:pt x="6" y="96"/>
                    <a:pt x="6" y="96"/>
                    <a:pt x="6" y="96"/>
                  </a:cubicBezTo>
                  <a:cubicBezTo>
                    <a:pt x="3" y="96"/>
                    <a:pt x="0" y="93"/>
                    <a:pt x="0" y="90"/>
                  </a:cubicBezTo>
                  <a:cubicBezTo>
                    <a:pt x="0" y="6"/>
                    <a:pt x="0" y="6"/>
                    <a:pt x="0" y="6"/>
                  </a:cubicBezTo>
                  <a:cubicBezTo>
                    <a:pt x="0" y="3"/>
                    <a:pt x="3" y="0"/>
                    <a:pt x="6" y="0"/>
                  </a:cubicBezTo>
                  <a:cubicBezTo>
                    <a:pt x="96" y="0"/>
                    <a:pt x="96" y="0"/>
                    <a:pt x="96" y="0"/>
                  </a:cubicBezTo>
                  <a:cubicBezTo>
                    <a:pt x="100" y="0"/>
                    <a:pt x="102" y="3"/>
                    <a:pt x="102" y="6"/>
                  </a:cubicBezTo>
                  <a:cubicBezTo>
                    <a:pt x="102" y="18"/>
                    <a:pt x="102" y="18"/>
                    <a:pt x="102" y="18"/>
                  </a:cubicBezTo>
                  <a:cubicBezTo>
                    <a:pt x="102" y="28"/>
                    <a:pt x="111" y="36"/>
                    <a:pt x="120" y="36"/>
                  </a:cubicBezTo>
                  <a:cubicBezTo>
                    <a:pt x="174" y="36"/>
                    <a:pt x="174" y="36"/>
                    <a:pt x="174" y="36"/>
                  </a:cubicBezTo>
                  <a:cubicBezTo>
                    <a:pt x="184" y="36"/>
                    <a:pt x="192" y="28"/>
                    <a:pt x="192" y="18"/>
                  </a:cubicBezTo>
                  <a:cubicBezTo>
                    <a:pt x="192" y="6"/>
                    <a:pt x="192" y="6"/>
                    <a:pt x="192" y="6"/>
                  </a:cubicBezTo>
                  <a:cubicBezTo>
                    <a:pt x="192" y="3"/>
                    <a:pt x="195" y="0"/>
                    <a:pt x="198" y="0"/>
                  </a:cubicBezTo>
                  <a:cubicBezTo>
                    <a:pt x="282" y="0"/>
                    <a:pt x="282" y="0"/>
                    <a:pt x="282" y="0"/>
                  </a:cubicBezTo>
                  <a:cubicBezTo>
                    <a:pt x="286" y="0"/>
                    <a:pt x="288" y="3"/>
                    <a:pt x="288" y="6"/>
                  </a:cubicBezTo>
                  <a:cubicBezTo>
                    <a:pt x="288" y="90"/>
                    <a:pt x="288" y="90"/>
                    <a:pt x="288" y="90"/>
                  </a:cubicBezTo>
                  <a:cubicBezTo>
                    <a:pt x="288" y="93"/>
                    <a:pt x="286" y="96"/>
                    <a:pt x="282" y="96"/>
                  </a:cubicBezTo>
                  <a:close/>
                  <a:moveTo>
                    <a:pt x="12" y="84"/>
                  </a:moveTo>
                  <a:cubicBezTo>
                    <a:pt x="276" y="84"/>
                    <a:pt x="276" y="84"/>
                    <a:pt x="276" y="84"/>
                  </a:cubicBezTo>
                  <a:cubicBezTo>
                    <a:pt x="276" y="12"/>
                    <a:pt x="276" y="12"/>
                    <a:pt x="276" y="12"/>
                  </a:cubicBezTo>
                  <a:cubicBezTo>
                    <a:pt x="204" y="12"/>
                    <a:pt x="204" y="12"/>
                    <a:pt x="204" y="12"/>
                  </a:cubicBezTo>
                  <a:cubicBezTo>
                    <a:pt x="204" y="18"/>
                    <a:pt x="204" y="18"/>
                    <a:pt x="204" y="18"/>
                  </a:cubicBezTo>
                  <a:cubicBezTo>
                    <a:pt x="204" y="35"/>
                    <a:pt x="191" y="48"/>
                    <a:pt x="174" y="48"/>
                  </a:cubicBezTo>
                  <a:cubicBezTo>
                    <a:pt x="120" y="48"/>
                    <a:pt x="120" y="48"/>
                    <a:pt x="120" y="48"/>
                  </a:cubicBezTo>
                  <a:cubicBezTo>
                    <a:pt x="104" y="48"/>
                    <a:pt x="90" y="35"/>
                    <a:pt x="90" y="18"/>
                  </a:cubicBezTo>
                  <a:cubicBezTo>
                    <a:pt x="90" y="12"/>
                    <a:pt x="90" y="12"/>
                    <a:pt x="90" y="12"/>
                  </a:cubicBezTo>
                  <a:cubicBezTo>
                    <a:pt x="12" y="12"/>
                    <a:pt x="12" y="12"/>
                    <a:pt x="12" y="12"/>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55" name="Freeform 144">
              <a:extLst>
                <a:ext uri="{FF2B5EF4-FFF2-40B4-BE49-F238E27FC236}">
                  <a16:creationId xmlns:a16="http://schemas.microsoft.com/office/drawing/2014/main" id="{3EE74EA8-50DB-4E7F-AD40-05360C457729}"/>
                </a:ext>
              </a:extLst>
            </p:cNvPr>
            <p:cNvSpPr>
              <a:spLocks/>
            </p:cNvSpPr>
            <p:nvPr/>
          </p:nvSpPr>
          <p:spPr bwMode="auto">
            <a:xfrm>
              <a:off x="3615" y="3403"/>
              <a:ext cx="107" cy="124"/>
            </a:xfrm>
            <a:custGeom>
              <a:avLst/>
              <a:gdLst>
                <a:gd name="T0" fmla="*/ 6 w 72"/>
                <a:gd name="T1" fmla="*/ 84 h 84"/>
                <a:gd name="T2" fmla="*/ 3 w 72"/>
                <a:gd name="T3" fmla="*/ 83 h 84"/>
                <a:gd name="T4" fmla="*/ 1 w 72"/>
                <a:gd name="T5" fmla="*/ 75 h 84"/>
                <a:gd name="T6" fmla="*/ 43 w 72"/>
                <a:gd name="T7" fmla="*/ 3 h 84"/>
                <a:gd name="T8" fmla="*/ 48 w 72"/>
                <a:gd name="T9" fmla="*/ 0 h 84"/>
                <a:gd name="T10" fmla="*/ 66 w 72"/>
                <a:gd name="T11" fmla="*/ 0 h 84"/>
                <a:gd name="T12" fmla="*/ 72 w 72"/>
                <a:gd name="T13" fmla="*/ 6 h 84"/>
                <a:gd name="T14" fmla="*/ 66 w 72"/>
                <a:gd name="T15" fmla="*/ 12 h 84"/>
                <a:gd name="T16" fmla="*/ 52 w 72"/>
                <a:gd name="T17" fmla="*/ 12 h 84"/>
                <a:gd name="T18" fmla="*/ 12 w 72"/>
                <a:gd name="T19" fmla="*/ 81 h 84"/>
                <a:gd name="T20" fmla="*/ 6 w 72"/>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4">
                  <a:moveTo>
                    <a:pt x="6" y="84"/>
                  </a:moveTo>
                  <a:cubicBezTo>
                    <a:pt x="5" y="84"/>
                    <a:pt x="4" y="84"/>
                    <a:pt x="3" y="83"/>
                  </a:cubicBezTo>
                  <a:cubicBezTo>
                    <a:pt x="1" y="82"/>
                    <a:pt x="0" y="78"/>
                    <a:pt x="1" y="75"/>
                  </a:cubicBezTo>
                  <a:cubicBezTo>
                    <a:pt x="43" y="3"/>
                    <a:pt x="43" y="3"/>
                    <a:pt x="43" y="3"/>
                  </a:cubicBezTo>
                  <a:cubicBezTo>
                    <a:pt x="44" y="1"/>
                    <a:pt x="46" y="0"/>
                    <a:pt x="48" y="0"/>
                  </a:cubicBezTo>
                  <a:cubicBezTo>
                    <a:pt x="66" y="0"/>
                    <a:pt x="66" y="0"/>
                    <a:pt x="66" y="0"/>
                  </a:cubicBezTo>
                  <a:cubicBezTo>
                    <a:pt x="70" y="0"/>
                    <a:pt x="72" y="3"/>
                    <a:pt x="72" y="6"/>
                  </a:cubicBezTo>
                  <a:cubicBezTo>
                    <a:pt x="72" y="9"/>
                    <a:pt x="70" y="12"/>
                    <a:pt x="66" y="12"/>
                  </a:cubicBezTo>
                  <a:cubicBezTo>
                    <a:pt x="52" y="12"/>
                    <a:pt x="52" y="12"/>
                    <a:pt x="52" y="12"/>
                  </a:cubicBezTo>
                  <a:cubicBezTo>
                    <a:pt x="12" y="81"/>
                    <a:pt x="12" y="81"/>
                    <a:pt x="12" y="81"/>
                  </a:cubicBezTo>
                  <a:cubicBezTo>
                    <a:pt x="11" y="83"/>
                    <a:pt x="8" y="84"/>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56" name="Freeform 145">
              <a:extLst>
                <a:ext uri="{FF2B5EF4-FFF2-40B4-BE49-F238E27FC236}">
                  <a16:creationId xmlns:a16="http://schemas.microsoft.com/office/drawing/2014/main" id="{F15A94F8-B5FE-449F-96E0-15A45A9FCF63}"/>
                </a:ext>
              </a:extLst>
            </p:cNvPr>
            <p:cNvSpPr>
              <a:spLocks/>
            </p:cNvSpPr>
            <p:nvPr/>
          </p:nvSpPr>
          <p:spPr bwMode="auto">
            <a:xfrm>
              <a:off x="3935" y="3403"/>
              <a:ext cx="108" cy="124"/>
            </a:xfrm>
            <a:custGeom>
              <a:avLst/>
              <a:gdLst>
                <a:gd name="T0" fmla="*/ 66 w 73"/>
                <a:gd name="T1" fmla="*/ 84 h 84"/>
                <a:gd name="T2" fmla="*/ 61 w 73"/>
                <a:gd name="T3" fmla="*/ 81 h 84"/>
                <a:gd name="T4" fmla="*/ 21 w 73"/>
                <a:gd name="T5" fmla="*/ 12 h 84"/>
                <a:gd name="T6" fmla="*/ 6 w 73"/>
                <a:gd name="T7" fmla="*/ 12 h 84"/>
                <a:gd name="T8" fmla="*/ 0 w 73"/>
                <a:gd name="T9" fmla="*/ 6 h 84"/>
                <a:gd name="T10" fmla="*/ 6 w 73"/>
                <a:gd name="T11" fmla="*/ 0 h 84"/>
                <a:gd name="T12" fmla="*/ 24 w 73"/>
                <a:gd name="T13" fmla="*/ 0 h 84"/>
                <a:gd name="T14" fmla="*/ 30 w 73"/>
                <a:gd name="T15" fmla="*/ 3 h 84"/>
                <a:gd name="T16" fmla="*/ 72 w 73"/>
                <a:gd name="T17" fmla="*/ 75 h 84"/>
                <a:gd name="T18" fmla="*/ 69 w 73"/>
                <a:gd name="T19" fmla="*/ 83 h 84"/>
                <a:gd name="T20" fmla="*/ 66 w 73"/>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4">
                  <a:moveTo>
                    <a:pt x="66" y="84"/>
                  </a:moveTo>
                  <a:cubicBezTo>
                    <a:pt x="64" y="84"/>
                    <a:pt x="62" y="83"/>
                    <a:pt x="61" y="81"/>
                  </a:cubicBezTo>
                  <a:cubicBezTo>
                    <a:pt x="21" y="12"/>
                    <a:pt x="21" y="12"/>
                    <a:pt x="21" y="12"/>
                  </a:cubicBezTo>
                  <a:cubicBezTo>
                    <a:pt x="6" y="12"/>
                    <a:pt x="6" y="12"/>
                    <a:pt x="6" y="12"/>
                  </a:cubicBezTo>
                  <a:cubicBezTo>
                    <a:pt x="3" y="12"/>
                    <a:pt x="0" y="9"/>
                    <a:pt x="0" y="6"/>
                  </a:cubicBezTo>
                  <a:cubicBezTo>
                    <a:pt x="0" y="3"/>
                    <a:pt x="3" y="0"/>
                    <a:pt x="6" y="0"/>
                  </a:cubicBezTo>
                  <a:cubicBezTo>
                    <a:pt x="24" y="0"/>
                    <a:pt x="24" y="0"/>
                    <a:pt x="24" y="0"/>
                  </a:cubicBezTo>
                  <a:cubicBezTo>
                    <a:pt x="27" y="0"/>
                    <a:pt x="29" y="1"/>
                    <a:pt x="30" y="3"/>
                  </a:cubicBezTo>
                  <a:cubicBezTo>
                    <a:pt x="72" y="75"/>
                    <a:pt x="72" y="75"/>
                    <a:pt x="72" y="75"/>
                  </a:cubicBezTo>
                  <a:cubicBezTo>
                    <a:pt x="73" y="78"/>
                    <a:pt x="72" y="82"/>
                    <a:pt x="69" y="83"/>
                  </a:cubicBezTo>
                  <a:cubicBezTo>
                    <a:pt x="69" y="84"/>
                    <a:pt x="67" y="84"/>
                    <a:pt x="6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57" name="Freeform 146">
              <a:extLst>
                <a:ext uri="{FF2B5EF4-FFF2-40B4-BE49-F238E27FC236}">
                  <a16:creationId xmlns:a16="http://schemas.microsoft.com/office/drawing/2014/main" id="{B038C54F-8D38-4D00-ACAA-1326E0B674EC}"/>
                </a:ext>
              </a:extLst>
            </p:cNvPr>
            <p:cNvSpPr>
              <a:spLocks noEditPoints="1"/>
            </p:cNvSpPr>
            <p:nvPr/>
          </p:nvSpPr>
          <p:spPr bwMode="auto">
            <a:xfrm>
              <a:off x="3775" y="3369"/>
              <a:ext cx="126" cy="122"/>
            </a:xfrm>
            <a:custGeom>
              <a:avLst/>
              <a:gdLst>
                <a:gd name="T0" fmla="*/ 79 w 85"/>
                <a:gd name="T1" fmla="*/ 83 h 83"/>
                <a:gd name="T2" fmla="*/ 6 w 85"/>
                <a:gd name="T3" fmla="*/ 83 h 83"/>
                <a:gd name="T4" fmla="*/ 0 w 85"/>
                <a:gd name="T5" fmla="*/ 77 h 83"/>
                <a:gd name="T6" fmla="*/ 21 w 85"/>
                <a:gd name="T7" fmla="*/ 41 h 83"/>
                <a:gd name="T8" fmla="*/ 16 w 85"/>
                <a:gd name="T9" fmla="*/ 26 h 83"/>
                <a:gd name="T10" fmla="*/ 43 w 85"/>
                <a:gd name="T11" fmla="*/ 0 h 83"/>
                <a:gd name="T12" fmla="*/ 69 w 85"/>
                <a:gd name="T13" fmla="*/ 26 h 83"/>
                <a:gd name="T14" fmla="*/ 64 w 85"/>
                <a:gd name="T15" fmla="*/ 41 h 83"/>
                <a:gd name="T16" fmla="*/ 85 w 85"/>
                <a:gd name="T17" fmla="*/ 77 h 83"/>
                <a:gd name="T18" fmla="*/ 79 w 85"/>
                <a:gd name="T19" fmla="*/ 83 h 83"/>
                <a:gd name="T20" fmla="*/ 13 w 85"/>
                <a:gd name="T21" fmla="*/ 71 h 83"/>
                <a:gd name="T22" fmla="*/ 72 w 85"/>
                <a:gd name="T23" fmla="*/ 71 h 83"/>
                <a:gd name="T24" fmla="*/ 52 w 85"/>
                <a:gd name="T25" fmla="*/ 49 h 83"/>
                <a:gd name="T26" fmla="*/ 48 w 85"/>
                <a:gd name="T27" fmla="*/ 44 h 83"/>
                <a:gd name="T28" fmla="*/ 51 w 85"/>
                <a:gd name="T29" fmla="*/ 38 h 83"/>
                <a:gd name="T30" fmla="*/ 57 w 85"/>
                <a:gd name="T31" fmla="*/ 26 h 83"/>
                <a:gd name="T32" fmla="*/ 43 w 85"/>
                <a:gd name="T33" fmla="*/ 12 h 83"/>
                <a:gd name="T34" fmla="*/ 28 w 85"/>
                <a:gd name="T35" fmla="*/ 26 h 83"/>
                <a:gd name="T36" fmla="*/ 35 w 85"/>
                <a:gd name="T37" fmla="*/ 38 h 83"/>
                <a:gd name="T38" fmla="*/ 37 w 85"/>
                <a:gd name="T39" fmla="*/ 44 h 83"/>
                <a:gd name="T40" fmla="*/ 33 w 85"/>
                <a:gd name="T41" fmla="*/ 49 h 83"/>
                <a:gd name="T42" fmla="*/ 13 w 85"/>
                <a:gd name="T4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83">
                  <a:moveTo>
                    <a:pt x="79" y="83"/>
                  </a:moveTo>
                  <a:cubicBezTo>
                    <a:pt x="6" y="83"/>
                    <a:pt x="6" y="83"/>
                    <a:pt x="6" y="83"/>
                  </a:cubicBezTo>
                  <a:cubicBezTo>
                    <a:pt x="3" y="83"/>
                    <a:pt x="0" y="80"/>
                    <a:pt x="0" y="77"/>
                  </a:cubicBezTo>
                  <a:cubicBezTo>
                    <a:pt x="0" y="60"/>
                    <a:pt x="7" y="48"/>
                    <a:pt x="21" y="41"/>
                  </a:cubicBezTo>
                  <a:cubicBezTo>
                    <a:pt x="18" y="37"/>
                    <a:pt x="16" y="31"/>
                    <a:pt x="16" y="26"/>
                  </a:cubicBezTo>
                  <a:cubicBezTo>
                    <a:pt x="16" y="12"/>
                    <a:pt x="28" y="0"/>
                    <a:pt x="43" y="0"/>
                  </a:cubicBezTo>
                  <a:cubicBezTo>
                    <a:pt x="57" y="0"/>
                    <a:pt x="69" y="12"/>
                    <a:pt x="69" y="26"/>
                  </a:cubicBezTo>
                  <a:cubicBezTo>
                    <a:pt x="69" y="31"/>
                    <a:pt x="67" y="37"/>
                    <a:pt x="64" y="41"/>
                  </a:cubicBezTo>
                  <a:cubicBezTo>
                    <a:pt x="78" y="48"/>
                    <a:pt x="85" y="60"/>
                    <a:pt x="85" y="77"/>
                  </a:cubicBezTo>
                  <a:cubicBezTo>
                    <a:pt x="85" y="80"/>
                    <a:pt x="82" y="83"/>
                    <a:pt x="79" y="83"/>
                  </a:cubicBezTo>
                  <a:close/>
                  <a:moveTo>
                    <a:pt x="13" y="71"/>
                  </a:moveTo>
                  <a:cubicBezTo>
                    <a:pt x="72" y="71"/>
                    <a:pt x="72" y="71"/>
                    <a:pt x="72" y="71"/>
                  </a:cubicBezTo>
                  <a:cubicBezTo>
                    <a:pt x="71" y="60"/>
                    <a:pt x="65" y="53"/>
                    <a:pt x="52" y="49"/>
                  </a:cubicBezTo>
                  <a:cubicBezTo>
                    <a:pt x="50" y="48"/>
                    <a:pt x="48" y="46"/>
                    <a:pt x="48" y="44"/>
                  </a:cubicBezTo>
                  <a:cubicBezTo>
                    <a:pt x="48" y="42"/>
                    <a:pt x="49" y="39"/>
                    <a:pt x="51" y="38"/>
                  </a:cubicBezTo>
                  <a:cubicBezTo>
                    <a:pt x="55" y="35"/>
                    <a:pt x="57" y="31"/>
                    <a:pt x="57" y="26"/>
                  </a:cubicBezTo>
                  <a:cubicBezTo>
                    <a:pt x="57" y="18"/>
                    <a:pt x="51" y="12"/>
                    <a:pt x="43" y="12"/>
                  </a:cubicBezTo>
                  <a:cubicBezTo>
                    <a:pt x="35" y="12"/>
                    <a:pt x="28" y="18"/>
                    <a:pt x="28" y="26"/>
                  </a:cubicBezTo>
                  <a:cubicBezTo>
                    <a:pt x="28" y="31"/>
                    <a:pt x="31" y="35"/>
                    <a:pt x="35" y="38"/>
                  </a:cubicBezTo>
                  <a:cubicBezTo>
                    <a:pt x="36" y="39"/>
                    <a:pt x="37" y="42"/>
                    <a:pt x="37" y="44"/>
                  </a:cubicBezTo>
                  <a:cubicBezTo>
                    <a:pt x="37" y="46"/>
                    <a:pt x="35" y="48"/>
                    <a:pt x="33" y="49"/>
                  </a:cubicBezTo>
                  <a:cubicBezTo>
                    <a:pt x="20" y="53"/>
                    <a:pt x="14" y="60"/>
                    <a:pt x="13"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58" name="Group 57">
            <a:extLst>
              <a:ext uri="{FF2B5EF4-FFF2-40B4-BE49-F238E27FC236}">
                <a16:creationId xmlns:a16="http://schemas.microsoft.com/office/drawing/2014/main" id="{D41F7B33-BD24-437C-9575-4C48A0A019A3}"/>
              </a:ext>
            </a:extLst>
          </p:cNvPr>
          <p:cNvGrpSpPr/>
          <p:nvPr/>
        </p:nvGrpSpPr>
        <p:grpSpPr>
          <a:xfrm>
            <a:off x="6477304" y="1373320"/>
            <a:ext cx="308010" cy="350352"/>
            <a:chOff x="9661398" y="3749842"/>
            <a:chExt cx="645010" cy="733678"/>
          </a:xfrm>
        </p:grpSpPr>
        <p:sp>
          <p:nvSpPr>
            <p:cNvPr id="59" name="Freeform 154">
              <a:extLst>
                <a:ext uri="{FF2B5EF4-FFF2-40B4-BE49-F238E27FC236}">
                  <a16:creationId xmlns:a16="http://schemas.microsoft.com/office/drawing/2014/main" id="{8AFAFE31-0091-4C86-BA44-81AD2E188C99}"/>
                </a:ext>
              </a:extLst>
            </p:cNvPr>
            <p:cNvSpPr>
              <a:spLocks noEditPoints="1"/>
            </p:cNvSpPr>
            <p:nvPr/>
          </p:nvSpPr>
          <p:spPr bwMode="auto">
            <a:xfrm>
              <a:off x="9661398" y="3749842"/>
              <a:ext cx="645010" cy="733678"/>
            </a:xfrm>
            <a:custGeom>
              <a:avLst/>
              <a:gdLst>
                <a:gd name="T0" fmla="*/ 214 w 251"/>
                <a:gd name="T1" fmla="*/ 212 h 286"/>
                <a:gd name="T2" fmla="*/ 193 w 251"/>
                <a:gd name="T3" fmla="*/ 220 h 286"/>
                <a:gd name="T4" fmla="*/ 175 w 251"/>
                <a:gd name="T5" fmla="*/ 202 h 286"/>
                <a:gd name="T6" fmla="*/ 191 w 251"/>
                <a:gd name="T7" fmla="*/ 159 h 286"/>
                <a:gd name="T8" fmla="*/ 132 w 251"/>
                <a:gd name="T9" fmla="*/ 93 h 286"/>
                <a:gd name="T10" fmla="*/ 132 w 251"/>
                <a:gd name="T11" fmla="*/ 73 h 286"/>
                <a:gd name="T12" fmla="*/ 162 w 251"/>
                <a:gd name="T13" fmla="*/ 36 h 286"/>
                <a:gd name="T14" fmla="*/ 125 w 251"/>
                <a:gd name="T15" fmla="*/ 0 h 286"/>
                <a:gd name="T16" fmla="*/ 89 w 251"/>
                <a:gd name="T17" fmla="*/ 36 h 286"/>
                <a:gd name="T18" fmla="*/ 119 w 251"/>
                <a:gd name="T19" fmla="*/ 73 h 286"/>
                <a:gd name="T20" fmla="*/ 119 w 251"/>
                <a:gd name="T21" fmla="*/ 93 h 286"/>
                <a:gd name="T22" fmla="*/ 59 w 251"/>
                <a:gd name="T23" fmla="*/ 159 h 286"/>
                <a:gd name="T24" fmla="*/ 76 w 251"/>
                <a:gd name="T25" fmla="*/ 202 h 286"/>
                <a:gd name="T26" fmla="*/ 58 w 251"/>
                <a:gd name="T27" fmla="*/ 220 h 286"/>
                <a:gd name="T28" fmla="*/ 36 w 251"/>
                <a:gd name="T29" fmla="*/ 212 h 286"/>
                <a:gd name="T30" fmla="*/ 0 w 251"/>
                <a:gd name="T31" fmla="*/ 249 h 286"/>
                <a:gd name="T32" fmla="*/ 36 w 251"/>
                <a:gd name="T33" fmla="*/ 286 h 286"/>
                <a:gd name="T34" fmla="*/ 73 w 251"/>
                <a:gd name="T35" fmla="*/ 249 h 286"/>
                <a:gd name="T36" fmla="*/ 67 w 251"/>
                <a:gd name="T37" fmla="*/ 228 h 286"/>
                <a:gd name="T38" fmla="*/ 85 w 251"/>
                <a:gd name="T39" fmla="*/ 210 h 286"/>
                <a:gd name="T40" fmla="*/ 125 w 251"/>
                <a:gd name="T41" fmla="*/ 225 h 286"/>
                <a:gd name="T42" fmla="*/ 166 w 251"/>
                <a:gd name="T43" fmla="*/ 210 h 286"/>
                <a:gd name="T44" fmla="*/ 184 w 251"/>
                <a:gd name="T45" fmla="*/ 228 h 286"/>
                <a:gd name="T46" fmla="*/ 178 w 251"/>
                <a:gd name="T47" fmla="*/ 249 h 286"/>
                <a:gd name="T48" fmla="*/ 214 w 251"/>
                <a:gd name="T49" fmla="*/ 286 h 286"/>
                <a:gd name="T50" fmla="*/ 251 w 251"/>
                <a:gd name="T51" fmla="*/ 249 h 286"/>
                <a:gd name="T52" fmla="*/ 214 w 251"/>
                <a:gd name="T53" fmla="*/ 212 h 286"/>
                <a:gd name="T54" fmla="*/ 101 w 251"/>
                <a:gd name="T55" fmla="*/ 36 h 286"/>
                <a:gd name="T56" fmla="*/ 125 w 251"/>
                <a:gd name="T57" fmla="*/ 12 h 286"/>
                <a:gd name="T58" fmla="*/ 150 w 251"/>
                <a:gd name="T59" fmla="*/ 36 h 286"/>
                <a:gd name="T60" fmla="*/ 125 w 251"/>
                <a:gd name="T61" fmla="*/ 61 h 286"/>
                <a:gd name="T62" fmla="*/ 101 w 251"/>
                <a:gd name="T63" fmla="*/ 36 h 286"/>
                <a:gd name="T64" fmla="*/ 36 w 251"/>
                <a:gd name="T65" fmla="*/ 273 h 286"/>
                <a:gd name="T66" fmla="*/ 12 w 251"/>
                <a:gd name="T67" fmla="*/ 249 h 286"/>
                <a:gd name="T68" fmla="*/ 36 w 251"/>
                <a:gd name="T69" fmla="*/ 225 h 286"/>
                <a:gd name="T70" fmla="*/ 61 w 251"/>
                <a:gd name="T71" fmla="*/ 249 h 286"/>
                <a:gd name="T72" fmla="*/ 36 w 251"/>
                <a:gd name="T73" fmla="*/ 273 h 286"/>
                <a:gd name="T74" fmla="*/ 125 w 251"/>
                <a:gd name="T75" fmla="*/ 213 h 286"/>
                <a:gd name="T76" fmla="*/ 71 w 251"/>
                <a:gd name="T77" fmla="*/ 159 h 286"/>
                <a:gd name="T78" fmla="*/ 125 w 251"/>
                <a:gd name="T79" fmla="*/ 105 h 286"/>
                <a:gd name="T80" fmla="*/ 179 w 251"/>
                <a:gd name="T81" fmla="*/ 159 h 286"/>
                <a:gd name="T82" fmla="*/ 125 w 251"/>
                <a:gd name="T83" fmla="*/ 213 h 286"/>
                <a:gd name="T84" fmla="*/ 214 w 251"/>
                <a:gd name="T85" fmla="*/ 273 h 286"/>
                <a:gd name="T86" fmla="*/ 190 w 251"/>
                <a:gd name="T87" fmla="*/ 249 h 286"/>
                <a:gd name="T88" fmla="*/ 214 w 251"/>
                <a:gd name="T89" fmla="*/ 225 h 286"/>
                <a:gd name="T90" fmla="*/ 239 w 251"/>
                <a:gd name="T91" fmla="*/ 249 h 286"/>
                <a:gd name="T92" fmla="*/ 214 w 251"/>
                <a:gd name="T93" fmla="*/ 27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286">
                  <a:moveTo>
                    <a:pt x="214" y="212"/>
                  </a:moveTo>
                  <a:cubicBezTo>
                    <a:pt x="206" y="212"/>
                    <a:pt x="199" y="215"/>
                    <a:pt x="193" y="220"/>
                  </a:cubicBezTo>
                  <a:cubicBezTo>
                    <a:pt x="175" y="202"/>
                    <a:pt x="175" y="202"/>
                    <a:pt x="175" y="202"/>
                  </a:cubicBezTo>
                  <a:cubicBezTo>
                    <a:pt x="185" y="190"/>
                    <a:pt x="191" y="175"/>
                    <a:pt x="191" y="159"/>
                  </a:cubicBezTo>
                  <a:cubicBezTo>
                    <a:pt x="191" y="124"/>
                    <a:pt x="165" y="96"/>
                    <a:pt x="132" y="93"/>
                  </a:cubicBezTo>
                  <a:cubicBezTo>
                    <a:pt x="132" y="73"/>
                    <a:pt x="132" y="73"/>
                    <a:pt x="132" y="73"/>
                  </a:cubicBezTo>
                  <a:cubicBezTo>
                    <a:pt x="149" y="70"/>
                    <a:pt x="162" y="55"/>
                    <a:pt x="162" y="36"/>
                  </a:cubicBezTo>
                  <a:cubicBezTo>
                    <a:pt x="162" y="16"/>
                    <a:pt x="146" y="0"/>
                    <a:pt x="125" y="0"/>
                  </a:cubicBezTo>
                  <a:cubicBezTo>
                    <a:pt x="105" y="0"/>
                    <a:pt x="89" y="16"/>
                    <a:pt x="89" y="36"/>
                  </a:cubicBezTo>
                  <a:cubicBezTo>
                    <a:pt x="89" y="55"/>
                    <a:pt x="102" y="70"/>
                    <a:pt x="119" y="73"/>
                  </a:cubicBezTo>
                  <a:cubicBezTo>
                    <a:pt x="119" y="93"/>
                    <a:pt x="119" y="93"/>
                    <a:pt x="119" y="93"/>
                  </a:cubicBezTo>
                  <a:cubicBezTo>
                    <a:pt x="86" y="96"/>
                    <a:pt x="59" y="124"/>
                    <a:pt x="59" y="159"/>
                  </a:cubicBezTo>
                  <a:cubicBezTo>
                    <a:pt x="59" y="175"/>
                    <a:pt x="65" y="190"/>
                    <a:pt x="76" y="202"/>
                  </a:cubicBezTo>
                  <a:cubicBezTo>
                    <a:pt x="58" y="220"/>
                    <a:pt x="58" y="220"/>
                    <a:pt x="58" y="220"/>
                  </a:cubicBezTo>
                  <a:cubicBezTo>
                    <a:pt x="52" y="215"/>
                    <a:pt x="44" y="212"/>
                    <a:pt x="36" y="212"/>
                  </a:cubicBezTo>
                  <a:cubicBezTo>
                    <a:pt x="16" y="212"/>
                    <a:pt x="0" y="229"/>
                    <a:pt x="0" y="249"/>
                  </a:cubicBezTo>
                  <a:cubicBezTo>
                    <a:pt x="0" y="269"/>
                    <a:pt x="16" y="286"/>
                    <a:pt x="36" y="286"/>
                  </a:cubicBezTo>
                  <a:cubicBezTo>
                    <a:pt x="56" y="286"/>
                    <a:pt x="73" y="269"/>
                    <a:pt x="73" y="249"/>
                  </a:cubicBezTo>
                  <a:cubicBezTo>
                    <a:pt x="73" y="242"/>
                    <a:pt x="71" y="234"/>
                    <a:pt x="67" y="228"/>
                  </a:cubicBezTo>
                  <a:cubicBezTo>
                    <a:pt x="85" y="210"/>
                    <a:pt x="85" y="210"/>
                    <a:pt x="85" y="210"/>
                  </a:cubicBezTo>
                  <a:cubicBezTo>
                    <a:pt x="96" y="219"/>
                    <a:pt x="110" y="225"/>
                    <a:pt x="125" y="225"/>
                  </a:cubicBezTo>
                  <a:cubicBezTo>
                    <a:pt x="141" y="225"/>
                    <a:pt x="155" y="219"/>
                    <a:pt x="166" y="210"/>
                  </a:cubicBezTo>
                  <a:cubicBezTo>
                    <a:pt x="184" y="228"/>
                    <a:pt x="184" y="228"/>
                    <a:pt x="184" y="228"/>
                  </a:cubicBezTo>
                  <a:cubicBezTo>
                    <a:pt x="180" y="234"/>
                    <a:pt x="178" y="242"/>
                    <a:pt x="178" y="249"/>
                  </a:cubicBezTo>
                  <a:cubicBezTo>
                    <a:pt x="178" y="269"/>
                    <a:pt x="194" y="286"/>
                    <a:pt x="214" y="286"/>
                  </a:cubicBezTo>
                  <a:cubicBezTo>
                    <a:pt x="235" y="286"/>
                    <a:pt x="251" y="269"/>
                    <a:pt x="251" y="249"/>
                  </a:cubicBezTo>
                  <a:cubicBezTo>
                    <a:pt x="251" y="229"/>
                    <a:pt x="235" y="212"/>
                    <a:pt x="214" y="212"/>
                  </a:cubicBezTo>
                  <a:close/>
                  <a:moveTo>
                    <a:pt x="101" y="36"/>
                  </a:moveTo>
                  <a:cubicBezTo>
                    <a:pt x="101" y="23"/>
                    <a:pt x="112" y="12"/>
                    <a:pt x="125" y="12"/>
                  </a:cubicBezTo>
                  <a:cubicBezTo>
                    <a:pt x="139" y="12"/>
                    <a:pt x="150" y="23"/>
                    <a:pt x="150" y="36"/>
                  </a:cubicBezTo>
                  <a:cubicBezTo>
                    <a:pt x="150" y="50"/>
                    <a:pt x="139" y="61"/>
                    <a:pt x="125" y="61"/>
                  </a:cubicBezTo>
                  <a:cubicBezTo>
                    <a:pt x="112" y="61"/>
                    <a:pt x="101" y="50"/>
                    <a:pt x="101" y="36"/>
                  </a:cubicBezTo>
                  <a:close/>
                  <a:moveTo>
                    <a:pt x="36" y="273"/>
                  </a:moveTo>
                  <a:cubicBezTo>
                    <a:pt x="23" y="273"/>
                    <a:pt x="12" y="263"/>
                    <a:pt x="12" y="249"/>
                  </a:cubicBezTo>
                  <a:cubicBezTo>
                    <a:pt x="12" y="236"/>
                    <a:pt x="23" y="225"/>
                    <a:pt x="36" y="225"/>
                  </a:cubicBezTo>
                  <a:cubicBezTo>
                    <a:pt x="50" y="225"/>
                    <a:pt x="61" y="236"/>
                    <a:pt x="61" y="249"/>
                  </a:cubicBezTo>
                  <a:cubicBezTo>
                    <a:pt x="61" y="263"/>
                    <a:pt x="50" y="273"/>
                    <a:pt x="36" y="273"/>
                  </a:cubicBezTo>
                  <a:close/>
                  <a:moveTo>
                    <a:pt x="125" y="213"/>
                  </a:moveTo>
                  <a:cubicBezTo>
                    <a:pt x="96" y="213"/>
                    <a:pt x="71" y="188"/>
                    <a:pt x="71" y="159"/>
                  </a:cubicBezTo>
                  <a:cubicBezTo>
                    <a:pt x="71" y="129"/>
                    <a:pt x="96" y="105"/>
                    <a:pt x="125" y="105"/>
                  </a:cubicBezTo>
                  <a:cubicBezTo>
                    <a:pt x="155" y="105"/>
                    <a:pt x="179" y="129"/>
                    <a:pt x="179" y="159"/>
                  </a:cubicBezTo>
                  <a:cubicBezTo>
                    <a:pt x="179" y="188"/>
                    <a:pt x="155" y="213"/>
                    <a:pt x="125" y="213"/>
                  </a:cubicBezTo>
                  <a:close/>
                  <a:moveTo>
                    <a:pt x="214" y="273"/>
                  </a:moveTo>
                  <a:cubicBezTo>
                    <a:pt x="201" y="273"/>
                    <a:pt x="190" y="263"/>
                    <a:pt x="190" y="249"/>
                  </a:cubicBezTo>
                  <a:cubicBezTo>
                    <a:pt x="190" y="236"/>
                    <a:pt x="201" y="225"/>
                    <a:pt x="214" y="225"/>
                  </a:cubicBezTo>
                  <a:cubicBezTo>
                    <a:pt x="228" y="225"/>
                    <a:pt x="239" y="236"/>
                    <a:pt x="239" y="249"/>
                  </a:cubicBezTo>
                  <a:cubicBezTo>
                    <a:pt x="239" y="263"/>
                    <a:pt x="228" y="273"/>
                    <a:pt x="214" y="273"/>
                  </a:cubicBezTo>
                  <a:close/>
                </a:path>
              </a:pathLst>
            </a:custGeom>
            <a:solidFill>
              <a:srgbClr val="FFC000"/>
            </a:solidFill>
            <a:ln>
              <a:noFill/>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0" name="Freeform 146">
              <a:extLst>
                <a:ext uri="{FF2B5EF4-FFF2-40B4-BE49-F238E27FC236}">
                  <a16:creationId xmlns:a16="http://schemas.microsoft.com/office/drawing/2014/main" id="{1949305F-E30A-46F9-9353-7106A81AED40}"/>
                </a:ext>
              </a:extLst>
            </p:cNvPr>
            <p:cNvSpPr>
              <a:spLocks noEditPoints="1"/>
            </p:cNvSpPr>
            <p:nvPr/>
          </p:nvSpPr>
          <p:spPr bwMode="auto">
            <a:xfrm>
              <a:off x="9894029" y="4060991"/>
              <a:ext cx="179747" cy="174041"/>
            </a:xfrm>
            <a:custGeom>
              <a:avLst/>
              <a:gdLst>
                <a:gd name="T0" fmla="*/ 79 w 85"/>
                <a:gd name="T1" fmla="*/ 83 h 83"/>
                <a:gd name="T2" fmla="*/ 6 w 85"/>
                <a:gd name="T3" fmla="*/ 83 h 83"/>
                <a:gd name="T4" fmla="*/ 0 w 85"/>
                <a:gd name="T5" fmla="*/ 77 h 83"/>
                <a:gd name="T6" fmla="*/ 21 w 85"/>
                <a:gd name="T7" fmla="*/ 41 h 83"/>
                <a:gd name="T8" fmla="*/ 16 w 85"/>
                <a:gd name="T9" fmla="*/ 26 h 83"/>
                <a:gd name="T10" fmla="*/ 43 w 85"/>
                <a:gd name="T11" fmla="*/ 0 h 83"/>
                <a:gd name="T12" fmla="*/ 69 w 85"/>
                <a:gd name="T13" fmla="*/ 26 h 83"/>
                <a:gd name="T14" fmla="*/ 64 w 85"/>
                <a:gd name="T15" fmla="*/ 41 h 83"/>
                <a:gd name="T16" fmla="*/ 85 w 85"/>
                <a:gd name="T17" fmla="*/ 77 h 83"/>
                <a:gd name="T18" fmla="*/ 79 w 85"/>
                <a:gd name="T19" fmla="*/ 83 h 83"/>
                <a:gd name="T20" fmla="*/ 13 w 85"/>
                <a:gd name="T21" fmla="*/ 71 h 83"/>
                <a:gd name="T22" fmla="*/ 72 w 85"/>
                <a:gd name="T23" fmla="*/ 71 h 83"/>
                <a:gd name="T24" fmla="*/ 52 w 85"/>
                <a:gd name="T25" fmla="*/ 49 h 83"/>
                <a:gd name="T26" fmla="*/ 48 w 85"/>
                <a:gd name="T27" fmla="*/ 44 h 83"/>
                <a:gd name="T28" fmla="*/ 51 w 85"/>
                <a:gd name="T29" fmla="*/ 38 h 83"/>
                <a:gd name="T30" fmla="*/ 57 w 85"/>
                <a:gd name="T31" fmla="*/ 26 h 83"/>
                <a:gd name="T32" fmla="*/ 43 w 85"/>
                <a:gd name="T33" fmla="*/ 12 h 83"/>
                <a:gd name="T34" fmla="*/ 28 w 85"/>
                <a:gd name="T35" fmla="*/ 26 h 83"/>
                <a:gd name="T36" fmla="*/ 35 w 85"/>
                <a:gd name="T37" fmla="*/ 38 h 83"/>
                <a:gd name="T38" fmla="*/ 37 w 85"/>
                <a:gd name="T39" fmla="*/ 44 h 83"/>
                <a:gd name="T40" fmla="*/ 33 w 85"/>
                <a:gd name="T41" fmla="*/ 49 h 83"/>
                <a:gd name="T42" fmla="*/ 13 w 85"/>
                <a:gd name="T4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83">
                  <a:moveTo>
                    <a:pt x="79" y="83"/>
                  </a:moveTo>
                  <a:cubicBezTo>
                    <a:pt x="6" y="83"/>
                    <a:pt x="6" y="83"/>
                    <a:pt x="6" y="83"/>
                  </a:cubicBezTo>
                  <a:cubicBezTo>
                    <a:pt x="3" y="83"/>
                    <a:pt x="0" y="80"/>
                    <a:pt x="0" y="77"/>
                  </a:cubicBezTo>
                  <a:cubicBezTo>
                    <a:pt x="0" y="60"/>
                    <a:pt x="7" y="48"/>
                    <a:pt x="21" y="41"/>
                  </a:cubicBezTo>
                  <a:cubicBezTo>
                    <a:pt x="18" y="37"/>
                    <a:pt x="16" y="31"/>
                    <a:pt x="16" y="26"/>
                  </a:cubicBezTo>
                  <a:cubicBezTo>
                    <a:pt x="16" y="12"/>
                    <a:pt x="28" y="0"/>
                    <a:pt x="43" y="0"/>
                  </a:cubicBezTo>
                  <a:cubicBezTo>
                    <a:pt x="57" y="0"/>
                    <a:pt x="69" y="12"/>
                    <a:pt x="69" y="26"/>
                  </a:cubicBezTo>
                  <a:cubicBezTo>
                    <a:pt x="69" y="31"/>
                    <a:pt x="67" y="37"/>
                    <a:pt x="64" y="41"/>
                  </a:cubicBezTo>
                  <a:cubicBezTo>
                    <a:pt x="78" y="48"/>
                    <a:pt x="85" y="60"/>
                    <a:pt x="85" y="77"/>
                  </a:cubicBezTo>
                  <a:cubicBezTo>
                    <a:pt x="85" y="80"/>
                    <a:pt x="82" y="83"/>
                    <a:pt x="79" y="83"/>
                  </a:cubicBezTo>
                  <a:close/>
                  <a:moveTo>
                    <a:pt x="13" y="71"/>
                  </a:moveTo>
                  <a:cubicBezTo>
                    <a:pt x="72" y="71"/>
                    <a:pt x="72" y="71"/>
                    <a:pt x="72" y="71"/>
                  </a:cubicBezTo>
                  <a:cubicBezTo>
                    <a:pt x="71" y="60"/>
                    <a:pt x="65" y="53"/>
                    <a:pt x="52" y="49"/>
                  </a:cubicBezTo>
                  <a:cubicBezTo>
                    <a:pt x="50" y="48"/>
                    <a:pt x="48" y="46"/>
                    <a:pt x="48" y="44"/>
                  </a:cubicBezTo>
                  <a:cubicBezTo>
                    <a:pt x="48" y="42"/>
                    <a:pt x="49" y="39"/>
                    <a:pt x="51" y="38"/>
                  </a:cubicBezTo>
                  <a:cubicBezTo>
                    <a:pt x="55" y="35"/>
                    <a:pt x="57" y="31"/>
                    <a:pt x="57" y="26"/>
                  </a:cubicBezTo>
                  <a:cubicBezTo>
                    <a:pt x="57" y="18"/>
                    <a:pt x="51" y="12"/>
                    <a:pt x="43" y="12"/>
                  </a:cubicBezTo>
                  <a:cubicBezTo>
                    <a:pt x="35" y="12"/>
                    <a:pt x="28" y="18"/>
                    <a:pt x="28" y="26"/>
                  </a:cubicBezTo>
                  <a:cubicBezTo>
                    <a:pt x="28" y="31"/>
                    <a:pt x="31" y="35"/>
                    <a:pt x="35" y="38"/>
                  </a:cubicBezTo>
                  <a:cubicBezTo>
                    <a:pt x="36" y="39"/>
                    <a:pt x="37" y="42"/>
                    <a:pt x="37" y="44"/>
                  </a:cubicBezTo>
                  <a:cubicBezTo>
                    <a:pt x="37" y="46"/>
                    <a:pt x="35" y="48"/>
                    <a:pt x="33" y="49"/>
                  </a:cubicBezTo>
                  <a:cubicBezTo>
                    <a:pt x="20" y="53"/>
                    <a:pt x="14" y="60"/>
                    <a:pt x="13" y="71"/>
                  </a:cubicBezTo>
                  <a:close/>
                </a:path>
              </a:pathLst>
            </a:custGeom>
            <a:solidFill>
              <a:srgbClr val="FFC000"/>
            </a:solidFill>
            <a:ln>
              <a:noFill/>
            </a:ln>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61" name="Group 83">
            <a:extLst>
              <a:ext uri="{FF2B5EF4-FFF2-40B4-BE49-F238E27FC236}">
                <a16:creationId xmlns:a16="http://schemas.microsoft.com/office/drawing/2014/main" id="{2EFC4C27-69BB-43F6-882A-72329F3B6EDF}"/>
              </a:ext>
            </a:extLst>
          </p:cNvPr>
          <p:cNvGrpSpPr>
            <a:grpSpLocks noChangeAspect="1"/>
          </p:cNvGrpSpPr>
          <p:nvPr/>
        </p:nvGrpSpPr>
        <p:grpSpPr bwMode="auto">
          <a:xfrm>
            <a:off x="6450626" y="3079904"/>
            <a:ext cx="361369" cy="369772"/>
            <a:chOff x="1580" y="1910"/>
            <a:chExt cx="387" cy="396"/>
          </a:xfrm>
          <a:solidFill>
            <a:srgbClr val="FF0000"/>
          </a:solidFill>
        </p:grpSpPr>
        <p:sp>
          <p:nvSpPr>
            <p:cNvPr id="62" name="Freeform 84">
              <a:extLst>
                <a:ext uri="{FF2B5EF4-FFF2-40B4-BE49-F238E27FC236}">
                  <a16:creationId xmlns:a16="http://schemas.microsoft.com/office/drawing/2014/main" id="{00363986-FC05-42F3-8363-D05E4A5CC01A}"/>
                </a:ext>
              </a:extLst>
            </p:cNvPr>
            <p:cNvSpPr>
              <a:spLocks noEditPoints="1"/>
            </p:cNvSpPr>
            <p:nvPr/>
          </p:nvSpPr>
          <p:spPr bwMode="auto">
            <a:xfrm>
              <a:off x="1655" y="1982"/>
              <a:ext cx="238" cy="252"/>
            </a:xfrm>
            <a:custGeom>
              <a:avLst/>
              <a:gdLst>
                <a:gd name="T0" fmla="*/ 0 w 156"/>
                <a:gd name="T1" fmla="*/ 78 h 169"/>
                <a:gd name="T2" fmla="*/ 54 w 156"/>
                <a:gd name="T3" fmla="*/ 163 h 169"/>
                <a:gd name="T4" fmla="*/ 96 w 156"/>
                <a:gd name="T5" fmla="*/ 169 h 169"/>
                <a:gd name="T6" fmla="*/ 102 w 156"/>
                <a:gd name="T7" fmla="*/ 153 h 169"/>
                <a:gd name="T8" fmla="*/ 78 w 156"/>
                <a:gd name="T9" fmla="*/ 0 h 169"/>
                <a:gd name="T10" fmla="*/ 90 w 156"/>
                <a:gd name="T11" fmla="*/ 148 h 169"/>
                <a:gd name="T12" fmla="*/ 66 w 156"/>
                <a:gd name="T13" fmla="*/ 157 h 169"/>
                <a:gd name="T14" fmla="*/ 61 w 156"/>
                <a:gd name="T15" fmla="*/ 142 h 169"/>
                <a:gd name="T16" fmla="*/ 63 w 156"/>
                <a:gd name="T17" fmla="*/ 133 h 169"/>
                <a:gd name="T18" fmla="*/ 67 w 156"/>
                <a:gd name="T19" fmla="*/ 110 h 169"/>
                <a:gd name="T20" fmla="*/ 58 w 156"/>
                <a:gd name="T21" fmla="*/ 89 h 169"/>
                <a:gd name="T22" fmla="*/ 53 w 156"/>
                <a:gd name="T23" fmla="*/ 78 h 169"/>
                <a:gd name="T24" fmla="*/ 56 w 156"/>
                <a:gd name="T25" fmla="*/ 67 h 169"/>
                <a:gd name="T26" fmla="*/ 55 w 156"/>
                <a:gd name="T27" fmla="*/ 57 h 169"/>
                <a:gd name="T28" fmla="*/ 82 w 156"/>
                <a:gd name="T29" fmla="*/ 44 h 169"/>
                <a:gd name="T30" fmla="*/ 99 w 156"/>
                <a:gd name="T31" fmla="*/ 67 h 169"/>
                <a:gd name="T32" fmla="*/ 102 w 156"/>
                <a:gd name="T33" fmla="*/ 78 h 169"/>
                <a:gd name="T34" fmla="*/ 102 w 156"/>
                <a:gd name="T35" fmla="*/ 83 h 169"/>
                <a:gd name="T36" fmla="*/ 92 w 156"/>
                <a:gd name="T37" fmla="*/ 105 h 169"/>
                <a:gd name="T38" fmla="*/ 89 w 156"/>
                <a:gd name="T39" fmla="*/ 127 h 169"/>
                <a:gd name="T40" fmla="*/ 105 w 156"/>
                <a:gd name="T41" fmla="*/ 138 h 169"/>
                <a:gd name="T42" fmla="*/ 118 w 156"/>
                <a:gd name="T43" fmla="*/ 131 h 169"/>
                <a:gd name="T44" fmla="*/ 100 w 156"/>
                <a:gd name="T45" fmla="*/ 114 h 169"/>
                <a:gd name="T46" fmla="*/ 114 w 156"/>
                <a:gd name="T47" fmla="*/ 80 h 169"/>
                <a:gd name="T48" fmla="*/ 111 w 156"/>
                <a:gd name="T49" fmla="*/ 69 h 169"/>
                <a:gd name="T50" fmla="*/ 82 w 156"/>
                <a:gd name="T51" fmla="*/ 33 h 169"/>
                <a:gd name="T52" fmla="*/ 44 w 156"/>
                <a:gd name="T53" fmla="*/ 49 h 169"/>
                <a:gd name="T54" fmla="*/ 43 w 156"/>
                <a:gd name="T55" fmla="*/ 71 h 169"/>
                <a:gd name="T56" fmla="*/ 46 w 156"/>
                <a:gd name="T57" fmla="*/ 93 h 169"/>
                <a:gd name="T58" fmla="*/ 55 w 156"/>
                <a:gd name="T59" fmla="*/ 123 h 169"/>
                <a:gd name="T60" fmla="*/ 12 w 156"/>
                <a:gd name="T61" fmla="*/ 78 h 169"/>
                <a:gd name="T62" fmla="*/ 144 w 156"/>
                <a:gd name="T63" fmla="*/ 7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69">
                  <a:moveTo>
                    <a:pt x="78" y="0"/>
                  </a:moveTo>
                  <a:cubicBezTo>
                    <a:pt x="35" y="0"/>
                    <a:pt x="0" y="35"/>
                    <a:pt x="0" y="78"/>
                  </a:cubicBezTo>
                  <a:cubicBezTo>
                    <a:pt x="0" y="112"/>
                    <a:pt x="22" y="142"/>
                    <a:pt x="54" y="153"/>
                  </a:cubicBezTo>
                  <a:cubicBezTo>
                    <a:pt x="54" y="163"/>
                    <a:pt x="54" y="163"/>
                    <a:pt x="54" y="163"/>
                  </a:cubicBezTo>
                  <a:cubicBezTo>
                    <a:pt x="54" y="166"/>
                    <a:pt x="56" y="169"/>
                    <a:pt x="60" y="169"/>
                  </a:cubicBezTo>
                  <a:cubicBezTo>
                    <a:pt x="96" y="169"/>
                    <a:pt x="96" y="169"/>
                    <a:pt x="96" y="169"/>
                  </a:cubicBezTo>
                  <a:cubicBezTo>
                    <a:pt x="99" y="169"/>
                    <a:pt x="102" y="166"/>
                    <a:pt x="102" y="163"/>
                  </a:cubicBezTo>
                  <a:cubicBezTo>
                    <a:pt x="102" y="153"/>
                    <a:pt x="102" y="153"/>
                    <a:pt x="102" y="153"/>
                  </a:cubicBezTo>
                  <a:cubicBezTo>
                    <a:pt x="134" y="142"/>
                    <a:pt x="156" y="112"/>
                    <a:pt x="156" y="78"/>
                  </a:cubicBezTo>
                  <a:cubicBezTo>
                    <a:pt x="156" y="35"/>
                    <a:pt x="121" y="0"/>
                    <a:pt x="78" y="0"/>
                  </a:cubicBezTo>
                  <a:close/>
                  <a:moveTo>
                    <a:pt x="94" y="142"/>
                  </a:moveTo>
                  <a:cubicBezTo>
                    <a:pt x="92" y="143"/>
                    <a:pt x="90" y="145"/>
                    <a:pt x="90" y="148"/>
                  </a:cubicBezTo>
                  <a:cubicBezTo>
                    <a:pt x="90" y="157"/>
                    <a:pt x="90" y="157"/>
                    <a:pt x="90" y="157"/>
                  </a:cubicBezTo>
                  <a:cubicBezTo>
                    <a:pt x="66" y="157"/>
                    <a:pt x="66" y="157"/>
                    <a:pt x="66" y="157"/>
                  </a:cubicBezTo>
                  <a:cubicBezTo>
                    <a:pt x="66" y="148"/>
                    <a:pt x="66" y="148"/>
                    <a:pt x="66" y="148"/>
                  </a:cubicBezTo>
                  <a:cubicBezTo>
                    <a:pt x="66" y="145"/>
                    <a:pt x="64" y="143"/>
                    <a:pt x="61" y="142"/>
                  </a:cubicBezTo>
                  <a:cubicBezTo>
                    <a:pt x="57" y="141"/>
                    <a:pt x="54" y="140"/>
                    <a:pt x="50" y="138"/>
                  </a:cubicBezTo>
                  <a:cubicBezTo>
                    <a:pt x="54" y="136"/>
                    <a:pt x="59" y="135"/>
                    <a:pt x="63" y="133"/>
                  </a:cubicBezTo>
                  <a:cubicBezTo>
                    <a:pt x="65" y="132"/>
                    <a:pt x="67" y="130"/>
                    <a:pt x="67" y="127"/>
                  </a:cubicBezTo>
                  <a:cubicBezTo>
                    <a:pt x="67" y="110"/>
                    <a:pt x="67" y="110"/>
                    <a:pt x="67" y="110"/>
                  </a:cubicBezTo>
                  <a:cubicBezTo>
                    <a:pt x="67" y="108"/>
                    <a:pt x="65" y="106"/>
                    <a:pt x="63" y="105"/>
                  </a:cubicBezTo>
                  <a:cubicBezTo>
                    <a:pt x="63" y="105"/>
                    <a:pt x="58" y="102"/>
                    <a:pt x="58" y="89"/>
                  </a:cubicBezTo>
                  <a:cubicBezTo>
                    <a:pt x="58" y="86"/>
                    <a:pt x="56" y="84"/>
                    <a:pt x="54" y="84"/>
                  </a:cubicBezTo>
                  <a:cubicBezTo>
                    <a:pt x="53" y="83"/>
                    <a:pt x="52" y="80"/>
                    <a:pt x="53" y="78"/>
                  </a:cubicBezTo>
                  <a:cubicBezTo>
                    <a:pt x="56" y="78"/>
                    <a:pt x="58" y="75"/>
                    <a:pt x="58" y="72"/>
                  </a:cubicBezTo>
                  <a:cubicBezTo>
                    <a:pt x="58" y="71"/>
                    <a:pt x="58" y="69"/>
                    <a:pt x="56" y="67"/>
                  </a:cubicBezTo>
                  <a:cubicBezTo>
                    <a:pt x="54" y="60"/>
                    <a:pt x="53" y="58"/>
                    <a:pt x="53" y="57"/>
                  </a:cubicBezTo>
                  <a:cubicBezTo>
                    <a:pt x="54" y="57"/>
                    <a:pt x="54" y="57"/>
                    <a:pt x="55" y="57"/>
                  </a:cubicBezTo>
                  <a:cubicBezTo>
                    <a:pt x="58" y="58"/>
                    <a:pt x="61" y="56"/>
                    <a:pt x="62" y="53"/>
                  </a:cubicBezTo>
                  <a:cubicBezTo>
                    <a:pt x="63" y="48"/>
                    <a:pt x="72" y="44"/>
                    <a:pt x="82" y="44"/>
                  </a:cubicBezTo>
                  <a:cubicBezTo>
                    <a:pt x="92" y="44"/>
                    <a:pt x="100" y="48"/>
                    <a:pt x="102" y="53"/>
                  </a:cubicBezTo>
                  <a:cubicBezTo>
                    <a:pt x="103" y="58"/>
                    <a:pt x="100" y="64"/>
                    <a:pt x="99" y="67"/>
                  </a:cubicBezTo>
                  <a:cubicBezTo>
                    <a:pt x="98" y="69"/>
                    <a:pt x="97" y="71"/>
                    <a:pt x="97" y="72"/>
                  </a:cubicBezTo>
                  <a:cubicBezTo>
                    <a:pt x="97" y="75"/>
                    <a:pt x="100" y="78"/>
                    <a:pt x="102" y="78"/>
                  </a:cubicBezTo>
                  <a:cubicBezTo>
                    <a:pt x="103" y="78"/>
                    <a:pt x="103" y="79"/>
                    <a:pt x="103" y="79"/>
                  </a:cubicBezTo>
                  <a:cubicBezTo>
                    <a:pt x="103" y="81"/>
                    <a:pt x="102" y="82"/>
                    <a:pt x="102" y="83"/>
                  </a:cubicBezTo>
                  <a:cubicBezTo>
                    <a:pt x="99" y="84"/>
                    <a:pt x="97" y="86"/>
                    <a:pt x="97" y="89"/>
                  </a:cubicBezTo>
                  <a:cubicBezTo>
                    <a:pt x="97" y="101"/>
                    <a:pt x="93" y="104"/>
                    <a:pt x="92" y="105"/>
                  </a:cubicBezTo>
                  <a:cubicBezTo>
                    <a:pt x="90" y="106"/>
                    <a:pt x="89" y="108"/>
                    <a:pt x="89" y="110"/>
                  </a:cubicBezTo>
                  <a:cubicBezTo>
                    <a:pt x="89" y="127"/>
                    <a:pt x="89" y="127"/>
                    <a:pt x="89" y="127"/>
                  </a:cubicBezTo>
                  <a:cubicBezTo>
                    <a:pt x="89" y="130"/>
                    <a:pt x="90" y="132"/>
                    <a:pt x="92" y="133"/>
                  </a:cubicBezTo>
                  <a:cubicBezTo>
                    <a:pt x="97" y="135"/>
                    <a:pt x="101" y="136"/>
                    <a:pt x="105" y="138"/>
                  </a:cubicBezTo>
                  <a:cubicBezTo>
                    <a:pt x="102" y="140"/>
                    <a:pt x="98" y="141"/>
                    <a:pt x="94" y="142"/>
                  </a:cubicBezTo>
                  <a:close/>
                  <a:moveTo>
                    <a:pt x="118" y="131"/>
                  </a:moveTo>
                  <a:cubicBezTo>
                    <a:pt x="112" y="128"/>
                    <a:pt x="106" y="126"/>
                    <a:pt x="100" y="123"/>
                  </a:cubicBezTo>
                  <a:cubicBezTo>
                    <a:pt x="100" y="114"/>
                    <a:pt x="100" y="114"/>
                    <a:pt x="100" y="114"/>
                  </a:cubicBezTo>
                  <a:cubicBezTo>
                    <a:pt x="104" y="111"/>
                    <a:pt x="108" y="105"/>
                    <a:pt x="109" y="93"/>
                  </a:cubicBezTo>
                  <a:cubicBezTo>
                    <a:pt x="112" y="90"/>
                    <a:pt x="114" y="85"/>
                    <a:pt x="114" y="80"/>
                  </a:cubicBezTo>
                  <a:cubicBezTo>
                    <a:pt x="114" y="76"/>
                    <a:pt x="114" y="74"/>
                    <a:pt x="112" y="71"/>
                  </a:cubicBezTo>
                  <a:cubicBezTo>
                    <a:pt x="112" y="71"/>
                    <a:pt x="111" y="70"/>
                    <a:pt x="111" y="69"/>
                  </a:cubicBezTo>
                  <a:cubicBezTo>
                    <a:pt x="113" y="65"/>
                    <a:pt x="115" y="57"/>
                    <a:pt x="113" y="50"/>
                  </a:cubicBezTo>
                  <a:cubicBezTo>
                    <a:pt x="110" y="37"/>
                    <a:pt x="94" y="33"/>
                    <a:pt x="82" y="33"/>
                  </a:cubicBezTo>
                  <a:cubicBezTo>
                    <a:pt x="71" y="33"/>
                    <a:pt x="58" y="36"/>
                    <a:pt x="53" y="45"/>
                  </a:cubicBezTo>
                  <a:cubicBezTo>
                    <a:pt x="49" y="45"/>
                    <a:pt x="46" y="46"/>
                    <a:pt x="44" y="49"/>
                  </a:cubicBezTo>
                  <a:cubicBezTo>
                    <a:pt x="39" y="55"/>
                    <a:pt x="42" y="64"/>
                    <a:pt x="45" y="69"/>
                  </a:cubicBezTo>
                  <a:cubicBezTo>
                    <a:pt x="44" y="70"/>
                    <a:pt x="44" y="71"/>
                    <a:pt x="43" y="71"/>
                  </a:cubicBezTo>
                  <a:cubicBezTo>
                    <a:pt x="42" y="74"/>
                    <a:pt x="41" y="77"/>
                    <a:pt x="41" y="80"/>
                  </a:cubicBezTo>
                  <a:cubicBezTo>
                    <a:pt x="41" y="85"/>
                    <a:pt x="43" y="90"/>
                    <a:pt x="46" y="93"/>
                  </a:cubicBezTo>
                  <a:cubicBezTo>
                    <a:pt x="47" y="105"/>
                    <a:pt x="51" y="111"/>
                    <a:pt x="55" y="114"/>
                  </a:cubicBezTo>
                  <a:cubicBezTo>
                    <a:pt x="55" y="123"/>
                    <a:pt x="55" y="123"/>
                    <a:pt x="55" y="123"/>
                  </a:cubicBezTo>
                  <a:cubicBezTo>
                    <a:pt x="49" y="126"/>
                    <a:pt x="43" y="128"/>
                    <a:pt x="38" y="131"/>
                  </a:cubicBezTo>
                  <a:cubicBezTo>
                    <a:pt x="22" y="119"/>
                    <a:pt x="12" y="100"/>
                    <a:pt x="12" y="78"/>
                  </a:cubicBezTo>
                  <a:cubicBezTo>
                    <a:pt x="12" y="42"/>
                    <a:pt x="41" y="12"/>
                    <a:pt x="78" y="12"/>
                  </a:cubicBezTo>
                  <a:cubicBezTo>
                    <a:pt x="114" y="12"/>
                    <a:pt x="144" y="42"/>
                    <a:pt x="144" y="78"/>
                  </a:cubicBezTo>
                  <a:cubicBezTo>
                    <a:pt x="144" y="100"/>
                    <a:pt x="134" y="119"/>
                    <a:pt x="118" y="131"/>
                  </a:cubicBez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3" name="Freeform 85">
              <a:extLst>
                <a:ext uri="{FF2B5EF4-FFF2-40B4-BE49-F238E27FC236}">
                  <a16:creationId xmlns:a16="http://schemas.microsoft.com/office/drawing/2014/main" id="{3C75CDBD-F91B-4670-A717-CA6BB3626E46}"/>
                </a:ext>
              </a:extLst>
            </p:cNvPr>
            <p:cNvSpPr>
              <a:spLocks/>
            </p:cNvSpPr>
            <p:nvPr/>
          </p:nvSpPr>
          <p:spPr bwMode="auto">
            <a:xfrm>
              <a:off x="1756" y="2288"/>
              <a:ext cx="36" cy="18"/>
            </a:xfrm>
            <a:custGeom>
              <a:avLst/>
              <a:gdLst>
                <a:gd name="T0" fmla="*/ 18 w 24"/>
                <a:gd name="T1" fmla="*/ 0 h 12"/>
                <a:gd name="T2" fmla="*/ 6 w 24"/>
                <a:gd name="T3" fmla="*/ 0 h 12"/>
                <a:gd name="T4" fmla="*/ 0 w 24"/>
                <a:gd name="T5" fmla="*/ 6 h 12"/>
                <a:gd name="T6" fmla="*/ 6 w 24"/>
                <a:gd name="T7" fmla="*/ 12 h 12"/>
                <a:gd name="T8" fmla="*/ 18 w 24"/>
                <a:gd name="T9" fmla="*/ 12 h 12"/>
                <a:gd name="T10" fmla="*/ 24 w 24"/>
                <a:gd name="T11" fmla="*/ 6 h 12"/>
                <a:gd name="T12" fmla="*/ 18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0"/>
                  </a:moveTo>
                  <a:cubicBezTo>
                    <a:pt x="6" y="0"/>
                    <a:pt x="6" y="0"/>
                    <a:pt x="6" y="0"/>
                  </a:cubicBezTo>
                  <a:cubicBezTo>
                    <a:pt x="2" y="0"/>
                    <a:pt x="0" y="2"/>
                    <a:pt x="0" y="6"/>
                  </a:cubicBezTo>
                  <a:cubicBezTo>
                    <a:pt x="0" y="9"/>
                    <a:pt x="2" y="12"/>
                    <a:pt x="6" y="12"/>
                  </a:cubicBezTo>
                  <a:cubicBezTo>
                    <a:pt x="18" y="12"/>
                    <a:pt x="18" y="12"/>
                    <a:pt x="18" y="12"/>
                  </a:cubicBezTo>
                  <a:cubicBezTo>
                    <a:pt x="21" y="12"/>
                    <a:pt x="24" y="9"/>
                    <a:pt x="24" y="6"/>
                  </a:cubicBezTo>
                  <a:cubicBezTo>
                    <a:pt x="24" y="2"/>
                    <a:pt x="21" y="0"/>
                    <a:pt x="18" y="0"/>
                  </a:cubicBez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4" name="Freeform 86">
              <a:extLst>
                <a:ext uri="{FF2B5EF4-FFF2-40B4-BE49-F238E27FC236}">
                  <a16:creationId xmlns:a16="http://schemas.microsoft.com/office/drawing/2014/main" id="{7E43282F-63A1-43DB-9CA3-B13EA85EF139}"/>
                </a:ext>
              </a:extLst>
            </p:cNvPr>
            <p:cNvSpPr>
              <a:spLocks/>
            </p:cNvSpPr>
            <p:nvPr/>
          </p:nvSpPr>
          <p:spPr bwMode="auto">
            <a:xfrm>
              <a:off x="1737" y="2252"/>
              <a:ext cx="74" cy="18"/>
            </a:xfrm>
            <a:custGeom>
              <a:avLst/>
              <a:gdLst>
                <a:gd name="T0" fmla="*/ 42 w 48"/>
                <a:gd name="T1" fmla="*/ 0 h 12"/>
                <a:gd name="T2" fmla="*/ 6 w 48"/>
                <a:gd name="T3" fmla="*/ 0 h 12"/>
                <a:gd name="T4" fmla="*/ 0 w 48"/>
                <a:gd name="T5" fmla="*/ 6 h 12"/>
                <a:gd name="T6" fmla="*/ 6 w 48"/>
                <a:gd name="T7" fmla="*/ 12 h 12"/>
                <a:gd name="T8" fmla="*/ 42 w 48"/>
                <a:gd name="T9" fmla="*/ 12 h 12"/>
                <a:gd name="T10" fmla="*/ 48 w 48"/>
                <a:gd name="T11" fmla="*/ 6 h 12"/>
                <a:gd name="T12" fmla="*/ 42 w 4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0"/>
                  </a:moveTo>
                  <a:cubicBezTo>
                    <a:pt x="6" y="0"/>
                    <a:pt x="6" y="0"/>
                    <a:pt x="6" y="0"/>
                  </a:cubicBezTo>
                  <a:cubicBezTo>
                    <a:pt x="2" y="0"/>
                    <a:pt x="0" y="2"/>
                    <a:pt x="0" y="6"/>
                  </a:cubicBezTo>
                  <a:cubicBezTo>
                    <a:pt x="0" y="9"/>
                    <a:pt x="2" y="12"/>
                    <a:pt x="6" y="12"/>
                  </a:cubicBezTo>
                  <a:cubicBezTo>
                    <a:pt x="42" y="12"/>
                    <a:pt x="42" y="12"/>
                    <a:pt x="42" y="12"/>
                  </a:cubicBezTo>
                  <a:cubicBezTo>
                    <a:pt x="45" y="12"/>
                    <a:pt x="48" y="9"/>
                    <a:pt x="48" y="6"/>
                  </a:cubicBezTo>
                  <a:cubicBezTo>
                    <a:pt x="48" y="2"/>
                    <a:pt x="45" y="0"/>
                    <a:pt x="42" y="0"/>
                  </a:cubicBez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5" name="Freeform 87">
              <a:extLst>
                <a:ext uri="{FF2B5EF4-FFF2-40B4-BE49-F238E27FC236}">
                  <a16:creationId xmlns:a16="http://schemas.microsoft.com/office/drawing/2014/main" id="{4F2DC042-8B39-4D8F-ADA9-B761BF9284F3}"/>
                </a:ext>
              </a:extLst>
            </p:cNvPr>
            <p:cNvSpPr>
              <a:spLocks/>
            </p:cNvSpPr>
            <p:nvPr/>
          </p:nvSpPr>
          <p:spPr bwMode="auto">
            <a:xfrm>
              <a:off x="1765" y="1910"/>
              <a:ext cx="18" cy="54"/>
            </a:xfrm>
            <a:custGeom>
              <a:avLst/>
              <a:gdLst>
                <a:gd name="T0" fmla="*/ 6 w 12"/>
                <a:gd name="T1" fmla="*/ 36 h 36"/>
                <a:gd name="T2" fmla="*/ 12 w 12"/>
                <a:gd name="T3" fmla="*/ 30 h 36"/>
                <a:gd name="T4" fmla="*/ 12 w 12"/>
                <a:gd name="T5" fmla="*/ 6 h 36"/>
                <a:gd name="T6" fmla="*/ 6 w 12"/>
                <a:gd name="T7" fmla="*/ 0 h 36"/>
                <a:gd name="T8" fmla="*/ 0 w 12"/>
                <a:gd name="T9" fmla="*/ 6 h 36"/>
                <a:gd name="T10" fmla="*/ 0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9" y="36"/>
                    <a:pt x="12" y="34"/>
                    <a:pt x="12" y="30"/>
                  </a:cubicBezTo>
                  <a:cubicBezTo>
                    <a:pt x="12" y="6"/>
                    <a:pt x="12" y="6"/>
                    <a:pt x="12" y="6"/>
                  </a:cubicBezTo>
                  <a:cubicBezTo>
                    <a:pt x="12" y="3"/>
                    <a:pt x="9" y="0"/>
                    <a:pt x="6" y="0"/>
                  </a:cubicBezTo>
                  <a:cubicBezTo>
                    <a:pt x="2" y="0"/>
                    <a:pt x="0" y="3"/>
                    <a:pt x="0" y="6"/>
                  </a:cubicBezTo>
                  <a:cubicBezTo>
                    <a:pt x="0" y="30"/>
                    <a:pt x="0" y="30"/>
                    <a:pt x="0" y="30"/>
                  </a:cubicBezTo>
                  <a:cubicBezTo>
                    <a:pt x="0" y="34"/>
                    <a:pt x="2" y="36"/>
                    <a:pt x="6" y="36"/>
                  </a:cubicBez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6" name="Freeform 88">
              <a:extLst>
                <a:ext uri="{FF2B5EF4-FFF2-40B4-BE49-F238E27FC236}">
                  <a16:creationId xmlns:a16="http://schemas.microsoft.com/office/drawing/2014/main" id="{79895B4A-5D13-44AF-87A4-94EC1C157512}"/>
                </a:ext>
              </a:extLst>
            </p:cNvPr>
            <p:cNvSpPr>
              <a:spLocks/>
            </p:cNvSpPr>
            <p:nvPr/>
          </p:nvSpPr>
          <p:spPr bwMode="auto">
            <a:xfrm>
              <a:off x="1912" y="2089"/>
              <a:ext cx="55" cy="18"/>
            </a:xfrm>
            <a:custGeom>
              <a:avLst/>
              <a:gdLst>
                <a:gd name="T0" fmla="*/ 30 w 36"/>
                <a:gd name="T1" fmla="*/ 0 h 12"/>
                <a:gd name="T2" fmla="*/ 6 w 36"/>
                <a:gd name="T3" fmla="*/ 0 h 12"/>
                <a:gd name="T4" fmla="*/ 0 w 36"/>
                <a:gd name="T5" fmla="*/ 6 h 12"/>
                <a:gd name="T6" fmla="*/ 6 w 36"/>
                <a:gd name="T7" fmla="*/ 12 h 12"/>
                <a:gd name="T8" fmla="*/ 30 w 36"/>
                <a:gd name="T9" fmla="*/ 12 h 12"/>
                <a:gd name="T10" fmla="*/ 36 w 36"/>
                <a:gd name="T11" fmla="*/ 6 h 12"/>
                <a:gd name="T12" fmla="*/ 30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0"/>
                  </a:moveTo>
                  <a:cubicBezTo>
                    <a:pt x="6" y="0"/>
                    <a:pt x="6" y="0"/>
                    <a:pt x="6" y="0"/>
                  </a:cubicBezTo>
                  <a:cubicBezTo>
                    <a:pt x="2" y="0"/>
                    <a:pt x="0" y="3"/>
                    <a:pt x="0" y="6"/>
                  </a:cubicBezTo>
                  <a:cubicBezTo>
                    <a:pt x="0" y="10"/>
                    <a:pt x="2" y="12"/>
                    <a:pt x="6" y="12"/>
                  </a:cubicBezTo>
                  <a:cubicBezTo>
                    <a:pt x="30" y="12"/>
                    <a:pt x="30" y="12"/>
                    <a:pt x="30" y="12"/>
                  </a:cubicBezTo>
                  <a:cubicBezTo>
                    <a:pt x="33" y="12"/>
                    <a:pt x="36" y="10"/>
                    <a:pt x="36" y="6"/>
                  </a:cubicBezTo>
                  <a:cubicBezTo>
                    <a:pt x="36" y="3"/>
                    <a:pt x="33" y="0"/>
                    <a:pt x="30" y="0"/>
                  </a:cubicBez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7" name="Freeform 89">
              <a:extLst>
                <a:ext uri="{FF2B5EF4-FFF2-40B4-BE49-F238E27FC236}">
                  <a16:creationId xmlns:a16="http://schemas.microsoft.com/office/drawing/2014/main" id="{192F451D-BCF8-4B0C-A7F5-C54D689E266F}"/>
                </a:ext>
              </a:extLst>
            </p:cNvPr>
            <p:cNvSpPr>
              <a:spLocks/>
            </p:cNvSpPr>
            <p:nvPr/>
          </p:nvSpPr>
          <p:spPr bwMode="auto">
            <a:xfrm>
              <a:off x="1580" y="2089"/>
              <a:ext cx="55" cy="18"/>
            </a:xfrm>
            <a:custGeom>
              <a:avLst/>
              <a:gdLst>
                <a:gd name="T0" fmla="*/ 30 w 36"/>
                <a:gd name="T1" fmla="*/ 0 h 12"/>
                <a:gd name="T2" fmla="*/ 6 w 36"/>
                <a:gd name="T3" fmla="*/ 0 h 12"/>
                <a:gd name="T4" fmla="*/ 0 w 36"/>
                <a:gd name="T5" fmla="*/ 6 h 12"/>
                <a:gd name="T6" fmla="*/ 6 w 36"/>
                <a:gd name="T7" fmla="*/ 12 h 12"/>
                <a:gd name="T8" fmla="*/ 30 w 36"/>
                <a:gd name="T9" fmla="*/ 12 h 12"/>
                <a:gd name="T10" fmla="*/ 36 w 36"/>
                <a:gd name="T11" fmla="*/ 6 h 12"/>
                <a:gd name="T12" fmla="*/ 30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0"/>
                  </a:moveTo>
                  <a:cubicBezTo>
                    <a:pt x="6" y="0"/>
                    <a:pt x="6" y="0"/>
                    <a:pt x="6" y="0"/>
                  </a:cubicBezTo>
                  <a:cubicBezTo>
                    <a:pt x="3" y="0"/>
                    <a:pt x="0" y="3"/>
                    <a:pt x="0" y="6"/>
                  </a:cubicBezTo>
                  <a:cubicBezTo>
                    <a:pt x="0" y="10"/>
                    <a:pt x="3" y="12"/>
                    <a:pt x="6" y="12"/>
                  </a:cubicBezTo>
                  <a:cubicBezTo>
                    <a:pt x="30" y="12"/>
                    <a:pt x="30" y="12"/>
                    <a:pt x="30" y="12"/>
                  </a:cubicBezTo>
                  <a:cubicBezTo>
                    <a:pt x="34" y="12"/>
                    <a:pt x="36" y="10"/>
                    <a:pt x="36" y="6"/>
                  </a:cubicBezTo>
                  <a:cubicBezTo>
                    <a:pt x="36" y="3"/>
                    <a:pt x="34" y="0"/>
                    <a:pt x="30" y="0"/>
                  </a:cubicBez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8" name="Freeform 90">
              <a:extLst>
                <a:ext uri="{FF2B5EF4-FFF2-40B4-BE49-F238E27FC236}">
                  <a16:creationId xmlns:a16="http://schemas.microsoft.com/office/drawing/2014/main" id="{B54DBA0D-3494-4F0C-A52C-D7C348285F12}"/>
                </a:ext>
              </a:extLst>
            </p:cNvPr>
            <p:cNvSpPr>
              <a:spLocks/>
            </p:cNvSpPr>
            <p:nvPr/>
          </p:nvSpPr>
          <p:spPr bwMode="auto">
            <a:xfrm>
              <a:off x="1621" y="1949"/>
              <a:ext cx="58" cy="57"/>
            </a:xfrm>
            <a:custGeom>
              <a:avLst/>
              <a:gdLst>
                <a:gd name="T0" fmla="*/ 27 w 38"/>
                <a:gd name="T1" fmla="*/ 37 h 38"/>
                <a:gd name="T2" fmla="*/ 32 w 38"/>
                <a:gd name="T3" fmla="*/ 38 h 38"/>
                <a:gd name="T4" fmla="*/ 36 w 38"/>
                <a:gd name="T5" fmla="*/ 37 h 38"/>
                <a:gd name="T6" fmla="*/ 36 w 38"/>
                <a:gd name="T7" fmla="*/ 28 h 38"/>
                <a:gd name="T8" fmla="*/ 10 w 38"/>
                <a:gd name="T9" fmla="*/ 3 h 38"/>
                <a:gd name="T10" fmla="*/ 2 w 38"/>
                <a:gd name="T11" fmla="*/ 3 h 38"/>
                <a:gd name="T12" fmla="*/ 2 w 38"/>
                <a:gd name="T13" fmla="*/ 11 h 38"/>
                <a:gd name="T14" fmla="*/ 27 w 38"/>
                <a:gd name="T15" fmla="*/ 3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8">
                  <a:moveTo>
                    <a:pt x="27" y="37"/>
                  </a:moveTo>
                  <a:cubicBezTo>
                    <a:pt x="29" y="38"/>
                    <a:pt x="30" y="38"/>
                    <a:pt x="32" y="38"/>
                  </a:cubicBezTo>
                  <a:cubicBezTo>
                    <a:pt x="33" y="38"/>
                    <a:pt x="35" y="38"/>
                    <a:pt x="36" y="37"/>
                  </a:cubicBezTo>
                  <a:cubicBezTo>
                    <a:pt x="38" y="34"/>
                    <a:pt x="38" y="31"/>
                    <a:pt x="36" y="28"/>
                  </a:cubicBezTo>
                  <a:cubicBezTo>
                    <a:pt x="10" y="3"/>
                    <a:pt x="10" y="3"/>
                    <a:pt x="10" y="3"/>
                  </a:cubicBezTo>
                  <a:cubicBezTo>
                    <a:pt x="8" y="0"/>
                    <a:pt x="4" y="0"/>
                    <a:pt x="2" y="3"/>
                  </a:cubicBezTo>
                  <a:cubicBezTo>
                    <a:pt x="0" y="5"/>
                    <a:pt x="0" y="9"/>
                    <a:pt x="2" y="11"/>
                  </a:cubicBezTo>
                  <a:lnTo>
                    <a:pt x="27" y="37"/>
                  </a:ln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69" name="Freeform 91">
              <a:extLst>
                <a:ext uri="{FF2B5EF4-FFF2-40B4-BE49-F238E27FC236}">
                  <a16:creationId xmlns:a16="http://schemas.microsoft.com/office/drawing/2014/main" id="{2ADCF78E-C23C-4AB2-A440-A1B910C41B79}"/>
                </a:ext>
              </a:extLst>
            </p:cNvPr>
            <p:cNvSpPr>
              <a:spLocks/>
            </p:cNvSpPr>
            <p:nvPr/>
          </p:nvSpPr>
          <p:spPr bwMode="auto">
            <a:xfrm>
              <a:off x="1867" y="1949"/>
              <a:ext cx="60" cy="57"/>
            </a:xfrm>
            <a:custGeom>
              <a:avLst/>
              <a:gdLst>
                <a:gd name="T0" fmla="*/ 7 w 39"/>
                <a:gd name="T1" fmla="*/ 38 h 38"/>
                <a:gd name="T2" fmla="*/ 11 w 39"/>
                <a:gd name="T3" fmla="*/ 37 h 38"/>
                <a:gd name="T4" fmla="*/ 36 w 39"/>
                <a:gd name="T5" fmla="*/ 11 h 38"/>
                <a:gd name="T6" fmla="*/ 36 w 39"/>
                <a:gd name="T7" fmla="*/ 3 h 38"/>
                <a:gd name="T8" fmla="*/ 28 w 39"/>
                <a:gd name="T9" fmla="*/ 3 h 38"/>
                <a:gd name="T10" fmla="*/ 2 w 39"/>
                <a:gd name="T11" fmla="*/ 28 h 38"/>
                <a:gd name="T12" fmla="*/ 2 w 39"/>
                <a:gd name="T13" fmla="*/ 37 h 38"/>
                <a:gd name="T14" fmla="*/ 7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7" y="38"/>
                  </a:moveTo>
                  <a:cubicBezTo>
                    <a:pt x="8" y="38"/>
                    <a:pt x="10" y="38"/>
                    <a:pt x="11" y="37"/>
                  </a:cubicBezTo>
                  <a:cubicBezTo>
                    <a:pt x="36" y="11"/>
                    <a:pt x="36" y="11"/>
                    <a:pt x="36" y="11"/>
                  </a:cubicBezTo>
                  <a:cubicBezTo>
                    <a:pt x="39" y="9"/>
                    <a:pt x="39" y="5"/>
                    <a:pt x="36" y="3"/>
                  </a:cubicBezTo>
                  <a:cubicBezTo>
                    <a:pt x="34" y="0"/>
                    <a:pt x="30" y="0"/>
                    <a:pt x="28" y="3"/>
                  </a:cubicBezTo>
                  <a:cubicBezTo>
                    <a:pt x="2" y="28"/>
                    <a:pt x="2" y="28"/>
                    <a:pt x="2" y="28"/>
                  </a:cubicBezTo>
                  <a:cubicBezTo>
                    <a:pt x="0" y="31"/>
                    <a:pt x="0" y="34"/>
                    <a:pt x="2" y="37"/>
                  </a:cubicBezTo>
                  <a:cubicBezTo>
                    <a:pt x="4" y="38"/>
                    <a:pt x="5" y="38"/>
                    <a:pt x="7" y="38"/>
                  </a:cubicBezTo>
                  <a:close/>
                </a:path>
              </a:pathLst>
            </a:custGeom>
            <a:grpFill/>
            <a:ln w="9525">
              <a:no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grpSp>
      <p:sp>
        <p:nvSpPr>
          <p:cNvPr id="70" name="Oval 69">
            <a:extLst>
              <a:ext uri="{FF2B5EF4-FFF2-40B4-BE49-F238E27FC236}">
                <a16:creationId xmlns:a16="http://schemas.microsoft.com/office/drawing/2014/main" id="{F36EAA8E-5AC6-42DC-8ACD-AD0BF995BD68}"/>
              </a:ext>
            </a:extLst>
          </p:cNvPr>
          <p:cNvSpPr/>
          <p:nvPr/>
        </p:nvSpPr>
        <p:spPr>
          <a:xfrm>
            <a:off x="6111060" y="2347636"/>
            <a:ext cx="282391" cy="28239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71" name="Oval 70">
            <a:extLst>
              <a:ext uri="{FF2B5EF4-FFF2-40B4-BE49-F238E27FC236}">
                <a16:creationId xmlns:a16="http://schemas.microsoft.com/office/drawing/2014/main" id="{81E92E2D-D55D-4176-84E5-9E476F9D92E8}"/>
              </a:ext>
            </a:extLst>
          </p:cNvPr>
          <p:cNvSpPr/>
          <p:nvPr/>
        </p:nvSpPr>
        <p:spPr>
          <a:xfrm>
            <a:off x="5038795" y="1423720"/>
            <a:ext cx="946148" cy="1040144"/>
          </a:xfrm>
          <a:prstGeom prst="ellipse">
            <a:avLst/>
          </a:prstGeom>
          <a:solidFill>
            <a:schemeClr val="bg1">
              <a:lumMod val="95000"/>
            </a:schemeClr>
          </a:solidFill>
          <a:ln>
            <a:solidFill>
              <a:schemeClr val="bg1">
                <a:lumMod val="65000"/>
              </a:schemeClr>
            </a:solidFill>
          </a:ln>
        </p:spPr>
        <p:txBody>
          <a:bodyPr wrap="square" lIns="0" tIns="0" rIns="0" bIns="0" anchor="ctr">
            <a:spAutoFit/>
          </a:bodyPr>
          <a:lstStyle/>
          <a:p>
            <a:pPr algn="ctr"/>
            <a:r>
              <a:rPr lang="en-AU" sz="601" dirty="0">
                <a:latin typeface="Segoe UI" panose="020B0502040204020203" pitchFamily="34" charset="0"/>
                <a:ea typeface="Segoe UI" panose="020B0502040204020203" pitchFamily="34" charset="0"/>
                <a:cs typeface="Segoe UI" panose="020B0502040204020203" pitchFamily="34" charset="0"/>
              </a:rPr>
              <a:t>The type of experience and interaction will determine the Strategic Platform required to deliver the tailored experience.</a:t>
            </a:r>
          </a:p>
        </p:txBody>
      </p:sp>
      <p:grpSp>
        <p:nvGrpSpPr>
          <p:cNvPr id="72" name="Group 71">
            <a:extLst>
              <a:ext uri="{FF2B5EF4-FFF2-40B4-BE49-F238E27FC236}">
                <a16:creationId xmlns:a16="http://schemas.microsoft.com/office/drawing/2014/main" id="{04AAC114-79F3-4AA9-8C7C-FF5885267B67}"/>
              </a:ext>
            </a:extLst>
          </p:cNvPr>
          <p:cNvGrpSpPr/>
          <p:nvPr/>
        </p:nvGrpSpPr>
        <p:grpSpPr>
          <a:xfrm>
            <a:off x="3350720" y="272064"/>
            <a:ext cx="532251" cy="553694"/>
            <a:chOff x="269302" y="4677650"/>
            <a:chExt cx="1020934" cy="1062064"/>
          </a:xfrm>
        </p:grpSpPr>
        <p:sp>
          <p:nvSpPr>
            <p:cNvPr id="73" name="Oval 72">
              <a:extLst>
                <a:ext uri="{FF2B5EF4-FFF2-40B4-BE49-F238E27FC236}">
                  <a16:creationId xmlns:a16="http://schemas.microsoft.com/office/drawing/2014/main" id="{838CAB11-BBB0-46FC-80F9-E51057024DE3}"/>
                </a:ext>
              </a:extLst>
            </p:cNvPr>
            <p:cNvSpPr/>
            <p:nvPr/>
          </p:nvSpPr>
          <p:spPr>
            <a:xfrm>
              <a:off x="300232" y="4752392"/>
              <a:ext cx="977892" cy="9778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nvGrpSpPr>
            <p:cNvPr id="74" name="Group 95">
              <a:extLst>
                <a:ext uri="{FF2B5EF4-FFF2-40B4-BE49-F238E27FC236}">
                  <a16:creationId xmlns:a16="http://schemas.microsoft.com/office/drawing/2014/main" id="{4A5AF0B9-CCA6-49C3-9D0A-19308C7D649D}"/>
                </a:ext>
              </a:extLst>
            </p:cNvPr>
            <p:cNvGrpSpPr>
              <a:grpSpLocks noChangeAspect="1"/>
            </p:cNvGrpSpPr>
            <p:nvPr/>
          </p:nvGrpSpPr>
          <p:grpSpPr bwMode="auto">
            <a:xfrm>
              <a:off x="269302" y="4718780"/>
              <a:ext cx="1020934" cy="1020934"/>
              <a:chOff x="5685" y="1948"/>
              <a:chExt cx="426" cy="426"/>
            </a:xfrm>
            <a:solidFill>
              <a:schemeClr val="bg1"/>
            </a:solidFill>
          </p:grpSpPr>
          <p:sp>
            <p:nvSpPr>
              <p:cNvPr id="76" name="Freeform 96">
                <a:extLst>
                  <a:ext uri="{FF2B5EF4-FFF2-40B4-BE49-F238E27FC236}">
                    <a16:creationId xmlns:a16="http://schemas.microsoft.com/office/drawing/2014/main" id="{D1C4BFBA-46D4-4A37-9C4D-629F2C8A8DC2}"/>
                  </a:ext>
                </a:extLst>
              </p:cNvPr>
              <p:cNvSpPr>
                <a:spLocks noEditPoints="1"/>
              </p:cNvSpPr>
              <p:nvPr/>
            </p:nvSpPr>
            <p:spPr bwMode="auto">
              <a:xfrm>
                <a:off x="5685" y="1948"/>
                <a:ext cx="426" cy="367"/>
              </a:xfrm>
              <a:custGeom>
                <a:avLst/>
                <a:gdLst>
                  <a:gd name="T0" fmla="*/ 46 w 288"/>
                  <a:gd name="T1" fmla="*/ 247 h 248"/>
                  <a:gd name="T2" fmla="*/ 42 w 288"/>
                  <a:gd name="T3" fmla="*/ 245 h 248"/>
                  <a:gd name="T4" fmla="*/ 0 w 288"/>
                  <a:gd name="T5" fmla="*/ 144 h 248"/>
                  <a:gd name="T6" fmla="*/ 144 w 288"/>
                  <a:gd name="T7" fmla="*/ 0 h 248"/>
                  <a:gd name="T8" fmla="*/ 288 w 288"/>
                  <a:gd name="T9" fmla="*/ 144 h 248"/>
                  <a:gd name="T10" fmla="*/ 247 w 288"/>
                  <a:gd name="T11" fmla="*/ 245 h 248"/>
                  <a:gd name="T12" fmla="*/ 239 w 288"/>
                  <a:gd name="T13" fmla="*/ 246 h 248"/>
                  <a:gd name="T14" fmla="*/ 186 w 288"/>
                  <a:gd name="T15" fmla="*/ 223 h 248"/>
                  <a:gd name="T16" fmla="*/ 166 w 288"/>
                  <a:gd name="T17" fmla="*/ 216 h 248"/>
                  <a:gd name="T18" fmla="*/ 162 w 288"/>
                  <a:gd name="T19" fmla="*/ 210 h 248"/>
                  <a:gd name="T20" fmla="*/ 162 w 288"/>
                  <a:gd name="T21" fmla="*/ 180 h 248"/>
                  <a:gd name="T22" fmla="*/ 167 w 288"/>
                  <a:gd name="T23" fmla="*/ 174 h 248"/>
                  <a:gd name="T24" fmla="*/ 180 w 288"/>
                  <a:gd name="T25" fmla="*/ 144 h 248"/>
                  <a:gd name="T26" fmla="*/ 186 w 288"/>
                  <a:gd name="T27" fmla="*/ 138 h 248"/>
                  <a:gd name="T28" fmla="*/ 188 w 288"/>
                  <a:gd name="T29" fmla="*/ 132 h 248"/>
                  <a:gd name="T30" fmla="*/ 186 w 288"/>
                  <a:gd name="T31" fmla="*/ 126 h 248"/>
                  <a:gd name="T32" fmla="*/ 180 w 288"/>
                  <a:gd name="T33" fmla="*/ 120 h 248"/>
                  <a:gd name="T34" fmla="*/ 182 w 288"/>
                  <a:gd name="T35" fmla="*/ 113 h 248"/>
                  <a:gd name="T36" fmla="*/ 187 w 288"/>
                  <a:gd name="T37" fmla="*/ 80 h 248"/>
                  <a:gd name="T38" fmla="*/ 153 w 288"/>
                  <a:gd name="T39" fmla="*/ 66 h 248"/>
                  <a:gd name="T40" fmla="*/ 120 w 288"/>
                  <a:gd name="T41" fmla="*/ 80 h 248"/>
                  <a:gd name="T42" fmla="*/ 113 w 288"/>
                  <a:gd name="T43" fmla="*/ 84 h 248"/>
                  <a:gd name="T44" fmla="*/ 105 w 288"/>
                  <a:gd name="T45" fmla="*/ 85 h 248"/>
                  <a:gd name="T46" fmla="*/ 107 w 288"/>
                  <a:gd name="T47" fmla="*/ 114 h 248"/>
                  <a:gd name="T48" fmla="*/ 108 w 288"/>
                  <a:gd name="T49" fmla="*/ 120 h 248"/>
                  <a:gd name="T50" fmla="*/ 102 w 288"/>
                  <a:gd name="T51" fmla="*/ 126 h 248"/>
                  <a:gd name="T52" fmla="*/ 101 w 288"/>
                  <a:gd name="T53" fmla="*/ 132 h 248"/>
                  <a:gd name="T54" fmla="*/ 103 w 288"/>
                  <a:gd name="T55" fmla="*/ 138 h 248"/>
                  <a:gd name="T56" fmla="*/ 108 w 288"/>
                  <a:gd name="T57" fmla="*/ 144 h 248"/>
                  <a:gd name="T58" fmla="*/ 122 w 288"/>
                  <a:gd name="T59" fmla="*/ 174 h 248"/>
                  <a:gd name="T60" fmla="*/ 126 w 288"/>
                  <a:gd name="T61" fmla="*/ 180 h 248"/>
                  <a:gd name="T62" fmla="*/ 126 w 288"/>
                  <a:gd name="T63" fmla="*/ 210 h 248"/>
                  <a:gd name="T64" fmla="*/ 123 w 288"/>
                  <a:gd name="T65" fmla="*/ 216 h 248"/>
                  <a:gd name="T66" fmla="*/ 104 w 288"/>
                  <a:gd name="T67" fmla="*/ 222 h 248"/>
                  <a:gd name="T68" fmla="*/ 50 w 288"/>
                  <a:gd name="T69" fmla="*/ 246 h 248"/>
                  <a:gd name="T70" fmla="*/ 46 w 288"/>
                  <a:gd name="T71" fmla="*/ 247 h 248"/>
                  <a:gd name="T72" fmla="*/ 144 w 288"/>
                  <a:gd name="T73" fmla="*/ 12 h 248"/>
                  <a:gd name="T74" fmla="*/ 12 w 288"/>
                  <a:gd name="T75" fmla="*/ 144 h 248"/>
                  <a:gd name="T76" fmla="*/ 47 w 288"/>
                  <a:gd name="T77" fmla="*/ 233 h 248"/>
                  <a:gd name="T78" fmla="*/ 100 w 288"/>
                  <a:gd name="T79" fmla="*/ 211 h 248"/>
                  <a:gd name="T80" fmla="*/ 114 w 288"/>
                  <a:gd name="T81" fmla="*/ 206 h 248"/>
                  <a:gd name="T82" fmla="*/ 114 w 288"/>
                  <a:gd name="T83" fmla="*/ 184 h 248"/>
                  <a:gd name="T84" fmla="*/ 97 w 288"/>
                  <a:gd name="T85" fmla="*/ 149 h 248"/>
                  <a:gd name="T86" fmla="*/ 89 w 288"/>
                  <a:gd name="T87" fmla="*/ 132 h 248"/>
                  <a:gd name="T88" fmla="*/ 95 w 288"/>
                  <a:gd name="T89" fmla="*/ 116 h 248"/>
                  <a:gd name="T90" fmla="*/ 96 w 288"/>
                  <a:gd name="T91" fmla="*/ 77 h 248"/>
                  <a:gd name="T92" fmla="*/ 111 w 288"/>
                  <a:gd name="T93" fmla="*/ 72 h 248"/>
                  <a:gd name="T94" fmla="*/ 153 w 288"/>
                  <a:gd name="T95" fmla="*/ 54 h 248"/>
                  <a:gd name="T96" fmla="*/ 198 w 288"/>
                  <a:gd name="T97" fmla="*/ 77 h 248"/>
                  <a:gd name="T98" fmla="*/ 194 w 288"/>
                  <a:gd name="T99" fmla="*/ 117 h 248"/>
                  <a:gd name="T100" fmla="*/ 200 w 288"/>
                  <a:gd name="T101" fmla="*/ 132 h 248"/>
                  <a:gd name="T102" fmla="*/ 192 w 288"/>
                  <a:gd name="T103" fmla="*/ 149 h 248"/>
                  <a:gd name="T104" fmla="*/ 174 w 288"/>
                  <a:gd name="T105" fmla="*/ 184 h 248"/>
                  <a:gd name="T106" fmla="*/ 174 w 288"/>
                  <a:gd name="T107" fmla="*/ 206 h 248"/>
                  <a:gd name="T108" fmla="*/ 190 w 288"/>
                  <a:gd name="T109" fmla="*/ 212 h 248"/>
                  <a:gd name="T110" fmla="*/ 242 w 288"/>
                  <a:gd name="T111" fmla="*/ 233 h 248"/>
                  <a:gd name="T112" fmla="*/ 276 w 288"/>
                  <a:gd name="T113" fmla="*/ 144 h 248"/>
                  <a:gd name="T114" fmla="*/ 144 w 288"/>
                  <a:gd name="T115" fmla="*/ 1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8" h="248">
                    <a:moveTo>
                      <a:pt x="46" y="247"/>
                    </a:moveTo>
                    <a:cubicBezTo>
                      <a:pt x="45" y="247"/>
                      <a:pt x="43" y="247"/>
                      <a:pt x="42" y="245"/>
                    </a:cubicBezTo>
                    <a:cubicBezTo>
                      <a:pt x="15" y="218"/>
                      <a:pt x="0" y="182"/>
                      <a:pt x="0" y="144"/>
                    </a:cubicBezTo>
                    <a:cubicBezTo>
                      <a:pt x="0" y="65"/>
                      <a:pt x="65" y="0"/>
                      <a:pt x="144" y="0"/>
                    </a:cubicBezTo>
                    <a:cubicBezTo>
                      <a:pt x="224" y="0"/>
                      <a:pt x="288" y="65"/>
                      <a:pt x="288" y="144"/>
                    </a:cubicBezTo>
                    <a:cubicBezTo>
                      <a:pt x="288" y="182"/>
                      <a:pt x="274" y="218"/>
                      <a:pt x="247" y="245"/>
                    </a:cubicBezTo>
                    <a:cubicBezTo>
                      <a:pt x="245" y="247"/>
                      <a:pt x="242" y="248"/>
                      <a:pt x="239" y="246"/>
                    </a:cubicBezTo>
                    <a:cubicBezTo>
                      <a:pt x="228" y="238"/>
                      <a:pt x="208" y="231"/>
                      <a:pt x="186" y="223"/>
                    </a:cubicBezTo>
                    <a:cubicBezTo>
                      <a:pt x="179" y="221"/>
                      <a:pt x="173" y="218"/>
                      <a:pt x="166" y="216"/>
                    </a:cubicBezTo>
                    <a:cubicBezTo>
                      <a:pt x="164" y="215"/>
                      <a:pt x="162" y="213"/>
                      <a:pt x="162" y="210"/>
                    </a:cubicBezTo>
                    <a:cubicBezTo>
                      <a:pt x="162" y="180"/>
                      <a:pt x="162" y="180"/>
                      <a:pt x="162" y="180"/>
                    </a:cubicBezTo>
                    <a:cubicBezTo>
                      <a:pt x="162" y="178"/>
                      <a:pt x="164" y="175"/>
                      <a:pt x="167" y="174"/>
                    </a:cubicBezTo>
                    <a:cubicBezTo>
                      <a:pt x="167" y="174"/>
                      <a:pt x="180" y="169"/>
                      <a:pt x="180" y="144"/>
                    </a:cubicBezTo>
                    <a:cubicBezTo>
                      <a:pt x="180" y="141"/>
                      <a:pt x="183" y="138"/>
                      <a:pt x="186" y="138"/>
                    </a:cubicBezTo>
                    <a:cubicBezTo>
                      <a:pt x="187" y="138"/>
                      <a:pt x="188" y="136"/>
                      <a:pt x="188" y="132"/>
                    </a:cubicBezTo>
                    <a:cubicBezTo>
                      <a:pt x="188" y="129"/>
                      <a:pt x="187" y="126"/>
                      <a:pt x="186" y="126"/>
                    </a:cubicBezTo>
                    <a:cubicBezTo>
                      <a:pt x="183" y="126"/>
                      <a:pt x="180" y="123"/>
                      <a:pt x="180" y="120"/>
                    </a:cubicBezTo>
                    <a:cubicBezTo>
                      <a:pt x="180" y="118"/>
                      <a:pt x="181" y="117"/>
                      <a:pt x="182" y="113"/>
                    </a:cubicBezTo>
                    <a:cubicBezTo>
                      <a:pt x="184" y="106"/>
                      <a:pt x="189" y="91"/>
                      <a:pt x="187" y="80"/>
                    </a:cubicBezTo>
                    <a:cubicBezTo>
                      <a:pt x="185" y="72"/>
                      <a:pt x="171" y="66"/>
                      <a:pt x="153" y="66"/>
                    </a:cubicBezTo>
                    <a:cubicBezTo>
                      <a:pt x="136" y="66"/>
                      <a:pt x="122" y="72"/>
                      <a:pt x="120" y="80"/>
                    </a:cubicBezTo>
                    <a:cubicBezTo>
                      <a:pt x="119" y="83"/>
                      <a:pt x="116" y="85"/>
                      <a:pt x="113" y="84"/>
                    </a:cubicBezTo>
                    <a:cubicBezTo>
                      <a:pt x="110" y="83"/>
                      <a:pt x="107" y="83"/>
                      <a:pt x="105" y="85"/>
                    </a:cubicBezTo>
                    <a:cubicBezTo>
                      <a:pt x="100" y="90"/>
                      <a:pt x="105" y="108"/>
                      <a:pt x="107" y="114"/>
                    </a:cubicBezTo>
                    <a:cubicBezTo>
                      <a:pt x="108" y="117"/>
                      <a:pt x="108" y="119"/>
                      <a:pt x="108" y="120"/>
                    </a:cubicBezTo>
                    <a:cubicBezTo>
                      <a:pt x="108" y="123"/>
                      <a:pt x="106" y="126"/>
                      <a:pt x="102" y="126"/>
                    </a:cubicBezTo>
                    <a:cubicBezTo>
                      <a:pt x="102" y="126"/>
                      <a:pt x="101" y="129"/>
                      <a:pt x="101" y="132"/>
                    </a:cubicBezTo>
                    <a:cubicBezTo>
                      <a:pt x="101" y="136"/>
                      <a:pt x="102" y="138"/>
                      <a:pt x="103" y="138"/>
                    </a:cubicBezTo>
                    <a:cubicBezTo>
                      <a:pt x="106" y="138"/>
                      <a:pt x="108" y="141"/>
                      <a:pt x="108" y="144"/>
                    </a:cubicBezTo>
                    <a:cubicBezTo>
                      <a:pt x="108" y="169"/>
                      <a:pt x="122" y="174"/>
                      <a:pt x="122" y="174"/>
                    </a:cubicBezTo>
                    <a:cubicBezTo>
                      <a:pt x="125" y="175"/>
                      <a:pt x="126" y="178"/>
                      <a:pt x="126" y="180"/>
                    </a:cubicBezTo>
                    <a:cubicBezTo>
                      <a:pt x="126" y="210"/>
                      <a:pt x="126" y="210"/>
                      <a:pt x="126" y="210"/>
                    </a:cubicBezTo>
                    <a:cubicBezTo>
                      <a:pt x="126" y="213"/>
                      <a:pt x="125" y="215"/>
                      <a:pt x="123" y="216"/>
                    </a:cubicBezTo>
                    <a:cubicBezTo>
                      <a:pt x="117" y="218"/>
                      <a:pt x="111" y="220"/>
                      <a:pt x="104" y="222"/>
                    </a:cubicBezTo>
                    <a:cubicBezTo>
                      <a:pt x="83" y="230"/>
                      <a:pt x="62" y="238"/>
                      <a:pt x="50" y="246"/>
                    </a:cubicBezTo>
                    <a:cubicBezTo>
                      <a:pt x="49" y="247"/>
                      <a:pt x="48" y="247"/>
                      <a:pt x="46" y="247"/>
                    </a:cubicBezTo>
                    <a:close/>
                    <a:moveTo>
                      <a:pt x="144" y="12"/>
                    </a:moveTo>
                    <a:cubicBezTo>
                      <a:pt x="72" y="12"/>
                      <a:pt x="12" y="71"/>
                      <a:pt x="12" y="144"/>
                    </a:cubicBezTo>
                    <a:cubicBezTo>
                      <a:pt x="12" y="177"/>
                      <a:pt x="25" y="209"/>
                      <a:pt x="47" y="233"/>
                    </a:cubicBezTo>
                    <a:cubicBezTo>
                      <a:pt x="61" y="225"/>
                      <a:pt x="81" y="218"/>
                      <a:pt x="100" y="211"/>
                    </a:cubicBezTo>
                    <a:cubicBezTo>
                      <a:pt x="105" y="209"/>
                      <a:pt x="110" y="208"/>
                      <a:pt x="114" y="206"/>
                    </a:cubicBezTo>
                    <a:cubicBezTo>
                      <a:pt x="114" y="184"/>
                      <a:pt x="114" y="184"/>
                      <a:pt x="114" y="184"/>
                    </a:cubicBezTo>
                    <a:cubicBezTo>
                      <a:pt x="108" y="180"/>
                      <a:pt x="98" y="170"/>
                      <a:pt x="97" y="149"/>
                    </a:cubicBezTo>
                    <a:cubicBezTo>
                      <a:pt x="92" y="146"/>
                      <a:pt x="89" y="140"/>
                      <a:pt x="89" y="132"/>
                    </a:cubicBezTo>
                    <a:cubicBezTo>
                      <a:pt x="89" y="125"/>
                      <a:pt x="91" y="119"/>
                      <a:pt x="95" y="116"/>
                    </a:cubicBezTo>
                    <a:cubicBezTo>
                      <a:pt x="92" y="106"/>
                      <a:pt x="87" y="86"/>
                      <a:pt x="96" y="77"/>
                    </a:cubicBezTo>
                    <a:cubicBezTo>
                      <a:pt x="100" y="73"/>
                      <a:pt x="104" y="71"/>
                      <a:pt x="111" y="72"/>
                    </a:cubicBezTo>
                    <a:cubicBezTo>
                      <a:pt x="118" y="59"/>
                      <a:pt x="137" y="54"/>
                      <a:pt x="153" y="54"/>
                    </a:cubicBezTo>
                    <a:cubicBezTo>
                      <a:pt x="172" y="54"/>
                      <a:pt x="194" y="60"/>
                      <a:pt x="198" y="77"/>
                    </a:cubicBezTo>
                    <a:cubicBezTo>
                      <a:pt x="202" y="91"/>
                      <a:pt x="197" y="107"/>
                      <a:pt x="194" y="117"/>
                    </a:cubicBezTo>
                    <a:cubicBezTo>
                      <a:pt x="198" y="120"/>
                      <a:pt x="200" y="125"/>
                      <a:pt x="200" y="132"/>
                    </a:cubicBezTo>
                    <a:cubicBezTo>
                      <a:pt x="200" y="140"/>
                      <a:pt x="197" y="146"/>
                      <a:pt x="192" y="149"/>
                    </a:cubicBezTo>
                    <a:cubicBezTo>
                      <a:pt x="191" y="170"/>
                      <a:pt x="180" y="180"/>
                      <a:pt x="174" y="184"/>
                    </a:cubicBezTo>
                    <a:cubicBezTo>
                      <a:pt x="174" y="206"/>
                      <a:pt x="174" y="206"/>
                      <a:pt x="174" y="206"/>
                    </a:cubicBezTo>
                    <a:cubicBezTo>
                      <a:pt x="180" y="208"/>
                      <a:pt x="185" y="210"/>
                      <a:pt x="190" y="212"/>
                    </a:cubicBezTo>
                    <a:cubicBezTo>
                      <a:pt x="211" y="219"/>
                      <a:pt x="229" y="226"/>
                      <a:pt x="242" y="233"/>
                    </a:cubicBezTo>
                    <a:cubicBezTo>
                      <a:pt x="264" y="209"/>
                      <a:pt x="276" y="17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77" name="Freeform 97">
                <a:extLst>
                  <a:ext uri="{FF2B5EF4-FFF2-40B4-BE49-F238E27FC236}">
                    <a16:creationId xmlns:a16="http://schemas.microsoft.com/office/drawing/2014/main" id="{B30AC2FA-E333-460D-8A2A-3CF38C83F7B8}"/>
                  </a:ext>
                </a:extLst>
              </p:cNvPr>
              <p:cNvSpPr>
                <a:spLocks/>
              </p:cNvSpPr>
              <p:nvPr/>
            </p:nvSpPr>
            <p:spPr bwMode="auto">
              <a:xfrm>
                <a:off x="5747" y="2299"/>
                <a:ext cx="304" cy="75"/>
              </a:xfrm>
              <a:custGeom>
                <a:avLst/>
                <a:gdLst>
                  <a:gd name="T0" fmla="*/ 102 w 205"/>
                  <a:gd name="T1" fmla="*/ 51 h 51"/>
                  <a:gd name="T2" fmla="*/ 0 w 205"/>
                  <a:gd name="T3" fmla="*/ 8 h 51"/>
                  <a:gd name="T4" fmla="*/ 9 w 205"/>
                  <a:gd name="T5" fmla="*/ 0 h 51"/>
                  <a:gd name="T6" fmla="*/ 102 w 205"/>
                  <a:gd name="T7" fmla="*/ 39 h 51"/>
                  <a:gd name="T8" fmla="*/ 196 w 205"/>
                  <a:gd name="T9" fmla="*/ 0 h 51"/>
                  <a:gd name="T10" fmla="*/ 205 w 205"/>
                  <a:gd name="T11" fmla="*/ 8 h 51"/>
                  <a:gd name="T12" fmla="*/ 102 w 20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205" h="51">
                    <a:moveTo>
                      <a:pt x="102" y="51"/>
                    </a:moveTo>
                    <a:cubicBezTo>
                      <a:pt x="64" y="51"/>
                      <a:pt x="27" y="36"/>
                      <a:pt x="0" y="8"/>
                    </a:cubicBezTo>
                    <a:cubicBezTo>
                      <a:pt x="9" y="0"/>
                      <a:pt x="9" y="0"/>
                      <a:pt x="9" y="0"/>
                    </a:cubicBezTo>
                    <a:cubicBezTo>
                      <a:pt x="34" y="25"/>
                      <a:pt x="67" y="39"/>
                      <a:pt x="102" y="39"/>
                    </a:cubicBezTo>
                    <a:cubicBezTo>
                      <a:pt x="138" y="39"/>
                      <a:pt x="171" y="25"/>
                      <a:pt x="196" y="0"/>
                    </a:cubicBezTo>
                    <a:cubicBezTo>
                      <a:pt x="205" y="8"/>
                      <a:pt x="205" y="8"/>
                      <a:pt x="205" y="8"/>
                    </a:cubicBezTo>
                    <a:cubicBezTo>
                      <a:pt x="178" y="36"/>
                      <a:pt x="141" y="51"/>
                      <a:pt x="10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sp>
          <p:nvSpPr>
            <p:cNvPr id="75" name="TextBox 74">
              <a:extLst>
                <a:ext uri="{FF2B5EF4-FFF2-40B4-BE49-F238E27FC236}">
                  <a16:creationId xmlns:a16="http://schemas.microsoft.com/office/drawing/2014/main" id="{AA1CF25D-E3E6-474C-8934-C6FA19119495}"/>
                </a:ext>
              </a:extLst>
            </p:cNvPr>
            <p:cNvSpPr txBox="1"/>
            <p:nvPr/>
          </p:nvSpPr>
          <p:spPr>
            <a:xfrm rot="20923338">
              <a:off x="278454" y="4677650"/>
              <a:ext cx="898110" cy="561033"/>
            </a:xfrm>
            <a:prstGeom prst="rect">
              <a:avLst/>
            </a:prstGeom>
            <a:noFill/>
          </p:spPr>
          <p:txBody>
            <a:bodyPr wrap="square" rtlCol="0">
              <a:prstTxWarp prst="textArchUp">
                <a:avLst/>
              </a:prstTxWarp>
              <a:spAutoFit/>
            </a:bodyPr>
            <a:lstStyle/>
            <a:p>
              <a:r>
                <a:rPr lang="en-AU" sz="826" b="1" dirty="0">
                  <a:latin typeface="Segoe UI" panose="020B0502040204020203" pitchFamily="34" charset="0"/>
                  <a:ea typeface="Segoe UI" panose="020B0502040204020203" pitchFamily="34" charset="0"/>
                  <a:cs typeface="Segoe UI" panose="020B0502040204020203" pitchFamily="34" charset="0"/>
                </a:rPr>
                <a:t>COMMUNITY</a:t>
              </a:r>
            </a:p>
          </p:txBody>
        </p:sp>
      </p:grpSp>
      <p:grpSp>
        <p:nvGrpSpPr>
          <p:cNvPr id="78" name="Group 199">
            <a:extLst>
              <a:ext uri="{FF2B5EF4-FFF2-40B4-BE49-F238E27FC236}">
                <a16:creationId xmlns:a16="http://schemas.microsoft.com/office/drawing/2014/main" id="{D63C506D-2281-48C2-BC76-159F4A4C9681}"/>
              </a:ext>
            </a:extLst>
          </p:cNvPr>
          <p:cNvGrpSpPr>
            <a:grpSpLocks noChangeAspect="1"/>
          </p:cNvGrpSpPr>
          <p:nvPr/>
        </p:nvGrpSpPr>
        <p:grpSpPr bwMode="auto">
          <a:xfrm>
            <a:off x="2614847" y="1483203"/>
            <a:ext cx="341003" cy="312255"/>
            <a:chOff x="3435" y="3010"/>
            <a:chExt cx="427" cy="391"/>
          </a:xfrm>
          <a:solidFill>
            <a:schemeClr val="accent4">
              <a:lumMod val="75000"/>
            </a:schemeClr>
          </a:solidFill>
        </p:grpSpPr>
        <p:sp>
          <p:nvSpPr>
            <p:cNvPr id="79" name="Freeform 200">
              <a:extLst>
                <a:ext uri="{FF2B5EF4-FFF2-40B4-BE49-F238E27FC236}">
                  <a16:creationId xmlns:a16="http://schemas.microsoft.com/office/drawing/2014/main" id="{EE82A933-F79E-4B91-B405-28539FE52D3D}"/>
                </a:ext>
              </a:extLst>
            </p:cNvPr>
            <p:cNvSpPr>
              <a:spLocks noEditPoints="1"/>
            </p:cNvSpPr>
            <p:nvPr/>
          </p:nvSpPr>
          <p:spPr bwMode="auto">
            <a:xfrm>
              <a:off x="3435" y="3010"/>
              <a:ext cx="427" cy="391"/>
            </a:xfrm>
            <a:custGeom>
              <a:avLst/>
              <a:gdLst>
                <a:gd name="T0" fmla="*/ 258 w 288"/>
                <a:gd name="T1" fmla="*/ 264 h 264"/>
                <a:gd name="T2" fmla="*/ 30 w 288"/>
                <a:gd name="T3" fmla="*/ 264 h 264"/>
                <a:gd name="T4" fmla="*/ 0 w 288"/>
                <a:gd name="T5" fmla="*/ 234 h 264"/>
                <a:gd name="T6" fmla="*/ 0 w 288"/>
                <a:gd name="T7" fmla="*/ 30 h 264"/>
                <a:gd name="T8" fmla="*/ 30 w 288"/>
                <a:gd name="T9" fmla="*/ 0 h 264"/>
                <a:gd name="T10" fmla="*/ 258 w 288"/>
                <a:gd name="T11" fmla="*/ 0 h 264"/>
                <a:gd name="T12" fmla="*/ 288 w 288"/>
                <a:gd name="T13" fmla="*/ 30 h 264"/>
                <a:gd name="T14" fmla="*/ 288 w 288"/>
                <a:gd name="T15" fmla="*/ 234 h 264"/>
                <a:gd name="T16" fmla="*/ 258 w 288"/>
                <a:gd name="T17" fmla="*/ 264 h 264"/>
                <a:gd name="T18" fmla="*/ 30 w 288"/>
                <a:gd name="T19" fmla="*/ 12 h 264"/>
                <a:gd name="T20" fmla="*/ 12 w 288"/>
                <a:gd name="T21" fmla="*/ 30 h 264"/>
                <a:gd name="T22" fmla="*/ 12 w 288"/>
                <a:gd name="T23" fmla="*/ 234 h 264"/>
                <a:gd name="T24" fmla="*/ 30 w 288"/>
                <a:gd name="T25" fmla="*/ 252 h 264"/>
                <a:gd name="T26" fmla="*/ 258 w 288"/>
                <a:gd name="T27" fmla="*/ 252 h 264"/>
                <a:gd name="T28" fmla="*/ 276 w 288"/>
                <a:gd name="T29" fmla="*/ 234 h 264"/>
                <a:gd name="T30" fmla="*/ 276 w 288"/>
                <a:gd name="T31" fmla="*/ 30 h 264"/>
                <a:gd name="T32" fmla="*/ 258 w 288"/>
                <a:gd name="T33" fmla="*/ 12 h 264"/>
                <a:gd name="T34" fmla="*/ 30 w 288"/>
                <a:gd name="T35" fmla="*/ 1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64">
                  <a:moveTo>
                    <a:pt x="258" y="264"/>
                  </a:moveTo>
                  <a:cubicBezTo>
                    <a:pt x="30" y="264"/>
                    <a:pt x="30" y="264"/>
                    <a:pt x="30" y="264"/>
                  </a:cubicBezTo>
                  <a:cubicBezTo>
                    <a:pt x="14" y="264"/>
                    <a:pt x="0" y="251"/>
                    <a:pt x="0" y="234"/>
                  </a:cubicBezTo>
                  <a:cubicBezTo>
                    <a:pt x="0" y="30"/>
                    <a:pt x="0" y="30"/>
                    <a:pt x="0" y="30"/>
                  </a:cubicBezTo>
                  <a:cubicBezTo>
                    <a:pt x="0" y="13"/>
                    <a:pt x="14" y="0"/>
                    <a:pt x="30" y="0"/>
                  </a:cubicBezTo>
                  <a:cubicBezTo>
                    <a:pt x="258" y="0"/>
                    <a:pt x="258" y="0"/>
                    <a:pt x="258" y="0"/>
                  </a:cubicBezTo>
                  <a:cubicBezTo>
                    <a:pt x="275" y="0"/>
                    <a:pt x="288" y="13"/>
                    <a:pt x="288" y="30"/>
                  </a:cubicBezTo>
                  <a:cubicBezTo>
                    <a:pt x="288" y="234"/>
                    <a:pt x="288" y="234"/>
                    <a:pt x="288" y="234"/>
                  </a:cubicBezTo>
                  <a:cubicBezTo>
                    <a:pt x="288" y="251"/>
                    <a:pt x="275" y="264"/>
                    <a:pt x="258" y="264"/>
                  </a:cubicBezTo>
                  <a:close/>
                  <a:moveTo>
                    <a:pt x="30" y="12"/>
                  </a:moveTo>
                  <a:cubicBezTo>
                    <a:pt x="21" y="12"/>
                    <a:pt x="12" y="20"/>
                    <a:pt x="12" y="30"/>
                  </a:cubicBezTo>
                  <a:cubicBezTo>
                    <a:pt x="12" y="234"/>
                    <a:pt x="12" y="234"/>
                    <a:pt x="12" y="234"/>
                  </a:cubicBezTo>
                  <a:cubicBezTo>
                    <a:pt x="12" y="244"/>
                    <a:pt x="21" y="252"/>
                    <a:pt x="30" y="252"/>
                  </a:cubicBezTo>
                  <a:cubicBezTo>
                    <a:pt x="258" y="252"/>
                    <a:pt x="258" y="252"/>
                    <a:pt x="258" y="252"/>
                  </a:cubicBezTo>
                  <a:cubicBezTo>
                    <a:pt x="268" y="252"/>
                    <a:pt x="276" y="244"/>
                    <a:pt x="276" y="234"/>
                  </a:cubicBezTo>
                  <a:cubicBezTo>
                    <a:pt x="276" y="30"/>
                    <a:pt x="276" y="30"/>
                    <a:pt x="276" y="30"/>
                  </a:cubicBezTo>
                  <a:cubicBezTo>
                    <a:pt x="276" y="20"/>
                    <a:pt x="268" y="12"/>
                    <a:pt x="258"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0" name="Freeform 201">
              <a:extLst>
                <a:ext uri="{FF2B5EF4-FFF2-40B4-BE49-F238E27FC236}">
                  <a16:creationId xmlns:a16="http://schemas.microsoft.com/office/drawing/2014/main" id="{FF589B45-C74E-4E2D-BE0F-CB423619A881}"/>
                </a:ext>
              </a:extLst>
            </p:cNvPr>
            <p:cNvSpPr>
              <a:spLocks/>
            </p:cNvSpPr>
            <p:nvPr/>
          </p:nvSpPr>
          <p:spPr bwMode="auto">
            <a:xfrm>
              <a:off x="3435" y="3099"/>
              <a:ext cx="427"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1" name="Oval 202">
              <a:extLst>
                <a:ext uri="{FF2B5EF4-FFF2-40B4-BE49-F238E27FC236}">
                  <a16:creationId xmlns:a16="http://schemas.microsoft.com/office/drawing/2014/main" id="{C3C82BB8-82E8-41F7-84C1-CA26B52127B1}"/>
                </a:ext>
              </a:extLst>
            </p:cNvPr>
            <p:cNvSpPr>
              <a:spLocks noChangeArrowheads="1"/>
            </p:cNvSpPr>
            <p:nvPr/>
          </p:nvSpPr>
          <p:spPr bwMode="auto">
            <a:xfrm>
              <a:off x="3489" y="3046"/>
              <a:ext cx="35"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2" name="Oval 203">
              <a:extLst>
                <a:ext uri="{FF2B5EF4-FFF2-40B4-BE49-F238E27FC236}">
                  <a16:creationId xmlns:a16="http://schemas.microsoft.com/office/drawing/2014/main" id="{DDDA75CE-BF4F-4FC9-AE59-8C4AFEDBF58E}"/>
                </a:ext>
              </a:extLst>
            </p:cNvPr>
            <p:cNvSpPr>
              <a:spLocks noChangeArrowheads="1"/>
            </p:cNvSpPr>
            <p:nvPr/>
          </p:nvSpPr>
          <p:spPr bwMode="auto">
            <a:xfrm>
              <a:off x="3542" y="3046"/>
              <a:ext cx="36"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3" name="Oval 204">
              <a:extLst>
                <a:ext uri="{FF2B5EF4-FFF2-40B4-BE49-F238E27FC236}">
                  <a16:creationId xmlns:a16="http://schemas.microsoft.com/office/drawing/2014/main" id="{152AF14C-E94D-4C0A-A62B-7D2C3235D751}"/>
                </a:ext>
              </a:extLst>
            </p:cNvPr>
            <p:cNvSpPr>
              <a:spLocks noChangeArrowheads="1"/>
            </p:cNvSpPr>
            <p:nvPr/>
          </p:nvSpPr>
          <p:spPr bwMode="auto">
            <a:xfrm>
              <a:off x="3595" y="3046"/>
              <a:ext cx="36"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4" name="Freeform 205">
              <a:extLst>
                <a:ext uri="{FF2B5EF4-FFF2-40B4-BE49-F238E27FC236}">
                  <a16:creationId xmlns:a16="http://schemas.microsoft.com/office/drawing/2014/main" id="{D62EFCA8-0E10-4B12-AE01-1B6258EB4DE8}"/>
                </a:ext>
              </a:extLst>
            </p:cNvPr>
            <p:cNvSpPr>
              <a:spLocks noEditPoints="1"/>
            </p:cNvSpPr>
            <p:nvPr/>
          </p:nvSpPr>
          <p:spPr bwMode="auto">
            <a:xfrm>
              <a:off x="3480" y="3152"/>
              <a:ext cx="195"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3" y="0"/>
                    <a:pt x="132" y="30"/>
                    <a:pt x="132" y="66"/>
                  </a:cubicBezTo>
                  <a:cubicBezTo>
                    <a:pt x="132" y="102"/>
                    <a:pt x="103" y="132"/>
                    <a:pt x="66" y="132"/>
                  </a:cubicBezTo>
                  <a:close/>
                  <a:moveTo>
                    <a:pt x="66" y="12"/>
                  </a:moveTo>
                  <a:cubicBezTo>
                    <a:pt x="37" y="12"/>
                    <a:pt x="12" y="36"/>
                    <a:pt x="12" y="66"/>
                  </a:cubicBezTo>
                  <a:cubicBezTo>
                    <a:pt x="12" y="96"/>
                    <a:pt x="37" y="120"/>
                    <a:pt x="66" y="120"/>
                  </a:cubicBezTo>
                  <a:cubicBezTo>
                    <a:pt x="96" y="120"/>
                    <a:pt x="120" y="96"/>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5" name="Freeform 206">
              <a:extLst>
                <a:ext uri="{FF2B5EF4-FFF2-40B4-BE49-F238E27FC236}">
                  <a16:creationId xmlns:a16="http://schemas.microsoft.com/office/drawing/2014/main" id="{09DEE1D7-BDE2-4F21-8C70-8DF174F91A0D}"/>
                </a:ext>
              </a:extLst>
            </p:cNvPr>
            <p:cNvSpPr>
              <a:spLocks/>
            </p:cNvSpPr>
            <p:nvPr/>
          </p:nvSpPr>
          <p:spPr bwMode="auto">
            <a:xfrm>
              <a:off x="3569" y="3167"/>
              <a:ext cx="77" cy="160"/>
            </a:xfrm>
            <a:custGeom>
              <a:avLst/>
              <a:gdLst>
                <a:gd name="T0" fmla="*/ 45 w 52"/>
                <a:gd name="T1" fmla="*/ 108 h 108"/>
                <a:gd name="T2" fmla="*/ 40 w 52"/>
                <a:gd name="T3" fmla="*/ 106 h 108"/>
                <a:gd name="T4" fmla="*/ 2 w 52"/>
                <a:gd name="T5" fmla="*/ 60 h 108"/>
                <a:gd name="T6" fmla="*/ 1 w 52"/>
                <a:gd name="T7" fmla="*/ 53 h 108"/>
                <a:gd name="T8" fmla="*/ 35 w 52"/>
                <a:gd name="T9" fmla="*/ 3 h 108"/>
                <a:gd name="T10" fmla="*/ 44 w 52"/>
                <a:gd name="T11" fmla="*/ 2 h 108"/>
                <a:gd name="T12" fmla="*/ 45 w 52"/>
                <a:gd name="T13" fmla="*/ 10 h 108"/>
                <a:gd name="T14" fmla="*/ 14 w 52"/>
                <a:gd name="T15" fmla="*/ 56 h 108"/>
                <a:gd name="T16" fmla="*/ 50 w 52"/>
                <a:gd name="T17" fmla="*/ 98 h 108"/>
                <a:gd name="T18" fmla="*/ 49 w 52"/>
                <a:gd name="T19" fmla="*/ 107 h 108"/>
                <a:gd name="T20" fmla="*/ 45 w 52"/>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08">
                  <a:moveTo>
                    <a:pt x="45" y="108"/>
                  </a:moveTo>
                  <a:cubicBezTo>
                    <a:pt x="43" y="108"/>
                    <a:pt x="41" y="107"/>
                    <a:pt x="40" y="106"/>
                  </a:cubicBezTo>
                  <a:cubicBezTo>
                    <a:pt x="2" y="60"/>
                    <a:pt x="2" y="60"/>
                    <a:pt x="2" y="60"/>
                  </a:cubicBezTo>
                  <a:cubicBezTo>
                    <a:pt x="0" y="58"/>
                    <a:pt x="0" y="55"/>
                    <a:pt x="1" y="53"/>
                  </a:cubicBezTo>
                  <a:cubicBezTo>
                    <a:pt x="35" y="3"/>
                    <a:pt x="35" y="3"/>
                    <a:pt x="35" y="3"/>
                  </a:cubicBezTo>
                  <a:cubicBezTo>
                    <a:pt x="37" y="0"/>
                    <a:pt x="41" y="0"/>
                    <a:pt x="44" y="2"/>
                  </a:cubicBezTo>
                  <a:cubicBezTo>
                    <a:pt x="46" y="3"/>
                    <a:pt x="47" y="7"/>
                    <a:pt x="45" y="10"/>
                  </a:cubicBezTo>
                  <a:cubicBezTo>
                    <a:pt x="14" y="56"/>
                    <a:pt x="14" y="56"/>
                    <a:pt x="14" y="56"/>
                  </a:cubicBezTo>
                  <a:cubicBezTo>
                    <a:pt x="50" y="98"/>
                    <a:pt x="50" y="98"/>
                    <a:pt x="50" y="98"/>
                  </a:cubicBezTo>
                  <a:cubicBezTo>
                    <a:pt x="52" y="101"/>
                    <a:pt x="51" y="105"/>
                    <a:pt x="49" y="107"/>
                  </a:cubicBezTo>
                  <a:cubicBezTo>
                    <a:pt x="48" y="108"/>
                    <a:pt x="46" y="108"/>
                    <a:pt x="45"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6" name="Freeform 207">
              <a:extLst>
                <a:ext uri="{FF2B5EF4-FFF2-40B4-BE49-F238E27FC236}">
                  <a16:creationId xmlns:a16="http://schemas.microsoft.com/office/drawing/2014/main" id="{535A812F-5015-4834-8F35-BBA148860F5C}"/>
                </a:ext>
              </a:extLst>
            </p:cNvPr>
            <p:cNvSpPr>
              <a:spLocks/>
            </p:cNvSpPr>
            <p:nvPr/>
          </p:nvSpPr>
          <p:spPr bwMode="auto">
            <a:xfrm>
              <a:off x="3480" y="3241"/>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9"/>
                    <a:pt x="0" y="6"/>
                  </a:cubicBezTo>
                  <a:cubicBezTo>
                    <a:pt x="0" y="3"/>
                    <a:pt x="3" y="0"/>
                    <a:pt x="6" y="0"/>
                  </a:cubicBezTo>
                  <a:cubicBezTo>
                    <a:pt x="66" y="0"/>
                    <a:pt x="66" y="0"/>
                    <a:pt x="66" y="0"/>
                  </a:cubicBezTo>
                  <a:cubicBezTo>
                    <a:pt x="70" y="0"/>
                    <a:pt x="72" y="3"/>
                    <a:pt x="72" y="6"/>
                  </a:cubicBezTo>
                  <a:cubicBezTo>
                    <a:pt x="72" y="9"/>
                    <a:pt x="70"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7" name="Rectangle 208">
              <a:extLst>
                <a:ext uri="{FF2B5EF4-FFF2-40B4-BE49-F238E27FC236}">
                  <a16:creationId xmlns:a16="http://schemas.microsoft.com/office/drawing/2014/main" id="{7FC0487F-8B6F-4F60-8385-0134ADFB79DC}"/>
                </a:ext>
              </a:extLst>
            </p:cNvPr>
            <p:cNvSpPr>
              <a:spLocks noChangeArrowheads="1"/>
            </p:cNvSpPr>
            <p:nvPr/>
          </p:nvSpPr>
          <p:spPr bwMode="auto">
            <a:xfrm>
              <a:off x="3702" y="3170"/>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8" name="Rectangle 209">
              <a:extLst>
                <a:ext uri="{FF2B5EF4-FFF2-40B4-BE49-F238E27FC236}">
                  <a16:creationId xmlns:a16="http://schemas.microsoft.com/office/drawing/2014/main" id="{4A877421-AAE7-4155-BCDC-06464B2CA5FD}"/>
                </a:ext>
              </a:extLst>
            </p:cNvPr>
            <p:cNvSpPr>
              <a:spLocks noChangeArrowheads="1"/>
            </p:cNvSpPr>
            <p:nvPr/>
          </p:nvSpPr>
          <p:spPr bwMode="auto">
            <a:xfrm>
              <a:off x="3702" y="3223"/>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89" name="Rectangle 210">
              <a:extLst>
                <a:ext uri="{FF2B5EF4-FFF2-40B4-BE49-F238E27FC236}">
                  <a16:creationId xmlns:a16="http://schemas.microsoft.com/office/drawing/2014/main" id="{DCB625A7-37FC-4C87-A2DA-7878232F7DF3}"/>
                </a:ext>
              </a:extLst>
            </p:cNvPr>
            <p:cNvSpPr>
              <a:spLocks noChangeArrowheads="1"/>
            </p:cNvSpPr>
            <p:nvPr/>
          </p:nvSpPr>
          <p:spPr bwMode="auto">
            <a:xfrm>
              <a:off x="3702" y="3276"/>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9045" tIns="24523" rIns="49045" bIns="24523" numCol="1" anchor="t" anchorCtr="0" compatLnSpc="1">
              <a:prstTxWarp prst="textNoShape">
                <a:avLst/>
              </a:prstTxWarp>
            </a:bodyPr>
            <a:lstStyle/>
            <a:p>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sp>
        <p:nvSpPr>
          <p:cNvPr id="90" name="Circular Arrow 361">
            <a:extLst>
              <a:ext uri="{FF2B5EF4-FFF2-40B4-BE49-F238E27FC236}">
                <a16:creationId xmlns:a16="http://schemas.microsoft.com/office/drawing/2014/main" id="{3F6C30BA-F620-43EF-896E-F74613E285E1}"/>
              </a:ext>
            </a:extLst>
          </p:cNvPr>
          <p:cNvSpPr/>
          <p:nvPr/>
        </p:nvSpPr>
        <p:spPr>
          <a:xfrm rot="331266">
            <a:off x="3251786" y="376692"/>
            <a:ext cx="994250" cy="1216136"/>
          </a:xfrm>
          <a:prstGeom prst="circularArrow">
            <a:avLst>
              <a:gd name="adj1" fmla="val 6231"/>
              <a:gd name="adj2" fmla="val 904147"/>
              <a:gd name="adj3" fmla="val 19589791"/>
              <a:gd name="adj4" fmla="val 15797877"/>
              <a:gd name="adj5" fmla="val 14953"/>
            </a:avLst>
          </a:prstGeom>
          <a:gradFill flip="none" rotWithShape="1">
            <a:gsLst>
              <a:gs pos="100000">
                <a:schemeClr val="accent1"/>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Rectangle: Rounded Corners 90">
            <a:extLst>
              <a:ext uri="{FF2B5EF4-FFF2-40B4-BE49-F238E27FC236}">
                <a16:creationId xmlns:a16="http://schemas.microsoft.com/office/drawing/2014/main" id="{1FE07A13-BEEA-4E19-87D2-101DFC74C68A}"/>
              </a:ext>
            </a:extLst>
          </p:cNvPr>
          <p:cNvSpPr/>
          <p:nvPr/>
        </p:nvSpPr>
        <p:spPr>
          <a:xfrm>
            <a:off x="3104165" y="4270769"/>
            <a:ext cx="1383740" cy="380064"/>
          </a:xfrm>
          <a:prstGeom prst="roundRect">
            <a:avLst/>
          </a:prstGeom>
          <a:solidFill>
            <a:srgbClr val="ECD1FF"/>
          </a:solidFill>
        </p:spPr>
        <p:txBody>
          <a:bodyPr wrap="square" lIns="27033" tIns="27033" rIns="27033" bIns="27033">
            <a:spAutoFit/>
          </a:bodyPr>
          <a:lstStyle/>
          <a:p>
            <a:r>
              <a:rPr lang="en-AU" sz="676" b="1" dirty="0">
                <a:latin typeface="Segoe UI" panose="020B0502040204020203" pitchFamily="34" charset="0"/>
                <a:ea typeface="Segoe UI" panose="020B0502040204020203" pitchFamily="34" charset="0"/>
                <a:cs typeface="Segoe UI" panose="020B0502040204020203" pitchFamily="34" charset="0"/>
              </a:rPr>
              <a:t>Corporate Administration</a:t>
            </a:r>
          </a:p>
          <a:p>
            <a:r>
              <a:rPr lang="en-AU" sz="601" dirty="0">
                <a:latin typeface="Segoe UI" panose="020B0502040204020203" pitchFamily="34" charset="0"/>
                <a:ea typeface="Segoe UI" panose="020B0502040204020203" pitchFamily="34" charset="0"/>
                <a:cs typeface="Segoe UI" panose="020B0502040204020203" pitchFamily="34" charset="0"/>
              </a:rPr>
              <a:t>Supports the administrative functions of the Tax Office.</a:t>
            </a:r>
          </a:p>
        </p:txBody>
      </p:sp>
      <p:sp>
        <p:nvSpPr>
          <p:cNvPr id="92" name="Rectangle: Rounded Corners 91">
            <a:extLst>
              <a:ext uri="{FF2B5EF4-FFF2-40B4-BE49-F238E27FC236}">
                <a16:creationId xmlns:a16="http://schemas.microsoft.com/office/drawing/2014/main" id="{D3DF9529-F31C-457F-A6D9-064C8B98B929}"/>
              </a:ext>
            </a:extLst>
          </p:cNvPr>
          <p:cNvSpPr/>
          <p:nvPr/>
        </p:nvSpPr>
        <p:spPr>
          <a:xfrm>
            <a:off x="7088534" y="4270769"/>
            <a:ext cx="1432739" cy="380064"/>
          </a:xfrm>
          <a:prstGeom prst="roundRect">
            <a:avLst/>
          </a:prstGeom>
          <a:solidFill>
            <a:srgbClr val="FFE7FF"/>
          </a:solidFill>
        </p:spPr>
        <p:txBody>
          <a:bodyPr wrap="square" lIns="27033" tIns="27033" rIns="27033" bIns="27033">
            <a:spAutoFit/>
          </a:bodyPr>
          <a:lstStyle/>
          <a:p>
            <a:r>
              <a:rPr lang="en-AU" sz="676" b="1" dirty="0">
                <a:latin typeface="Segoe UI" panose="020B0502040204020203" pitchFamily="34" charset="0"/>
                <a:ea typeface="Segoe UI" panose="020B0502040204020203" pitchFamily="34" charset="0"/>
                <a:cs typeface="Segoe UI" panose="020B0502040204020203" pitchFamily="34" charset="0"/>
              </a:rPr>
              <a:t>Technology Administration</a:t>
            </a:r>
          </a:p>
          <a:p>
            <a:r>
              <a:rPr lang="en-AU" sz="601" dirty="0">
                <a:latin typeface="Segoe UI" panose="020B0502040204020203" pitchFamily="34" charset="0"/>
                <a:ea typeface="Segoe UI" panose="020B0502040204020203" pitchFamily="34" charset="0"/>
                <a:cs typeface="Segoe UI" panose="020B0502040204020203" pitchFamily="34" charset="0"/>
              </a:rPr>
              <a:t>Supports the administrative functions of all Technology and Applications.</a:t>
            </a:r>
          </a:p>
        </p:txBody>
      </p:sp>
      <p:grpSp>
        <p:nvGrpSpPr>
          <p:cNvPr id="93" name="Group 92">
            <a:extLst>
              <a:ext uri="{FF2B5EF4-FFF2-40B4-BE49-F238E27FC236}">
                <a16:creationId xmlns:a16="http://schemas.microsoft.com/office/drawing/2014/main" id="{B8DA2E67-7C59-48E6-80E3-26EA71777485}"/>
              </a:ext>
            </a:extLst>
          </p:cNvPr>
          <p:cNvGrpSpPr>
            <a:grpSpLocks/>
          </p:cNvGrpSpPr>
          <p:nvPr/>
        </p:nvGrpSpPr>
        <p:grpSpPr>
          <a:xfrm>
            <a:off x="2717846" y="4310281"/>
            <a:ext cx="324394" cy="270328"/>
            <a:chOff x="5159375" y="3286125"/>
            <a:chExt cx="636588" cy="484188"/>
          </a:xfrm>
          <a:solidFill>
            <a:srgbClr val="9900FF"/>
          </a:solidFill>
        </p:grpSpPr>
        <p:sp>
          <p:nvSpPr>
            <p:cNvPr id="94" name="Freeform 5">
              <a:extLst>
                <a:ext uri="{FF2B5EF4-FFF2-40B4-BE49-F238E27FC236}">
                  <a16:creationId xmlns:a16="http://schemas.microsoft.com/office/drawing/2014/main" id="{3B1BA9E4-C005-4F3C-A6C3-761FA12FCDE3}"/>
                </a:ext>
              </a:extLst>
            </p:cNvPr>
            <p:cNvSpPr>
              <a:spLocks/>
            </p:cNvSpPr>
            <p:nvPr/>
          </p:nvSpPr>
          <p:spPr bwMode="auto">
            <a:xfrm>
              <a:off x="5159375" y="3448050"/>
              <a:ext cx="425450" cy="322263"/>
            </a:xfrm>
            <a:custGeom>
              <a:avLst/>
              <a:gdLst>
                <a:gd name="T0" fmla="*/ 62 w 64"/>
                <a:gd name="T1" fmla="*/ 44 h 48"/>
                <a:gd name="T2" fmla="*/ 26 w 64"/>
                <a:gd name="T3" fmla="*/ 44 h 48"/>
                <a:gd name="T4" fmla="*/ 16 w 64"/>
                <a:gd name="T5" fmla="*/ 34 h 48"/>
                <a:gd name="T6" fmla="*/ 16 w 64"/>
                <a:gd name="T7" fmla="*/ 6 h 48"/>
                <a:gd name="T8" fmla="*/ 25 w 64"/>
                <a:gd name="T9" fmla="*/ 12 h 48"/>
                <a:gd name="T10" fmla="*/ 26 w 64"/>
                <a:gd name="T11" fmla="*/ 12 h 48"/>
                <a:gd name="T12" fmla="*/ 28 w 64"/>
                <a:gd name="T13" fmla="*/ 11 h 48"/>
                <a:gd name="T14" fmla="*/ 27 w 64"/>
                <a:gd name="T15" fmla="*/ 8 h 48"/>
                <a:gd name="T16" fmla="*/ 15 w 64"/>
                <a:gd name="T17" fmla="*/ 0 h 48"/>
                <a:gd name="T18" fmla="*/ 15 w 64"/>
                <a:gd name="T19" fmla="*/ 0 h 48"/>
                <a:gd name="T20" fmla="*/ 14 w 64"/>
                <a:gd name="T21" fmla="*/ 0 h 48"/>
                <a:gd name="T22" fmla="*/ 13 w 64"/>
                <a:gd name="T23" fmla="*/ 0 h 48"/>
                <a:gd name="T24" fmla="*/ 13 w 64"/>
                <a:gd name="T25" fmla="*/ 0 h 48"/>
                <a:gd name="T26" fmla="*/ 1 w 64"/>
                <a:gd name="T27" fmla="*/ 8 h 48"/>
                <a:gd name="T28" fmla="*/ 0 w 64"/>
                <a:gd name="T29" fmla="*/ 11 h 48"/>
                <a:gd name="T30" fmla="*/ 3 w 64"/>
                <a:gd name="T31" fmla="*/ 12 h 48"/>
                <a:gd name="T32" fmla="*/ 12 w 64"/>
                <a:gd name="T33" fmla="*/ 6 h 48"/>
                <a:gd name="T34" fmla="*/ 12 w 64"/>
                <a:gd name="T35" fmla="*/ 34 h 48"/>
                <a:gd name="T36" fmla="*/ 26 w 64"/>
                <a:gd name="T37" fmla="*/ 48 h 48"/>
                <a:gd name="T38" fmla="*/ 62 w 64"/>
                <a:gd name="T39" fmla="*/ 48 h 48"/>
                <a:gd name="T40" fmla="*/ 64 w 64"/>
                <a:gd name="T41" fmla="*/ 46 h 48"/>
                <a:gd name="T42" fmla="*/ 62 w 64"/>
                <a:gd name="T4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48">
                  <a:moveTo>
                    <a:pt x="62" y="44"/>
                  </a:moveTo>
                  <a:cubicBezTo>
                    <a:pt x="26" y="44"/>
                    <a:pt x="26" y="44"/>
                    <a:pt x="26" y="44"/>
                  </a:cubicBezTo>
                  <a:cubicBezTo>
                    <a:pt x="20" y="44"/>
                    <a:pt x="16" y="40"/>
                    <a:pt x="16" y="34"/>
                  </a:cubicBezTo>
                  <a:cubicBezTo>
                    <a:pt x="16" y="6"/>
                    <a:pt x="16" y="6"/>
                    <a:pt x="16" y="6"/>
                  </a:cubicBezTo>
                  <a:cubicBezTo>
                    <a:pt x="25" y="12"/>
                    <a:pt x="25" y="12"/>
                    <a:pt x="25" y="12"/>
                  </a:cubicBezTo>
                  <a:cubicBezTo>
                    <a:pt x="25" y="12"/>
                    <a:pt x="26" y="12"/>
                    <a:pt x="26" y="12"/>
                  </a:cubicBezTo>
                  <a:cubicBezTo>
                    <a:pt x="27" y="12"/>
                    <a:pt x="27" y="12"/>
                    <a:pt x="28" y="11"/>
                  </a:cubicBezTo>
                  <a:cubicBezTo>
                    <a:pt x="28" y="10"/>
                    <a:pt x="28" y="9"/>
                    <a:pt x="27" y="8"/>
                  </a:cubicBezTo>
                  <a:cubicBezTo>
                    <a:pt x="15" y="0"/>
                    <a:pt x="15" y="0"/>
                    <a:pt x="15" y="0"/>
                  </a:cubicBezTo>
                  <a:cubicBezTo>
                    <a:pt x="15" y="0"/>
                    <a:pt x="15" y="0"/>
                    <a:pt x="15" y="0"/>
                  </a:cubicBezTo>
                  <a:cubicBezTo>
                    <a:pt x="15" y="0"/>
                    <a:pt x="14" y="0"/>
                    <a:pt x="14" y="0"/>
                  </a:cubicBezTo>
                  <a:cubicBezTo>
                    <a:pt x="14" y="0"/>
                    <a:pt x="13" y="0"/>
                    <a:pt x="13" y="0"/>
                  </a:cubicBezTo>
                  <a:cubicBezTo>
                    <a:pt x="13" y="0"/>
                    <a:pt x="13" y="0"/>
                    <a:pt x="13" y="0"/>
                  </a:cubicBezTo>
                  <a:cubicBezTo>
                    <a:pt x="1" y="8"/>
                    <a:pt x="1" y="8"/>
                    <a:pt x="1" y="8"/>
                  </a:cubicBezTo>
                  <a:cubicBezTo>
                    <a:pt x="0" y="9"/>
                    <a:pt x="0" y="10"/>
                    <a:pt x="0" y="11"/>
                  </a:cubicBezTo>
                  <a:cubicBezTo>
                    <a:pt x="1" y="12"/>
                    <a:pt x="2" y="12"/>
                    <a:pt x="3" y="12"/>
                  </a:cubicBezTo>
                  <a:cubicBezTo>
                    <a:pt x="12" y="6"/>
                    <a:pt x="12" y="6"/>
                    <a:pt x="12" y="6"/>
                  </a:cubicBezTo>
                  <a:cubicBezTo>
                    <a:pt x="12" y="34"/>
                    <a:pt x="12" y="34"/>
                    <a:pt x="12" y="34"/>
                  </a:cubicBezTo>
                  <a:cubicBezTo>
                    <a:pt x="12" y="42"/>
                    <a:pt x="18" y="48"/>
                    <a:pt x="26" y="48"/>
                  </a:cubicBezTo>
                  <a:cubicBezTo>
                    <a:pt x="62" y="48"/>
                    <a:pt x="62" y="48"/>
                    <a:pt x="62" y="48"/>
                  </a:cubicBezTo>
                  <a:cubicBezTo>
                    <a:pt x="63" y="48"/>
                    <a:pt x="64" y="47"/>
                    <a:pt x="64" y="46"/>
                  </a:cubicBezTo>
                  <a:cubicBezTo>
                    <a:pt x="64" y="45"/>
                    <a:pt x="63" y="44"/>
                    <a:pt x="62" y="44"/>
                  </a:cubicBezTo>
                  <a:close/>
                </a:path>
              </a:pathLst>
            </a:custGeom>
            <a:grpFill/>
            <a:ln w="9525">
              <a:solidFill>
                <a:srgbClr val="9900FF"/>
              </a:solid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sp>
          <p:nvSpPr>
            <p:cNvPr id="95" name="Freeform 6">
              <a:extLst>
                <a:ext uri="{FF2B5EF4-FFF2-40B4-BE49-F238E27FC236}">
                  <a16:creationId xmlns:a16="http://schemas.microsoft.com/office/drawing/2014/main" id="{D15ADA71-A18B-496A-8320-F817150C4DAC}"/>
                </a:ext>
              </a:extLst>
            </p:cNvPr>
            <p:cNvSpPr>
              <a:spLocks/>
            </p:cNvSpPr>
            <p:nvPr/>
          </p:nvSpPr>
          <p:spPr bwMode="auto">
            <a:xfrm>
              <a:off x="5372100" y="3286125"/>
              <a:ext cx="423863" cy="322263"/>
            </a:xfrm>
            <a:custGeom>
              <a:avLst/>
              <a:gdLst>
                <a:gd name="T0" fmla="*/ 64 w 64"/>
                <a:gd name="T1" fmla="*/ 37 h 48"/>
                <a:gd name="T2" fmla="*/ 61 w 64"/>
                <a:gd name="T3" fmla="*/ 36 h 48"/>
                <a:gd name="T4" fmla="*/ 52 w 64"/>
                <a:gd name="T5" fmla="*/ 42 h 48"/>
                <a:gd name="T6" fmla="*/ 52 w 64"/>
                <a:gd name="T7" fmla="*/ 14 h 48"/>
                <a:gd name="T8" fmla="*/ 38 w 64"/>
                <a:gd name="T9" fmla="*/ 0 h 48"/>
                <a:gd name="T10" fmla="*/ 2 w 64"/>
                <a:gd name="T11" fmla="*/ 0 h 48"/>
                <a:gd name="T12" fmla="*/ 0 w 64"/>
                <a:gd name="T13" fmla="*/ 2 h 48"/>
                <a:gd name="T14" fmla="*/ 2 w 64"/>
                <a:gd name="T15" fmla="*/ 4 h 48"/>
                <a:gd name="T16" fmla="*/ 38 w 64"/>
                <a:gd name="T17" fmla="*/ 4 h 48"/>
                <a:gd name="T18" fmla="*/ 48 w 64"/>
                <a:gd name="T19" fmla="*/ 14 h 48"/>
                <a:gd name="T20" fmla="*/ 48 w 64"/>
                <a:gd name="T21" fmla="*/ 42 h 48"/>
                <a:gd name="T22" fmla="*/ 39 w 64"/>
                <a:gd name="T23" fmla="*/ 36 h 48"/>
                <a:gd name="T24" fmla="*/ 36 w 64"/>
                <a:gd name="T25" fmla="*/ 37 h 48"/>
                <a:gd name="T26" fmla="*/ 37 w 64"/>
                <a:gd name="T27" fmla="*/ 40 h 48"/>
                <a:gd name="T28" fmla="*/ 49 w 64"/>
                <a:gd name="T29" fmla="*/ 48 h 48"/>
                <a:gd name="T30" fmla="*/ 49 w 64"/>
                <a:gd name="T31" fmla="*/ 48 h 48"/>
                <a:gd name="T32" fmla="*/ 50 w 64"/>
                <a:gd name="T33" fmla="*/ 48 h 48"/>
                <a:gd name="T34" fmla="*/ 51 w 64"/>
                <a:gd name="T35" fmla="*/ 48 h 48"/>
                <a:gd name="T36" fmla="*/ 51 w 64"/>
                <a:gd name="T37" fmla="*/ 48 h 48"/>
                <a:gd name="T38" fmla="*/ 63 w 64"/>
                <a:gd name="T39" fmla="*/ 40 h 48"/>
                <a:gd name="T40" fmla="*/ 64 w 64"/>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8">
                  <a:moveTo>
                    <a:pt x="64" y="37"/>
                  </a:moveTo>
                  <a:cubicBezTo>
                    <a:pt x="63" y="36"/>
                    <a:pt x="62" y="36"/>
                    <a:pt x="61" y="36"/>
                  </a:cubicBezTo>
                  <a:cubicBezTo>
                    <a:pt x="52" y="42"/>
                    <a:pt x="52" y="42"/>
                    <a:pt x="52" y="42"/>
                  </a:cubicBezTo>
                  <a:cubicBezTo>
                    <a:pt x="52" y="14"/>
                    <a:pt x="52" y="14"/>
                    <a:pt x="52" y="14"/>
                  </a:cubicBezTo>
                  <a:cubicBezTo>
                    <a:pt x="52" y="6"/>
                    <a:pt x="46" y="0"/>
                    <a:pt x="38" y="0"/>
                  </a:cubicBezTo>
                  <a:cubicBezTo>
                    <a:pt x="2" y="0"/>
                    <a:pt x="2" y="0"/>
                    <a:pt x="2" y="0"/>
                  </a:cubicBezTo>
                  <a:cubicBezTo>
                    <a:pt x="1" y="0"/>
                    <a:pt x="0" y="1"/>
                    <a:pt x="0" y="2"/>
                  </a:cubicBezTo>
                  <a:cubicBezTo>
                    <a:pt x="0" y="3"/>
                    <a:pt x="1" y="4"/>
                    <a:pt x="2" y="4"/>
                  </a:cubicBezTo>
                  <a:cubicBezTo>
                    <a:pt x="38" y="4"/>
                    <a:pt x="38" y="4"/>
                    <a:pt x="38" y="4"/>
                  </a:cubicBezTo>
                  <a:cubicBezTo>
                    <a:pt x="44" y="4"/>
                    <a:pt x="48" y="8"/>
                    <a:pt x="48" y="14"/>
                  </a:cubicBezTo>
                  <a:cubicBezTo>
                    <a:pt x="48" y="42"/>
                    <a:pt x="48" y="42"/>
                    <a:pt x="48" y="42"/>
                  </a:cubicBezTo>
                  <a:cubicBezTo>
                    <a:pt x="39" y="36"/>
                    <a:pt x="39" y="36"/>
                    <a:pt x="39" y="36"/>
                  </a:cubicBezTo>
                  <a:cubicBezTo>
                    <a:pt x="38" y="36"/>
                    <a:pt x="37" y="36"/>
                    <a:pt x="36" y="37"/>
                  </a:cubicBezTo>
                  <a:cubicBezTo>
                    <a:pt x="36" y="38"/>
                    <a:pt x="36" y="39"/>
                    <a:pt x="37" y="40"/>
                  </a:cubicBezTo>
                  <a:cubicBezTo>
                    <a:pt x="49" y="48"/>
                    <a:pt x="49" y="48"/>
                    <a:pt x="49" y="48"/>
                  </a:cubicBezTo>
                  <a:cubicBezTo>
                    <a:pt x="49" y="48"/>
                    <a:pt x="49" y="48"/>
                    <a:pt x="49" y="48"/>
                  </a:cubicBezTo>
                  <a:cubicBezTo>
                    <a:pt x="49" y="48"/>
                    <a:pt x="50" y="48"/>
                    <a:pt x="50" y="48"/>
                  </a:cubicBezTo>
                  <a:cubicBezTo>
                    <a:pt x="50" y="48"/>
                    <a:pt x="51" y="48"/>
                    <a:pt x="51" y="48"/>
                  </a:cubicBezTo>
                  <a:cubicBezTo>
                    <a:pt x="51" y="48"/>
                    <a:pt x="51" y="48"/>
                    <a:pt x="51" y="48"/>
                  </a:cubicBezTo>
                  <a:cubicBezTo>
                    <a:pt x="63" y="40"/>
                    <a:pt x="63" y="40"/>
                    <a:pt x="63" y="40"/>
                  </a:cubicBezTo>
                  <a:cubicBezTo>
                    <a:pt x="64" y="39"/>
                    <a:pt x="64" y="38"/>
                    <a:pt x="64" y="37"/>
                  </a:cubicBezTo>
                  <a:close/>
                </a:path>
              </a:pathLst>
            </a:custGeom>
            <a:grpFill/>
            <a:ln w="9525">
              <a:solidFill>
                <a:srgbClr val="9900FF"/>
              </a:solidFill>
              <a:round/>
              <a:headEnd/>
              <a:tailEnd/>
            </a:ln>
          </p:spPr>
          <p:txBody>
            <a:bodyPr vert="horz" wrap="square" lIns="49045" tIns="24523" rIns="49045" bIns="24523" numCol="1" anchor="t" anchorCtr="0" compatLnSpc="1">
              <a:prstTxWarp prst="textNoShape">
                <a:avLst/>
              </a:prstTxWarp>
            </a:bodyPr>
            <a:lstStyle/>
            <a:p>
              <a:endParaRPr lang="en-US" sz="826"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96" name="Group 30">
            <a:extLst>
              <a:ext uri="{FF2B5EF4-FFF2-40B4-BE49-F238E27FC236}">
                <a16:creationId xmlns:a16="http://schemas.microsoft.com/office/drawing/2014/main" id="{CC5E80F9-409E-4E55-9550-B179BDED43AC}"/>
              </a:ext>
            </a:extLst>
          </p:cNvPr>
          <p:cNvGrpSpPr>
            <a:grpSpLocks/>
          </p:cNvGrpSpPr>
          <p:nvPr/>
        </p:nvGrpSpPr>
        <p:grpSpPr bwMode="auto">
          <a:xfrm>
            <a:off x="6717847" y="4284288"/>
            <a:ext cx="330574" cy="351427"/>
            <a:chOff x="3471" y="457"/>
            <a:chExt cx="355" cy="391"/>
          </a:xfrm>
          <a:solidFill>
            <a:srgbClr val="FF00FF"/>
          </a:solidFill>
        </p:grpSpPr>
        <p:sp>
          <p:nvSpPr>
            <p:cNvPr id="97" name="Freeform 31">
              <a:extLst>
                <a:ext uri="{FF2B5EF4-FFF2-40B4-BE49-F238E27FC236}">
                  <a16:creationId xmlns:a16="http://schemas.microsoft.com/office/drawing/2014/main" id="{0747067E-62F5-4FDB-BB1D-E5F53F0DB731}"/>
                </a:ext>
              </a:extLst>
            </p:cNvPr>
            <p:cNvSpPr>
              <a:spLocks/>
            </p:cNvSpPr>
            <p:nvPr/>
          </p:nvSpPr>
          <p:spPr bwMode="auto">
            <a:xfrm>
              <a:off x="3640" y="795"/>
              <a:ext cx="17" cy="53"/>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98" name="Freeform 32">
              <a:extLst>
                <a:ext uri="{FF2B5EF4-FFF2-40B4-BE49-F238E27FC236}">
                  <a16:creationId xmlns:a16="http://schemas.microsoft.com/office/drawing/2014/main" id="{F7FE3D1F-A987-4896-AFC5-B077F5FB4A57}"/>
                </a:ext>
              </a:extLst>
            </p:cNvPr>
            <p:cNvSpPr>
              <a:spLocks/>
            </p:cNvSpPr>
            <p:nvPr/>
          </p:nvSpPr>
          <p:spPr bwMode="auto">
            <a:xfrm>
              <a:off x="3773" y="661"/>
              <a:ext cx="53"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3" y="0"/>
                    <a:pt x="36" y="3"/>
                    <a:pt x="36" y="6"/>
                  </a:cubicBezTo>
                  <a:cubicBezTo>
                    <a:pt x="36" y="9"/>
                    <a:pt x="33"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99" name="Freeform 33">
              <a:extLst>
                <a:ext uri="{FF2B5EF4-FFF2-40B4-BE49-F238E27FC236}">
                  <a16:creationId xmlns:a16="http://schemas.microsoft.com/office/drawing/2014/main" id="{D5B7C613-FA6B-4FDD-A1CD-EC3956EE7AB2}"/>
                </a:ext>
              </a:extLst>
            </p:cNvPr>
            <p:cNvSpPr>
              <a:spLocks/>
            </p:cNvSpPr>
            <p:nvPr/>
          </p:nvSpPr>
          <p:spPr bwMode="auto">
            <a:xfrm>
              <a:off x="3640" y="457"/>
              <a:ext cx="17" cy="89"/>
            </a:xfrm>
            <a:custGeom>
              <a:avLst/>
              <a:gdLst>
                <a:gd name="T0" fmla="*/ 6 w 12"/>
                <a:gd name="T1" fmla="*/ 60 h 60"/>
                <a:gd name="T2" fmla="*/ 0 w 12"/>
                <a:gd name="T3" fmla="*/ 54 h 60"/>
                <a:gd name="T4" fmla="*/ 0 w 12"/>
                <a:gd name="T5" fmla="*/ 6 h 60"/>
                <a:gd name="T6" fmla="*/ 6 w 12"/>
                <a:gd name="T7" fmla="*/ 0 h 60"/>
                <a:gd name="T8" fmla="*/ 12 w 12"/>
                <a:gd name="T9" fmla="*/ 6 h 60"/>
                <a:gd name="T10" fmla="*/ 12 w 12"/>
                <a:gd name="T11" fmla="*/ 54 h 60"/>
                <a:gd name="T12" fmla="*/ 6 w 1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6" y="60"/>
                  </a:moveTo>
                  <a:cubicBezTo>
                    <a:pt x="3" y="60"/>
                    <a:pt x="0" y="57"/>
                    <a:pt x="0" y="54"/>
                  </a:cubicBezTo>
                  <a:cubicBezTo>
                    <a:pt x="0" y="6"/>
                    <a:pt x="0" y="6"/>
                    <a:pt x="0" y="6"/>
                  </a:cubicBezTo>
                  <a:cubicBezTo>
                    <a:pt x="0" y="3"/>
                    <a:pt x="3" y="0"/>
                    <a:pt x="6" y="0"/>
                  </a:cubicBezTo>
                  <a:cubicBezTo>
                    <a:pt x="9" y="0"/>
                    <a:pt x="12" y="3"/>
                    <a:pt x="12" y="6"/>
                  </a:cubicBezTo>
                  <a:cubicBezTo>
                    <a:pt x="12" y="54"/>
                    <a:pt x="12" y="54"/>
                    <a:pt x="12" y="54"/>
                  </a:cubicBezTo>
                  <a:cubicBezTo>
                    <a:pt x="12" y="57"/>
                    <a:pt x="9" y="60"/>
                    <a:pt x="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0" name="Freeform 34">
              <a:extLst>
                <a:ext uri="{FF2B5EF4-FFF2-40B4-BE49-F238E27FC236}">
                  <a16:creationId xmlns:a16="http://schemas.microsoft.com/office/drawing/2014/main" id="{2F083745-5113-4CAF-922F-5A8248B2095F}"/>
                </a:ext>
              </a:extLst>
            </p:cNvPr>
            <p:cNvSpPr>
              <a:spLocks/>
            </p:cNvSpPr>
            <p:nvPr/>
          </p:nvSpPr>
          <p:spPr bwMode="auto">
            <a:xfrm>
              <a:off x="3570" y="783"/>
              <a:ext cx="34" cy="51"/>
            </a:xfrm>
            <a:custGeom>
              <a:avLst/>
              <a:gdLst>
                <a:gd name="T0" fmla="*/ 7 w 23"/>
                <a:gd name="T1" fmla="*/ 35 h 35"/>
                <a:gd name="T2" fmla="*/ 5 w 23"/>
                <a:gd name="T3" fmla="*/ 34 h 35"/>
                <a:gd name="T4" fmla="*/ 1 w 23"/>
                <a:gd name="T5" fmla="*/ 26 h 35"/>
                <a:gd name="T6" fmla="*/ 11 w 23"/>
                <a:gd name="T7" fmla="*/ 4 h 35"/>
                <a:gd name="T8" fmla="*/ 18 w 23"/>
                <a:gd name="T9" fmla="*/ 1 h 35"/>
                <a:gd name="T10" fmla="*/ 22 w 23"/>
                <a:gd name="T11" fmla="*/ 9 h 35"/>
                <a:gd name="T12" fmla="*/ 12 w 23"/>
                <a:gd name="T13" fmla="*/ 31 h 35"/>
                <a:gd name="T14" fmla="*/ 7 w 2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7" y="35"/>
                  </a:moveTo>
                  <a:cubicBezTo>
                    <a:pt x="6" y="35"/>
                    <a:pt x="5" y="35"/>
                    <a:pt x="5" y="34"/>
                  </a:cubicBezTo>
                  <a:cubicBezTo>
                    <a:pt x="2" y="33"/>
                    <a:pt x="0" y="29"/>
                    <a:pt x="1" y="26"/>
                  </a:cubicBezTo>
                  <a:cubicBezTo>
                    <a:pt x="11" y="4"/>
                    <a:pt x="11" y="4"/>
                    <a:pt x="11" y="4"/>
                  </a:cubicBezTo>
                  <a:cubicBezTo>
                    <a:pt x="12" y="1"/>
                    <a:pt x="15" y="0"/>
                    <a:pt x="18" y="1"/>
                  </a:cubicBezTo>
                  <a:cubicBezTo>
                    <a:pt x="21" y="2"/>
                    <a:pt x="23" y="6"/>
                    <a:pt x="22" y="9"/>
                  </a:cubicBezTo>
                  <a:cubicBezTo>
                    <a:pt x="12" y="31"/>
                    <a:pt x="12" y="31"/>
                    <a:pt x="12" y="31"/>
                  </a:cubicBezTo>
                  <a:cubicBezTo>
                    <a:pt x="11" y="33"/>
                    <a:pt x="9" y="35"/>
                    <a:pt x="7"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1" name="Freeform 35">
              <a:extLst>
                <a:ext uri="{FF2B5EF4-FFF2-40B4-BE49-F238E27FC236}">
                  <a16:creationId xmlns:a16="http://schemas.microsoft.com/office/drawing/2014/main" id="{F0626450-EE72-40BB-9C06-B6710B348C53}"/>
                </a:ext>
              </a:extLst>
            </p:cNvPr>
            <p:cNvSpPr>
              <a:spLocks/>
            </p:cNvSpPr>
            <p:nvPr/>
          </p:nvSpPr>
          <p:spPr bwMode="auto">
            <a:xfrm>
              <a:off x="3693" y="783"/>
              <a:ext cx="34" cy="51"/>
            </a:xfrm>
            <a:custGeom>
              <a:avLst/>
              <a:gdLst>
                <a:gd name="T0" fmla="*/ 16 w 23"/>
                <a:gd name="T1" fmla="*/ 35 h 35"/>
                <a:gd name="T2" fmla="*/ 10 w 23"/>
                <a:gd name="T3" fmla="*/ 31 h 35"/>
                <a:gd name="T4" fmla="*/ 1 w 23"/>
                <a:gd name="T5" fmla="*/ 9 h 35"/>
                <a:gd name="T6" fmla="*/ 4 w 23"/>
                <a:gd name="T7" fmla="*/ 1 h 35"/>
                <a:gd name="T8" fmla="*/ 12 w 23"/>
                <a:gd name="T9" fmla="*/ 4 h 35"/>
                <a:gd name="T10" fmla="*/ 21 w 23"/>
                <a:gd name="T11" fmla="*/ 26 h 35"/>
                <a:gd name="T12" fmla="*/ 18 w 23"/>
                <a:gd name="T13" fmla="*/ 34 h 35"/>
                <a:gd name="T14" fmla="*/ 16 w 2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16" y="35"/>
                  </a:moveTo>
                  <a:cubicBezTo>
                    <a:pt x="13" y="35"/>
                    <a:pt x="11" y="33"/>
                    <a:pt x="10" y="31"/>
                  </a:cubicBezTo>
                  <a:cubicBezTo>
                    <a:pt x="1" y="9"/>
                    <a:pt x="1" y="9"/>
                    <a:pt x="1" y="9"/>
                  </a:cubicBezTo>
                  <a:cubicBezTo>
                    <a:pt x="0" y="6"/>
                    <a:pt x="1" y="2"/>
                    <a:pt x="4" y="1"/>
                  </a:cubicBezTo>
                  <a:cubicBezTo>
                    <a:pt x="7" y="0"/>
                    <a:pt x="11" y="1"/>
                    <a:pt x="12" y="4"/>
                  </a:cubicBezTo>
                  <a:cubicBezTo>
                    <a:pt x="21" y="26"/>
                    <a:pt x="21" y="26"/>
                    <a:pt x="21" y="26"/>
                  </a:cubicBezTo>
                  <a:cubicBezTo>
                    <a:pt x="23" y="29"/>
                    <a:pt x="21" y="33"/>
                    <a:pt x="18" y="34"/>
                  </a:cubicBezTo>
                  <a:cubicBezTo>
                    <a:pt x="17" y="35"/>
                    <a:pt x="17" y="35"/>
                    <a:pt x="1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2" name="Freeform 36">
              <a:extLst>
                <a:ext uri="{FF2B5EF4-FFF2-40B4-BE49-F238E27FC236}">
                  <a16:creationId xmlns:a16="http://schemas.microsoft.com/office/drawing/2014/main" id="{C14775C5-F619-465E-98FF-70E73D3C43D4}"/>
                </a:ext>
              </a:extLst>
            </p:cNvPr>
            <p:cNvSpPr>
              <a:spLocks/>
            </p:cNvSpPr>
            <p:nvPr/>
          </p:nvSpPr>
          <p:spPr bwMode="auto">
            <a:xfrm>
              <a:off x="3471" y="661"/>
              <a:ext cx="53"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3" y="0"/>
                    <a:pt x="36" y="3"/>
                    <a:pt x="36" y="6"/>
                  </a:cubicBezTo>
                  <a:cubicBezTo>
                    <a:pt x="36" y="9"/>
                    <a:pt x="33"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Freeform 37">
              <a:extLst>
                <a:ext uri="{FF2B5EF4-FFF2-40B4-BE49-F238E27FC236}">
                  <a16:creationId xmlns:a16="http://schemas.microsoft.com/office/drawing/2014/main" id="{6CDC18BD-325B-41F6-9C5F-580E4716C1D5}"/>
                </a:ext>
              </a:extLst>
            </p:cNvPr>
            <p:cNvSpPr>
              <a:spLocks/>
            </p:cNvSpPr>
            <p:nvPr/>
          </p:nvSpPr>
          <p:spPr bwMode="auto">
            <a:xfrm>
              <a:off x="3761" y="595"/>
              <a:ext cx="53" cy="32"/>
            </a:xfrm>
            <a:custGeom>
              <a:avLst/>
              <a:gdLst>
                <a:gd name="T0" fmla="*/ 7 w 36"/>
                <a:gd name="T1" fmla="*/ 22 h 22"/>
                <a:gd name="T2" fmla="*/ 1 w 36"/>
                <a:gd name="T3" fmla="*/ 19 h 22"/>
                <a:gd name="T4" fmla="*/ 5 w 36"/>
                <a:gd name="T5" fmla="*/ 11 h 22"/>
                <a:gd name="T6" fmla="*/ 27 w 36"/>
                <a:gd name="T7" fmla="*/ 2 h 22"/>
                <a:gd name="T8" fmla="*/ 35 w 36"/>
                <a:gd name="T9" fmla="*/ 5 h 22"/>
                <a:gd name="T10" fmla="*/ 31 w 36"/>
                <a:gd name="T11" fmla="*/ 13 h 22"/>
                <a:gd name="T12" fmla="*/ 9 w 36"/>
                <a:gd name="T13" fmla="*/ 22 h 22"/>
                <a:gd name="T14" fmla="*/ 7 w 3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2">
                  <a:moveTo>
                    <a:pt x="7" y="22"/>
                  </a:moveTo>
                  <a:cubicBezTo>
                    <a:pt x="5" y="22"/>
                    <a:pt x="2" y="21"/>
                    <a:pt x="1" y="19"/>
                  </a:cubicBezTo>
                  <a:cubicBezTo>
                    <a:pt x="0" y="16"/>
                    <a:pt x="2" y="12"/>
                    <a:pt x="5" y="11"/>
                  </a:cubicBezTo>
                  <a:cubicBezTo>
                    <a:pt x="27" y="2"/>
                    <a:pt x="27" y="2"/>
                    <a:pt x="27" y="2"/>
                  </a:cubicBezTo>
                  <a:cubicBezTo>
                    <a:pt x="30" y="0"/>
                    <a:pt x="33" y="2"/>
                    <a:pt x="35" y="5"/>
                  </a:cubicBezTo>
                  <a:cubicBezTo>
                    <a:pt x="36" y="8"/>
                    <a:pt x="35" y="11"/>
                    <a:pt x="31" y="13"/>
                  </a:cubicBezTo>
                  <a:cubicBezTo>
                    <a:pt x="9" y="22"/>
                    <a:pt x="9" y="22"/>
                    <a:pt x="9" y="22"/>
                  </a:cubicBezTo>
                  <a:cubicBezTo>
                    <a:pt x="9" y="22"/>
                    <a:pt x="8" y="22"/>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4" name="Freeform 38">
              <a:extLst>
                <a:ext uri="{FF2B5EF4-FFF2-40B4-BE49-F238E27FC236}">
                  <a16:creationId xmlns:a16="http://schemas.microsoft.com/office/drawing/2014/main" id="{C1734CF0-502C-4DDB-8777-BAD871AB37C3}"/>
                </a:ext>
              </a:extLst>
            </p:cNvPr>
            <p:cNvSpPr>
              <a:spLocks/>
            </p:cNvSpPr>
            <p:nvPr/>
          </p:nvSpPr>
          <p:spPr bwMode="auto">
            <a:xfrm>
              <a:off x="3483" y="710"/>
              <a:ext cx="51" cy="33"/>
            </a:xfrm>
            <a:custGeom>
              <a:avLst/>
              <a:gdLst>
                <a:gd name="T0" fmla="*/ 7 w 35"/>
                <a:gd name="T1" fmla="*/ 22 h 22"/>
                <a:gd name="T2" fmla="*/ 1 w 35"/>
                <a:gd name="T3" fmla="*/ 19 h 22"/>
                <a:gd name="T4" fmla="*/ 4 w 35"/>
                <a:gd name="T5" fmla="*/ 11 h 22"/>
                <a:gd name="T6" fmla="*/ 26 w 35"/>
                <a:gd name="T7" fmla="*/ 2 h 22"/>
                <a:gd name="T8" fmla="*/ 34 w 35"/>
                <a:gd name="T9" fmla="*/ 5 h 22"/>
                <a:gd name="T10" fmla="*/ 31 w 35"/>
                <a:gd name="T11" fmla="*/ 13 h 22"/>
                <a:gd name="T12" fmla="*/ 9 w 35"/>
                <a:gd name="T13" fmla="*/ 22 h 22"/>
                <a:gd name="T14" fmla="*/ 7 w 3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2">
                  <a:moveTo>
                    <a:pt x="7" y="22"/>
                  </a:moveTo>
                  <a:cubicBezTo>
                    <a:pt x="4" y="22"/>
                    <a:pt x="2" y="21"/>
                    <a:pt x="1" y="19"/>
                  </a:cubicBezTo>
                  <a:cubicBezTo>
                    <a:pt x="0" y="16"/>
                    <a:pt x="1" y="12"/>
                    <a:pt x="4" y="11"/>
                  </a:cubicBezTo>
                  <a:cubicBezTo>
                    <a:pt x="26" y="2"/>
                    <a:pt x="26" y="2"/>
                    <a:pt x="26" y="2"/>
                  </a:cubicBezTo>
                  <a:cubicBezTo>
                    <a:pt x="29" y="0"/>
                    <a:pt x="33" y="2"/>
                    <a:pt x="34" y="5"/>
                  </a:cubicBezTo>
                  <a:cubicBezTo>
                    <a:pt x="35" y="8"/>
                    <a:pt x="34" y="12"/>
                    <a:pt x="31" y="13"/>
                  </a:cubicBezTo>
                  <a:cubicBezTo>
                    <a:pt x="9" y="22"/>
                    <a:pt x="9" y="22"/>
                    <a:pt x="9" y="22"/>
                  </a:cubicBezTo>
                  <a:cubicBezTo>
                    <a:pt x="8" y="22"/>
                    <a:pt x="7" y="22"/>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5" name="Freeform 39">
              <a:extLst>
                <a:ext uri="{FF2B5EF4-FFF2-40B4-BE49-F238E27FC236}">
                  <a16:creationId xmlns:a16="http://schemas.microsoft.com/office/drawing/2014/main" id="{06D80C07-6AFA-4126-B937-72A74FED7B1E}"/>
                </a:ext>
              </a:extLst>
            </p:cNvPr>
            <p:cNvSpPr>
              <a:spLocks/>
            </p:cNvSpPr>
            <p:nvPr/>
          </p:nvSpPr>
          <p:spPr bwMode="auto">
            <a:xfrm>
              <a:off x="3733" y="755"/>
              <a:ext cx="44" cy="42"/>
            </a:xfrm>
            <a:custGeom>
              <a:avLst/>
              <a:gdLst>
                <a:gd name="T0" fmla="*/ 23 w 30"/>
                <a:gd name="T1" fmla="*/ 29 h 29"/>
                <a:gd name="T2" fmla="*/ 19 w 30"/>
                <a:gd name="T3" fmla="*/ 28 h 29"/>
                <a:gd name="T4" fmla="*/ 2 w 30"/>
                <a:gd name="T5" fmla="*/ 11 h 29"/>
                <a:gd name="T6" fmla="*/ 2 w 30"/>
                <a:gd name="T7" fmla="*/ 2 h 29"/>
                <a:gd name="T8" fmla="*/ 11 w 30"/>
                <a:gd name="T9" fmla="*/ 2 h 29"/>
                <a:gd name="T10" fmla="*/ 28 w 30"/>
                <a:gd name="T11" fmla="*/ 19 h 29"/>
                <a:gd name="T12" fmla="*/ 28 w 30"/>
                <a:gd name="T13" fmla="*/ 28 h 29"/>
                <a:gd name="T14" fmla="*/ 23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3" y="29"/>
                  </a:moveTo>
                  <a:cubicBezTo>
                    <a:pt x="22" y="29"/>
                    <a:pt x="20" y="29"/>
                    <a:pt x="19" y="28"/>
                  </a:cubicBezTo>
                  <a:cubicBezTo>
                    <a:pt x="2" y="11"/>
                    <a:pt x="2" y="11"/>
                    <a:pt x="2" y="11"/>
                  </a:cubicBezTo>
                  <a:cubicBezTo>
                    <a:pt x="0" y="8"/>
                    <a:pt x="0" y="5"/>
                    <a:pt x="2" y="2"/>
                  </a:cubicBezTo>
                  <a:cubicBezTo>
                    <a:pt x="5" y="0"/>
                    <a:pt x="8" y="0"/>
                    <a:pt x="11" y="2"/>
                  </a:cubicBezTo>
                  <a:cubicBezTo>
                    <a:pt x="28" y="19"/>
                    <a:pt x="28" y="19"/>
                    <a:pt x="28" y="19"/>
                  </a:cubicBezTo>
                  <a:cubicBezTo>
                    <a:pt x="30" y="22"/>
                    <a:pt x="30" y="25"/>
                    <a:pt x="28" y="28"/>
                  </a:cubicBezTo>
                  <a:cubicBezTo>
                    <a:pt x="27" y="29"/>
                    <a:pt x="25" y="29"/>
                    <a:pt x="2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6" name="Freeform 40">
              <a:extLst>
                <a:ext uri="{FF2B5EF4-FFF2-40B4-BE49-F238E27FC236}">
                  <a16:creationId xmlns:a16="http://schemas.microsoft.com/office/drawing/2014/main" id="{19F94EA8-C065-4E9A-8C78-ED00646C356F}"/>
                </a:ext>
              </a:extLst>
            </p:cNvPr>
            <p:cNvSpPr>
              <a:spLocks/>
            </p:cNvSpPr>
            <p:nvPr/>
          </p:nvSpPr>
          <p:spPr bwMode="auto">
            <a:xfrm>
              <a:off x="3733" y="541"/>
              <a:ext cx="44" cy="43"/>
            </a:xfrm>
            <a:custGeom>
              <a:avLst/>
              <a:gdLst>
                <a:gd name="T0" fmla="*/ 6 w 30"/>
                <a:gd name="T1" fmla="*/ 29 h 29"/>
                <a:gd name="T2" fmla="*/ 2 w 30"/>
                <a:gd name="T3" fmla="*/ 27 h 29"/>
                <a:gd name="T4" fmla="*/ 2 w 30"/>
                <a:gd name="T5" fmla="*/ 19 h 29"/>
                <a:gd name="T6" fmla="*/ 19 w 30"/>
                <a:gd name="T7" fmla="*/ 2 h 29"/>
                <a:gd name="T8" fmla="*/ 28 w 30"/>
                <a:gd name="T9" fmla="*/ 2 h 29"/>
                <a:gd name="T10" fmla="*/ 28 w 30"/>
                <a:gd name="T11" fmla="*/ 10 h 29"/>
                <a:gd name="T12" fmla="*/ 11 w 30"/>
                <a:gd name="T13" fmla="*/ 27 h 29"/>
                <a:gd name="T14" fmla="*/ 6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6" y="29"/>
                  </a:moveTo>
                  <a:cubicBezTo>
                    <a:pt x="5" y="29"/>
                    <a:pt x="3" y="29"/>
                    <a:pt x="2" y="27"/>
                  </a:cubicBezTo>
                  <a:cubicBezTo>
                    <a:pt x="0" y="25"/>
                    <a:pt x="0" y="21"/>
                    <a:pt x="2" y="19"/>
                  </a:cubicBezTo>
                  <a:cubicBezTo>
                    <a:pt x="19" y="2"/>
                    <a:pt x="19" y="2"/>
                    <a:pt x="19" y="2"/>
                  </a:cubicBezTo>
                  <a:cubicBezTo>
                    <a:pt x="22" y="0"/>
                    <a:pt x="25" y="0"/>
                    <a:pt x="28" y="2"/>
                  </a:cubicBezTo>
                  <a:cubicBezTo>
                    <a:pt x="30" y="4"/>
                    <a:pt x="30" y="8"/>
                    <a:pt x="28" y="10"/>
                  </a:cubicBezTo>
                  <a:cubicBezTo>
                    <a:pt x="11" y="27"/>
                    <a:pt x="11" y="27"/>
                    <a:pt x="11" y="27"/>
                  </a:cubicBezTo>
                  <a:cubicBezTo>
                    <a:pt x="10" y="29"/>
                    <a:pt x="8" y="29"/>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Freeform 41">
              <a:extLst>
                <a:ext uri="{FF2B5EF4-FFF2-40B4-BE49-F238E27FC236}">
                  <a16:creationId xmlns:a16="http://schemas.microsoft.com/office/drawing/2014/main" id="{826DBC56-FFF7-4737-B842-18DB6D0424FA}"/>
                </a:ext>
              </a:extLst>
            </p:cNvPr>
            <p:cNvSpPr>
              <a:spLocks/>
            </p:cNvSpPr>
            <p:nvPr/>
          </p:nvSpPr>
          <p:spPr bwMode="auto">
            <a:xfrm>
              <a:off x="3688" y="504"/>
              <a:ext cx="34" cy="52"/>
            </a:xfrm>
            <a:custGeom>
              <a:avLst/>
              <a:gdLst>
                <a:gd name="T0" fmla="*/ 7 w 23"/>
                <a:gd name="T1" fmla="*/ 35 h 35"/>
                <a:gd name="T2" fmla="*/ 5 w 23"/>
                <a:gd name="T3" fmla="*/ 34 h 35"/>
                <a:gd name="T4" fmla="*/ 2 w 23"/>
                <a:gd name="T5" fmla="*/ 26 h 35"/>
                <a:gd name="T6" fmla="*/ 11 w 23"/>
                <a:gd name="T7" fmla="*/ 4 h 35"/>
                <a:gd name="T8" fmla="*/ 19 w 23"/>
                <a:gd name="T9" fmla="*/ 1 h 35"/>
                <a:gd name="T10" fmla="*/ 22 w 23"/>
                <a:gd name="T11" fmla="*/ 9 h 35"/>
                <a:gd name="T12" fmla="*/ 13 w 23"/>
                <a:gd name="T13" fmla="*/ 31 h 35"/>
                <a:gd name="T14" fmla="*/ 7 w 2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7" y="35"/>
                  </a:moveTo>
                  <a:cubicBezTo>
                    <a:pt x="7" y="35"/>
                    <a:pt x="6" y="35"/>
                    <a:pt x="5" y="34"/>
                  </a:cubicBezTo>
                  <a:cubicBezTo>
                    <a:pt x="2" y="33"/>
                    <a:pt x="0" y="29"/>
                    <a:pt x="2" y="26"/>
                  </a:cubicBezTo>
                  <a:cubicBezTo>
                    <a:pt x="11" y="4"/>
                    <a:pt x="11" y="4"/>
                    <a:pt x="11" y="4"/>
                  </a:cubicBezTo>
                  <a:cubicBezTo>
                    <a:pt x="12" y="1"/>
                    <a:pt x="16" y="0"/>
                    <a:pt x="19" y="1"/>
                  </a:cubicBezTo>
                  <a:cubicBezTo>
                    <a:pt x="22" y="2"/>
                    <a:pt x="23" y="6"/>
                    <a:pt x="22" y="9"/>
                  </a:cubicBezTo>
                  <a:cubicBezTo>
                    <a:pt x="13" y="31"/>
                    <a:pt x="13" y="31"/>
                    <a:pt x="13" y="31"/>
                  </a:cubicBezTo>
                  <a:cubicBezTo>
                    <a:pt x="12" y="33"/>
                    <a:pt x="10" y="35"/>
                    <a:pt x="7"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Freeform 42">
              <a:extLst>
                <a:ext uri="{FF2B5EF4-FFF2-40B4-BE49-F238E27FC236}">
                  <a16:creationId xmlns:a16="http://schemas.microsoft.com/office/drawing/2014/main" id="{2A670BAC-CFF0-4AEF-87B3-3BCFE439E8F2}"/>
                </a:ext>
              </a:extLst>
            </p:cNvPr>
            <p:cNvSpPr>
              <a:spLocks/>
            </p:cNvSpPr>
            <p:nvPr/>
          </p:nvSpPr>
          <p:spPr bwMode="auto">
            <a:xfrm>
              <a:off x="3573" y="504"/>
              <a:ext cx="34" cy="52"/>
            </a:xfrm>
            <a:custGeom>
              <a:avLst/>
              <a:gdLst>
                <a:gd name="T0" fmla="*/ 16 w 23"/>
                <a:gd name="T1" fmla="*/ 35 h 35"/>
                <a:gd name="T2" fmla="*/ 11 w 23"/>
                <a:gd name="T3" fmla="*/ 31 h 35"/>
                <a:gd name="T4" fmla="*/ 2 w 23"/>
                <a:gd name="T5" fmla="*/ 9 h 35"/>
                <a:gd name="T6" fmla="*/ 5 w 23"/>
                <a:gd name="T7" fmla="*/ 1 h 35"/>
                <a:gd name="T8" fmla="*/ 13 w 23"/>
                <a:gd name="T9" fmla="*/ 4 h 35"/>
                <a:gd name="T10" fmla="*/ 22 w 23"/>
                <a:gd name="T11" fmla="*/ 26 h 35"/>
                <a:gd name="T12" fmla="*/ 19 w 23"/>
                <a:gd name="T13" fmla="*/ 34 h 35"/>
                <a:gd name="T14" fmla="*/ 16 w 2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16" y="35"/>
                  </a:moveTo>
                  <a:cubicBezTo>
                    <a:pt x="14" y="35"/>
                    <a:pt x="12" y="33"/>
                    <a:pt x="11" y="31"/>
                  </a:cubicBezTo>
                  <a:cubicBezTo>
                    <a:pt x="2" y="9"/>
                    <a:pt x="2" y="9"/>
                    <a:pt x="2" y="9"/>
                  </a:cubicBezTo>
                  <a:cubicBezTo>
                    <a:pt x="0" y="6"/>
                    <a:pt x="2" y="2"/>
                    <a:pt x="5" y="1"/>
                  </a:cubicBezTo>
                  <a:cubicBezTo>
                    <a:pt x="8" y="0"/>
                    <a:pt x="11" y="1"/>
                    <a:pt x="13" y="4"/>
                  </a:cubicBezTo>
                  <a:cubicBezTo>
                    <a:pt x="22" y="26"/>
                    <a:pt x="22" y="26"/>
                    <a:pt x="22" y="26"/>
                  </a:cubicBezTo>
                  <a:cubicBezTo>
                    <a:pt x="23" y="29"/>
                    <a:pt x="22" y="33"/>
                    <a:pt x="19" y="34"/>
                  </a:cubicBezTo>
                  <a:cubicBezTo>
                    <a:pt x="18" y="35"/>
                    <a:pt x="17" y="35"/>
                    <a:pt x="1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09" name="Freeform 43">
              <a:extLst>
                <a:ext uri="{FF2B5EF4-FFF2-40B4-BE49-F238E27FC236}">
                  <a16:creationId xmlns:a16="http://schemas.microsoft.com/office/drawing/2014/main" id="{729FF38A-C686-4475-9D22-50A6988586A0}"/>
                </a:ext>
              </a:extLst>
            </p:cNvPr>
            <p:cNvSpPr>
              <a:spLocks/>
            </p:cNvSpPr>
            <p:nvPr/>
          </p:nvSpPr>
          <p:spPr bwMode="auto">
            <a:xfrm>
              <a:off x="3520" y="541"/>
              <a:ext cx="44" cy="43"/>
            </a:xfrm>
            <a:custGeom>
              <a:avLst/>
              <a:gdLst>
                <a:gd name="T0" fmla="*/ 23 w 30"/>
                <a:gd name="T1" fmla="*/ 29 h 29"/>
                <a:gd name="T2" fmla="*/ 19 w 30"/>
                <a:gd name="T3" fmla="*/ 27 h 29"/>
                <a:gd name="T4" fmla="*/ 2 w 30"/>
                <a:gd name="T5" fmla="*/ 10 h 29"/>
                <a:gd name="T6" fmla="*/ 2 w 30"/>
                <a:gd name="T7" fmla="*/ 2 h 29"/>
                <a:gd name="T8" fmla="*/ 10 w 30"/>
                <a:gd name="T9" fmla="*/ 2 h 29"/>
                <a:gd name="T10" fmla="*/ 27 w 30"/>
                <a:gd name="T11" fmla="*/ 19 h 29"/>
                <a:gd name="T12" fmla="*/ 27 w 30"/>
                <a:gd name="T13" fmla="*/ 27 h 29"/>
                <a:gd name="T14" fmla="*/ 23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3" y="29"/>
                  </a:moveTo>
                  <a:cubicBezTo>
                    <a:pt x="22" y="29"/>
                    <a:pt x="20" y="29"/>
                    <a:pt x="19" y="27"/>
                  </a:cubicBezTo>
                  <a:cubicBezTo>
                    <a:pt x="2" y="10"/>
                    <a:pt x="2" y="10"/>
                    <a:pt x="2" y="10"/>
                  </a:cubicBezTo>
                  <a:cubicBezTo>
                    <a:pt x="0" y="8"/>
                    <a:pt x="0" y="4"/>
                    <a:pt x="2" y="2"/>
                  </a:cubicBezTo>
                  <a:cubicBezTo>
                    <a:pt x="4" y="0"/>
                    <a:pt x="8" y="0"/>
                    <a:pt x="10" y="2"/>
                  </a:cubicBezTo>
                  <a:cubicBezTo>
                    <a:pt x="27" y="19"/>
                    <a:pt x="27" y="19"/>
                    <a:pt x="27" y="19"/>
                  </a:cubicBezTo>
                  <a:cubicBezTo>
                    <a:pt x="30" y="21"/>
                    <a:pt x="30" y="25"/>
                    <a:pt x="27" y="27"/>
                  </a:cubicBezTo>
                  <a:cubicBezTo>
                    <a:pt x="26" y="29"/>
                    <a:pt x="25" y="29"/>
                    <a:pt x="2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10" name="Freeform 44">
              <a:extLst>
                <a:ext uri="{FF2B5EF4-FFF2-40B4-BE49-F238E27FC236}">
                  <a16:creationId xmlns:a16="http://schemas.microsoft.com/office/drawing/2014/main" id="{4A2E564E-8D6C-489E-AAF0-60FEF6C25328}"/>
                </a:ext>
              </a:extLst>
            </p:cNvPr>
            <p:cNvSpPr>
              <a:spLocks/>
            </p:cNvSpPr>
            <p:nvPr/>
          </p:nvSpPr>
          <p:spPr bwMode="auto">
            <a:xfrm>
              <a:off x="3520" y="755"/>
              <a:ext cx="44" cy="42"/>
            </a:xfrm>
            <a:custGeom>
              <a:avLst/>
              <a:gdLst>
                <a:gd name="T0" fmla="*/ 6 w 30"/>
                <a:gd name="T1" fmla="*/ 29 h 29"/>
                <a:gd name="T2" fmla="*/ 2 w 30"/>
                <a:gd name="T3" fmla="*/ 28 h 29"/>
                <a:gd name="T4" fmla="*/ 2 w 30"/>
                <a:gd name="T5" fmla="*/ 19 h 29"/>
                <a:gd name="T6" fmla="*/ 19 w 30"/>
                <a:gd name="T7" fmla="*/ 2 h 29"/>
                <a:gd name="T8" fmla="*/ 27 w 30"/>
                <a:gd name="T9" fmla="*/ 2 h 29"/>
                <a:gd name="T10" fmla="*/ 27 w 30"/>
                <a:gd name="T11" fmla="*/ 11 h 29"/>
                <a:gd name="T12" fmla="*/ 10 w 30"/>
                <a:gd name="T13" fmla="*/ 28 h 29"/>
                <a:gd name="T14" fmla="*/ 6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6" y="29"/>
                  </a:moveTo>
                  <a:cubicBezTo>
                    <a:pt x="5" y="29"/>
                    <a:pt x="3" y="29"/>
                    <a:pt x="2" y="28"/>
                  </a:cubicBezTo>
                  <a:cubicBezTo>
                    <a:pt x="0" y="25"/>
                    <a:pt x="0" y="22"/>
                    <a:pt x="2" y="19"/>
                  </a:cubicBezTo>
                  <a:cubicBezTo>
                    <a:pt x="19" y="2"/>
                    <a:pt x="19" y="2"/>
                    <a:pt x="19" y="2"/>
                  </a:cubicBezTo>
                  <a:cubicBezTo>
                    <a:pt x="21" y="0"/>
                    <a:pt x="25" y="0"/>
                    <a:pt x="27" y="2"/>
                  </a:cubicBezTo>
                  <a:cubicBezTo>
                    <a:pt x="30" y="5"/>
                    <a:pt x="30" y="8"/>
                    <a:pt x="27" y="11"/>
                  </a:cubicBezTo>
                  <a:cubicBezTo>
                    <a:pt x="10" y="28"/>
                    <a:pt x="10" y="28"/>
                    <a:pt x="10" y="28"/>
                  </a:cubicBezTo>
                  <a:cubicBezTo>
                    <a:pt x="9" y="29"/>
                    <a:pt x="8" y="29"/>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11" name="Freeform 45">
              <a:extLst>
                <a:ext uri="{FF2B5EF4-FFF2-40B4-BE49-F238E27FC236}">
                  <a16:creationId xmlns:a16="http://schemas.microsoft.com/office/drawing/2014/main" id="{60A076A8-C761-471E-A95B-4C9C9A5D6CDA}"/>
                </a:ext>
              </a:extLst>
            </p:cNvPr>
            <p:cNvSpPr>
              <a:spLocks/>
            </p:cNvSpPr>
            <p:nvPr/>
          </p:nvSpPr>
          <p:spPr bwMode="auto">
            <a:xfrm>
              <a:off x="3761" y="710"/>
              <a:ext cx="53" cy="33"/>
            </a:xfrm>
            <a:custGeom>
              <a:avLst/>
              <a:gdLst>
                <a:gd name="T0" fmla="*/ 29 w 36"/>
                <a:gd name="T1" fmla="*/ 22 h 22"/>
                <a:gd name="T2" fmla="*/ 27 w 36"/>
                <a:gd name="T3" fmla="*/ 22 h 22"/>
                <a:gd name="T4" fmla="*/ 5 w 36"/>
                <a:gd name="T5" fmla="*/ 13 h 22"/>
                <a:gd name="T6" fmla="*/ 1 w 36"/>
                <a:gd name="T7" fmla="*/ 5 h 22"/>
                <a:gd name="T8" fmla="*/ 9 w 36"/>
                <a:gd name="T9" fmla="*/ 2 h 22"/>
                <a:gd name="T10" fmla="*/ 31 w 36"/>
                <a:gd name="T11" fmla="*/ 11 h 22"/>
                <a:gd name="T12" fmla="*/ 35 w 36"/>
                <a:gd name="T13" fmla="*/ 19 h 22"/>
                <a:gd name="T14" fmla="*/ 29 w 3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2">
                  <a:moveTo>
                    <a:pt x="29" y="22"/>
                  </a:moveTo>
                  <a:cubicBezTo>
                    <a:pt x="28" y="22"/>
                    <a:pt x="28" y="22"/>
                    <a:pt x="27" y="22"/>
                  </a:cubicBezTo>
                  <a:cubicBezTo>
                    <a:pt x="5" y="13"/>
                    <a:pt x="5" y="13"/>
                    <a:pt x="5" y="13"/>
                  </a:cubicBezTo>
                  <a:cubicBezTo>
                    <a:pt x="2" y="12"/>
                    <a:pt x="0" y="8"/>
                    <a:pt x="1" y="5"/>
                  </a:cubicBezTo>
                  <a:cubicBezTo>
                    <a:pt x="3" y="2"/>
                    <a:pt x="6" y="0"/>
                    <a:pt x="9" y="2"/>
                  </a:cubicBezTo>
                  <a:cubicBezTo>
                    <a:pt x="31" y="11"/>
                    <a:pt x="31" y="11"/>
                    <a:pt x="31" y="11"/>
                  </a:cubicBezTo>
                  <a:cubicBezTo>
                    <a:pt x="35" y="12"/>
                    <a:pt x="36" y="16"/>
                    <a:pt x="35" y="19"/>
                  </a:cubicBezTo>
                  <a:cubicBezTo>
                    <a:pt x="34" y="21"/>
                    <a:pt x="31" y="22"/>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12" name="Freeform 46">
              <a:extLst>
                <a:ext uri="{FF2B5EF4-FFF2-40B4-BE49-F238E27FC236}">
                  <a16:creationId xmlns:a16="http://schemas.microsoft.com/office/drawing/2014/main" id="{2EBA3D07-EBB0-4257-ABFA-B10163E3C909}"/>
                </a:ext>
              </a:extLst>
            </p:cNvPr>
            <p:cNvSpPr>
              <a:spLocks/>
            </p:cNvSpPr>
            <p:nvPr/>
          </p:nvSpPr>
          <p:spPr bwMode="auto">
            <a:xfrm>
              <a:off x="3483" y="595"/>
              <a:ext cx="51" cy="32"/>
            </a:xfrm>
            <a:custGeom>
              <a:avLst/>
              <a:gdLst>
                <a:gd name="T0" fmla="*/ 29 w 35"/>
                <a:gd name="T1" fmla="*/ 22 h 22"/>
                <a:gd name="T2" fmla="*/ 26 w 35"/>
                <a:gd name="T3" fmla="*/ 22 h 22"/>
                <a:gd name="T4" fmla="*/ 4 w 35"/>
                <a:gd name="T5" fmla="*/ 13 h 22"/>
                <a:gd name="T6" fmla="*/ 1 w 35"/>
                <a:gd name="T7" fmla="*/ 5 h 22"/>
                <a:gd name="T8" fmla="*/ 9 w 35"/>
                <a:gd name="T9" fmla="*/ 2 h 22"/>
                <a:gd name="T10" fmla="*/ 31 w 35"/>
                <a:gd name="T11" fmla="*/ 11 h 22"/>
                <a:gd name="T12" fmla="*/ 34 w 35"/>
                <a:gd name="T13" fmla="*/ 19 h 22"/>
                <a:gd name="T14" fmla="*/ 29 w 3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2">
                  <a:moveTo>
                    <a:pt x="29" y="22"/>
                  </a:moveTo>
                  <a:cubicBezTo>
                    <a:pt x="28" y="22"/>
                    <a:pt x="27" y="22"/>
                    <a:pt x="26" y="22"/>
                  </a:cubicBezTo>
                  <a:cubicBezTo>
                    <a:pt x="4" y="13"/>
                    <a:pt x="4" y="13"/>
                    <a:pt x="4" y="13"/>
                  </a:cubicBezTo>
                  <a:cubicBezTo>
                    <a:pt x="1" y="11"/>
                    <a:pt x="0" y="8"/>
                    <a:pt x="1" y="5"/>
                  </a:cubicBezTo>
                  <a:cubicBezTo>
                    <a:pt x="2" y="2"/>
                    <a:pt x="6" y="0"/>
                    <a:pt x="9" y="2"/>
                  </a:cubicBezTo>
                  <a:cubicBezTo>
                    <a:pt x="31" y="11"/>
                    <a:pt x="31" y="11"/>
                    <a:pt x="31" y="11"/>
                  </a:cubicBezTo>
                  <a:cubicBezTo>
                    <a:pt x="34" y="12"/>
                    <a:pt x="35" y="16"/>
                    <a:pt x="34" y="19"/>
                  </a:cubicBezTo>
                  <a:cubicBezTo>
                    <a:pt x="33" y="21"/>
                    <a:pt x="31" y="22"/>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AU" sz="826"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13" name="Oval 112">
            <a:extLst>
              <a:ext uri="{FF2B5EF4-FFF2-40B4-BE49-F238E27FC236}">
                <a16:creationId xmlns:a16="http://schemas.microsoft.com/office/drawing/2014/main" id="{34BF9D3E-1472-475D-8B89-D2C8AC088133}"/>
              </a:ext>
            </a:extLst>
          </p:cNvPr>
          <p:cNvSpPr/>
          <p:nvPr/>
        </p:nvSpPr>
        <p:spPr>
          <a:xfrm>
            <a:off x="7652688" y="3967388"/>
            <a:ext cx="282391" cy="28239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114" name="Circular Arrow 322">
            <a:extLst>
              <a:ext uri="{FF2B5EF4-FFF2-40B4-BE49-F238E27FC236}">
                <a16:creationId xmlns:a16="http://schemas.microsoft.com/office/drawing/2014/main" id="{A3193CF4-AB99-4AC2-AB57-F7FF1BA7FDCF}"/>
              </a:ext>
            </a:extLst>
          </p:cNvPr>
          <p:cNvSpPr/>
          <p:nvPr/>
        </p:nvSpPr>
        <p:spPr>
          <a:xfrm rot="21017763" flipV="1">
            <a:off x="4145329" y="1572601"/>
            <a:ext cx="1306568" cy="1718649"/>
          </a:xfrm>
          <a:prstGeom prst="circularArrow">
            <a:avLst>
              <a:gd name="adj1" fmla="val 5370"/>
              <a:gd name="adj2" fmla="val 1159569"/>
              <a:gd name="adj3" fmla="val 19599863"/>
              <a:gd name="adj4" fmla="val 15957875"/>
              <a:gd name="adj5" fmla="val 8138"/>
            </a:avLst>
          </a:prstGeom>
          <a:gradFill flip="none" rotWithShape="1">
            <a:gsLst>
              <a:gs pos="31000">
                <a:srgbClr val="92D050"/>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16" name="Circular Arrow 211">
            <a:extLst>
              <a:ext uri="{FF2B5EF4-FFF2-40B4-BE49-F238E27FC236}">
                <a16:creationId xmlns:a16="http://schemas.microsoft.com/office/drawing/2014/main" id="{DE37D0B3-F7CC-486E-92B6-3EDD364FBF1C}"/>
              </a:ext>
            </a:extLst>
          </p:cNvPr>
          <p:cNvSpPr/>
          <p:nvPr/>
        </p:nvSpPr>
        <p:spPr>
          <a:xfrm rot="12939520">
            <a:off x="4296205" y="2030801"/>
            <a:ext cx="975467" cy="1253073"/>
          </a:xfrm>
          <a:prstGeom prst="circularArrow">
            <a:avLst>
              <a:gd name="adj1" fmla="val 6231"/>
              <a:gd name="adj2" fmla="val 955418"/>
              <a:gd name="adj3" fmla="val 19589791"/>
              <a:gd name="adj4" fmla="val 16455196"/>
              <a:gd name="adj5" fmla="val 14171"/>
            </a:avLst>
          </a:prstGeom>
          <a:gradFill flip="none" rotWithShape="1">
            <a:gsLst>
              <a:gs pos="100000">
                <a:schemeClr val="accent3"/>
              </a:gs>
              <a:gs pos="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17" name="Rounded Rectangle 9">
            <a:extLst>
              <a:ext uri="{FF2B5EF4-FFF2-40B4-BE49-F238E27FC236}">
                <a16:creationId xmlns:a16="http://schemas.microsoft.com/office/drawing/2014/main" id="{19EBE24B-5152-4ACC-9ADA-30D5640A73AA}"/>
              </a:ext>
            </a:extLst>
          </p:cNvPr>
          <p:cNvSpPr/>
          <p:nvPr/>
        </p:nvSpPr>
        <p:spPr>
          <a:xfrm>
            <a:off x="3066831" y="2988058"/>
            <a:ext cx="1854518" cy="54888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33" tIns="27033" rIns="27033" bIns="27033" rtlCol="0" anchor="b"/>
          <a:lstStyle/>
          <a:p>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Event Processing</a:t>
            </a:r>
          </a:p>
          <a:p>
            <a:r>
              <a:rPr lang="en-AU" sz="601" dirty="0">
                <a:solidFill>
                  <a:schemeClr val="tx1"/>
                </a:solidFill>
                <a:latin typeface="Segoe UI" panose="020B0502040204020203" pitchFamily="34" charset="0"/>
                <a:ea typeface="Segoe UI" panose="020B0502040204020203" pitchFamily="34" charset="0"/>
                <a:cs typeface="Segoe UI" panose="020B0502040204020203" pitchFamily="34" charset="0"/>
              </a:rPr>
              <a:t>Defines the data we collect and respond to from the community and what business rules we apply over that data to confirm the data is ready for use.</a:t>
            </a:r>
          </a:p>
        </p:txBody>
      </p:sp>
      <p:sp>
        <p:nvSpPr>
          <p:cNvPr id="118" name="Circular Arrow 211">
            <a:extLst>
              <a:ext uri="{FF2B5EF4-FFF2-40B4-BE49-F238E27FC236}">
                <a16:creationId xmlns:a16="http://schemas.microsoft.com/office/drawing/2014/main" id="{4803C093-BF1D-414D-812F-1E7496BEAA1E}"/>
              </a:ext>
            </a:extLst>
          </p:cNvPr>
          <p:cNvSpPr/>
          <p:nvPr/>
        </p:nvSpPr>
        <p:spPr>
          <a:xfrm rot="2451623">
            <a:off x="3776590" y="2285913"/>
            <a:ext cx="975467" cy="1253073"/>
          </a:xfrm>
          <a:prstGeom prst="circularArrow">
            <a:avLst>
              <a:gd name="adj1" fmla="val 6231"/>
              <a:gd name="adj2" fmla="val 955418"/>
              <a:gd name="adj3" fmla="val 19589791"/>
              <a:gd name="adj4" fmla="val 16455196"/>
              <a:gd name="adj5" fmla="val 14171"/>
            </a:avLst>
          </a:prstGeom>
          <a:gradFill flip="none" rotWithShape="1">
            <a:gsLst>
              <a:gs pos="100000">
                <a:schemeClr val="accent3"/>
              </a:gs>
              <a:gs pos="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19" name="Circular Arrow 211">
            <a:extLst>
              <a:ext uri="{FF2B5EF4-FFF2-40B4-BE49-F238E27FC236}">
                <a16:creationId xmlns:a16="http://schemas.microsoft.com/office/drawing/2014/main" id="{28885AA5-FBF0-41C0-A7EA-5CDD69DD240B}"/>
              </a:ext>
            </a:extLst>
          </p:cNvPr>
          <p:cNvSpPr/>
          <p:nvPr/>
        </p:nvSpPr>
        <p:spPr>
          <a:xfrm rot="2451623">
            <a:off x="2652959" y="2286103"/>
            <a:ext cx="975467" cy="1253073"/>
          </a:xfrm>
          <a:prstGeom prst="circularArrow">
            <a:avLst>
              <a:gd name="adj1" fmla="val 6231"/>
              <a:gd name="adj2" fmla="val 955418"/>
              <a:gd name="adj3" fmla="val 19589791"/>
              <a:gd name="adj4" fmla="val 16455196"/>
              <a:gd name="adj5" fmla="val 14171"/>
            </a:avLst>
          </a:prstGeom>
          <a:gradFill flip="none" rotWithShape="1">
            <a:gsLst>
              <a:gs pos="100000">
                <a:schemeClr val="accent3"/>
              </a:gs>
              <a:gs pos="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22" name="Oval 121">
            <a:extLst>
              <a:ext uri="{FF2B5EF4-FFF2-40B4-BE49-F238E27FC236}">
                <a16:creationId xmlns:a16="http://schemas.microsoft.com/office/drawing/2014/main" id="{B1A4A43C-50F4-448D-A22E-F1EF8BC900F3}"/>
              </a:ext>
            </a:extLst>
          </p:cNvPr>
          <p:cNvSpPr/>
          <p:nvPr/>
        </p:nvSpPr>
        <p:spPr>
          <a:xfrm>
            <a:off x="3350720" y="3967388"/>
            <a:ext cx="282391" cy="282391"/>
          </a:xfrm>
          <a:prstGeom prst="ellipse">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sp>
        <p:nvSpPr>
          <p:cNvPr id="124" name="Oval 123">
            <a:extLst>
              <a:ext uri="{FF2B5EF4-FFF2-40B4-BE49-F238E27FC236}">
                <a16:creationId xmlns:a16="http://schemas.microsoft.com/office/drawing/2014/main" id="{DDE81946-6A7D-406D-BC9C-D739402407A2}"/>
              </a:ext>
            </a:extLst>
          </p:cNvPr>
          <p:cNvSpPr/>
          <p:nvPr/>
        </p:nvSpPr>
        <p:spPr>
          <a:xfrm>
            <a:off x="5406893" y="4143361"/>
            <a:ext cx="282391" cy="282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pic>
        <p:nvPicPr>
          <p:cNvPr id="153" name="Picture 152" descr="header_strip_100dpi copy.png">
            <a:extLst>
              <a:ext uri="{FF2B5EF4-FFF2-40B4-BE49-F238E27FC236}">
                <a16:creationId xmlns:a16="http://schemas.microsoft.com/office/drawing/2014/main" id="{6A25FB02-6B86-40C0-97DA-0ADE1845CB06}"/>
              </a:ext>
            </a:extLst>
          </p:cNvPr>
          <p:cNvPicPr>
            <a:picLocks noChangeAspect="1"/>
          </p:cNvPicPr>
          <p:nvPr/>
        </p:nvPicPr>
        <p:blipFill>
          <a:blip r:embed="rId3"/>
          <a:stretch>
            <a:fillRect/>
          </a:stretch>
        </p:blipFill>
        <p:spPr>
          <a:xfrm>
            <a:off x="-1" y="50"/>
            <a:ext cx="9155113" cy="164589"/>
          </a:xfrm>
          <a:prstGeom prst="rect">
            <a:avLst/>
          </a:prstGeom>
        </p:spPr>
      </p:pic>
      <p:sp>
        <p:nvSpPr>
          <p:cNvPr id="154" name="TextBox 153">
            <a:extLst>
              <a:ext uri="{FF2B5EF4-FFF2-40B4-BE49-F238E27FC236}">
                <a16:creationId xmlns:a16="http://schemas.microsoft.com/office/drawing/2014/main" id="{F79A1558-795F-45F4-9616-0293FE001742}"/>
              </a:ext>
            </a:extLst>
          </p:cNvPr>
          <p:cNvSpPr txBox="1"/>
          <p:nvPr/>
        </p:nvSpPr>
        <p:spPr>
          <a:xfrm>
            <a:off x="55442" y="155005"/>
            <a:ext cx="8723657" cy="392949"/>
          </a:xfrm>
          <a:prstGeom prst="rect">
            <a:avLst/>
          </a:prstGeom>
          <a:noFill/>
        </p:spPr>
        <p:txBody>
          <a:bodyPr wrap="square" lIns="68663" tIns="34332" rIns="68663" bIns="34332" rtlCol="0">
            <a:spAutoFit/>
          </a:bodyPr>
          <a:lstStyle/>
          <a:p>
            <a:r>
              <a:rPr lang="en-AU" sz="2103" dirty="0">
                <a:solidFill>
                  <a:schemeClr val="tx2"/>
                </a:solidFill>
                <a:latin typeface="Segoe UI" panose="020B0502040204020203" pitchFamily="34" charset="0"/>
                <a:cs typeface="Segoe UI" panose="020B0502040204020203" pitchFamily="34" charset="0"/>
              </a:rPr>
              <a:t>Strategic Platforms</a:t>
            </a:r>
          </a:p>
        </p:txBody>
      </p:sp>
      <p:cxnSp>
        <p:nvCxnSpPr>
          <p:cNvPr id="174" name="Straight Connector 173">
            <a:extLst>
              <a:ext uri="{FF2B5EF4-FFF2-40B4-BE49-F238E27FC236}">
                <a16:creationId xmlns:a16="http://schemas.microsoft.com/office/drawing/2014/main" id="{722619B6-7102-4FF3-A4E2-C73822E111ED}"/>
              </a:ext>
            </a:extLst>
          </p:cNvPr>
          <p:cNvCxnSpPr>
            <a:cxnSpLocks/>
          </p:cNvCxnSpPr>
          <p:nvPr/>
        </p:nvCxnSpPr>
        <p:spPr>
          <a:xfrm flipV="1">
            <a:off x="5542455" y="3673414"/>
            <a:ext cx="12549" cy="716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F9D49DB-7D48-41F5-8306-A494FBCE88C4}"/>
              </a:ext>
            </a:extLst>
          </p:cNvPr>
          <p:cNvCxnSpPr>
            <a:cxnSpLocks/>
          </p:cNvCxnSpPr>
          <p:nvPr/>
        </p:nvCxnSpPr>
        <p:spPr>
          <a:xfrm>
            <a:off x="-1" y="3682799"/>
            <a:ext cx="9155113" cy="0"/>
          </a:xfrm>
          <a:prstGeom prst="line">
            <a:avLst/>
          </a:prstGeom>
          <a:ln w="38100" cmpd="sng">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7" name="Freeform 43">
            <a:extLst>
              <a:ext uri="{FF2B5EF4-FFF2-40B4-BE49-F238E27FC236}">
                <a16:creationId xmlns:a16="http://schemas.microsoft.com/office/drawing/2014/main" id="{1E216C81-47B9-478F-ABF0-47E379672A9C}"/>
              </a:ext>
            </a:extLst>
          </p:cNvPr>
          <p:cNvSpPr>
            <a:spLocks noChangeAspect="1" noEditPoints="1"/>
          </p:cNvSpPr>
          <p:nvPr/>
        </p:nvSpPr>
        <p:spPr bwMode="auto">
          <a:xfrm>
            <a:off x="3882972" y="1480844"/>
            <a:ext cx="320699" cy="328841"/>
          </a:xfrm>
          <a:custGeom>
            <a:avLst/>
            <a:gdLst>
              <a:gd name="T0" fmla="*/ 82 w 96"/>
              <a:gd name="T1" fmla="*/ 77 h 96"/>
              <a:gd name="T2" fmla="*/ 64 w 96"/>
              <a:gd name="T3" fmla="*/ 74 h 96"/>
              <a:gd name="T4" fmla="*/ 83 w 96"/>
              <a:gd name="T5" fmla="*/ 67 h 96"/>
              <a:gd name="T6" fmla="*/ 95 w 96"/>
              <a:gd name="T7" fmla="*/ 61 h 96"/>
              <a:gd name="T8" fmla="*/ 76 w 96"/>
              <a:gd name="T9" fmla="*/ 60 h 96"/>
              <a:gd name="T10" fmla="*/ 44 w 96"/>
              <a:gd name="T11" fmla="*/ 74 h 96"/>
              <a:gd name="T12" fmla="*/ 76 w 96"/>
              <a:gd name="T13" fmla="*/ 84 h 96"/>
              <a:gd name="T14" fmla="*/ 95 w 96"/>
              <a:gd name="T15" fmla="*/ 89 h 96"/>
              <a:gd name="T16" fmla="*/ 86 w 96"/>
              <a:gd name="T17" fmla="*/ 52 h 96"/>
              <a:gd name="T18" fmla="*/ 89 w 96"/>
              <a:gd name="T19" fmla="*/ 63 h 96"/>
              <a:gd name="T20" fmla="*/ 81 w 96"/>
              <a:gd name="T21" fmla="*/ 60 h 96"/>
              <a:gd name="T22" fmla="*/ 54 w 96"/>
              <a:gd name="T23" fmla="*/ 80 h 96"/>
              <a:gd name="T24" fmla="*/ 60 w 96"/>
              <a:gd name="T25" fmla="*/ 74 h 96"/>
              <a:gd name="T26" fmla="*/ 84 w 96"/>
              <a:gd name="T27" fmla="*/ 91 h 96"/>
              <a:gd name="T28" fmla="*/ 80 w 96"/>
              <a:gd name="T29" fmla="*/ 84 h 96"/>
              <a:gd name="T30" fmla="*/ 88 w 96"/>
              <a:gd name="T31" fmla="*/ 80 h 96"/>
              <a:gd name="T32" fmla="*/ 12 w 96"/>
              <a:gd name="T33" fmla="*/ 34 h 96"/>
              <a:gd name="T34" fmla="*/ 16 w 96"/>
              <a:gd name="T35" fmla="*/ 26 h 96"/>
              <a:gd name="T36" fmla="*/ 12 w 96"/>
              <a:gd name="T37" fmla="*/ 34 h 96"/>
              <a:gd name="T38" fmla="*/ 36 w 96"/>
              <a:gd name="T39" fmla="*/ 34 h 96"/>
              <a:gd name="T40" fmla="*/ 40 w 96"/>
              <a:gd name="T41" fmla="*/ 26 h 96"/>
              <a:gd name="T42" fmla="*/ 32 w 96"/>
              <a:gd name="T43" fmla="*/ 54 h 96"/>
              <a:gd name="T44" fmla="*/ 28 w 96"/>
              <a:gd name="T45" fmla="*/ 46 h 96"/>
              <a:gd name="T46" fmla="*/ 40 w 96"/>
              <a:gd name="T47" fmla="*/ 54 h 96"/>
              <a:gd name="T48" fmla="*/ 36 w 96"/>
              <a:gd name="T49" fmla="*/ 46 h 96"/>
              <a:gd name="T50" fmla="*/ 40 w 96"/>
              <a:gd name="T51" fmla="*/ 54 h 96"/>
              <a:gd name="T52" fmla="*/ 30 w 96"/>
              <a:gd name="T53" fmla="*/ 24 h 96"/>
              <a:gd name="T54" fmla="*/ 20 w 96"/>
              <a:gd name="T55" fmla="*/ 34 h 96"/>
              <a:gd name="T56" fmla="*/ 32 w 96"/>
              <a:gd name="T57" fmla="*/ 34 h 96"/>
              <a:gd name="T58" fmla="*/ 24 w 96"/>
              <a:gd name="T59" fmla="*/ 28 h 96"/>
              <a:gd name="T60" fmla="*/ 24 w 96"/>
              <a:gd name="T61" fmla="*/ 46 h 96"/>
              <a:gd name="T62" fmla="*/ 12 w 96"/>
              <a:gd name="T63" fmla="*/ 46 h 96"/>
              <a:gd name="T64" fmla="*/ 22 w 96"/>
              <a:gd name="T65" fmla="*/ 56 h 96"/>
              <a:gd name="T66" fmla="*/ 20 w 96"/>
              <a:gd name="T67" fmla="*/ 52 h 96"/>
              <a:gd name="T68" fmla="*/ 20 w 96"/>
              <a:gd name="T69" fmla="*/ 48 h 96"/>
              <a:gd name="T70" fmla="*/ 38 w 96"/>
              <a:gd name="T71" fmla="*/ 76 h 96"/>
              <a:gd name="T72" fmla="*/ 38 w 96"/>
              <a:gd name="T73" fmla="*/ 64 h 96"/>
              <a:gd name="T74" fmla="*/ 28 w 96"/>
              <a:gd name="T75" fmla="*/ 74 h 96"/>
              <a:gd name="T76" fmla="*/ 36 w 96"/>
              <a:gd name="T77" fmla="*/ 68 h 96"/>
              <a:gd name="T78" fmla="*/ 32 w 96"/>
              <a:gd name="T79" fmla="*/ 68 h 96"/>
              <a:gd name="T80" fmla="*/ 16 w 96"/>
              <a:gd name="T81" fmla="*/ 74 h 96"/>
              <a:gd name="T82" fmla="*/ 12 w 96"/>
              <a:gd name="T83" fmla="*/ 66 h 96"/>
              <a:gd name="T84" fmla="*/ 24 w 96"/>
              <a:gd name="T85" fmla="*/ 74 h 96"/>
              <a:gd name="T86" fmla="*/ 20 w 96"/>
              <a:gd name="T87" fmla="*/ 66 h 96"/>
              <a:gd name="T88" fmla="*/ 42 w 96"/>
              <a:gd name="T89" fmla="*/ 84 h 96"/>
              <a:gd name="T90" fmla="*/ 44 w 96"/>
              <a:gd name="T91" fmla="*/ 4 h 96"/>
              <a:gd name="T92" fmla="*/ 64 w 96"/>
              <a:gd name="T93" fmla="*/ 24 h 96"/>
              <a:gd name="T94" fmla="*/ 68 w 96"/>
              <a:gd name="T95" fmla="*/ 38 h 96"/>
              <a:gd name="T96" fmla="*/ 67 w 96"/>
              <a:gd name="T97" fmla="*/ 20 h 96"/>
              <a:gd name="T98" fmla="*/ 46 w 96"/>
              <a:gd name="T99" fmla="*/ 0 h 96"/>
              <a:gd name="T100" fmla="*/ 0 w 96"/>
              <a:gd name="T101" fmla="*/ 86 h 96"/>
              <a:gd name="T102" fmla="*/ 44 w 96"/>
              <a:gd name="T103" fmla="*/ 86 h 96"/>
              <a:gd name="T104" fmla="*/ 61 w 96"/>
              <a:gd name="T105"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95" y="82"/>
                </a:moveTo>
                <a:cubicBezTo>
                  <a:pt x="94" y="79"/>
                  <a:pt x="92" y="77"/>
                  <a:pt x="89" y="76"/>
                </a:cubicBezTo>
                <a:cubicBezTo>
                  <a:pt x="87" y="75"/>
                  <a:pt x="84" y="75"/>
                  <a:pt x="82" y="77"/>
                </a:cubicBezTo>
                <a:cubicBezTo>
                  <a:pt x="80" y="77"/>
                  <a:pt x="78" y="79"/>
                  <a:pt x="77" y="80"/>
                </a:cubicBezTo>
                <a:cubicBezTo>
                  <a:pt x="64" y="75"/>
                  <a:pt x="64" y="75"/>
                  <a:pt x="64" y="75"/>
                </a:cubicBezTo>
                <a:cubicBezTo>
                  <a:pt x="64" y="75"/>
                  <a:pt x="64" y="74"/>
                  <a:pt x="64" y="74"/>
                </a:cubicBezTo>
                <a:cubicBezTo>
                  <a:pt x="64" y="73"/>
                  <a:pt x="64" y="72"/>
                  <a:pt x="64" y="71"/>
                </a:cubicBezTo>
                <a:cubicBezTo>
                  <a:pt x="78" y="64"/>
                  <a:pt x="78" y="64"/>
                  <a:pt x="78" y="64"/>
                </a:cubicBezTo>
                <a:cubicBezTo>
                  <a:pt x="79" y="65"/>
                  <a:pt x="81" y="67"/>
                  <a:pt x="83" y="67"/>
                </a:cubicBezTo>
                <a:cubicBezTo>
                  <a:pt x="84" y="68"/>
                  <a:pt x="85" y="68"/>
                  <a:pt x="86" y="68"/>
                </a:cubicBezTo>
                <a:cubicBezTo>
                  <a:pt x="87" y="68"/>
                  <a:pt x="89" y="67"/>
                  <a:pt x="90" y="67"/>
                </a:cubicBezTo>
                <a:cubicBezTo>
                  <a:pt x="93" y="65"/>
                  <a:pt x="95" y="63"/>
                  <a:pt x="95" y="61"/>
                </a:cubicBezTo>
                <a:cubicBezTo>
                  <a:pt x="96" y="58"/>
                  <a:pt x="96" y="56"/>
                  <a:pt x="95" y="53"/>
                </a:cubicBezTo>
                <a:cubicBezTo>
                  <a:pt x="92" y="48"/>
                  <a:pt x="86" y="46"/>
                  <a:pt x="81" y="49"/>
                </a:cubicBezTo>
                <a:cubicBezTo>
                  <a:pt x="77" y="51"/>
                  <a:pt x="75" y="56"/>
                  <a:pt x="76" y="60"/>
                </a:cubicBezTo>
                <a:cubicBezTo>
                  <a:pt x="62" y="68"/>
                  <a:pt x="62" y="68"/>
                  <a:pt x="62" y="68"/>
                </a:cubicBezTo>
                <a:cubicBezTo>
                  <a:pt x="60" y="65"/>
                  <a:pt x="57" y="64"/>
                  <a:pt x="54" y="64"/>
                </a:cubicBezTo>
                <a:cubicBezTo>
                  <a:pt x="48" y="64"/>
                  <a:pt x="44" y="68"/>
                  <a:pt x="44" y="74"/>
                </a:cubicBezTo>
                <a:cubicBezTo>
                  <a:pt x="44" y="79"/>
                  <a:pt x="48" y="84"/>
                  <a:pt x="54" y="84"/>
                </a:cubicBezTo>
                <a:cubicBezTo>
                  <a:pt x="57" y="84"/>
                  <a:pt x="61" y="82"/>
                  <a:pt x="62" y="79"/>
                </a:cubicBezTo>
                <a:cubicBezTo>
                  <a:pt x="76" y="84"/>
                  <a:pt x="76" y="84"/>
                  <a:pt x="76" y="84"/>
                </a:cubicBezTo>
                <a:cubicBezTo>
                  <a:pt x="75" y="89"/>
                  <a:pt x="78" y="93"/>
                  <a:pt x="82" y="95"/>
                </a:cubicBezTo>
                <a:cubicBezTo>
                  <a:pt x="84" y="95"/>
                  <a:pt x="85" y="96"/>
                  <a:pt x="86" y="96"/>
                </a:cubicBezTo>
                <a:cubicBezTo>
                  <a:pt x="90" y="96"/>
                  <a:pt x="94" y="93"/>
                  <a:pt x="95" y="89"/>
                </a:cubicBezTo>
                <a:cubicBezTo>
                  <a:pt x="96" y="87"/>
                  <a:pt x="96" y="84"/>
                  <a:pt x="95" y="82"/>
                </a:cubicBezTo>
                <a:close/>
                <a:moveTo>
                  <a:pt x="83" y="52"/>
                </a:moveTo>
                <a:cubicBezTo>
                  <a:pt x="84" y="52"/>
                  <a:pt x="85" y="52"/>
                  <a:pt x="86" y="52"/>
                </a:cubicBezTo>
                <a:cubicBezTo>
                  <a:pt x="88" y="52"/>
                  <a:pt x="90" y="53"/>
                  <a:pt x="91" y="55"/>
                </a:cubicBezTo>
                <a:cubicBezTo>
                  <a:pt x="92" y="56"/>
                  <a:pt x="92" y="58"/>
                  <a:pt x="92" y="60"/>
                </a:cubicBezTo>
                <a:cubicBezTo>
                  <a:pt x="91" y="61"/>
                  <a:pt x="90" y="62"/>
                  <a:pt x="89" y="63"/>
                </a:cubicBezTo>
                <a:cubicBezTo>
                  <a:pt x="87" y="64"/>
                  <a:pt x="86" y="64"/>
                  <a:pt x="84" y="63"/>
                </a:cubicBezTo>
                <a:cubicBezTo>
                  <a:pt x="82" y="63"/>
                  <a:pt x="81" y="62"/>
                  <a:pt x="81" y="60"/>
                </a:cubicBezTo>
                <a:cubicBezTo>
                  <a:pt x="81" y="60"/>
                  <a:pt x="81" y="60"/>
                  <a:pt x="81" y="60"/>
                </a:cubicBezTo>
                <a:cubicBezTo>
                  <a:pt x="81" y="60"/>
                  <a:pt x="81" y="60"/>
                  <a:pt x="81" y="60"/>
                </a:cubicBezTo>
                <a:cubicBezTo>
                  <a:pt x="79" y="57"/>
                  <a:pt x="80" y="54"/>
                  <a:pt x="83" y="52"/>
                </a:cubicBezTo>
                <a:close/>
                <a:moveTo>
                  <a:pt x="54" y="80"/>
                </a:moveTo>
                <a:cubicBezTo>
                  <a:pt x="51" y="80"/>
                  <a:pt x="48" y="77"/>
                  <a:pt x="48" y="74"/>
                </a:cubicBezTo>
                <a:cubicBezTo>
                  <a:pt x="48" y="70"/>
                  <a:pt x="51" y="68"/>
                  <a:pt x="54" y="68"/>
                </a:cubicBezTo>
                <a:cubicBezTo>
                  <a:pt x="57" y="68"/>
                  <a:pt x="60" y="70"/>
                  <a:pt x="60" y="74"/>
                </a:cubicBezTo>
                <a:cubicBezTo>
                  <a:pt x="60" y="77"/>
                  <a:pt x="57" y="80"/>
                  <a:pt x="54" y="80"/>
                </a:cubicBezTo>
                <a:close/>
                <a:moveTo>
                  <a:pt x="92" y="88"/>
                </a:moveTo>
                <a:cubicBezTo>
                  <a:pt x="90" y="91"/>
                  <a:pt x="87" y="92"/>
                  <a:pt x="84" y="91"/>
                </a:cubicBezTo>
                <a:cubicBezTo>
                  <a:pt x="81" y="90"/>
                  <a:pt x="79" y="87"/>
                  <a:pt x="80" y="84"/>
                </a:cubicBezTo>
                <a:cubicBezTo>
                  <a:pt x="80" y="84"/>
                  <a:pt x="80" y="84"/>
                  <a:pt x="80" y="84"/>
                </a:cubicBezTo>
                <a:cubicBezTo>
                  <a:pt x="80" y="84"/>
                  <a:pt x="80" y="84"/>
                  <a:pt x="80" y="84"/>
                </a:cubicBezTo>
                <a:cubicBezTo>
                  <a:pt x="81" y="82"/>
                  <a:pt x="82" y="81"/>
                  <a:pt x="83" y="80"/>
                </a:cubicBezTo>
                <a:cubicBezTo>
                  <a:pt x="84" y="80"/>
                  <a:pt x="85" y="80"/>
                  <a:pt x="86" y="80"/>
                </a:cubicBezTo>
                <a:cubicBezTo>
                  <a:pt x="87" y="80"/>
                  <a:pt x="87" y="80"/>
                  <a:pt x="88" y="80"/>
                </a:cubicBezTo>
                <a:cubicBezTo>
                  <a:pt x="90" y="81"/>
                  <a:pt x="91" y="82"/>
                  <a:pt x="91" y="83"/>
                </a:cubicBezTo>
                <a:cubicBezTo>
                  <a:pt x="92" y="85"/>
                  <a:pt x="92" y="86"/>
                  <a:pt x="92" y="88"/>
                </a:cubicBezTo>
                <a:close/>
                <a:moveTo>
                  <a:pt x="12" y="34"/>
                </a:moveTo>
                <a:cubicBezTo>
                  <a:pt x="12" y="26"/>
                  <a:pt x="12" y="26"/>
                  <a:pt x="12" y="26"/>
                </a:cubicBezTo>
                <a:cubicBezTo>
                  <a:pt x="12" y="25"/>
                  <a:pt x="13" y="24"/>
                  <a:pt x="14" y="24"/>
                </a:cubicBezTo>
                <a:cubicBezTo>
                  <a:pt x="15" y="24"/>
                  <a:pt x="16" y="25"/>
                  <a:pt x="16" y="26"/>
                </a:cubicBezTo>
                <a:cubicBezTo>
                  <a:pt x="16" y="34"/>
                  <a:pt x="16" y="34"/>
                  <a:pt x="16" y="34"/>
                </a:cubicBezTo>
                <a:cubicBezTo>
                  <a:pt x="16" y="35"/>
                  <a:pt x="15" y="36"/>
                  <a:pt x="14" y="36"/>
                </a:cubicBezTo>
                <a:cubicBezTo>
                  <a:pt x="13" y="36"/>
                  <a:pt x="12" y="35"/>
                  <a:pt x="12" y="34"/>
                </a:cubicBezTo>
                <a:close/>
                <a:moveTo>
                  <a:pt x="40" y="34"/>
                </a:moveTo>
                <a:cubicBezTo>
                  <a:pt x="40" y="35"/>
                  <a:pt x="39" y="36"/>
                  <a:pt x="38" y="36"/>
                </a:cubicBezTo>
                <a:cubicBezTo>
                  <a:pt x="37" y="36"/>
                  <a:pt x="36" y="35"/>
                  <a:pt x="36" y="34"/>
                </a:cubicBezTo>
                <a:cubicBezTo>
                  <a:pt x="36" y="26"/>
                  <a:pt x="36" y="26"/>
                  <a:pt x="36" y="26"/>
                </a:cubicBezTo>
                <a:cubicBezTo>
                  <a:pt x="36" y="25"/>
                  <a:pt x="37" y="24"/>
                  <a:pt x="38" y="24"/>
                </a:cubicBezTo>
                <a:cubicBezTo>
                  <a:pt x="39" y="24"/>
                  <a:pt x="40" y="25"/>
                  <a:pt x="40" y="26"/>
                </a:cubicBezTo>
                <a:lnTo>
                  <a:pt x="40" y="34"/>
                </a:lnTo>
                <a:close/>
                <a:moveTo>
                  <a:pt x="32" y="46"/>
                </a:moveTo>
                <a:cubicBezTo>
                  <a:pt x="32" y="54"/>
                  <a:pt x="32" y="54"/>
                  <a:pt x="32" y="54"/>
                </a:cubicBezTo>
                <a:cubicBezTo>
                  <a:pt x="32" y="55"/>
                  <a:pt x="31" y="56"/>
                  <a:pt x="30" y="56"/>
                </a:cubicBezTo>
                <a:cubicBezTo>
                  <a:pt x="29" y="56"/>
                  <a:pt x="28" y="55"/>
                  <a:pt x="28" y="54"/>
                </a:cubicBezTo>
                <a:cubicBezTo>
                  <a:pt x="28" y="46"/>
                  <a:pt x="28" y="46"/>
                  <a:pt x="28" y="46"/>
                </a:cubicBezTo>
                <a:cubicBezTo>
                  <a:pt x="28" y="45"/>
                  <a:pt x="29" y="44"/>
                  <a:pt x="30" y="44"/>
                </a:cubicBezTo>
                <a:cubicBezTo>
                  <a:pt x="31" y="44"/>
                  <a:pt x="32" y="45"/>
                  <a:pt x="32" y="46"/>
                </a:cubicBezTo>
                <a:close/>
                <a:moveTo>
                  <a:pt x="40" y="54"/>
                </a:moveTo>
                <a:cubicBezTo>
                  <a:pt x="40" y="55"/>
                  <a:pt x="39" y="56"/>
                  <a:pt x="38" y="56"/>
                </a:cubicBezTo>
                <a:cubicBezTo>
                  <a:pt x="37" y="56"/>
                  <a:pt x="36" y="55"/>
                  <a:pt x="36" y="54"/>
                </a:cubicBezTo>
                <a:cubicBezTo>
                  <a:pt x="36" y="46"/>
                  <a:pt x="36" y="46"/>
                  <a:pt x="36" y="46"/>
                </a:cubicBezTo>
                <a:cubicBezTo>
                  <a:pt x="36" y="45"/>
                  <a:pt x="37" y="44"/>
                  <a:pt x="38" y="44"/>
                </a:cubicBezTo>
                <a:cubicBezTo>
                  <a:pt x="39" y="44"/>
                  <a:pt x="40" y="45"/>
                  <a:pt x="40" y="46"/>
                </a:cubicBezTo>
                <a:lnTo>
                  <a:pt x="40" y="54"/>
                </a:lnTo>
                <a:close/>
                <a:moveTo>
                  <a:pt x="32" y="34"/>
                </a:moveTo>
                <a:cubicBezTo>
                  <a:pt x="32" y="26"/>
                  <a:pt x="32" y="26"/>
                  <a:pt x="32" y="26"/>
                </a:cubicBezTo>
                <a:cubicBezTo>
                  <a:pt x="32" y="25"/>
                  <a:pt x="31" y="24"/>
                  <a:pt x="30" y="24"/>
                </a:cubicBezTo>
                <a:cubicBezTo>
                  <a:pt x="22" y="24"/>
                  <a:pt x="22" y="24"/>
                  <a:pt x="22" y="24"/>
                </a:cubicBezTo>
                <a:cubicBezTo>
                  <a:pt x="21" y="24"/>
                  <a:pt x="20" y="25"/>
                  <a:pt x="20" y="26"/>
                </a:cubicBezTo>
                <a:cubicBezTo>
                  <a:pt x="20" y="34"/>
                  <a:pt x="20" y="34"/>
                  <a:pt x="20" y="34"/>
                </a:cubicBezTo>
                <a:cubicBezTo>
                  <a:pt x="20" y="35"/>
                  <a:pt x="21" y="36"/>
                  <a:pt x="22" y="36"/>
                </a:cubicBezTo>
                <a:cubicBezTo>
                  <a:pt x="30" y="36"/>
                  <a:pt x="30" y="36"/>
                  <a:pt x="30" y="36"/>
                </a:cubicBezTo>
                <a:cubicBezTo>
                  <a:pt x="31" y="36"/>
                  <a:pt x="32" y="35"/>
                  <a:pt x="32" y="34"/>
                </a:cubicBezTo>
                <a:close/>
                <a:moveTo>
                  <a:pt x="28" y="32"/>
                </a:moveTo>
                <a:cubicBezTo>
                  <a:pt x="24" y="32"/>
                  <a:pt x="24" y="32"/>
                  <a:pt x="24" y="32"/>
                </a:cubicBezTo>
                <a:cubicBezTo>
                  <a:pt x="24" y="28"/>
                  <a:pt x="24" y="28"/>
                  <a:pt x="24" y="28"/>
                </a:cubicBezTo>
                <a:cubicBezTo>
                  <a:pt x="28" y="28"/>
                  <a:pt x="28" y="28"/>
                  <a:pt x="28" y="28"/>
                </a:cubicBezTo>
                <a:lnTo>
                  <a:pt x="28" y="32"/>
                </a:lnTo>
                <a:close/>
                <a:moveTo>
                  <a:pt x="24" y="46"/>
                </a:moveTo>
                <a:cubicBezTo>
                  <a:pt x="24" y="45"/>
                  <a:pt x="23" y="44"/>
                  <a:pt x="22" y="44"/>
                </a:cubicBezTo>
                <a:cubicBezTo>
                  <a:pt x="14" y="44"/>
                  <a:pt x="14" y="44"/>
                  <a:pt x="14" y="44"/>
                </a:cubicBezTo>
                <a:cubicBezTo>
                  <a:pt x="13" y="44"/>
                  <a:pt x="12" y="45"/>
                  <a:pt x="12" y="46"/>
                </a:cubicBezTo>
                <a:cubicBezTo>
                  <a:pt x="12" y="54"/>
                  <a:pt x="12" y="54"/>
                  <a:pt x="12" y="54"/>
                </a:cubicBezTo>
                <a:cubicBezTo>
                  <a:pt x="12" y="55"/>
                  <a:pt x="13" y="56"/>
                  <a:pt x="14" y="56"/>
                </a:cubicBezTo>
                <a:cubicBezTo>
                  <a:pt x="22" y="56"/>
                  <a:pt x="22" y="56"/>
                  <a:pt x="22" y="56"/>
                </a:cubicBezTo>
                <a:cubicBezTo>
                  <a:pt x="23" y="56"/>
                  <a:pt x="24" y="55"/>
                  <a:pt x="24" y="54"/>
                </a:cubicBezTo>
                <a:lnTo>
                  <a:pt x="24" y="46"/>
                </a:lnTo>
                <a:close/>
                <a:moveTo>
                  <a:pt x="20" y="52"/>
                </a:moveTo>
                <a:cubicBezTo>
                  <a:pt x="16" y="52"/>
                  <a:pt x="16" y="52"/>
                  <a:pt x="16" y="52"/>
                </a:cubicBezTo>
                <a:cubicBezTo>
                  <a:pt x="16" y="48"/>
                  <a:pt x="16" y="48"/>
                  <a:pt x="16" y="48"/>
                </a:cubicBezTo>
                <a:cubicBezTo>
                  <a:pt x="20" y="48"/>
                  <a:pt x="20" y="48"/>
                  <a:pt x="20" y="48"/>
                </a:cubicBezTo>
                <a:lnTo>
                  <a:pt x="20" y="52"/>
                </a:lnTo>
                <a:close/>
                <a:moveTo>
                  <a:pt x="30" y="76"/>
                </a:moveTo>
                <a:cubicBezTo>
                  <a:pt x="38" y="76"/>
                  <a:pt x="38" y="76"/>
                  <a:pt x="38" y="76"/>
                </a:cubicBezTo>
                <a:cubicBezTo>
                  <a:pt x="39" y="76"/>
                  <a:pt x="40" y="75"/>
                  <a:pt x="40" y="74"/>
                </a:cubicBezTo>
                <a:cubicBezTo>
                  <a:pt x="40" y="66"/>
                  <a:pt x="40" y="66"/>
                  <a:pt x="40" y="66"/>
                </a:cubicBezTo>
                <a:cubicBezTo>
                  <a:pt x="40" y="65"/>
                  <a:pt x="39" y="64"/>
                  <a:pt x="38" y="64"/>
                </a:cubicBezTo>
                <a:cubicBezTo>
                  <a:pt x="30" y="64"/>
                  <a:pt x="30" y="64"/>
                  <a:pt x="30" y="64"/>
                </a:cubicBezTo>
                <a:cubicBezTo>
                  <a:pt x="29" y="64"/>
                  <a:pt x="28" y="65"/>
                  <a:pt x="28" y="66"/>
                </a:cubicBezTo>
                <a:cubicBezTo>
                  <a:pt x="28" y="74"/>
                  <a:pt x="28" y="74"/>
                  <a:pt x="28" y="74"/>
                </a:cubicBezTo>
                <a:cubicBezTo>
                  <a:pt x="28" y="75"/>
                  <a:pt x="29" y="76"/>
                  <a:pt x="30" y="76"/>
                </a:cubicBezTo>
                <a:close/>
                <a:moveTo>
                  <a:pt x="32" y="68"/>
                </a:moveTo>
                <a:cubicBezTo>
                  <a:pt x="36" y="68"/>
                  <a:pt x="36" y="68"/>
                  <a:pt x="36" y="68"/>
                </a:cubicBezTo>
                <a:cubicBezTo>
                  <a:pt x="36" y="72"/>
                  <a:pt x="36" y="72"/>
                  <a:pt x="36" y="72"/>
                </a:cubicBezTo>
                <a:cubicBezTo>
                  <a:pt x="32" y="72"/>
                  <a:pt x="32" y="72"/>
                  <a:pt x="32" y="72"/>
                </a:cubicBezTo>
                <a:lnTo>
                  <a:pt x="32" y="68"/>
                </a:lnTo>
                <a:close/>
                <a:moveTo>
                  <a:pt x="14" y="64"/>
                </a:moveTo>
                <a:cubicBezTo>
                  <a:pt x="15" y="64"/>
                  <a:pt x="16" y="65"/>
                  <a:pt x="16" y="66"/>
                </a:cubicBezTo>
                <a:cubicBezTo>
                  <a:pt x="16" y="74"/>
                  <a:pt x="16" y="74"/>
                  <a:pt x="16" y="74"/>
                </a:cubicBezTo>
                <a:cubicBezTo>
                  <a:pt x="16" y="75"/>
                  <a:pt x="15" y="76"/>
                  <a:pt x="14" y="76"/>
                </a:cubicBezTo>
                <a:cubicBezTo>
                  <a:pt x="13" y="76"/>
                  <a:pt x="12" y="75"/>
                  <a:pt x="12" y="74"/>
                </a:cubicBezTo>
                <a:cubicBezTo>
                  <a:pt x="12" y="66"/>
                  <a:pt x="12" y="66"/>
                  <a:pt x="12" y="66"/>
                </a:cubicBezTo>
                <a:cubicBezTo>
                  <a:pt x="12" y="65"/>
                  <a:pt x="13" y="64"/>
                  <a:pt x="14" y="64"/>
                </a:cubicBezTo>
                <a:close/>
                <a:moveTo>
                  <a:pt x="24" y="66"/>
                </a:moveTo>
                <a:cubicBezTo>
                  <a:pt x="24" y="74"/>
                  <a:pt x="24" y="74"/>
                  <a:pt x="24" y="74"/>
                </a:cubicBezTo>
                <a:cubicBezTo>
                  <a:pt x="24" y="75"/>
                  <a:pt x="23" y="76"/>
                  <a:pt x="22" y="76"/>
                </a:cubicBezTo>
                <a:cubicBezTo>
                  <a:pt x="21" y="76"/>
                  <a:pt x="20" y="75"/>
                  <a:pt x="20" y="74"/>
                </a:cubicBezTo>
                <a:cubicBezTo>
                  <a:pt x="20" y="66"/>
                  <a:pt x="20" y="66"/>
                  <a:pt x="20" y="66"/>
                </a:cubicBezTo>
                <a:cubicBezTo>
                  <a:pt x="20" y="65"/>
                  <a:pt x="21" y="64"/>
                  <a:pt x="22" y="64"/>
                </a:cubicBezTo>
                <a:cubicBezTo>
                  <a:pt x="23" y="64"/>
                  <a:pt x="24" y="65"/>
                  <a:pt x="24" y="66"/>
                </a:cubicBezTo>
                <a:close/>
                <a:moveTo>
                  <a:pt x="42" y="84"/>
                </a:moveTo>
                <a:cubicBezTo>
                  <a:pt x="4" y="84"/>
                  <a:pt x="4" y="84"/>
                  <a:pt x="4" y="84"/>
                </a:cubicBezTo>
                <a:cubicBezTo>
                  <a:pt x="4" y="4"/>
                  <a:pt x="4" y="4"/>
                  <a:pt x="4" y="4"/>
                </a:cubicBezTo>
                <a:cubicBezTo>
                  <a:pt x="44" y="4"/>
                  <a:pt x="44" y="4"/>
                  <a:pt x="44" y="4"/>
                </a:cubicBezTo>
                <a:cubicBezTo>
                  <a:pt x="44" y="22"/>
                  <a:pt x="44" y="22"/>
                  <a:pt x="44" y="22"/>
                </a:cubicBezTo>
                <a:cubicBezTo>
                  <a:pt x="44" y="23"/>
                  <a:pt x="45" y="24"/>
                  <a:pt x="46" y="24"/>
                </a:cubicBezTo>
                <a:cubicBezTo>
                  <a:pt x="64" y="24"/>
                  <a:pt x="64" y="24"/>
                  <a:pt x="64" y="24"/>
                </a:cubicBezTo>
                <a:cubicBezTo>
                  <a:pt x="64" y="38"/>
                  <a:pt x="64" y="38"/>
                  <a:pt x="64" y="38"/>
                </a:cubicBezTo>
                <a:cubicBezTo>
                  <a:pt x="64" y="39"/>
                  <a:pt x="65" y="40"/>
                  <a:pt x="66" y="40"/>
                </a:cubicBezTo>
                <a:cubicBezTo>
                  <a:pt x="67" y="40"/>
                  <a:pt x="68" y="39"/>
                  <a:pt x="68" y="38"/>
                </a:cubicBezTo>
                <a:cubicBezTo>
                  <a:pt x="68" y="22"/>
                  <a:pt x="68" y="22"/>
                  <a:pt x="68" y="22"/>
                </a:cubicBezTo>
                <a:cubicBezTo>
                  <a:pt x="68" y="21"/>
                  <a:pt x="68" y="21"/>
                  <a:pt x="68" y="21"/>
                </a:cubicBezTo>
                <a:cubicBezTo>
                  <a:pt x="68" y="21"/>
                  <a:pt x="67" y="20"/>
                  <a:pt x="67" y="20"/>
                </a:cubicBezTo>
                <a:cubicBezTo>
                  <a:pt x="47" y="0"/>
                  <a:pt x="47" y="0"/>
                  <a:pt x="47" y="0"/>
                </a:cubicBezTo>
                <a:cubicBezTo>
                  <a:pt x="47" y="0"/>
                  <a:pt x="47" y="0"/>
                  <a:pt x="47" y="0"/>
                </a:cubicBezTo>
                <a:cubicBezTo>
                  <a:pt x="46" y="0"/>
                  <a:pt x="46" y="0"/>
                  <a:pt x="46" y="0"/>
                </a:cubicBezTo>
                <a:cubicBezTo>
                  <a:pt x="2" y="0"/>
                  <a:pt x="2" y="0"/>
                  <a:pt x="2" y="0"/>
                </a:cubicBezTo>
                <a:cubicBezTo>
                  <a:pt x="1" y="0"/>
                  <a:pt x="0" y="1"/>
                  <a:pt x="0" y="2"/>
                </a:cubicBezTo>
                <a:cubicBezTo>
                  <a:pt x="0" y="86"/>
                  <a:pt x="0" y="86"/>
                  <a:pt x="0" y="86"/>
                </a:cubicBezTo>
                <a:cubicBezTo>
                  <a:pt x="0" y="87"/>
                  <a:pt x="1" y="88"/>
                  <a:pt x="2" y="88"/>
                </a:cubicBezTo>
                <a:cubicBezTo>
                  <a:pt x="42" y="88"/>
                  <a:pt x="42" y="88"/>
                  <a:pt x="42" y="88"/>
                </a:cubicBezTo>
                <a:cubicBezTo>
                  <a:pt x="43" y="88"/>
                  <a:pt x="44" y="87"/>
                  <a:pt x="44" y="86"/>
                </a:cubicBezTo>
                <a:cubicBezTo>
                  <a:pt x="44" y="85"/>
                  <a:pt x="43" y="84"/>
                  <a:pt x="42" y="84"/>
                </a:cubicBezTo>
                <a:close/>
                <a:moveTo>
                  <a:pt x="48" y="6"/>
                </a:moveTo>
                <a:cubicBezTo>
                  <a:pt x="61" y="20"/>
                  <a:pt x="61" y="20"/>
                  <a:pt x="61" y="20"/>
                </a:cubicBezTo>
                <a:cubicBezTo>
                  <a:pt x="48" y="20"/>
                  <a:pt x="48" y="20"/>
                  <a:pt x="48" y="20"/>
                </a:cubicBezTo>
                <a:lnTo>
                  <a:pt x="48" y="6"/>
                </a:lnTo>
                <a:close/>
              </a:path>
            </a:pathLst>
          </a:custGeom>
          <a:solidFill>
            <a:schemeClr val="accent4">
              <a:lumMod val="75000"/>
            </a:schemeClr>
          </a:solidFill>
          <a:ln>
            <a:noFill/>
          </a:ln>
        </p:spPr>
        <p:txBody>
          <a:bodyPr vert="horz" wrap="square" lIns="68663" tIns="34332" rIns="68663" bIns="34332" numCol="1" anchor="t" anchorCtr="0" compatLnSpc="1">
            <a:prstTxWarp prst="textNoShape">
              <a:avLst/>
            </a:prstTxWarp>
          </a:bodyPr>
          <a:lstStyle/>
          <a:p>
            <a:endParaRPr lang="en-AU" dirty="0">
              <a:latin typeface="Segoe UI" panose="020B0502040204020203" pitchFamily="34" charset="0"/>
              <a:cs typeface="Segoe UI" panose="020B0502040204020203" pitchFamily="34" charset="0"/>
            </a:endParaRPr>
          </a:p>
        </p:txBody>
      </p:sp>
      <p:grpSp>
        <p:nvGrpSpPr>
          <p:cNvPr id="2" name="Group 1"/>
          <p:cNvGrpSpPr/>
          <p:nvPr/>
        </p:nvGrpSpPr>
        <p:grpSpPr>
          <a:xfrm>
            <a:off x="4635597" y="4528744"/>
            <a:ext cx="1856879" cy="380064"/>
            <a:chOff x="6506782" y="6030925"/>
            <a:chExt cx="2472833" cy="506137"/>
          </a:xfrm>
        </p:grpSpPr>
        <p:sp>
          <p:nvSpPr>
            <p:cNvPr id="123" name="Rectangle: Rounded Corners 122">
              <a:extLst>
                <a:ext uri="{FF2B5EF4-FFF2-40B4-BE49-F238E27FC236}">
                  <a16:creationId xmlns:a16="http://schemas.microsoft.com/office/drawing/2014/main" id="{9E428A0D-C94D-42A0-9196-A8AAEFC1BFEB}"/>
                </a:ext>
              </a:extLst>
            </p:cNvPr>
            <p:cNvSpPr/>
            <p:nvPr/>
          </p:nvSpPr>
          <p:spPr>
            <a:xfrm>
              <a:off x="7071615" y="6030925"/>
              <a:ext cx="1908000" cy="506137"/>
            </a:xfrm>
            <a:prstGeom prst="roundRect">
              <a:avLst/>
            </a:prstGeom>
            <a:solidFill>
              <a:srgbClr val="E8FCF0"/>
            </a:solidFill>
          </p:spPr>
          <p:txBody>
            <a:bodyPr wrap="square" lIns="27033" tIns="27033" rIns="27033" bIns="27033">
              <a:spAutoFit/>
            </a:bodyPr>
            <a:lstStyle/>
            <a:p>
              <a:r>
                <a:rPr lang="en-AU" sz="676" b="1" dirty="0">
                  <a:latin typeface="Segoe UI" panose="020B0502040204020203" pitchFamily="34" charset="0"/>
                  <a:ea typeface="Segoe UI" panose="020B0502040204020203" pitchFamily="34" charset="0"/>
                  <a:cs typeface="Segoe UI" panose="020B0502040204020203" pitchFamily="34" charset="0"/>
                </a:rPr>
                <a:t>Corporate Workspace</a:t>
              </a:r>
            </a:p>
            <a:p>
              <a:r>
                <a:rPr lang="en-AU" sz="601" dirty="0">
                  <a:latin typeface="Segoe UI" panose="020B0502040204020203" pitchFamily="34" charset="0"/>
                  <a:ea typeface="Segoe UI" panose="020B0502040204020203" pitchFamily="34" charset="0"/>
                  <a:cs typeface="Segoe UI" panose="020B0502040204020203" pitchFamily="34" charset="0"/>
                </a:rPr>
                <a:t>Enables the workforce to access and  do their work.</a:t>
              </a:r>
            </a:p>
          </p:txBody>
        </p:sp>
        <p:sp>
          <p:nvSpPr>
            <p:cNvPr id="158" name="Freeform 19">
              <a:extLst>
                <a:ext uri="{FF2B5EF4-FFF2-40B4-BE49-F238E27FC236}">
                  <a16:creationId xmlns:a16="http://schemas.microsoft.com/office/drawing/2014/main" id="{FB185EB1-4421-4601-8E04-43F95F71981E}"/>
                </a:ext>
              </a:extLst>
            </p:cNvPr>
            <p:cNvSpPr>
              <a:spLocks noEditPoints="1"/>
            </p:cNvSpPr>
            <p:nvPr/>
          </p:nvSpPr>
          <p:spPr bwMode="auto">
            <a:xfrm>
              <a:off x="6506782" y="6100852"/>
              <a:ext cx="488828" cy="423651"/>
            </a:xfrm>
            <a:custGeom>
              <a:avLst/>
              <a:gdLst>
                <a:gd name="T0" fmla="*/ 76 w 96"/>
                <a:gd name="T1" fmla="*/ 51 h 84"/>
                <a:gd name="T2" fmla="*/ 70 w 96"/>
                <a:gd name="T3" fmla="*/ 28 h 84"/>
                <a:gd name="T4" fmla="*/ 64 w 96"/>
                <a:gd name="T5" fmla="*/ 59 h 84"/>
                <a:gd name="T6" fmla="*/ 51 w 96"/>
                <a:gd name="T7" fmla="*/ 58 h 84"/>
                <a:gd name="T8" fmla="*/ 64 w 96"/>
                <a:gd name="T9" fmla="*/ 83 h 84"/>
                <a:gd name="T10" fmla="*/ 90 w 96"/>
                <a:gd name="T11" fmla="*/ 84 h 84"/>
                <a:gd name="T12" fmla="*/ 95 w 96"/>
                <a:gd name="T13" fmla="*/ 65 h 84"/>
                <a:gd name="T14" fmla="*/ 90 w 96"/>
                <a:gd name="T15" fmla="*/ 55 h 84"/>
                <a:gd name="T16" fmla="*/ 88 w 96"/>
                <a:gd name="T17" fmla="*/ 80 h 84"/>
                <a:gd name="T18" fmla="*/ 55 w 96"/>
                <a:gd name="T19" fmla="*/ 62 h 84"/>
                <a:gd name="T20" fmla="*/ 56 w 96"/>
                <a:gd name="T21" fmla="*/ 59 h 84"/>
                <a:gd name="T22" fmla="*/ 66 w 96"/>
                <a:gd name="T23" fmla="*/ 68 h 84"/>
                <a:gd name="T24" fmla="*/ 68 w 96"/>
                <a:gd name="T25" fmla="*/ 34 h 84"/>
                <a:gd name="T26" fmla="*/ 72 w 96"/>
                <a:gd name="T27" fmla="*/ 34 h 84"/>
                <a:gd name="T28" fmla="*/ 73 w 96"/>
                <a:gd name="T29" fmla="*/ 55 h 84"/>
                <a:gd name="T30" fmla="*/ 91 w 96"/>
                <a:gd name="T31" fmla="*/ 63 h 84"/>
                <a:gd name="T32" fmla="*/ 96 w 96"/>
                <a:gd name="T33" fmla="*/ 50 h 84"/>
                <a:gd name="T34" fmla="*/ 92 w 96"/>
                <a:gd name="T35" fmla="*/ 50 h 84"/>
                <a:gd name="T36" fmla="*/ 90 w 96"/>
                <a:gd name="T37" fmla="*/ 4 h 84"/>
                <a:gd name="T38" fmla="*/ 4 w 96"/>
                <a:gd name="T39" fmla="*/ 6 h 84"/>
                <a:gd name="T40" fmla="*/ 6 w 96"/>
                <a:gd name="T41" fmla="*/ 60 h 84"/>
                <a:gd name="T42" fmla="*/ 48 w 96"/>
                <a:gd name="T43" fmla="*/ 62 h 84"/>
                <a:gd name="T44" fmla="*/ 44 w 96"/>
                <a:gd name="T45" fmla="*/ 64 h 84"/>
                <a:gd name="T46" fmla="*/ 48 w 96"/>
                <a:gd name="T47" fmla="*/ 72 h 84"/>
                <a:gd name="T48" fmla="*/ 48 w 96"/>
                <a:gd name="T49" fmla="*/ 76 h 84"/>
                <a:gd name="T50" fmla="*/ 26 w 96"/>
                <a:gd name="T51" fmla="*/ 74 h 84"/>
                <a:gd name="T52" fmla="*/ 40 w 96"/>
                <a:gd name="T53" fmla="*/ 72 h 84"/>
                <a:gd name="T54" fmla="*/ 6 w 96"/>
                <a:gd name="T55" fmla="*/ 64 h 84"/>
                <a:gd name="T56" fmla="*/ 0 w 96"/>
                <a:gd name="T57" fmla="*/ 6 h 84"/>
                <a:gd name="T58" fmla="*/ 90 w 96"/>
                <a:gd name="T59" fmla="*/ 0 h 84"/>
                <a:gd name="T60" fmla="*/ 12 w 96"/>
                <a:gd name="T61" fmla="*/ 12 h 84"/>
                <a:gd name="T62" fmla="*/ 46 w 96"/>
                <a:gd name="T63" fmla="*/ 52 h 84"/>
                <a:gd name="T64" fmla="*/ 46 w 96"/>
                <a:gd name="T65" fmla="*/ 56 h 84"/>
                <a:gd name="T66" fmla="*/ 8 w 96"/>
                <a:gd name="T67" fmla="*/ 54 h 84"/>
                <a:gd name="T68" fmla="*/ 10 w 96"/>
                <a:gd name="T69" fmla="*/ 8 h 84"/>
                <a:gd name="T70" fmla="*/ 88 w 96"/>
                <a:gd name="T71" fmla="*/ 10 h 84"/>
                <a:gd name="T72" fmla="*/ 86 w 96"/>
                <a:gd name="T73" fmla="*/ 48 h 84"/>
                <a:gd name="T74" fmla="*/ 84 w 96"/>
                <a:gd name="T7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4">
                  <a:moveTo>
                    <a:pt x="90" y="55"/>
                  </a:moveTo>
                  <a:cubicBezTo>
                    <a:pt x="76" y="51"/>
                    <a:pt x="76" y="51"/>
                    <a:pt x="76" y="51"/>
                  </a:cubicBezTo>
                  <a:cubicBezTo>
                    <a:pt x="76" y="34"/>
                    <a:pt x="76" y="34"/>
                    <a:pt x="76" y="34"/>
                  </a:cubicBezTo>
                  <a:cubicBezTo>
                    <a:pt x="76" y="30"/>
                    <a:pt x="73" y="28"/>
                    <a:pt x="70" y="28"/>
                  </a:cubicBezTo>
                  <a:cubicBezTo>
                    <a:pt x="66" y="28"/>
                    <a:pt x="64" y="30"/>
                    <a:pt x="64" y="34"/>
                  </a:cubicBezTo>
                  <a:cubicBezTo>
                    <a:pt x="64" y="59"/>
                    <a:pt x="64" y="59"/>
                    <a:pt x="64" y="59"/>
                  </a:cubicBezTo>
                  <a:cubicBezTo>
                    <a:pt x="61" y="56"/>
                    <a:pt x="58" y="55"/>
                    <a:pt x="56" y="55"/>
                  </a:cubicBezTo>
                  <a:cubicBezTo>
                    <a:pt x="54" y="55"/>
                    <a:pt x="52" y="56"/>
                    <a:pt x="51" y="58"/>
                  </a:cubicBezTo>
                  <a:cubicBezTo>
                    <a:pt x="50" y="59"/>
                    <a:pt x="49" y="61"/>
                    <a:pt x="51" y="64"/>
                  </a:cubicBezTo>
                  <a:cubicBezTo>
                    <a:pt x="64" y="83"/>
                    <a:pt x="64" y="83"/>
                    <a:pt x="64" y="83"/>
                  </a:cubicBezTo>
                  <a:cubicBezTo>
                    <a:pt x="64" y="83"/>
                    <a:pt x="65" y="84"/>
                    <a:pt x="65" y="84"/>
                  </a:cubicBezTo>
                  <a:cubicBezTo>
                    <a:pt x="90" y="84"/>
                    <a:pt x="90" y="84"/>
                    <a:pt x="90" y="84"/>
                  </a:cubicBezTo>
                  <a:cubicBezTo>
                    <a:pt x="91" y="84"/>
                    <a:pt x="92" y="83"/>
                    <a:pt x="92" y="82"/>
                  </a:cubicBezTo>
                  <a:cubicBezTo>
                    <a:pt x="95" y="65"/>
                    <a:pt x="95" y="65"/>
                    <a:pt x="95" y="65"/>
                  </a:cubicBezTo>
                  <a:cubicBezTo>
                    <a:pt x="95" y="64"/>
                    <a:pt x="95" y="64"/>
                    <a:pt x="95" y="64"/>
                  </a:cubicBezTo>
                  <a:cubicBezTo>
                    <a:pt x="96" y="60"/>
                    <a:pt x="94" y="56"/>
                    <a:pt x="90" y="55"/>
                  </a:cubicBezTo>
                  <a:close/>
                  <a:moveTo>
                    <a:pt x="91" y="63"/>
                  </a:moveTo>
                  <a:cubicBezTo>
                    <a:pt x="88" y="80"/>
                    <a:pt x="88" y="80"/>
                    <a:pt x="88" y="80"/>
                  </a:cubicBezTo>
                  <a:cubicBezTo>
                    <a:pt x="66" y="80"/>
                    <a:pt x="66" y="80"/>
                    <a:pt x="66" y="80"/>
                  </a:cubicBezTo>
                  <a:cubicBezTo>
                    <a:pt x="55" y="62"/>
                    <a:pt x="55" y="62"/>
                    <a:pt x="55" y="62"/>
                  </a:cubicBezTo>
                  <a:cubicBezTo>
                    <a:pt x="54" y="61"/>
                    <a:pt x="54" y="60"/>
                    <a:pt x="54" y="60"/>
                  </a:cubicBezTo>
                  <a:cubicBezTo>
                    <a:pt x="54" y="59"/>
                    <a:pt x="55" y="59"/>
                    <a:pt x="56" y="59"/>
                  </a:cubicBezTo>
                  <a:cubicBezTo>
                    <a:pt x="58" y="59"/>
                    <a:pt x="62" y="61"/>
                    <a:pt x="64" y="67"/>
                  </a:cubicBezTo>
                  <a:cubicBezTo>
                    <a:pt x="64" y="67"/>
                    <a:pt x="65" y="68"/>
                    <a:pt x="66" y="68"/>
                  </a:cubicBezTo>
                  <a:cubicBezTo>
                    <a:pt x="67" y="68"/>
                    <a:pt x="68" y="67"/>
                    <a:pt x="68" y="66"/>
                  </a:cubicBezTo>
                  <a:cubicBezTo>
                    <a:pt x="68" y="34"/>
                    <a:pt x="68" y="34"/>
                    <a:pt x="68" y="34"/>
                  </a:cubicBezTo>
                  <a:cubicBezTo>
                    <a:pt x="68" y="33"/>
                    <a:pt x="69" y="32"/>
                    <a:pt x="70" y="32"/>
                  </a:cubicBezTo>
                  <a:cubicBezTo>
                    <a:pt x="71" y="32"/>
                    <a:pt x="72" y="33"/>
                    <a:pt x="72" y="34"/>
                  </a:cubicBezTo>
                  <a:cubicBezTo>
                    <a:pt x="72" y="53"/>
                    <a:pt x="72" y="53"/>
                    <a:pt x="72" y="53"/>
                  </a:cubicBezTo>
                  <a:cubicBezTo>
                    <a:pt x="72" y="54"/>
                    <a:pt x="72" y="54"/>
                    <a:pt x="73" y="55"/>
                  </a:cubicBezTo>
                  <a:cubicBezTo>
                    <a:pt x="89" y="59"/>
                    <a:pt x="89" y="59"/>
                    <a:pt x="89" y="59"/>
                  </a:cubicBezTo>
                  <a:cubicBezTo>
                    <a:pt x="91" y="60"/>
                    <a:pt x="92" y="61"/>
                    <a:pt x="91" y="63"/>
                  </a:cubicBezTo>
                  <a:close/>
                  <a:moveTo>
                    <a:pt x="96" y="6"/>
                  </a:moveTo>
                  <a:cubicBezTo>
                    <a:pt x="96" y="50"/>
                    <a:pt x="96" y="50"/>
                    <a:pt x="96" y="50"/>
                  </a:cubicBezTo>
                  <a:cubicBezTo>
                    <a:pt x="96" y="51"/>
                    <a:pt x="95" y="52"/>
                    <a:pt x="94" y="52"/>
                  </a:cubicBezTo>
                  <a:cubicBezTo>
                    <a:pt x="93" y="52"/>
                    <a:pt x="92" y="51"/>
                    <a:pt x="92" y="50"/>
                  </a:cubicBezTo>
                  <a:cubicBezTo>
                    <a:pt x="92" y="6"/>
                    <a:pt x="92" y="6"/>
                    <a:pt x="92" y="6"/>
                  </a:cubicBezTo>
                  <a:cubicBezTo>
                    <a:pt x="92" y="5"/>
                    <a:pt x="91" y="4"/>
                    <a:pt x="90" y="4"/>
                  </a:cubicBezTo>
                  <a:cubicBezTo>
                    <a:pt x="6" y="4"/>
                    <a:pt x="6" y="4"/>
                    <a:pt x="6" y="4"/>
                  </a:cubicBezTo>
                  <a:cubicBezTo>
                    <a:pt x="5" y="4"/>
                    <a:pt x="4" y="5"/>
                    <a:pt x="4" y="6"/>
                  </a:cubicBezTo>
                  <a:cubicBezTo>
                    <a:pt x="4" y="58"/>
                    <a:pt x="4" y="58"/>
                    <a:pt x="4" y="58"/>
                  </a:cubicBezTo>
                  <a:cubicBezTo>
                    <a:pt x="4" y="59"/>
                    <a:pt x="5" y="60"/>
                    <a:pt x="6" y="60"/>
                  </a:cubicBezTo>
                  <a:cubicBezTo>
                    <a:pt x="46" y="60"/>
                    <a:pt x="46" y="60"/>
                    <a:pt x="46" y="60"/>
                  </a:cubicBezTo>
                  <a:cubicBezTo>
                    <a:pt x="47" y="60"/>
                    <a:pt x="48" y="61"/>
                    <a:pt x="48" y="62"/>
                  </a:cubicBezTo>
                  <a:cubicBezTo>
                    <a:pt x="48" y="63"/>
                    <a:pt x="47" y="64"/>
                    <a:pt x="46" y="64"/>
                  </a:cubicBezTo>
                  <a:cubicBezTo>
                    <a:pt x="44" y="64"/>
                    <a:pt x="44" y="64"/>
                    <a:pt x="44" y="64"/>
                  </a:cubicBezTo>
                  <a:cubicBezTo>
                    <a:pt x="44" y="72"/>
                    <a:pt x="44" y="72"/>
                    <a:pt x="44" y="72"/>
                  </a:cubicBezTo>
                  <a:cubicBezTo>
                    <a:pt x="48" y="72"/>
                    <a:pt x="48" y="72"/>
                    <a:pt x="48" y="72"/>
                  </a:cubicBezTo>
                  <a:cubicBezTo>
                    <a:pt x="49" y="72"/>
                    <a:pt x="50" y="73"/>
                    <a:pt x="50" y="74"/>
                  </a:cubicBezTo>
                  <a:cubicBezTo>
                    <a:pt x="50" y="75"/>
                    <a:pt x="49" y="76"/>
                    <a:pt x="48" y="76"/>
                  </a:cubicBezTo>
                  <a:cubicBezTo>
                    <a:pt x="28" y="76"/>
                    <a:pt x="28" y="76"/>
                    <a:pt x="28" y="76"/>
                  </a:cubicBezTo>
                  <a:cubicBezTo>
                    <a:pt x="27" y="76"/>
                    <a:pt x="26" y="75"/>
                    <a:pt x="26" y="74"/>
                  </a:cubicBezTo>
                  <a:cubicBezTo>
                    <a:pt x="26" y="73"/>
                    <a:pt x="27" y="72"/>
                    <a:pt x="28" y="72"/>
                  </a:cubicBezTo>
                  <a:cubicBezTo>
                    <a:pt x="40" y="72"/>
                    <a:pt x="40" y="72"/>
                    <a:pt x="40" y="72"/>
                  </a:cubicBezTo>
                  <a:cubicBezTo>
                    <a:pt x="40" y="64"/>
                    <a:pt x="40" y="64"/>
                    <a:pt x="40" y="64"/>
                  </a:cubicBezTo>
                  <a:cubicBezTo>
                    <a:pt x="6" y="64"/>
                    <a:pt x="6" y="64"/>
                    <a:pt x="6" y="64"/>
                  </a:cubicBezTo>
                  <a:cubicBezTo>
                    <a:pt x="2" y="64"/>
                    <a:pt x="0" y="61"/>
                    <a:pt x="0" y="58"/>
                  </a:cubicBezTo>
                  <a:cubicBezTo>
                    <a:pt x="0" y="6"/>
                    <a:pt x="0" y="6"/>
                    <a:pt x="0" y="6"/>
                  </a:cubicBezTo>
                  <a:cubicBezTo>
                    <a:pt x="0" y="2"/>
                    <a:pt x="2" y="0"/>
                    <a:pt x="6" y="0"/>
                  </a:cubicBezTo>
                  <a:cubicBezTo>
                    <a:pt x="90" y="0"/>
                    <a:pt x="90" y="0"/>
                    <a:pt x="90" y="0"/>
                  </a:cubicBezTo>
                  <a:cubicBezTo>
                    <a:pt x="93" y="0"/>
                    <a:pt x="96" y="2"/>
                    <a:pt x="96" y="6"/>
                  </a:cubicBezTo>
                  <a:close/>
                  <a:moveTo>
                    <a:pt x="12" y="12"/>
                  </a:moveTo>
                  <a:cubicBezTo>
                    <a:pt x="12" y="52"/>
                    <a:pt x="12" y="52"/>
                    <a:pt x="12" y="52"/>
                  </a:cubicBezTo>
                  <a:cubicBezTo>
                    <a:pt x="46" y="52"/>
                    <a:pt x="46" y="52"/>
                    <a:pt x="46" y="52"/>
                  </a:cubicBezTo>
                  <a:cubicBezTo>
                    <a:pt x="47" y="52"/>
                    <a:pt x="48" y="53"/>
                    <a:pt x="48" y="54"/>
                  </a:cubicBezTo>
                  <a:cubicBezTo>
                    <a:pt x="48" y="55"/>
                    <a:pt x="47" y="56"/>
                    <a:pt x="46" y="56"/>
                  </a:cubicBezTo>
                  <a:cubicBezTo>
                    <a:pt x="10" y="56"/>
                    <a:pt x="10" y="56"/>
                    <a:pt x="10" y="56"/>
                  </a:cubicBezTo>
                  <a:cubicBezTo>
                    <a:pt x="9" y="56"/>
                    <a:pt x="8" y="55"/>
                    <a:pt x="8" y="54"/>
                  </a:cubicBezTo>
                  <a:cubicBezTo>
                    <a:pt x="8" y="10"/>
                    <a:pt x="8" y="10"/>
                    <a:pt x="8" y="10"/>
                  </a:cubicBezTo>
                  <a:cubicBezTo>
                    <a:pt x="8" y="9"/>
                    <a:pt x="9" y="8"/>
                    <a:pt x="10" y="8"/>
                  </a:cubicBezTo>
                  <a:cubicBezTo>
                    <a:pt x="86" y="8"/>
                    <a:pt x="86" y="8"/>
                    <a:pt x="86" y="8"/>
                  </a:cubicBezTo>
                  <a:cubicBezTo>
                    <a:pt x="87" y="8"/>
                    <a:pt x="88" y="9"/>
                    <a:pt x="88" y="10"/>
                  </a:cubicBezTo>
                  <a:cubicBezTo>
                    <a:pt x="88" y="46"/>
                    <a:pt x="88" y="46"/>
                    <a:pt x="88" y="46"/>
                  </a:cubicBezTo>
                  <a:cubicBezTo>
                    <a:pt x="88" y="47"/>
                    <a:pt x="87" y="48"/>
                    <a:pt x="86" y="48"/>
                  </a:cubicBezTo>
                  <a:cubicBezTo>
                    <a:pt x="85" y="48"/>
                    <a:pt x="84" y="47"/>
                    <a:pt x="84" y="46"/>
                  </a:cubicBezTo>
                  <a:cubicBezTo>
                    <a:pt x="84" y="12"/>
                    <a:pt x="84" y="12"/>
                    <a:pt x="84" y="12"/>
                  </a:cubicBezTo>
                  <a:lnTo>
                    <a:pt x="12" y="12"/>
                  </a:lnTo>
                  <a:close/>
                </a:path>
              </a:pathLst>
            </a:custGeom>
            <a:solidFill>
              <a:srgbClr val="00B050"/>
            </a:solidFill>
            <a:ln>
              <a:noFill/>
            </a:ln>
          </p:spPr>
          <p:txBody>
            <a:bodyPr vert="horz" wrap="square" lIns="68663" tIns="34332" rIns="68663" bIns="34332" numCol="1" anchor="t" anchorCtr="0" compatLnSpc="1">
              <a:prstTxWarp prst="textNoShape">
                <a:avLst/>
              </a:prstTxWarp>
            </a:bodyPr>
            <a:lstStyle/>
            <a:p>
              <a:endParaRPr lang="en-AU" dirty="0">
                <a:latin typeface="Segoe UI" panose="020B0502040204020203" pitchFamily="34" charset="0"/>
                <a:cs typeface="Segoe UI" panose="020B0502040204020203" pitchFamily="34" charset="0"/>
              </a:endParaRPr>
            </a:p>
          </p:txBody>
        </p:sp>
      </p:grpSp>
      <p:grpSp>
        <p:nvGrpSpPr>
          <p:cNvPr id="175" name="Group 174">
            <a:extLst>
              <a:ext uri="{FF2B5EF4-FFF2-40B4-BE49-F238E27FC236}">
                <a16:creationId xmlns:a16="http://schemas.microsoft.com/office/drawing/2014/main" id="{6C41BF7B-AF0B-4462-928C-54AB8171E4CE}"/>
              </a:ext>
            </a:extLst>
          </p:cNvPr>
          <p:cNvGrpSpPr/>
          <p:nvPr/>
        </p:nvGrpSpPr>
        <p:grpSpPr>
          <a:xfrm flipV="1">
            <a:off x="5390509" y="3823132"/>
            <a:ext cx="2290453" cy="355077"/>
            <a:chOff x="6096627" y="2353720"/>
            <a:chExt cx="5875719" cy="1345845"/>
          </a:xfrm>
        </p:grpSpPr>
        <p:cxnSp>
          <p:nvCxnSpPr>
            <p:cNvPr id="176" name="Straight Connector 175">
              <a:extLst>
                <a:ext uri="{FF2B5EF4-FFF2-40B4-BE49-F238E27FC236}">
                  <a16:creationId xmlns:a16="http://schemas.microsoft.com/office/drawing/2014/main" id="{3F159CDE-F6EB-4A64-A30A-9BC34759497B}"/>
                </a:ext>
              </a:extLst>
            </p:cNvPr>
            <p:cNvCxnSpPr>
              <a:cxnSpLocks/>
            </p:cNvCxnSpPr>
            <p:nvPr/>
          </p:nvCxnSpPr>
          <p:spPr>
            <a:xfrm>
              <a:off x="7514753" y="2367521"/>
              <a:ext cx="4457593" cy="13536"/>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180" name="Arc 179">
              <a:extLst>
                <a:ext uri="{FF2B5EF4-FFF2-40B4-BE49-F238E27FC236}">
                  <a16:creationId xmlns:a16="http://schemas.microsoft.com/office/drawing/2014/main" id="{A4F63122-C8E7-4697-AEF0-1C6454BA25F8}"/>
                </a:ext>
              </a:extLst>
            </p:cNvPr>
            <p:cNvSpPr/>
            <p:nvPr/>
          </p:nvSpPr>
          <p:spPr>
            <a:xfrm rot="5400000">
              <a:off x="6069429" y="2705829"/>
              <a:ext cx="1020934" cy="966537"/>
            </a:xfrm>
            <a:prstGeom prst="arc">
              <a:avLst/>
            </a:prstGeom>
            <a:ln w="38100">
              <a:solidFill>
                <a:srgbClr val="FF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cxnSp>
          <p:nvCxnSpPr>
            <p:cNvPr id="181" name="Straight Connector 180">
              <a:extLst>
                <a:ext uri="{FF2B5EF4-FFF2-40B4-BE49-F238E27FC236}">
                  <a16:creationId xmlns:a16="http://schemas.microsoft.com/office/drawing/2014/main" id="{F624E77C-4770-4C41-92FE-89A8C18C889A}"/>
                </a:ext>
              </a:extLst>
            </p:cNvPr>
            <p:cNvCxnSpPr>
              <a:cxnSpLocks/>
            </p:cNvCxnSpPr>
            <p:nvPr/>
          </p:nvCxnSpPr>
          <p:spPr>
            <a:xfrm>
              <a:off x="7063657" y="2832428"/>
              <a:ext cx="0" cy="37561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182" name="Arc 181">
              <a:extLst>
                <a:ext uri="{FF2B5EF4-FFF2-40B4-BE49-F238E27FC236}">
                  <a16:creationId xmlns:a16="http://schemas.microsoft.com/office/drawing/2014/main" id="{FCDF6E6C-AE24-485D-8547-5282767FCEA3}"/>
                </a:ext>
              </a:extLst>
            </p:cNvPr>
            <p:cNvSpPr/>
            <p:nvPr/>
          </p:nvSpPr>
          <p:spPr>
            <a:xfrm rot="16200000">
              <a:off x="7035966" y="2380918"/>
              <a:ext cx="1020934" cy="966537"/>
            </a:xfrm>
            <a:prstGeom prst="arc">
              <a:avLst/>
            </a:prstGeom>
            <a:ln w="38100">
              <a:solidFill>
                <a:srgbClr val="FF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83" name="Group 182">
            <a:extLst>
              <a:ext uri="{FF2B5EF4-FFF2-40B4-BE49-F238E27FC236}">
                <a16:creationId xmlns:a16="http://schemas.microsoft.com/office/drawing/2014/main" id="{DB01F543-AEE6-4D54-B42C-1D0B5043D6D6}"/>
              </a:ext>
            </a:extLst>
          </p:cNvPr>
          <p:cNvGrpSpPr/>
          <p:nvPr/>
        </p:nvGrpSpPr>
        <p:grpSpPr>
          <a:xfrm flipH="1" flipV="1">
            <a:off x="3410242" y="3824940"/>
            <a:ext cx="2290453" cy="355077"/>
            <a:chOff x="6096627" y="2323101"/>
            <a:chExt cx="5875719" cy="1345846"/>
          </a:xfrm>
        </p:grpSpPr>
        <p:cxnSp>
          <p:nvCxnSpPr>
            <p:cNvPr id="184" name="Straight Connector 183">
              <a:extLst>
                <a:ext uri="{FF2B5EF4-FFF2-40B4-BE49-F238E27FC236}">
                  <a16:creationId xmlns:a16="http://schemas.microsoft.com/office/drawing/2014/main" id="{D928C392-5C92-4CA3-BA2D-1BBAD8B16078}"/>
                </a:ext>
              </a:extLst>
            </p:cNvPr>
            <p:cNvCxnSpPr>
              <a:cxnSpLocks/>
            </p:cNvCxnSpPr>
            <p:nvPr/>
          </p:nvCxnSpPr>
          <p:spPr>
            <a:xfrm>
              <a:off x="7514753" y="2323101"/>
              <a:ext cx="4457593" cy="13536"/>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85" name="Arc 184">
              <a:extLst>
                <a:ext uri="{FF2B5EF4-FFF2-40B4-BE49-F238E27FC236}">
                  <a16:creationId xmlns:a16="http://schemas.microsoft.com/office/drawing/2014/main" id="{BB024F1F-A958-45FC-8E1B-F75ABBAE0B76}"/>
                </a:ext>
              </a:extLst>
            </p:cNvPr>
            <p:cNvSpPr/>
            <p:nvPr/>
          </p:nvSpPr>
          <p:spPr>
            <a:xfrm rot="5400000">
              <a:off x="6069429" y="2675211"/>
              <a:ext cx="1020934" cy="966537"/>
            </a:xfrm>
            <a:prstGeom prst="arc">
              <a:avLst/>
            </a:prstGeom>
            <a:ln w="38100">
              <a:solidFill>
                <a:srgbClr val="99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cxnSp>
          <p:nvCxnSpPr>
            <p:cNvPr id="186" name="Straight Connector 185">
              <a:extLst>
                <a:ext uri="{FF2B5EF4-FFF2-40B4-BE49-F238E27FC236}">
                  <a16:creationId xmlns:a16="http://schemas.microsoft.com/office/drawing/2014/main" id="{5705575E-0673-4626-A5FB-150F3102689B}"/>
                </a:ext>
              </a:extLst>
            </p:cNvPr>
            <p:cNvCxnSpPr>
              <a:cxnSpLocks/>
            </p:cNvCxnSpPr>
            <p:nvPr/>
          </p:nvCxnSpPr>
          <p:spPr>
            <a:xfrm>
              <a:off x="7051425" y="2801808"/>
              <a:ext cx="0" cy="375610"/>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87" name="Arc 186">
              <a:extLst>
                <a:ext uri="{FF2B5EF4-FFF2-40B4-BE49-F238E27FC236}">
                  <a16:creationId xmlns:a16="http://schemas.microsoft.com/office/drawing/2014/main" id="{BF2C9120-EF77-4767-83F8-ECA64F1CAD92}"/>
                </a:ext>
              </a:extLst>
            </p:cNvPr>
            <p:cNvSpPr/>
            <p:nvPr/>
          </p:nvSpPr>
          <p:spPr>
            <a:xfrm rot="16200000">
              <a:off x="7035967" y="2350299"/>
              <a:ext cx="1020934" cy="966537"/>
            </a:xfrm>
            <a:prstGeom prst="arc">
              <a:avLst/>
            </a:prstGeom>
            <a:ln w="38100">
              <a:solidFill>
                <a:srgbClr val="99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826"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78" name="Rectangle: Rounded Corners 177">
            <a:extLst>
              <a:ext uri="{FF2B5EF4-FFF2-40B4-BE49-F238E27FC236}">
                <a16:creationId xmlns:a16="http://schemas.microsoft.com/office/drawing/2014/main" id="{2B4FEB20-5AF5-460E-AD2C-39D6C568084D}"/>
              </a:ext>
            </a:extLst>
          </p:cNvPr>
          <p:cNvSpPr/>
          <p:nvPr/>
        </p:nvSpPr>
        <p:spPr>
          <a:xfrm>
            <a:off x="312223" y="538011"/>
            <a:ext cx="2072008" cy="3795339"/>
          </a:xfrm>
          <a:prstGeom prst="roundRect">
            <a:avLst/>
          </a:prstGeom>
          <a:effectLst>
            <a:glow rad="63500">
              <a:schemeClr val="tx1">
                <a:alpha val="40000"/>
              </a:schemeClr>
            </a:glow>
          </a:effectLst>
        </p:spPr>
        <p:style>
          <a:lnRef idx="2">
            <a:schemeClr val="dk1"/>
          </a:lnRef>
          <a:fillRef idx="1">
            <a:schemeClr val="lt1"/>
          </a:fillRef>
          <a:effectRef idx="0">
            <a:schemeClr val="dk1"/>
          </a:effectRef>
          <a:fontRef idx="minor">
            <a:schemeClr val="dk1"/>
          </a:fontRef>
        </p:style>
        <p:txBody>
          <a:bodyPr wrap="square" lIns="135164" tIns="54066" rIns="135164" bIns="54066">
            <a:spAutoFit/>
          </a:bodyPr>
          <a:lstStyle/>
          <a:p>
            <a:pPr algn="ctr" defTabSz="961272" fontAlgn="auto">
              <a:spcBef>
                <a:spcPts val="0"/>
              </a:spcBef>
              <a:spcAft>
                <a:spcPts val="0"/>
              </a:spcAft>
              <a:defRPr/>
            </a:pPr>
            <a:r>
              <a:rPr lang="en-AU" sz="1201" kern="0" dirty="0">
                <a:solidFill>
                  <a:prstClr val="black"/>
                </a:solidFill>
                <a:latin typeface="Segoe UI" panose="020B0502040204020203" pitchFamily="34" charset="0"/>
                <a:cs typeface="Segoe UI" panose="020B0502040204020203" pitchFamily="34" charset="0"/>
              </a:rPr>
              <a:t>High level groupings that work together to provided seamless end-to-end experience</a:t>
            </a:r>
            <a:endParaRPr lang="en-AU" sz="1201" dirty="0">
              <a:latin typeface="Segoe UI" panose="020B0502040204020203" pitchFamily="34" charset="0"/>
              <a:cs typeface="Segoe UI" panose="020B0502040204020203" pitchFamily="34" charset="0"/>
            </a:endParaRPr>
          </a:p>
          <a:p>
            <a:pPr algn="ctr"/>
            <a:endParaRPr lang="en-AU" sz="1201" dirty="0">
              <a:latin typeface="Segoe UI" panose="020B0502040204020203" pitchFamily="34" charset="0"/>
              <a:cs typeface="Segoe UI" panose="020B0502040204020203" pitchFamily="34" charset="0"/>
            </a:endParaRPr>
          </a:p>
          <a:p>
            <a:pPr algn="ctr"/>
            <a:endParaRPr lang="en-AU" sz="1201" dirty="0">
              <a:latin typeface="Segoe UI" panose="020B0502040204020203" pitchFamily="34" charset="0"/>
              <a:cs typeface="Segoe UI" panose="020B0502040204020203" pitchFamily="34" charset="0"/>
            </a:endParaRPr>
          </a:p>
          <a:p>
            <a:pPr algn="ctr" defTabSz="961272">
              <a:defRPr/>
            </a:pPr>
            <a:r>
              <a:rPr lang="en-AU" sz="1201" dirty="0">
                <a:latin typeface="Segoe UI" panose="020B0502040204020203" pitchFamily="34" charset="0"/>
                <a:cs typeface="Segoe UI" panose="020B0502040204020203" pitchFamily="34" charset="0"/>
              </a:rPr>
              <a:t>Strategic Platforms provide aspirational directions to support the transformation of both the client experience and staff</a:t>
            </a:r>
          </a:p>
          <a:p>
            <a:pPr algn="ctr" defTabSz="961272">
              <a:defRPr/>
            </a:pPr>
            <a:endParaRPr lang="en-AU" sz="1201" kern="0" dirty="0">
              <a:solidFill>
                <a:prstClr val="black"/>
              </a:solidFill>
              <a:latin typeface="Segoe UI" panose="020B0502040204020203" pitchFamily="34" charset="0"/>
              <a:cs typeface="Segoe UI" panose="020B0502040204020203" pitchFamily="34" charset="0"/>
            </a:endParaRPr>
          </a:p>
          <a:p>
            <a:pPr algn="ctr" defTabSz="961272">
              <a:defRPr/>
            </a:pPr>
            <a:endParaRPr lang="en-AU" sz="1201" kern="0" dirty="0">
              <a:solidFill>
                <a:prstClr val="black"/>
              </a:solidFill>
              <a:latin typeface="Segoe UI" panose="020B0502040204020203" pitchFamily="34" charset="0"/>
              <a:cs typeface="Segoe UI" panose="020B0502040204020203" pitchFamily="34" charset="0"/>
            </a:endParaRPr>
          </a:p>
          <a:p>
            <a:pPr algn="ctr"/>
            <a:r>
              <a:rPr lang="en-AU" sz="1201" dirty="0">
                <a:latin typeface="Segoe UI" panose="020B0502040204020203" pitchFamily="34" charset="0"/>
                <a:cs typeface="Segoe UI" panose="020B0502040204020203" pitchFamily="34" charset="0"/>
              </a:rPr>
              <a:t>11 Strategic Platforms are groupings of Capabilities, Applications and Technology.</a:t>
            </a:r>
          </a:p>
        </p:txBody>
      </p:sp>
      <p:grpSp>
        <p:nvGrpSpPr>
          <p:cNvPr id="17" name="Group 16">
            <a:extLst>
              <a:ext uri="{FF2B5EF4-FFF2-40B4-BE49-F238E27FC236}">
                <a16:creationId xmlns:a16="http://schemas.microsoft.com/office/drawing/2014/main" id="{BD3A5329-4147-49BB-9642-87223F129DA7}"/>
              </a:ext>
            </a:extLst>
          </p:cNvPr>
          <p:cNvGrpSpPr/>
          <p:nvPr/>
        </p:nvGrpSpPr>
        <p:grpSpPr>
          <a:xfrm>
            <a:off x="8619307" y="3762532"/>
            <a:ext cx="495691" cy="1301440"/>
            <a:chOff x="11478460" y="5010553"/>
            <a:chExt cx="660119" cy="1733147"/>
          </a:xfrm>
        </p:grpSpPr>
        <p:sp>
          <p:nvSpPr>
            <p:cNvPr id="148" name="Arrow: Left-Right 85">
              <a:extLst>
                <a:ext uri="{FF2B5EF4-FFF2-40B4-BE49-F238E27FC236}">
                  <a16:creationId xmlns:a16="http://schemas.microsoft.com/office/drawing/2014/main" id="{C190A54D-FC8D-476F-A752-2E7F66DD8CBE}"/>
                </a:ext>
              </a:extLst>
            </p:cNvPr>
            <p:cNvSpPr/>
            <p:nvPr/>
          </p:nvSpPr>
          <p:spPr>
            <a:xfrm rot="5400000">
              <a:off x="10941946" y="5547067"/>
              <a:ext cx="1733147" cy="660119"/>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AU" sz="644" b="1" dirty="0">
                <a:solidFill>
                  <a:prstClr val="black"/>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C46A7D7C-9708-40AA-B752-844FE56E2E8C}"/>
                </a:ext>
              </a:extLst>
            </p:cNvPr>
            <p:cNvSpPr txBox="1"/>
            <p:nvPr/>
          </p:nvSpPr>
          <p:spPr>
            <a:xfrm rot="16200000">
              <a:off x="11090990" y="5507203"/>
              <a:ext cx="1416475" cy="584577"/>
            </a:xfrm>
            <a:prstGeom prst="rect">
              <a:avLst/>
            </a:prstGeom>
            <a:noFill/>
          </p:spPr>
          <p:txBody>
            <a:bodyPr wrap="square" rtlCol="0">
              <a:spAutoFit/>
            </a:bodyPr>
            <a:lstStyle/>
            <a:p>
              <a:pPr algn="ctr"/>
              <a:r>
                <a:rPr lang="en-AU" sz="751" b="1" dirty="0">
                  <a:solidFill>
                    <a:schemeClr val="bg1"/>
                  </a:solidFill>
                </a:rPr>
                <a:t>Internally focussed supporting platforms </a:t>
              </a:r>
            </a:p>
          </p:txBody>
        </p:sp>
      </p:grpSp>
      <p:grpSp>
        <p:nvGrpSpPr>
          <p:cNvPr id="4" name="Group 3">
            <a:extLst>
              <a:ext uri="{FF2B5EF4-FFF2-40B4-BE49-F238E27FC236}">
                <a16:creationId xmlns:a16="http://schemas.microsoft.com/office/drawing/2014/main" id="{3B58DEA3-DD03-4E07-B956-2F7C686397E1}"/>
              </a:ext>
            </a:extLst>
          </p:cNvPr>
          <p:cNvGrpSpPr/>
          <p:nvPr/>
        </p:nvGrpSpPr>
        <p:grpSpPr>
          <a:xfrm>
            <a:off x="8620298" y="801258"/>
            <a:ext cx="494700" cy="2555708"/>
            <a:chOff x="11479779" y="1066981"/>
            <a:chExt cx="658800" cy="3403474"/>
          </a:xfrm>
        </p:grpSpPr>
        <p:sp>
          <p:nvSpPr>
            <p:cNvPr id="145" name="Arrow: Left-Right 85">
              <a:extLst>
                <a:ext uri="{FF2B5EF4-FFF2-40B4-BE49-F238E27FC236}">
                  <a16:creationId xmlns:a16="http://schemas.microsoft.com/office/drawing/2014/main" id="{8EED137D-E61B-4153-8FFE-427306BE4764}"/>
                </a:ext>
              </a:extLst>
            </p:cNvPr>
            <p:cNvSpPr/>
            <p:nvPr/>
          </p:nvSpPr>
          <p:spPr>
            <a:xfrm rot="5400000">
              <a:off x="10107442" y="2439318"/>
              <a:ext cx="3403474" cy="6588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AU" sz="644" b="1" dirty="0">
                <a:solidFill>
                  <a:prstClr val="black"/>
                </a:solidFill>
                <a:latin typeface="Segoe UI" panose="020B0502040204020203" pitchFamily="34" charset="0"/>
                <a:cs typeface="Segoe UI" panose="020B0502040204020203" pitchFamily="34" charset="0"/>
              </a:endParaRPr>
            </a:p>
          </p:txBody>
        </p:sp>
        <p:sp>
          <p:nvSpPr>
            <p:cNvPr id="150" name="TextBox 149">
              <a:extLst>
                <a:ext uri="{FF2B5EF4-FFF2-40B4-BE49-F238E27FC236}">
                  <a16:creationId xmlns:a16="http://schemas.microsoft.com/office/drawing/2014/main" id="{355946D9-ED1F-4BEA-AFF1-E75136ED55B0}"/>
                </a:ext>
              </a:extLst>
            </p:cNvPr>
            <p:cNvSpPr txBox="1"/>
            <p:nvPr/>
          </p:nvSpPr>
          <p:spPr>
            <a:xfrm rot="16200000">
              <a:off x="10344458" y="2661643"/>
              <a:ext cx="2909538" cy="276833"/>
            </a:xfrm>
            <a:prstGeom prst="rect">
              <a:avLst/>
            </a:prstGeom>
            <a:noFill/>
          </p:spPr>
          <p:txBody>
            <a:bodyPr wrap="square" rtlCol="0">
              <a:spAutoFit/>
            </a:bodyPr>
            <a:lstStyle/>
            <a:p>
              <a:pPr algn="ctr"/>
              <a:r>
                <a:rPr lang="en-AU" sz="751" b="1" dirty="0"/>
                <a:t> Client-focussed foundation platforms </a:t>
              </a:r>
            </a:p>
          </p:txBody>
        </p:sp>
      </p:grpSp>
      <p:sp>
        <p:nvSpPr>
          <p:cNvPr id="151" name="Slide Number Placeholder 1">
            <a:extLst>
              <a:ext uri="{FF2B5EF4-FFF2-40B4-BE49-F238E27FC236}">
                <a16:creationId xmlns:a16="http://schemas.microsoft.com/office/drawing/2014/main" id="{538E06E9-09D3-4891-831E-83CD2DC83D10}"/>
              </a:ext>
            </a:extLst>
          </p:cNvPr>
          <p:cNvSpPr>
            <a:spLocks noGrp="1"/>
          </p:cNvSpPr>
          <p:nvPr>
            <p:ph type="sldNum" sz="quarter" idx="12"/>
          </p:nvPr>
        </p:nvSpPr>
        <p:spPr>
          <a:xfrm>
            <a:off x="8832356" y="4922092"/>
            <a:ext cx="344469" cy="211110"/>
          </a:xfrm>
          <a:prstGeom prst="ellipse">
            <a:avLst/>
          </a:prstGeom>
          <a:noFill/>
          <a:ln>
            <a:noFill/>
          </a:ln>
        </p:spPr>
        <p:txBody>
          <a:bodyPr/>
          <a:lstStyle/>
          <a:p>
            <a:pPr algn="ctr"/>
            <a:fld id="{E03A516E-CF4D-4742-913E-BCA8ABCC55C4}" type="slidenum">
              <a:rPr lang="en-AU" sz="751">
                <a:solidFill>
                  <a:schemeClr val="tx1"/>
                </a:solidFill>
                <a:latin typeface="Segoe UI" panose="020B0502040204020203" pitchFamily="34" charset="0"/>
                <a:cs typeface="Segoe UI" panose="020B0502040204020203" pitchFamily="34" charset="0"/>
              </a:rPr>
              <a:pPr algn="ctr"/>
              <a:t>22</a:t>
            </a:fld>
            <a:endParaRPr lang="en-AU" sz="75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3632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5603F-6FE9-40C4-B783-65234CB1987C}"/>
              </a:ext>
            </a:extLst>
          </p:cNvPr>
          <p:cNvSpPr>
            <a:spLocks noGrp="1"/>
          </p:cNvSpPr>
          <p:nvPr>
            <p:ph type="sldNum" sz="quarter" idx="12"/>
          </p:nvPr>
        </p:nvSpPr>
        <p:spPr>
          <a:xfrm>
            <a:off x="927340" y="4520450"/>
            <a:ext cx="2059900" cy="274177"/>
          </a:xfrm>
        </p:spPr>
        <p:txBody>
          <a:bodyPr/>
          <a:lstStyle/>
          <a:p>
            <a:fld id="{E03A516E-CF4D-4742-913E-BCA8ABCC55C4}" type="slidenum">
              <a:rPr lang="en-AU" smtClean="0"/>
              <a:t>23</a:t>
            </a:fld>
            <a:endParaRPr lang="en-AU" dirty="0"/>
          </a:p>
        </p:txBody>
      </p:sp>
      <p:sp>
        <p:nvSpPr>
          <p:cNvPr id="8" name="Rectangle 7">
            <a:extLst>
              <a:ext uri="{FF2B5EF4-FFF2-40B4-BE49-F238E27FC236}">
                <a16:creationId xmlns:a16="http://schemas.microsoft.com/office/drawing/2014/main" id="{48104AF0-7852-4E1F-A906-906BC508A97D}"/>
              </a:ext>
            </a:extLst>
          </p:cNvPr>
          <p:cNvSpPr/>
          <p:nvPr/>
        </p:nvSpPr>
        <p:spPr>
          <a:xfrm>
            <a:off x="268274" y="1131314"/>
            <a:ext cx="2769033" cy="3765829"/>
          </a:xfrm>
          <a:prstGeom prst="rect">
            <a:avLst/>
          </a:prstGeom>
          <a:solidFill>
            <a:srgbClr val="B3A2C7">
              <a:alpha val="50196"/>
            </a:srgbClr>
          </a:solid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6"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A712F02C-8E84-4894-9F9A-DB36FC2C01C9}"/>
              </a:ext>
            </a:extLst>
          </p:cNvPr>
          <p:cNvSpPr/>
          <p:nvPr/>
        </p:nvSpPr>
        <p:spPr>
          <a:xfrm>
            <a:off x="407404" y="2164586"/>
            <a:ext cx="2519663" cy="2601054"/>
          </a:xfrm>
          <a:prstGeom prst="rect">
            <a:avLst/>
          </a:prstGeom>
          <a:solidFill>
            <a:srgbClr val="C8E5EE"/>
          </a:solidFill>
          <a:ln w="317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6"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4E8B318-96D6-4443-BA67-643466ABE4B8}"/>
              </a:ext>
            </a:extLst>
          </p:cNvPr>
          <p:cNvSpPr/>
          <p:nvPr/>
        </p:nvSpPr>
        <p:spPr>
          <a:xfrm>
            <a:off x="1751248" y="3291036"/>
            <a:ext cx="1032649" cy="150512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907530" rIns="77236" bIns="38619" rtlCol="0" anchor="ctr"/>
          <a:lstStyle/>
          <a:p>
            <a:pPr>
              <a:spcBef>
                <a:spcPts val="322"/>
              </a:spcBef>
              <a:defRPr/>
            </a:pPr>
            <a:endParaRPr lang="en-AU" sz="644" dirty="0">
              <a:solidFill>
                <a:schemeClr val="tx1"/>
              </a:solidFill>
              <a:latin typeface="Segoe UI" panose="020B0502040204020203" pitchFamily="34" charset="0"/>
              <a:cs typeface="Segoe UI" panose="020B0502040204020203" pitchFamily="34" charset="0"/>
            </a:endParaRPr>
          </a:p>
          <a:p>
            <a:pPr>
              <a:spcBef>
                <a:spcPts val="322"/>
              </a:spcBef>
              <a:defRPr/>
            </a:pPr>
            <a:endParaRPr lang="en-AU" sz="644"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8DA9BF2F-7817-48D7-9FDC-25FF2685E9B1}"/>
              </a:ext>
            </a:extLst>
          </p:cNvPr>
          <p:cNvSpPr/>
          <p:nvPr/>
        </p:nvSpPr>
        <p:spPr>
          <a:xfrm>
            <a:off x="536667" y="3039859"/>
            <a:ext cx="1032649" cy="175630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907530" rIns="77236" bIns="38619" rtlCol="0" anchor="ctr"/>
          <a:lstStyle/>
          <a:p>
            <a:pPr>
              <a:spcBef>
                <a:spcPts val="322"/>
              </a:spcBef>
              <a:defRPr/>
            </a:pPr>
            <a:endParaRPr lang="en-AU" sz="644" dirty="0">
              <a:solidFill>
                <a:schemeClr val="tx1"/>
              </a:solidFill>
              <a:latin typeface="Segoe UI" panose="020B0502040204020203" pitchFamily="34" charset="0"/>
              <a:cs typeface="Segoe UI" panose="020B0502040204020203" pitchFamily="34" charset="0"/>
            </a:endParaRPr>
          </a:p>
          <a:p>
            <a:pPr>
              <a:spcBef>
                <a:spcPts val="322"/>
              </a:spcBef>
              <a:defRPr/>
            </a:pPr>
            <a:endParaRPr lang="en-AU" sz="644" dirty="0">
              <a:solidFill>
                <a:schemeClr val="tx1"/>
              </a:solidFill>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E60B2A8E-0EAB-40D0-9A20-2F149B18765C}"/>
              </a:ext>
            </a:extLst>
          </p:cNvPr>
          <p:cNvSpPr/>
          <p:nvPr/>
        </p:nvSpPr>
        <p:spPr>
          <a:xfrm>
            <a:off x="1778428" y="3516620"/>
            <a:ext cx="961402"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66" b="1" dirty="0">
                <a:solidFill>
                  <a:schemeClr val="accent2">
                    <a:lumMod val="75000"/>
                  </a:schemeClr>
                </a:solidFill>
                <a:latin typeface="Segoe UI" panose="020B0502040204020203" pitchFamily="34" charset="0"/>
                <a:cs typeface="Segoe UI" panose="020B0502040204020203" pitchFamily="34" charset="0"/>
              </a:rPr>
              <a:t>Technology Hardware </a:t>
            </a:r>
          </a:p>
        </p:txBody>
      </p:sp>
      <p:sp>
        <p:nvSpPr>
          <p:cNvPr id="15" name="Rectangle 14">
            <a:extLst>
              <a:ext uri="{FF2B5EF4-FFF2-40B4-BE49-F238E27FC236}">
                <a16:creationId xmlns:a16="http://schemas.microsoft.com/office/drawing/2014/main" id="{CB13F3C1-A3D5-40AA-A9FA-3E31FE07109B}"/>
              </a:ext>
            </a:extLst>
          </p:cNvPr>
          <p:cNvSpPr/>
          <p:nvPr/>
        </p:nvSpPr>
        <p:spPr>
          <a:xfrm>
            <a:off x="562388" y="3343184"/>
            <a:ext cx="956150"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66" b="1" dirty="0">
                <a:solidFill>
                  <a:schemeClr val="accent6">
                    <a:lumMod val="75000"/>
                  </a:schemeClr>
                </a:solidFill>
                <a:latin typeface="Segoe UI" panose="020B0502040204020203" pitchFamily="34" charset="0"/>
                <a:cs typeface="Segoe UI" panose="020B0502040204020203" pitchFamily="34" charset="0"/>
              </a:rPr>
              <a:t>Technology Applications</a:t>
            </a:r>
          </a:p>
        </p:txBody>
      </p:sp>
      <p:sp>
        <p:nvSpPr>
          <p:cNvPr id="18" name="Rectangle 17">
            <a:extLst>
              <a:ext uri="{FF2B5EF4-FFF2-40B4-BE49-F238E27FC236}">
                <a16:creationId xmlns:a16="http://schemas.microsoft.com/office/drawing/2014/main" id="{5940D309-41BD-400B-88B4-E5C26B8DDCA8}"/>
              </a:ext>
            </a:extLst>
          </p:cNvPr>
          <p:cNvSpPr/>
          <p:nvPr/>
        </p:nvSpPr>
        <p:spPr>
          <a:xfrm>
            <a:off x="351078" y="1275060"/>
            <a:ext cx="743507"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58" b="1" dirty="0">
              <a:solidFill>
                <a:schemeClr val="accent5">
                  <a:lumMod val="75000"/>
                </a:schemeClr>
              </a:solidFill>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7F35E2E7-051F-45B9-B7C2-BEF420BD46FA}"/>
              </a:ext>
            </a:extLst>
          </p:cNvPr>
          <p:cNvGrpSpPr/>
          <p:nvPr/>
        </p:nvGrpSpPr>
        <p:grpSpPr>
          <a:xfrm>
            <a:off x="1751250" y="3083198"/>
            <a:ext cx="759726" cy="450474"/>
            <a:chOff x="1089503" y="7638298"/>
            <a:chExt cx="2369874" cy="1405200"/>
          </a:xfrm>
        </p:grpSpPr>
        <p:sp>
          <p:nvSpPr>
            <p:cNvPr id="76" name="Freeform 8">
              <a:extLst>
                <a:ext uri="{FF2B5EF4-FFF2-40B4-BE49-F238E27FC236}">
                  <a16:creationId xmlns:a16="http://schemas.microsoft.com/office/drawing/2014/main" id="{E4532445-3FF4-4C63-9C6B-D108B88EA48C}"/>
                </a:ext>
              </a:extLst>
            </p:cNvPr>
            <p:cNvSpPr>
              <a:spLocks/>
            </p:cNvSpPr>
            <p:nvPr/>
          </p:nvSpPr>
          <p:spPr bwMode="auto">
            <a:xfrm>
              <a:off x="1089503" y="8135127"/>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77" name="Freeform 9">
              <a:extLst>
                <a:ext uri="{FF2B5EF4-FFF2-40B4-BE49-F238E27FC236}">
                  <a16:creationId xmlns:a16="http://schemas.microsoft.com/office/drawing/2014/main" id="{ECF0BE1C-09E2-492B-AB57-554A2D62D1EF}"/>
                </a:ext>
              </a:extLst>
            </p:cNvPr>
            <p:cNvSpPr>
              <a:spLocks/>
            </p:cNvSpPr>
            <p:nvPr/>
          </p:nvSpPr>
          <p:spPr bwMode="auto">
            <a:xfrm>
              <a:off x="1089503" y="7638298"/>
              <a:ext cx="2369874" cy="961168"/>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78" name="Freeform 10">
              <a:extLst>
                <a:ext uri="{FF2B5EF4-FFF2-40B4-BE49-F238E27FC236}">
                  <a16:creationId xmlns:a16="http://schemas.microsoft.com/office/drawing/2014/main" id="{ABAA9D35-2F3C-4CD9-8707-4692E0400C1B}"/>
                </a:ext>
              </a:extLst>
            </p:cNvPr>
            <p:cNvSpPr>
              <a:spLocks/>
            </p:cNvSpPr>
            <p:nvPr/>
          </p:nvSpPr>
          <p:spPr bwMode="auto">
            <a:xfrm>
              <a:off x="2223004" y="8103990"/>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grpSp>
        <p:nvGrpSpPr>
          <p:cNvPr id="26" name="Group 25">
            <a:extLst>
              <a:ext uri="{FF2B5EF4-FFF2-40B4-BE49-F238E27FC236}">
                <a16:creationId xmlns:a16="http://schemas.microsoft.com/office/drawing/2014/main" id="{4ABE29BB-A397-4D82-B69A-6B9619FA8FDA}"/>
              </a:ext>
            </a:extLst>
          </p:cNvPr>
          <p:cNvGrpSpPr/>
          <p:nvPr/>
        </p:nvGrpSpPr>
        <p:grpSpPr>
          <a:xfrm>
            <a:off x="536667" y="2894406"/>
            <a:ext cx="759726" cy="442442"/>
            <a:chOff x="1089503" y="6738736"/>
            <a:chExt cx="2369874" cy="1380146"/>
          </a:xfrm>
        </p:grpSpPr>
        <p:sp>
          <p:nvSpPr>
            <p:cNvPr id="73" name="Freeform 12">
              <a:extLst>
                <a:ext uri="{FF2B5EF4-FFF2-40B4-BE49-F238E27FC236}">
                  <a16:creationId xmlns:a16="http://schemas.microsoft.com/office/drawing/2014/main" id="{77E43A5C-9F0A-4B27-95CF-93536505A150}"/>
                </a:ext>
              </a:extLst>
            </p:cNvPr>
            <p:cNvSpPr>
              <a:spLocks/>
            </p:cNvSpPr>
            <p:nvPr/>
          </p:nvSpPr>
          <p:spPr bwMode="auto">
            <a:xfrm>
              <a:off x="1089503" y="6738736"/>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74" name="Freeform 11">
              <a:extLst>
                <a:ext uri="{FF2B5EF4-FFF2-40B4-BE49-F238E27FC236}">
                  <a16:creationId xmlns:a16="http://schemas.microsoft.com/office/drawing/2014/main" id="{4B1897B2-EF3B-4EF0-AFFE-7DF44497EAEE}"/>
                </a:ext>
              </a:extLst>
            </p:cNvPr>
            <p:cNvSpPr>
              <a:spLocks/>
            </p:cNvSpPr>
            <p:nvPr/>
          </p:nvSpPr>
          <p:spPr bwMode="auto">
            <a:xfrm>
              <a:off x="1089503" y="7210510"/>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75" name="Freeform 13">
              <a:extLst>
                <a:ext uri="{FF2B5EF4-FFF2-40B4-BE49-F238E27FC236}">
                  <a16:creationId xmlns:a16="http://schemas.microsoft.com/office/drawing/2014/main" id="{42299366-9EFE-48C0-A7E1-EC9B05C631CC}"/>
                </a:ext>
              </a:extLst>
            </p:cNvPr>
            <p:cNvSpPr>
              <a:spLocks/>
            </p:cNvSpPr>
            <p:nvPr/>
          </p:nvSpPr>
          <p:spPr bwMode="auto">
            <a:xfrm>
              <a:off x="2223004" y="7179374"/>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grpSp>
        <p:nvGrpSpPr>
          <p:cNvPr id="27" name="Group 26">
            <a:extLst>
              <a:ext uri="{FF2B5EF4-FFF2-40B4-BE49-F238E27FC236}">
                <a16:creationId xmlns:a16="http://schemas.microsoft.com/office/drawing/2014/main" id="{E1104901-4F35-4405-BBA7-40E2AD0723F6}"/>
              </a:ext>
            </a:extLst>
          </p:cNvPr>
          <p:cNvGrpSpPr/>
          <p:nvPr/>
        </p:nvGrpSpPr>
        <p:grpSpPr>
          <a:xfrm>
            <a:off x="407404" y="2016336"/>
            <a:ext cx="759727" cy="450041"/>
            <a:chOff x="1089503" y="4655041"/>
            <a:chExt cx="2369874" cy="1403847"/>
          </a:xfrm>
        </p:grpSpPr>
        <p:sp>
          <p:nvSpPr>
            <p:cNvPr id="70" name="Freeform 17">
              <a:extLst>
                <a:ext uri="{FF2B5EF4-FFF2-40B4-BE49-F238E27FC236}">
                  <a16:creationId xmlns:a16="http://schemas.microsoft.com/office/drawing/2014/main" id="{F7254ED0-CB9E-452E-9FDA-718CCF09FEB0}"/>
                </a:ext>
              </a:extLst>
            </p:cNvPr>
            <p:cNvSpPr>
              <a:spLocks/>
            </p:cNvSpPr>
            <p:nvPr/>
          </p:nvSpPr>
          <p:spPr bwMode="auto">
            <a:xfrm>
              <a:off x="1089503" y="5150516"/>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71" name="Freeform 18">
              <a:extLst>
                <a:ext uri="{FF2B5EF4-FFF2-40B4-BE49-F238E27FC236}">
                  <a16:creationId xmlns:a16="http://schemas.microsoft.com/office/drawing/2014/main" id="{75F4EAC4-8398-43F2-915A-3542AD6A0BA2}"/>
                </a:ext>
              </a:extLst>
            </p:cNvPr>
            <p:cNvSpPr>
              <a:spLocks/>
            </p:cNvSpPr>
            <p:nvPr/>
          </p:nvSpPr>
          <p:spPr bwMode="auto">
            <a:xfrm>
              <a:off x="1089503" y="4655041"/>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72" name="Freeform 19">
              <a:extLst>
                <a:ext uri="{FF2B5EF4-FFF2-40B4-BE49-F238E27FC236}">
                  <a16:creationId xmlns:a16="http://schemas.microsoft.com/office/drawing/2014/main" id="{160E25D0-0F27-4BED-9D95-5A7D65EB9338}"/>
                </a:ext>
              </a:extLst>
            </p:cNvPr>
            <p:cNvSpPr>
              <a:spLocks/>
            </p:cNvSpPr>
            <p:nvPr/>
          </p:nvSpPr>
          <p:spPr bwMode="auto">
            <a:xfrm>
              <a:off x="2223004" y="5119380"/>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sp>
        <p:nvSpPr>
          <p:cNvPr id="31" name="Rectangle 30">
            <a:extLst>
              <a:ext uri="{FF2B5EF4-FFF2-40B4-BE49-F238E27FC236}">
                <a16:creationId xmlns:a16="http://schemas.microsoft.com/office/drawing/2014/main" id="{3159578A-CF41-4A4E-A367-9674CED9B3DB}"/>
              </a:ext>
            </a:extLst>
          </p:cNvPr>
          <p:cNvSpPr/>
          <p:nvPr/>
        </p:nvSpPr>
        <p:spPr>
          <a:xfrm>
            <a:off x="1832598" y="3817962"/>
            <a:ext cx="907583" cy="71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pPr>
              <a:spcBef>
                <a:spcPts val="322"/>
              </a:spcBef>
              <a:defRPr/>
            </a:pPr>
            <a:r>
              <a:rPr lang="en-AU" sz="826" dirty="0">
                <a:solidFill>
                  <a:schemeClr val="tx1"/>
                </a:solidFill>
                <a:latin typeface="Segoe UI" panose="020B0502040204020203" pitchFamily="34" charset="0"/>
                <a:cs typeface="Segoe UI" panose="020B0502040204020203" pitchFamily="34" charset="0"/>
              </a:rPr>
              <a:t>Foundational infrastructure and common services that hosts, supports and secures the applications.</a:t>
            </a:r>
          </a:p>
        </p:txBody>
      </p:sp>
      <p:sp>
        <p:nvSpPr>
          <p:cNvPr id="32" name="Rectangle 31">
            <a:extLst>
              <a:ext uri="{FF2B5EF4-FFF2-40B4-BE49-F238E27FC236}">
                <a16:creationId xmlns:a16="http://schemas.microsoft.com/office/drawing/2014/main" id="{9A22BB87-103A-4D75-855C-D6F73AB9F3A9}"/>
              </a:ext>
            </a:extLst>
          </p:cNvPr>
          <p:cNvSpPr/>
          <p:nvPr/>
        </p:nvSpPr>
        <p:spPr>
          <a:xfrm>
            <a:off x="662094" y="3656347"/>
            <a:ext cx="835070" cy="821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pPr>
              <a:spcBef>
                <a:spcPts val="322"/>
              </a:spcBef>
              <a:defRPr/>
            </a:pPr>
            <a:r>
              <a:rPr lang="en-AU" sz="826" dirty="0">
                <a:solidFill>
                  <a:schemeClr val="tx1"/>
                </a:solidFill>
                <a:latin typeface="Segoe UI" panose="020B0502040204020203" pitchFamily="34" charset="0"/>
                <a:cs typeface="Segoe UI" panose="020B0502040204020203" pitchFamily="34" charset="0"/>
              </a:rPr>
              <a:t>Systems that deliver features and functions that enable and integrate core business processes.</a:t>
            </a:r>
          </a:p>
        </p:txBody>
      </p:sp>
      <p:sp>
        <p:nvSpPr>
          <p:cNvPr id="33" name="Rectangle 32">
            <a:extLst>
              <a:ext uri="{FF2B5EF4-FFF2-40B4-BE49-F238E27FC236}">
                <a16:creationId xmlns:a16="http://schemas.microsoft.com/office/drawing/2014/main" id="{07ACB0A5-6F9D-49A0-8B60-3E6835AFEAC1}"/>
              </a:ext>
            </a:extLst>
          </p:cNvPr>
          <p:cNvSpPr/>
          <p:nvPr/>
        </p:nvSpPr>
        <p:spPr>
          <a:xfrm>
            <a:off x="449470" y="1540190"/>
            <a:ext cx="764161" cy="847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pPr>
              <a:spcBef>
                <a:spcPts val="322"/>
              </a:spcBef>
              <a:defRPr/>
            </a:pPr>
            <a:endParaRPr lang="en-AU" sz="644" dirty="0">
              <a:solidFill>
                <a:schemeClr val="tx1"/>
              </a:solidFill>
              <a:latin typeface="Segoe UI" panose="020B0502040204020203" pitchFamily="34" charset="0"/>
              <a:cs typeface="Segoe UI" panose="020B0502040204020203" pitchFamily="34" charset="0"/>
            </a:endParaRPr>
          </a:p>
        </p:txBody>
      </p:sp>
      <p:sp>
        <p:nvSpPr>
          <p:cNvPr id="41" name="Rectangle 40">
            <a:extLst>
              <a:ext uri="{FF2B5EF4-FFF2-40B4-BE49-F238E27FC236}">
                <a16:creationId xmlns:a16="http://schemas.microsoft.com/office/drawing/2014/main" id="{08B168CD-ED92-4C62-A33D-8ECB99F4238A}"/>
              </a:ext>
            </a:extLst>
          </p:cNvPr>
          <p:cNvSpPr/>
          <p:nvPr/>
        </p:nvSpPr>
        <p:spPr>
          <a:xfrm>
            <a:off x="1059032" y="2215317"/>
            <a:ext cx="1295470"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66" b="1" dirty="0">
                <a:solidFill>
                  <a:schemeClr val="accent5">
                    <a:lumMod val="75000"/>
                  </a:schemeClr>
                </a:solidFill>
                <a:latin typeface="Segoe UI" panose="020B0502040204020203" pitchFamily="34" charset="0"/>
                <a:cs typeface="Segoe UI" panose="020B0502040204020203" pitchFamily="34" charset="0"/>
              </a:rPr>
              <a:t>Capabilities</a:t>
            </a:r>
          </a:p>
        </p:txBody>
      </p:sp>
      <p:sp>
        <p:nvSpPr>
          <p:cNvPr id="42" name="Rectangle 41">
            <a:extLst>
              <a:ext uri="{FF2B5EF4-FFF2-40B4-BE49-F238E27FC236}">
                <a16:creationId xmlns:a16="http://schemas.microsoft.com/office/drawing/2014/main" id="{C6F4107D-D0E6-4F67-B16B-A155025F5C74}"/>
              </a:ext>
            </a:extLst>
          </p:cNvPr>
          <p:cNvSpPr/>
          <p:nvPr/>
        </p:nvSpPr>
        <p:spPr>
          <a:xfrm>
            <a:off x="460224" y="2466373"/>
            <a:ext cx="2440235" cy="37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pPr>
              <a:spcBef>
                <a:spcPts val="322"/>
              </a:spcBef>
              <a:defRPr/>
            </a:pPr>
            <a:r>
              <a:rPr lang="en-AU" sz="826" dirty="0">
                <a:solidFill>
                  <a:schemeClr val="tx1"/>
                </a:solidFill>
                <a:latin typeface="Segoe UI" panose="020B0502040204020203" pitchFamily="34" charset="0"/>
                <a:cs typeface="Segoe UI" panose="020B0502040204020203" pitchFamily="34" charset="0"/>
              </a:rPr>
              <a:t>Capabilities define collective business functions, resources, tools and expertise that support the delivery of Enterprise Services.</a:t>
            </a:r>
          </a:p>
          <a:p>
            <a:pPr>
              <a:spcBef>
                <a:spcPts val="322"/>
              </a:spcBef>
              <a:defRPr/>
            </a:pPr>
            <a:endParaRPr lang="en-AU" sz="826" dirty="0">
              <a:solidFill>
                <a:schemeClr val="tx1"/>
              </a:solidFill>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E0D0D2E8-FDEA-4024-A6B4-4D5F65273000}"/>
              </a:ext>
            </a:extLst>
          </p:cNvPr>
          <p:cNvGrpSpPr/>
          <p:nvPr/>
        </p:nvGrpSpPr>
        <p:grpSpPr>
          <a:xfrm>
            <a:off x="2314930" y="1125812"/>
            <a:ext cx="759726" cy="444974"/>
            <a:chOff x="2815156" y="3888863"/>
            <a:chExt cx="2369874" cy="1388046"/>
          </a:xfrm>
        </p:grpSpPr>
        <p:sp>
          <p:nvSpPr>
            <p:cNvPr id="55" name="Freeform 17">
              <a:extLst>
                <a:ext uri="{FF2B5EF4-FFF2-40B4-BE49-F238E27FC236}">
                  <a16:creationId xmlns:a16="http://schemas.microsoft.com/office/drawing/2014/main" id="{76851BAE-D53F-45AF-9931-F45111E2B1CC}"/>
                </a:ext>
              </a:extLst>
            </p:cNvPr>
            <p:cNvSpPr>
              <a:spLocks/>
            </p:cNvSpPr>
            <p:nvPr/>
          </p:nvSpPr>
          <p:spPr bwMode="auto">
            <a:xfrm>
              <a:off x="2815156" y="4368537"/>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4">
                <a:lumMod val="75000"/>
              </a:schemeClr>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56" name="Freeform 18">
              <a:extLst>
                <a:ext uri="{FF2B5EF4-FFF2-40B4-BE49-F238E27FC236}">
                  <a16:creationId xmlns:a16="http://schemas.microsoft.com/office/drawing/2014/main" id="{125792F0-BEBF-4599-9150-793CCABE87CE}"/>
                </a:ext>
              </a:extLst>
            </p:cNvPr>
            <p:cNvSpPr>
              <a:spLocks/>
            </p:cNvSpPr>
            <p:nvPr/>
          </p:nvSpPr>
          <p:spPr bwMode="auto">
            <a:xfrm>
              <a:off x="2815156" y="3888863"/>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4">
                <a:lumMod val="60000"/>
                <a:lumOff val="40000"/>
              </a:schemeClr>
            </a:solidFill>
            <a:ln>
              <a:noFill/>
            </a:ln>
          </p:spPr>
          <p:txBody>
            <a:bodyPr vert="horz" wrap="square" lIns="49045" tIns="24523" rIns="49045" bIns="24523" numCol="1" anchor="ctr" anchorCtr="0" compatLnSpc="1">
              <a:prstTxWarp prst="textNoShape">
                <a:avLst/>
              </a:prstTxWarp>
            </a:bodyPr>
            <a:lstStyle/>
            <a:p>
              <a:pPr algn="ctr"/>
              <a:endParaRPr lang="en-US" sz="966" dirty="0">
                <a:solidFill>
                  <a:schemeClr val="bg1">
                    <a:lumMod val="65000"/>
                  </a:schemeClr>
                </a:solidFill>
                <a:latin typeface="Segoe UI" panose="020B0502040204020203" pitchFamily="34" charset="0"/>
                <a:cs typeface="Segoe UI" panose="020B0502040204020203" pitchFamily="34" charset="0"/>
              </a:endParaRPr>
            </a:p>
          </p:txBody>
        </p:sp>
        <p:sp>
          <p:nvSpPr>
            <p:cNvPr id="57" name="Freeform 19">
              <a:extLst>
                <a:ext uri="{FF2B5EF4-FFF2-40B4-BE49-F238E27FC236}">
                  <a16:creationId xmlns:a16="http://schemas.microsoft.com/office/drawing/2014/main" id="{831180B2-BE57-450A-94EB-45EC9485C91D}"/>
                </a:ext>
              </a:extLst>
            </p:cNvPr>
            <p:cNvSpPr>
              <a:spLocks/>
            </p:cNvSpPr>
            <p:nvPr/>
          </p:nvSpPr>
          <p:spPr bwMode="auto">
            <a:xfrm>
              <a:off x="3948657" y="4337401"/>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4"/>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sp>
        <p:nvSpPr>
          <p:cNvPr id="44" name="Rectangle 43">
            <a:extLst>
              <a:ext uri="{FF2B5EF4-FFF2-40B4-BE49-F238E27FC236}">
                <a16:creationId xmlns:a16="http://schemas.microsoft.com/office/drawing/2014/main" id="{0170022F-7DB1-45A4-B45A-5ED1630B49B4}"/>
              </a:ext>
            </a:extLst>
          </p:cNvPr>
          <p:cNvSpPr/>
          <p:nvPr/>
        </p:nvSpPr>
        <p:spPr>
          <a:xfrm>
            <a:off x="475420" y="1266737"/>
            <a:ext cx="2242660"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66" b="1" dirty="0">
                <a:solidFill>
                  <a:srgbClr val="392C48"/>
                </a:solidFill>
                <a:latin typeface="Segoe UI" panose="020B0502040204020203" pitchFamily="34" charset="0"/>
                <a:cs typeface="Segoe UI" panose="020B0502040204020203" pitchFamily="34" charset="0"/>
              </a:rPr>
              <a:t>Strategic Platforms</a:t>
            </a:r>
          </a:p>
        </p:txBody>
      </p:sp>
      <p:sp>
        <p:nvSpPr>
          <p:cNvPr id="45" name="Rectangle 44">
            <a:extLst>
              <a:ext uri="{FF2B5EF4-FFF2-40B4-BE49-F238E27FC236}">
                <a16:creationId xmlns:a16="http://schemas.microsoft.com/office/drawing/2014/main" id="{3884A8AB-B130-4285-9C6B-91B780A6F18F}"/>
              </a:ext>
            </a:extLst>
          </p:cNvPr>
          <p:cNvSpPr/>
          <p:nvPr/>
        </p:nvSpPr>
        <p:spPr>
          <a:xfrm>
            <a:off x="451079" y="1533993"/>
            <a:ext cx="2477597" cy="473591"/>
          </a:xfrm>
          <a:prstGeom prst="rect">
            <a:avLst/>
          </a:prstGeom>
        </p:spPr>
        <p:txBody>
          <a:bodyPr wrap="square">
            <a:spAutoFit/>
          </a:bodyPr>
          <a:lstStyle/>
          <a:p>
            <a:pPr>
              <a:spcBef>
                <a:spcPts val="322"/>
              </a:spcBef>
              <a:defRPr/>
            </a:pPr>
            <a:r>
              <a:rPr lang="en-AU" sz="826" dirty="0">
                <a:latin typeface="Segoe UI" panose="020B0502040204020203" pitchFamily="34" charset="0"/>
                <a:cs typeface="Segoe UI" panose="020B0502040204020203" pitchFamily="34" charset="0"/>
              </a:rPr>
              <a:t>High level functional groupings that work together to give a seamless end-to-end experience for staff and clients.</a:t>
            </a:r>
          </a:p>
        </p:txBody>
      </p:sp>
      <p:sp>
        <p:nvSpPr>
          <p:cNvPr id="50" name="Arrow: Left-Right 86">
            <a:extLst>
              <a:ext uri="{FF2B5EF4-FFF2-40B4-BE49-F238E27FC236}">
                <a16:creationId xmlns:a16="http://schemas.microsoft.com/office/drawing/2014/main" id="{E30E74D4-042E-40D9-B1B7-DB15D0B58A54}"/>
              </a:ext>
            </a:extLst>
          </p:cNvPr>
          <p:cNvSpPr/>
          <p:nvPr/>
        </p:nvSpPr>
        <p:spPr>
          <a:xfrm>
            <a:off x="95750" y="701730"/>
            <a:ext cx="6388983" cy="450062"/>
          </a:xfrm>
          <a:prstGeom prst="lef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644" b="1" dirty="0">
                <a:solidFill>
                  <a:prstClr val="black"/>
                </a:solidFill>
                <a:latin typeface="Segoe UI" panose="020B0502040204020203" pitchFamily="34" charset="0"/>
                <a:cs typeface="Segoe UI" panose="020B0502040204020203" pitchFamily="34" charset="0"/>
              </a:rPr>
              <a:t>                            Complexity of Strategic Enterprise Systems- start with the building blocks – platform, capabilities, application, hardware   </a:t>
            </a:r>
          </a:p>
        </p:txBody>
      </p:sp>
      <p:sp>
        <p:nvSpPr>
          <p:cNvPr id="52" name="Oval 51">
            <a:extLst>
              <a:ext uri="{FF2B5EF4-FFF2-40B4-BE49-F238E27FC236}">
                <a16:creationId xmlns:a16="http://schemas.microsoft.com/office/drawing/2014/main" id="{410B4B51-C9A2-45E0-8FB6-B80C26E1DAEA}"/>
              </a:ext>
            </a:extLst>
          </p:cNvPr>
          <p:cNvSpPr/>
          <p:nvPr/>
        </p:nvSpPr>
        <p:spPr>
          <a:xfrm>
            <a:off x="501870" y="676781"/>
            <a:ext cx="488771" cy="488771"/>
          </a:xfrm>
          <a:prstGeom prst="ellipse">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AU" sz="858" b="1" dirty="0">
              <a:latin typeface="Segoe UI" panose="020B0502040204020203" pitchFamily="34" charset="0"/>
              <a:cs typeface="Segoe UI" panose="020B0502040204020203" pitchFamily="34" charset="0"/>
            </a:endParaRPr>
          </a:p>
        </p:txBody>
      </p:sp>
      <p:sp>
        <p:nvSpPr>
          <p:cNvPr id="53" name="Freeform 85">
            <a:extLst>
              <a:ext uri="{FF2B5EF4-FFF2-40B4-BE49-F238E27FC236}">
                <a16:creationId xmlns:a16="http://schemas.microsoft.com/office/drawing/2014/main" id="{5A9D7607-0C81-4314-9983-B27302050B38}"/>
              </a:ext>
            </a:extLst>
          </p:cNvPr>
          <p:cNvSpPr>
            <a:spLocks noEditPoints="1"/>
          </p:cNvSpPr>
          <p:nvPr/>
        </p:nvSpPr>
        <p:spPr bwMode="auto">
          <a:xfrm>
            <a:off x="604841" y="776935"/>
            <a:ext cx="279174" cy="279174"/>
          </a:xfrm>
          <a:custGeom>
            <a:avLst/>
            <a:gdLst>
              <a:gd name="T0" fmla="*/ 177 w 353"/>
              <a:gd name="T1" fmla="*/ 273 h 353"/>
              <a:gd name="T2" fmla="*/ 177 w 353"/>
              <a:gd name="T3" fmla="*/ 96 h 353"/>
              <a:gd name="T4" fmla="*/ 177 w 353"/>
              <a:gd name="T5" fmla="*/ 144 h 353"/>
              <a:gd name="T6" fmla="*/ 177 w 353"/>
              <a:gd name="T7" fmla="*/ 96 h 353"/>
              <a:gd name="T8" fmla="*/ 103 w 353"/>
              <a:gd name="T9" fmla="*/ 145 h 353"/>
              <a:gd name="T10" fmla="*/ 169 w 353"/>
              <a:gd name="T11" fmla="*/ 207 h 353"/>
              <a:gd name="T12" fmla="*/ 177 w 353"/>
              <a:gd name="T13" fmla="*/ 160 h 353"/>
              <a:gd name="T14" fmla="*/ 161 w 353"/>
              <a:gd name="T15" fmla="*/ 176 h 353"/>
              <a:gd name="T16" fmla="*/ 185 w 353"/>
              <a:gd name="T17" fmla="*/ 207 h 353"/>
              <a:gd name="T18" fmla="*/ 251 w 353"/>
              <a:gd name="T19" fmla="*/ 145 h 353"/>
              <a:gd name="T20" fmla="*/ 325 w 353"/>
              <a:gd name="T21" fmla="*/ 137 h 353"/>
              <a:gd name="T22" fmla="*/ 318 w 353"/>
              <a:gd name="T23" fmla="*/ 68 h 353"/>
              <a:gd name="T24" fmla="*/ 268 w 353"/>
              <a:gd name="T25" fmla="*/ 35 h 353"/>
              <a:gd name="T26" fmla="*/ 212 w 353"/>
              <a:gd name="T27" fmla="*/ 12 h 353"/>
              <a:gd name="T28" fmla="*/ 142 w 353"/>
              <a:gd name="T29" fmla="*/ 12 h 353"/>
              <a:gd name="T30" fmla="*/ 85 w 353"/>
              <a:gd name="T31" fmla="*/ 35 h 353"/>
              <a:gd name="T32" fmla="*/ 35 w 353"/>
              <a:gd name="T33" fmla="*/ 68 h 353"/>
              <a:gd name="T34" fmla="*/ 29 w 353"/>
              <a:gd name="T35" fmla="*/ 137 h 353"/>
              <a:gd name="T36" fmla="*/ 0 w 353"/>
              <a:gd name="T37" fmla="*/ 200 h 353"/>
              <a:gd name="T38" fmla="*/ 44 w 353"/>
              <a:gd name="T39" fmla="*/ 253 h 353"/>
              <a:gd name="T40" fmla="*/ 69 w 353"/>
              <a:gd name="T41" fmla="*/ 318 h 353"/>
              <a:gd name="T42" fmla="*/ 100 w 353"/>
              <a:gd name="T43" fmla="*/ 309 h 353"/>
              <a:gd name="T44" fmla="*/ 153 w 353"/>
              <a:gd name="T45" fmla="*/ 353 h 353"/>
              <a:gd name="T46" fmla="*/ 216 w 353"/>
              <a:gd name="T47" fmla="*/ 324 h 353"/>
              <a:gd name="T48" fmla="*/ 278 w 353"/>
              <a:gd name="T49" fmla="*/ 321 h 353"/>
              <a:gd name="T50" fmla="*/ 318 w 353"/>
              <a:gd name="T51" fmla="*/ 268 h 353"/>
              <a:gd name="T52" fmla="*/ 342 w 353"/>
              <a:gd name="T53" fmla="*/ 212 h 353"/>
              <a:gd name="T54" fmla="*/ 342 w 353"/>
              <a:gd name="T55" fmla="*/ 141 h 353"/>
              <a:gd name="T56" fmla="*/ 321 w 353"/>
              <a:gd name="T57" fmla="*/ 200 h 353"/>
              <a:gd name="T58" fmla="*/ 296 w 353"/>
              <a:gd name="T59" fmla="*/ 261 h 353"/>
              <a:gd name="T60" fmla="*/ 276 w 353"/>
              <a:gd name="T61" fmla="*/ 304 h 353"/>
              <a:gd name="T62" fmla="*/ 245 w 353"/>
              <a:gd name="T63" fmla="*/ 295 h 353"/>
              <a:gd name="T64" fmla="*/ 197 w 353"/>
              <a:gd name="T65" fmla="*/ 337 h 353"/>
              <a:gd name="T66" fmla="*/ 153 w 353"/>
              <a:gd name="T67" fmla="*/ 320 h 353"/>
              <a:gd name="T68" fmla="*/ 100 w 353"/>
              <a:gd name="T69" fmla="*/ 293 h 353"/>
              <a:gd name="T70" fmla="*/ 77 w 353"/>
              <a:gd name="T71" fmla="*/ 304 h 353"/>
              <a:gd name="T72" fmla="*/ 58 w 353"/>
              <a:gd name="T73" fmla="*/ 245 h 353"/>
              <a:gd name="T74" fmla="*/ 16 w 353"/>
              <a:gd name="T75" fmla="*/ 196 h 353"/>
              <a:gd name="T76" fmla="*/ 33 w 353"/>
              <a:gd name="T77" fmla="*/ 152 h 353"/>
              <a:gd name="T78" fmla="*/ 58 w 353"/>
              <a:gd name="T79" fmla="*/ 92 h 353"/>
              <a:gd name="T80" fmla="*/ 77 w 353"/>
              <a:gd name="T81" fmla="*/ 49 h 353"/>
              <a:gd name="T82" fmla="*/ 108 w 353"/>
              <a:gd name="T83" fmla="*/ 58 h 353"/>
              <a:gd name="T84" fmla="*/ 157 w 353"/>
              <a:gd name="T85" fmla="*/ 16 h 353"/>
              <a:gd name="T86" fmla="*/ 201 w 353"/>
              <a:gd name="T87" fmla="*/ 33 h 353"/>
              <a:gd name="T88" fmla="*/ 253 w 353"/>
              <a:gd name="T89" fmla="*/ 60 h 353"/>
              <a:gd name="T90" fmla="*/ 304 w 353"/>
              <a:gd name="T91" fmla="*/ 77 h 353"/>
              <a:gd name="T92" fmla="*/ 295 w 353"/>
              <a:gd name="T93" fmla="*/ 108 h 353"/>
              <a:gd name="T94" fmla="*/ 337 w 353"/>
              <a:gd name="T95" fmla="*/ 15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3" h="353">
                <a:moveTo>
                  <a:pt x="177" y="80"/>
                </a:moveTo>
                <a:cubicBezTo>
                  <a:pt x="124" y="80"/>
                  <a:pt x="80" y="123"/>
                  <a:pt x="80" y="176"/>
                </a:cubicBezTo>
                <a:cubicBezTo>
                  <a:pt x="80" y="230"/>
                  <a:pt x="124" y="273"/>
                  <a:pt x="177" y="273"/>
                </a:cubicBezTo>
                <a:cubicBezTo>
                  <a:pt x="230" y="273"/>
                  <a:pt x="273" y="230"/>
                  <a:pt x="273" y="176"/>
                </a:cubicBezTo>
                <a:cubicBezTo>
                  <a:pt x="273" y="123"/>
                  <a:pt x="230" y="80"/>
                  <a:pt x="177" y="80"/>
                </a:cubicBezTo>
                <a:moveTo>
                  <a:pt x="177" y="96"/>
                </a:moveTo>
                <a:cubicBezTo>
                  <a:pt x="204" y="96"/>
                  <a:pt x="228" y="110"/>
                  <a:pt x="243" y="131"/>
                </a:cubicBezTo>
                <a:cubicBezTo>
                  <a:pt x="200" y="154"/>
                  <a:pt x="200" y="154"/>
                  <a:pt x="200" y="154"/>
                </a:cubicBezTo>
                <a:cubicBezTo>
                  <a:pt x="194" y="148"/>
                  <a:pt x="186" y="144"/>
                  <a:pt x="177" y="144"/>
                </a:cubicBezTo>
                <a:cubicBezTo>
                  <a:pt x="168" y="144"/>
                  <a:pt x="159" y="148"/>
                  <a:pt x="154" y="154"/>
                </a:cubicBezTo>
                <a:cubicBezTo>
                  <a:pt x="111" y="131"/>
                  <a:pt x="111" y="131"/>
                  <a:pt x="111" y="131"/>
                </a:cubicBezTo>
                <a:cubicBezTo>
                  <a:pt x="125" y="110"/>
                  <a:pt x="150" y="96"/>
                  <a:pt x="177" y="96"/>
                </a:cubicBezTo>
                <a:moveTo>
                  <a:pt x="169" y="256"/>
                </a:moveTo>
                <a:cubicBezTo>
                  <a:pt x="128" y="252"/>
                  <a:pt x="97" y="218"/>
                  <a:pt x="97" y="176"/>
                </a:cubicBezTo>
                <a:cubicBezTo>
                  <a:pt x="97" y="165"/>
                  <a:pt x="99" y="154"/>
                  <a:pt x="103" y="145"/>
                </a:cubicBezTo>
                <a:cubicBezTo>
                  <a:pt x="146" y="168"/>
                  <a:pt x="146" y="168"/>
                  <a:pt x="146" y="168"/>
                </a:cubicBezTo>
                <a:cubicBezTo>
                  <a:pt x="145" y="171"/>
                  <a:pt x="145" y="174"/>
                  <a:pt x="145" y="176"/>
                </a:cubicBezTo>
                <a:cubicBezTo>
                  <a:pt x="145" y="191"/>
                  <a:pt x="155" y="204"/>
                  <a:pt x="169" y="207"/>
                </a:cubicBezTo>
                <a:lnTo>
                  <a:pt x="169" y="256"/>
                </a:lnTo>
                <a:close/>
                <a:moveTo>
                  <a:pt x="161" y="176"/>
                </a:moveTo>
                <a:cubicBezTo>
                  <a:pt x="161" y="168"/>
                  <a:pt x="168" y="160"/>
                  <a:pt x="177" y="160"/>
                </a:cubicBezTo>
                <a:cubicBezTo>
                  <a:pt x="186" y="160"/>
                  <a:pt x="193" y="168"/>
                  <a:pt x="193" y="176"/>
                </a:cubicBezTo>
                <a:cubicBezTo>
                  <a:pt x="193" y="185"/>
                  <a:pt x="186" y="192"/>
                  <a:pt x="177" y="192"/>
                </a:cubicBezTo>
                <a:cubicBezTo>
                  <a:pt x="168" y="192"/>
                  <a:pt x="161" y="185"/>
                  <a:pt x="161" y="176"/>
                </a:cubicBezTo>
                <a:moveTo>
                  <a:pt x="257" y="176"/>
                </a:moveTo>
                <a:cubicBezTo>
                  <a:pt x="257" y="218"/>
                  <a:pt x="225" y="252"/>
                  <a:pt x="185" y="256"/>
                </a:cubicBezTo>
                <a:cubicBezTo>
                  <a:pt x="185" y="207"/>
                  <a:pt x="185" y="207"/>
                  <a:pt x="185" y="207"/>
                </a:cubicBezTo>
                <a:cubicBezTo>
                  <a:pt x="199" y="204"/>
                  <a:pt x="209" y="191"/>
                  <a:pt x="209" y="176"/>
                </a:cubicBezTo>
                <a:cubicBezTo>
                  <a:pt x="209" y="174"/>
                  <a:pt x="208" y="171"/>
                  <a:pt x="208" y="168"/>
                </a:cubicBezTo>
                <a:cubicBezTo>
                  <a:pt x="251" y="145"/>
                  <a:pt x="251" y="145"/>
                  <a:pt x="251" y="145"/>
                </a:cubicBezTo>
                <a:cubicBezTo>
                  <a:pt x="255" y="154"/>
                  <a:pt x="257" y="165"/>
                  <a:pt x="257" y="176"/>
                </a:cubicBezTo>
                <a:moveTo>
                  <a:pt x="342" y="141"/>
                </a:moveTo>
                <a:cubicBezTo>
                  <a:pt x="325" y="137"/>
                  <a:pt x="325" y="137"/>
                  <a:pt x="325" y="137"/>
                </a:cubicBezTo>
                <a:cubicBezTo>
                  <a:pt x="321" y="124"/>
                  <a:pt x="316" y="111"/>
                  <a:pt x="309" y="100"/>
                </a:cubicBezTo>
                <a:cubicBezTo>
                  <a:pt x="318" y="85"/>
                  <a:pt x="318" y="85"/>
                  <a:pt x="318" y="85"/>
                </a:cubicBezTo>
                <a:cubicBezTo>
                  <a:pt x="321" y="79"/>
                  <a:pt x="323" y="73"/>
                  <a:pt x="318" y="68"/>
                </a:cubicBezTo>
                <a:cubicBezTo>
                  <a:pt x="285" y="35"/>
                  <a:pt x="285" y="35"/>
                  <a:pt x="285" y="35"/>
                </a:cubicBezTo>
                <a:cubicBezTo>
                  <a:pt x="283" y="33"/>
                  <a:pt x="280" y="32"/>
                  <a:pt x="278" y="32"/>
                </a:cubicBezTo>
                <a:cubicBezTo>
                  <a:pt x="275" y="32"/>
                  <a:pt x="271" y="33"/>
                  <a:pt x="268" y="35"/>
                </a:cubicBezTo>
                <a:cubicBezTo>
                  <a:pt x="253" y="44"/>
                  <a:pt x="253" y="44"/>
                  <a:pt x="253" y="44"/>
                </a:cubicBezTo>
                <a:cubicBezTo>
                  <a:pt x="242" y="37"/>
                  <a:pt x="229" y="32"/>
                  <a:pt x="216" y="29"/>
                </a:cubicBezTo>
                <a:cubicBezTo>
                  <a:pt x="212" y="12"/>
                  <a:pt x="212" y="12"/>
                  <a:pt x="212" y="12"/>
                </a:cubicBezTo>
                <a:cubicBezTo>
                  <a:pt x="210" y="6"/>
                  <a:pt x="207" y="0"/>
                  <a:pt x="200" y="0"/>
                </a:cubicBezTo>
                <a:cubicBezTo>
                  <a:pt x="153" y="0"/>
                  <a:pt x="153" y="0"/>
                  <a:pt x="153" y="0"/>
                </a:cubicBezTo>
                <a:cubicBezTo>
                  <a:pt x="147" y="0"/>
                  <a:pt x="143" y="6"/>
                  <a:pt x="142" y="12"/>
                </a:cubicBezTo>
                <a:cubicBezTo>
                  <a:pt x="137" y="29"/>
                  <a:pt x="137" y="29"/>
                  <a:pt x="137" y="29"/>
                </a:cubicBezTo>
                <a:cubicBezTo>
                  <a:pt x="124" y="32"/>
                  <a:pt x="112" y="37"/>
                  <a:pt x="100" y="44"/>
                </a:cubicBezTo>
                <a:cubicBezTo>
                  <a:pt x="85" y="35"/>
                  <a:pt x="85" y="35"/>
                  <a:pt x="85" y="35"/>
                </a:cubicBezTo>
                <a:cubicBezTo>
                  <a:pt x="82" y="33"/>
                  <a:pt x="79" y="32"/>
                  <a:pt x="76" y="32"/>
                </a:cubicBezTo>
                <a:cubicBezTo>
                  <a:pt x="73" y="32"/>
                  <a:pt x="71" y="33"/>
                  <a:pt x="69" y="35"/>
                </a:cubicBezTo>
                <a:cubicBezTo>
                  <a:pt x="35" y="68"/>
                  <a:pt x="35" y="68"/>
                  <a:pt x="35" y="68"/>
                </a:cubicBezTo>
                <a:cubicBezTo>
                  <a:pt x="31" y="73"/>
                  <a:pt x="33" y="79"/>
                  <a:pt x="35" y="85"/>
                </a:cubicBezTo>
                <a:cubicBezTo>
                  <a:pt x="44" y="100"/>
                  <a:pt x="44" y="100"/>
                  <a:pt x="44" y="100"/>
                </a:cubicBezTo>
                <a:cubicBezTo>
                  <a:pt x="38" y="111"/>
                  <a:pt x="32" y="124"/>
                  <a:pt x="29" y="137"/>
                </a:cubicBezTo>
                <a:cubicBezTo>
                  <a:pt x="12" y="141"/>
                  <a:pt x="12" y="141"/>
                  <a:pt x="12" y="141"/>
                </a:cubicBezTo>
                <a:cubicBezTo>
                  <a:pt x="6" y="143"/>
                  <a:pt x="0" y="146"/>
                  <a:pt x="0" y="153"/>
                </a:cubicBezTo>
                <a:cubicBezTo>
                  <a:pt x="0" y="200"/>
                  <a:pt x="0" y="200"/>
                  <a:pt x="0" y="200"/>
                </a:cubicBezTo>
                <a:cubicBezTo>
                  <a:pt x="0" y="206"/>
                  <a:pt x="6" y="210"/>
                  <a:pt x="12" y="212"/>
                </a:cubicBezTo>
                <a:cubicBezTo>
                  <a:pt x="29" y="216"/>
                  <a:pt x="29" y="216"/>
                  <a:pt x="29" y="216"/>
                </a:cubicBezTo>
                <a:cubicBezTo>
                  <a:pt x="32" y="229"/>
                  <a:pt x="38" y="241"/>
                  <a:pt x="44" y="253"/>
                </a:cubicBezTo>
                <a:cubicBezTo>
                  <a:pt x="35" y="268"/>
                  <a:pt x="35" y="268"/>
                  <a:pt x="35" y="268"/>
                </a:cubicBezTo>
                <a:cubicBezTo>
                  <a:pt x="32" y="273"/>
                  <a:pt x="31" y="280"/>
                  <a:pt x="35" y="285"/>
                </a:cubicBezTo>
                <a:cubicBezTo>
                  <a:pt x="69" y="318"/>
                  <a:pt x="69" y="318"/>
                  <a:pt x="69" y="318"/>
                </a:cubicBezTo>
                <a:cubicBezTo>
                  <a:pt x="71" y="320"/>
                  <a:pt x="73" y="321"/>
                  <a:pt x="76" y="321"/>
                </a:cubicBezTo>
                <a:cubicBezTo>
                  <a:pt x="79" y="321"/>
                  <a:pt x="82" y="319"/>
                  <a:pt x="85" y="318"/>
                </a:cubicBezTo>
                <a:cubicBezTo>
                  <a:pt x="100" y="309"/>
                  <a:pt x="100" y="309"/>
                  <a:pt x="100" y="309"/>
                </a:cubicBezTo>
                <a:cubicBezTo>
                  <a:pt x="112" y="315"/>
                  <a:pt x="124" y="321"/>
                  <a:pt x="137" y="324"/>
                </a:cubicBezTo>
                <a:cubicBezTo>
                  <a:pt x="142" y="341"/>
                  <a:pt x="142" y="341"/>
                  <a:pt x="142" y="341"/>
                </a:cubicBezTo>
                <a:cubicBezTo>
                  <a:pt x="143" y="347"/>
                  <a:pt x="147" y="353"/>
                  <a:pt x="153" y="353"/>
                </a:cubicBezTo>
                <a:cubicBezTo>
                  <a:pt x="200" y="353"/>
                  <a:pt x="200" y="353"/>
                  <a:pt x="200" y="353"/>
                </a:cubicBezTo>
                <a:cubicBezTo>
                  <a:pt x="207" y="353"/>
                  <a:pt x="210" y="347"/>
                  <a:pt x="212" y="341"/>
                </a:cubicBezTo>
                <a:cubicBezTo>
                  <a:pt x="216" y="324"/>
                  <a:pt x="216" y="324"/>
                  <a:pt x="216" y="324"/>
                </a:cubicBezTo>
                <a:cubicBezTo>
                  <a:pt x="229" y="321"/>
                  <a:pt x="242" y="315"/>
                  <a:pt x="253" y="309"/>
                </a:cubicBezTo>
                <a:cubicBezTo>
                  <a:pt x="268" y="318"/>
                  <a:pt x="268" y="318"/>
                  <a:pt x="268" y="318"/>
                </a:cubicBezTo>
                <a:cubicBezTo>
                  <a:pt x="271" y="319"/>
                  <a:pt x="275" y="321"/>
                  <a:pt x="278" y="321"/>
                </a:cubicBezTo>
                <a:cubicBezTo>
                  <a:pt x="281" y="321"/>
                  <a:pt x="283" y="320"/>
                  <a:pt x="285" y="318"/>
                </a:cubicBezTo>
                <a:cubicBezTo>
                  <a:pt x="318" y="285"/>
                  <a:pt x="318" y="285"/>
                  <a:pt x="318" y="285"/>
                </a:cubicBezTo>
                <a:cubicBezTo>
                  <a:pt x="323" y="280"/>
                  <a:pt x="321" y="273"/>
                  <a:pt x="318" y="268"/>
                </a:cubicBezTo>
                <a:cubicBezTo>
                  <a:pt x="309" y="253"/>
                  <a:pt x="309" y="253"/>
                  <a:pt x="309" y="253"/>
                </a:cubicBezTo>
                <a:cubicBezTo>
                  <a:pt x="316" y="241"/>
                  <a:pt x="321" y="229"/>
                  <a:pt x="325" y="216"/>
                </a:cubicBezTo>
                <a:cubicBezTo>
                  <a:pt x="342" y="212"/>
                  <a:pt x="342" y="212"/>
                  <a:pt x="342" y="212"/>
                </a:cubicBezTo>
                <a:cubicBezTo>
                  <a:pt x="347" y="210"/>
                  <a:pt x="353" y="206"/>
                  <a:pt x="353" y="200"/>
                </a:cubicBezTo>
                <a:cubicBezTo>
                  <a:pt x="353" y="153"/>
                  <a:pt x="353" y="153"/>
                  <a:pt x="353" y="153"/>
                </a:cubicBezTo>
                <a:cubicBezTo>
                  <a:pt x="353" y="146"/>
                  <a:pt x="347" y="143"/>
                  <a:pt x="342" y="141"/>
                </a:cubicBezTo>
                <a:moveTo>
                  <a:pt x="337" y="196"/>
                </a:moveTo>
                <a:cubicBezTo>
                  <a:pt x="337" y="196"/>
                  <a:pt x="337" y="196"/>
                  <a:pt x="337" y="196"/>
                </a:cubicBezTo>
                <a:cubicBezTo>
                  <a:pt x="321" y="200"/>
                  <a:pt x="321" y="200"/>
                  <a:pt x="321" y="200"/>
                </a:cubicBezTo>
                <a:cubicBezTo>
                  <a:pt x="315" y="202"/>
                  <a:pt x="311" y="206"/>
                  <a:pt x="309" y="212"/>
                </a:cubicBezTo>
                <a:cubicBezTo>
                  <a:pt x="306" y="223"/>
                  <a:pt x="301" y="234"/>
                  <a:pt x="295" y="245"/>
                </a:cubicBezTo>
                <a:cubicBezTo>
                  <a:pt x="292" y="250"/>
                  <a:pt x="293" y="256"/>
                  <a:pt x="296" y="261"/>
                </a:cubicBezTo>
                <a:cubicBezTo>
                  <a:pt x="304" y="276"/>
                  <a:pt x="304" y="276"/>
                  <a:pt x="304" y="276"/>
                </a:cubicBezTo>
                <a:cubicBezTo>
                  <a:pt x="276" y="304"/>
                  <a:pt x="276" y="304"/>
                  <a:pt x="276" y="304"/>
                </a:cubicBezTo>
                <a:cubicBezTo>
                  <a:pt x="276" y="304"/>
                  <a:pt x="276" y="304"/>
                  <a:pt x="276" y="304"/>
                </a:cubicBezTo>
                <a:cubicBezTo>
                  <a:pt x="262" y="295"/>
                  <a:pt x="262" y="295"/>
                  <a:pt x="262" y="295"/>
                </a:cubicBezTo>
                <a:cubicBezTo>
                  <a:pt x="259" y="294"/>
                  <a:pt x="256" y="293"/>
                  <a:pt x="253" y="293"/>
                </a:cubicBezTo>
                <a:cubicBezTo>
                  <a:pt x="250" y="293"/>
                  <a:pt x="248" y="293"/>
                  <a:pt x="245" y="295"/>
                </a:cubicBezTo>
                <a:cubicBezTo>
                  <a:pt x="235" y="301"/>
                  <a:pt x="224" y="305"/>
                  <a:pt x="212" y="309"/>
                </a:cubicBezTo>
                <a:cubicBezTo>
                  <a:pt x="207" y="310"/>
                  <a:pt x="202" y="315"/>
                  <a:pt x="201" y="320"/>
                </a:cubicBezTo>
                <a:cubicBezTo>
                  <a:pt x="197" y="337"/>
                  <a:pt x="197" y="337"/>
                  <a:pt x="197" y="337"/>
                </a:cubicBezTo>
                <a:cubicBezTo>
                  <a:pt x="197" y="337"/>
                  <a:pt x="197" y="337"/>
                  <a:pt x="197" y="337"/>
                </a:cubicBezTo>
                <a:cubicBezTo>
                  <a:pt x="157" y="337"/>
                  <a:pt x="157" y="337"/>
                  <a:pt x="157" y="337"/>
                </a:cubicBezTo>
                <a:cubicBezTo>
                  <a:pt x="153" y="320"/>
                  <a:pt x="153" y="320"/>
                  <a:pt x="153" y="320"/>
                </a:cubicBezTo>
                <a:cubicBezTo>
                  <a:pt x="151" y="315"/>
                  <a:pt x="147" y="310"/>
                  <a:pt x="141" y="309"/>
                </a:cubicBezTo>
                <a:cubicBezTo>
                  <a:pt x="130" y="305"/>
                  <a:pt x="119" y="301"/>
                  <a:pt x="108" y="295"/>
                </a:cubicBezTo>
                <a:cubicBezTo>
                  <a:pt x="106" y="293"/>
                  <a:pt x="103" y="293"/>
                  <a:pt x="100" y="293"/>
                </a:cubicBezTo>
                <a:cubicBezTo>
                  <a:pt x="98" y="293"/>
                  <a:pt x="95" y="294"/>
                  <a:pt x="92" y="295"/>
                </a:cubicBezTo>
                <a:cubicBezTo>
                  <a:pt x="77" y="304"/>
                  <a:pt x="77" y="304"/>
                  <a:pt x="77" y="304"/>
                </a:cubicBezTo>
                <a:cubicBezTo>
                  <a:pt x="77" y="304"/>
                  <a:pt x="77" y="304"/>
                  <a:pt x="77" y="304"/>
                </a:cubicBezTo>
                <a:cubicBezTo>
                  <a:pt x="49" y="276"/>
                  <a:pt x="49" y="276"/>
                  <a:pt x="49" y="276"/>
                </a:cubicBezTo>
                <a:cubicBezTo>
                  <a:pt x="58" y="261"/>
                  <a:pt x="58" y="261"/>
                  <a:pt x="58" y="261"/>
                </a:cubicBezTo>
                <a:cubicBezTo>
                  <a:pt x="61" y="256"/>
                  <a:pt x="61" y="250"/>
                  <a:pt x="58" y="245"/>
                </a:cubicBezTo>
                <a:cubicBezTo>
                  <a:pt x="52" y="234"/>
                  <a:pt x="48" y="223"/>
                  <a:pt x="44" y="212"/>
                </a:cubicBezTo>
                <a:cubicBezTo>
                  <a:pt x="43" y="206"/>
                  <a:pt x="39" y="202"/>
                  <a:pt x="33" y="200"/>
                </a:cubicBezTo>
                <a:cubicBezTo>
                  <a:pt x="16" y="196"/>
                  <a:pt x="16" y="196"/>
                  <a:pt x="16" y="196"/>
                </a:cubicBezTo>
                <a:cubicBezTo>
                  <a:pt x="16" y="196"/>
                  <a:pt x="16" y="196"/>
                  <a:pt x="16" y="196"/>
                </a:cubicBezTo>
                <a:cubicBezTo>
                  <a:pt x="16" y="157"/>
                  <a:pt x="16" y="157"/>
                  <a:pt x="16" y="157"/>
                </a:cubicBezTo>
                <a:cubicBezTo>
                  <a:pt x="33" y="152"/>
                  <a:pt x="33" y="152"/>
                  <a:pt x="33" y="152"/>
                </a:cubicBezTo>
                <a:cubicBezTo>
                  <a:pt x="39" y="151"/>
                  <a:pt x="43" y="147"/>
                  <a:pt x="44" y="141"/>
                </a:cubicBezTo>
                <a:cubicBezTo>
                  <a:pt x="48" y="129"/>
                  <a:pt x="52" y="118"/>
                  <a:pt x="58" y="108"/>
                </a:cubicBezTo>
                <a:cubicBezTo>
                  <a:pt x="61" y="103"/>
                  <a:pt x="61" y="97"/>
                  <a:pt x="58" y="92"/>
                </a:cubicBezTo>
                <a:cubicBezTo>
                  <a:pt x="49" y="77"/>
                  <a:pt x="49" y="77"/>
                  <a:pt x="49" y="77"/>
                </a:cubicBezTo>
                <a:cubicBezTo>
                  <a:pt x="49" y="77"/>
                  <a:pt x="49" y="77"/>
                  <a:pt x="49" y="77"/>
                </a:cubicBezTo>
                <a:cubicBezTo>
                  <a:pt x="77" y="49"/>
                  <a:pt x="77" y="49"/>
                  <a:pt x="77" y="49"/>
                </a:cubicBezTo>
                <a:cubicBezTo>
                  <a:pt x="92" y="58"/>
                  <a:pt x="92" y="58"/>
                  <a:pt x="92" y="58"/>
                </a:cubicBezTo>
                <a:cubicBezTo>
                  <a:pt x="95" y="59"/>
                  <a:pt x="98" y="60"/>
                  <a:pt x="100" y="60"/>
                </a:cubicBezTo>
                <a:cubicBezTo>
                  <a:pt x="103" y="60"/>
                  <a:pt x="106" y="59"/>
                  <a:pt x="108" y="58"/>
                </a:cubicBezTo>
                <a:cubicBezTo>
                  <a:pt x="119" y="52"/>
                  <a:pt x="130" y="47"/>
                  <a:pt x="141" y="44"/>
                </a:cubicBezTo>
                <a:cubicBezTo>
                  <a:pt x="147" y="43"/>
                  <a:pt x="151" y="38"/>
                  <a:pt x="153" y="33"/>
                </a:cubicBezTo>
                <a:cubicBezTo>
                  <a:pt x="157" y="16"/>
                  <a:pt x="157" y="16"/>
                  <a:pt x="157" y="16"/>
                </a:cubicBezTo>
                <a:cubicBezTo>
                  <a:pt x="197" y="16"/>
                  <a:pt x="197" y="16"/>
                  <a:pt x="197" y="16"/>
                </a:cubicBezTo>
                <a:cubicBezTo>
                  <a:pt x="197" y="16"/>
                  <a:pt x="197" y="16"/>
                  <a:pt x="197" y="16"/>
                </a:cubicBezTo>
                <a:cubicBezTo>
                  <a:pt x="201" y="33"/>
                  <a:pt x="201" y="33"/>
                  <a:pt x="201" y="33"/>
                </a:cubicBezTo>
                <a:cubicBezTo>
                  <a:pt x="202" y="38"/>
                  <a:pt x="207" y="43"/>
                  <a:pt x="212" y="44"/>
                </a:cubicBezTo>
                <a:cubicBezTo>
                  <a:pt x="224" y="47"/>
                  <a:pt x="235" y="52"/>
                  <a:pt x="245" y="58"/>
                </a:cubicBezTo>
                <a:cubicBezTo>
                  <a:pt x="248" y="59"/>
                  <a:pt x="250" y="60"/>
                  <a:pt x="253" y="60"/>
                </a:cubicBezTo>
                <a:cubicBezTo>
                  <a:pt x="256" y="60"/>
                  <a:pt x="259" y="59"/>
                  <a:pt x="262" y="58"/>
                </a:cubicBezTo>
                <a:cubicBezTo>
                  <a:pt x="276" y="49"/>
                  <a:pt x="276" y="49"/>
                  <a:pt x="276" y="49"/>
                </a:cubicBezTo>
                <a:cubicBezTo>
                  <a:pt x="304" y="77"/>
                  <a:pt x="304" y="77"/>
                  <a:pt x="304" y="77"/>
                </a:cubicBezTo>
                <a:cubicBezTo>
                  <a:pt x="304" y="77"/>
                  <a:pt x="304" y="77"/>
                  <a:pt x="304" y="77"/>
                </a:cubicBezTo>
                <a:cubicBezTo>
                  <a:pt x="296" y="92"/>
                  <a:pt x="296" y="92"/>
                  <a:pt x="296" y="92"/>
                </a:cubicBezTo>
                <a:cubicBezTo>
                  <a:pt x="293" y="97"/>
                  <a:pt x="292" y="103"/>
                  <a:pt x="295" y="108"/>
                </a:cubicBezTo>
                <a:cubicBezTo>
                  <a:pt x="301" y="118"/>
                  <a:pt x="306" y="129"/>
                  <a:pt x="309" y="141"/>
                </a:cubicBezTo>
                <a:cubicBezTo>
                  <a:pt x="311" y="147"/>
                  <a:pt x="315" y="151"/>
                  <a:pt x="321" y="152"/>
                </a:cubicBezTo>
                <a:cubicBezTo>
                  <a:pt x="337" y="157"/>
                  <a:pt x="337" y="157"/>
                  <a:pt x="337" y="157"/>
                </a:cubicBezTo>
                <a:lnTo>
                  <a:pt x="337" y="196"/>
                </a:lnTo>
                <a:close/>
              </a:path>
            </a:pathLst>
          </a:custGeom>
          <a:solidFill>
            <a:schemeClr val="bg1"/>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pic>
        <p:nvPicPr>
          <p:cNvPr id="38" name="Picture 37" descr="header_strip_100dpi copy.png">
            <a:extLst>
              <a:ext uri="{FF2B5EF4-FFF2-40B4-BE49-F238E27FC236}">
                <a16:creationId xmlns:a16="http://schemas.microsoft.com/office/drawing/2014/main" id="{0612A8E0-95FA-4556-8F09-C6FE2678CA34}"/>
              </a:ext>
            </a:extLst>
          </p:cNvPr>
          <p:cNvPicPr>
            <a:picLocks noChangeAspect="1"/>
          </p:cNvPicPr>
          <p:nvPr/>
        </p:nvPicPr>
        <p:blipFill>
          <a:blip r:embed="rId3"/>
          <a:stretch>
            <a:fillRect/>
          </a:stretch>
        </p:blipFill>
        <p:spPr>
          <a:xfrm>
            <a:off x="-1" y="50"/>
            <a:ext cx="9155113" cy="164589"/>
          </a:xfrm>
          <a:prstGeom prst="rect">
            <a:avLst/>
          </a:prstGeom>
        </p:spPr>
      </p:pic>
      <p:sp>
        <p:nvSpPr>
          <p:cNvPr id="39" name="TextBox 38">
            <a:extLst>
              <a:ext uri="{FF2B5EF4-FFF2-40B4-BE49-F238E27FC236}">
                <a16:creationId xmlns:a16="http://schemas.microsoft.com/office/drawing/2014/main" id="{5BA97BFC-2EE6-4FC8-81D0-0549EE9DD261}"/>
              </a:ext>
            </a:extLst>
          </p:cNvPr>
          <p:cNvSpPr txBox="1"/>
          <p:nvPr/>
        </p:nvSpPr>
        <p:spPr>
          <a:xfrm>
            <a:off x="55443" y="258558"/>
            <a:ext cx="9003918" cy="392949"/>
          </a:xfrm>
          <a:prstGeom prst="rect">
            <a:avLst/>
          </a:prstGeom>
          <a:noFill/>
        </p:spPr>
        <p:txBody>
          <a:bodyPr wrap="square" lIns="68663" tIns="34332" rIns="68663" bIns="34332" rtlCol="0">
            <a:spAutoFit/>
          </a:bodyPr>
          <a:lstStyle/>
          <a:p>
            <a:r>
              <a:rPr lang="en-AU" sz="2103" dirty="0">
                <a:solidFill>
                  <a:schemeClr val="tx2"/>
                </a:solidFill>
                <a:latin typeface="Segoe UI" panose="020B0502040204020203" pitchFamily="34" charset="0"/>
                <a:cs typeface="Segoe UI" panose="020B0502040204020203" pitchFamily="34" charset="0"/>
              </a:rPr>
              <a:t>Strategic Platforms, Capabilities, Applications &amp; Technology</a:t>
            </a:r>
          </a:p>
        </p:txBody>
      </p:sp>
      <p:sp>
        <p:nvSpPr>
          <p:cNvPr id="90" name="Rectangle 89">
            <a:extLst>
              <a:ext uri="{FF2B5EF4-FFF2-40B4-BE49-F238E27FC236}">
                <a16:creationId xmlns:a16="http://schemas.microsoft.com/office/drawing/2014/main" id="{766DE01A-06CE-4D4E-9512-A2B5C4BBB3A0}"/>
              </a:ext>
            </a:extLst>
          </p:cNvPr>
          <p:cNvSpPr/>
          <p:nvPr/>
        </p:nvSpPr>
        <p:spPr>
          <a:xfrm>
            <a:off x="3166571" y="1140981"/>
            <a:ext cx="5724668" cy="3755621"/>
          </a:xfrm>
          <a:prstGeom prst="rect">
            <a:avLst/>
          </a:prstGeom>
          <a:solidFill>
            <a:srgbClr val="B3A2C7">
              <a:alpha val="50196"/>
            </a:srgbClr>
          </a:solid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966" b="1" dirty="0">
                <a:solidFill>
                  <a:schemeClr val="accent4"/>
                </a:solidFill>
                <a:latin typeface="Segoe UI" panose="020B0502040204020203" pitchFamily="34" charset="0"/>
                <a:cs typeface="Segoe UI" panose="020B0502040204020203" pitchFamily="34" charset="0"/>
              </a:rPr>
              <a:t>Strategic Platforms</a:t>
            </a:r>
          </a:p>
          <a:p>
            <a:pPr algn="ctr"/>
            <a:endParaRPr lang="en-AU" sz="966" dirty="0">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7890E910-82A3-49A4-8F71-E488FF053C13}"/>
              </a:ext>
            </a:extLst>
          </p:cNvPr>
          <p:cNvSpPr/>
          <p:nvPr/>
        </p:nvSpPr>
        <p:spPr>
          <a:xfrm>
            <a:off x="3219238" y="4352572"/>
            <a:ext cx="5568759" cy="4898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37846" rIns="77236" bIns="38619" rtlCol="0" anchor="t"/>
          <a:lstStyle/>
          <a:p>
            <a:pPr algn="ctr">
              <a:spcBef>
                <a:spcPts val="322"/>
              </a:spcBef>
              <a:defRPr/>
            </a:pPr>
            <a:r>
              <a:rPr lang="en-AU" sz="788" b="1" dirty="0">
                <a:solidFill>
                  <a:schemeClr val="accent2"/>
                </a:solidFill>
                <a:latin typeface="Segoe UI" panose="020B0502040204020203" pitchFamily="34" charset="0"/>
                <a:cs typeface="Segoe UI" panose="020B0502040204020203" pitchFamily="34" charset="0"/>
              </a:rPr>
              <a:t>Technology Hardware </a:t>
            </a:r>
          </a:p>
        </p:txBody>
      </p:sp>
      <p:graphicFrame>
        <p:nvGraphicFramePr>
          <p:cNvPr id="122" name="Table 3">
            <a:extLst>
              <a:ext uri="{FF2B5EF4-FFF2-40B4-BE49-F238E27FC236}">
                <a16:creationId xmlns:a16="http://schemas.microsoft.com/office/drawing/2014/main" id="{00AB315D-CD28-478C-A386-1F7985D2FF10}"/>
              </a:ext>
            </a:extLst>
          </p:cNvPr>
          <p:cNvGraphicFramePr>
            <a:graphicFrameLocks noGrp="1"/>
          </p:cNvGraphicFramePr>
          <p:nvPr/>
        </p:nvGraphicFramePr>
        <p:xfrm>
          <a:off x="3302579" y="4543089"/>
          <a:ext cx="5451585" cy="238993"/>
        </p:xfrm>
        <a:graphic>
          <a:graphicData uri="http://schemas.openxmlformats.org/drawingml/2006/table">
            <a:tbl>
              <a:tblPr>
                <a:tableStyleId>{5C22544A-7EE6-4342-B048-85BDC9FD1C3A}</a:tableStyleId>
              </a:tblPr>
              <a:tblGrid>
                <a:gridCol w="1090317">
                  <a:extLst>
                    <a:ext uri="{9D8B030D-6E8A-4147-A177-3AD203B41FA5}">
                      <a16:colId xmlns:a16="http://schemas.microsoft.com/office/drawing/2014/main" val="77651761"/>
                    </a:ext>
                  </a:extLst>
                </a:gridCol>
                <a:gridCol w="1090317">
                  <a:extLst>
                    <a:ext uri="{9D8B030D-6E8A-4147-A177-3AD203B41FA5}">
                      <a16:colId xmlns:a16="http://schemas.microsoft.com/office/drawing/2014/main" val="2768359509"/>
                    </a:ext>
                  </a:extLst>
                </a:gridCol>
                <a:gridCol w="1090317">
                  <a:extLst>
                    <a:ext uri="{9D8B030D-6E8A-4147-A177-3AD203B41FA5}">
                      <a16:colId xmlns:a16="http://schemas.microsoft.com/office/drawing/2014/main" val="3960833468"/>
                    </a:ext>
                  </a:extLst>
                </a:gridCol>
                <a:gridCol w="1090317">
                  <a:extLst>
                    <a:ext uri="{9D8B030D-6E8A-4147-A177-3AD203B41FA5}">
                      <a16:colId xmlns:a16="http://schemas.microsoft.com/office/drawing/2014/main" val="69957384"/>
                    </a:ext>
                  </a:extLst>
                </a:gridCol>
                <a:gridCol w="1090317">
                  <a:extLst>
                    <a:ext uri="{9D8B030D-6E8A-4147-A177-3AD203B41FA5}">
                      <a16:colId xmlns:a16="http://schemas.microsoft.com/office/drawing/2014/main" val="412447810"/>
                    </a:ext>
                  </a:extLst>
                </a:gridCol>
              </a:tblGrid>
              <a:tr h="238993">
                <a:tc>
                  <a:txBody>
                    <a:bodyPr/>
                    <a:lstStyle/>
                    <a:p>
                      <a:pPr algn="ctr"/>
                      <a:r>
                        <a:rPr lang="en-AU" sz="600" b="0" dirty="0">
                          <a:solidFill>
                            <a:schemeClr val="bg1"/>
                          </a:solidFill>
                          <a:latin typeface="Segoe UI" panose="020B0502040204020203" pitchFamily="34" charset="0"/>
                          <a:ea typeface="Segoe UI" panose="020B0502040204020203" pitchFamily="34" charset="0"/>
                          <a:cs typeface="Segoe UI" panose="020B0502040204020203" pitchFamily="34" charset="0"/>
                        </a:rPr>
                        <a:t>Data Centre</a:t>
                      </a:r>
                    </a:p>
                  </a:txBody>
                  <a:tcPr marL="68663" marR="68663" marT="34332" marB="34332" anchor="ctr">
                    <a:lnL w="28575" cap="flat" cmpd="sng" algn="ctr">
                      <a:noFill/>
                      <a:prstDash val="solid"/>
                      <a:round/>
                      <a:headEnd type="none" w="med" len="med"/>
                      <a:tailEnd type="none" w="med" len="med"/>
                    </a:lnL>
                    <a:lnR w="38100" cap="flat" cmpd="sng" algn="ctr">
                      <a:solidFill>
                        <a:schemeClr val="accent2">
                          <a:lumMod val="40000"/>
                          <a:lumOff val="6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99" rtl="0" eaLnBrk="1" fontAlgn="auto" latinLnBrk="0" hangingPunct="1">
                        <a:lnSpc>
                          <a:spcPct val="100000"/>
                        </a:lnSpc>
                        <a:spcBef>
                          <a:spcPts val="0"/>
                        </a:spcBef>
                        <a:spcAft>
                          <a:spcPts val="0"/>
                        </a:spcAft>
                        <a:buClrTx/>
                        <a:buSzTx/>
                        <a:buFontTx/>
                        <a:buNone/>
                        <a:tabLst/>
                        <a:defRPr/>
                      </a:pPr>
                      <a:r>
                        <a:rPr lang="en-AU" sz="600" b="0" dirty="0">
                          <a:solidFill>
                            <a:schemeClr val="bg1"/>
                          </a:solidFill>
                          <a:latin typeface="Segoe UI" panose="020B0502040204020203" pitchFamily="34" charset="0"/>
                          <a:ea typeface="Segoe UI" panose="020B0502040204020203" pitchFamily="34" charset="0"/>
                          <a:cs typeface="Segoe UI" panose="020B0502040204020203" pitchFamily="34" charset="0"/>
                        </a:rPr>
                        <a:t>Hosting</a:t>
                      </a:r>
                    </a:p>
                  </a:txBody>
                  <a:tcPr marL="68663" marR="68663" marT="34332" marB="34332" anchor="ctr">
                    <a:lnL w="38100" cap="flat" cmpd="sng" algn="ctr">
                      <a:solidFill>
                        <a:schemeClr val="accent2">
                          <a:lumMod val="40000"/>
                          <a:lumOff val="60000"/>
                        </a:schemeClr>
                      </a:solidFill>
                      <a:prstDash val="solid"/>
                      <a:round/>
                      <a:headEnd type="none" w="med" len="med"/>
                      <a:tailEnd type="none" w="med" len="med"/>
                    </a:lnL>
                    <a:lnR w="38100" cap="flat" cmpd="sng" algn="ctr">
                      <a:solidFill>
                        <a:schemeClr val="accent2">
                          <a:lumMod val="40000"/>
                          <a:lumOff val="6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99" rtl="0" eaLnBrk="1" fontAlgn="auto" latinLnBrk="0" hangingPunct="1">
                        <a:lnSpc>
                          <a:spcPct val="100000"/>
                        </a:lnSpc>
                        <a:spcBef>
                          <a:spcPts val="0"/>
                        </a:spcBef>
                        <a:spcAft>
                          <a:spcPts val="0"/>
                        </a:spcAft>
                        <a:buClrTx/>
                        <a:buSzTx/>
                        <a:buFontTx/>
                        <a:buNone/>
                        <a:tabLst/>
                        <a:defRPr/>
                      </a:pPr>
                      <a:r>
                        <a:rPr lang="en-AU" sz="600" b="0" dirty="0">
                          <a:solidFill>
                            <a:schemeClr val="bg1"/>
                          </a:solidFill>
                          <a:latin typeface="Segoe UI" panose="020B0502040204020203" pitchFamily="34" charset="0"/>
                          <a:ea typeface="Segoe UI" panose="020B0502040204020203" pitchFamily="34" charset="0"/>
                          <a:cs typeface="Segoe UI" panose="020B0502040204020203" pitchFamily="34" charset="0"/>
                        </a:rPr>
                        <a:t>Storage</a:t>
                      </a:r>
                    </a:p>
                  </a:txBody>
                  <a:tcPr marL="68663" marR="68663" marT="34332" marB="34332" anchor="ctr">
                    <a:lnL w="38100" cap="flat" cmpd="sng" algn="ctr">
                      <a:solidFill>
                        <a:schemeClr val="accent2">
                          <a:lumMod val="40000"/>
                          <a:lumOff val="60000"/>
                        </a:schemeClr>
                      </a:solidFill>
                      <a:prstDash val="solid"/>
                      <a:round/>
                      <a:headEnd type="none" w="med" len="med"/>
                      <a:tailEnd type="none" w="med" len="med"/>
                    </a:lnL>
                    <a:lnR w="38100" cap="flat" cmpd="sng" algn="ctr">
                      <a:solidFill>
                        <a:schemeClr val="accent2">
                          <a:lumMod val="40000"/>
                          <a:lumOff val="6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99" rtl="0" eaLnBrk="1" fontAlgn="auto" latinLnBrk="0" hangingPunct="1">
                        <a:lnSpc>
                          <a:spcPct val="100000"/>
                        </a:lnSpc>
                        <a:spcBef>
                          <a:spcPts val="0"/>
                        </a:spcBef>
                        <a:spcAft>
                          <a:spcPts val="0"/>
                        </a:spcAft>
                        <a:buClrTx/>
                        <a:buSzTx/>
                        <a:buFontTx/>
                        <a:buNone/>
                        <a:tabLst/>
                        <a:defRPr/>
                      </a:pPr>
                      <a:r>
                        <a:rPr lang="en-AU" sz="600" b="0" dirty="0">
                          <a:solidFill>
                            <a:schemeClr val="bg1"/>
                          </a:solidFill>
                          <a:latin typeface="Segoe UI" panose="020B0502040204020203" pitchFamily="34" charset="0"/>
                          <a:ea typeface="Segoe UI" panose="020B0502040204020203" pitchFamily="34" charset="0"/>
                          <a:cs typeface="Segoe UI" panose="020B0502040204020203" pitchFamily="34" charset="0"/>
                        </a:rPr>
                        <a:t>Network</a:t>
                      </a:r>
                    </a:p>
                  </a:txBody>
                  <a:tcPr marL="68663" marR="68663" marT="34332" marB="34332" anchor="ctr">
                    <a:lnL w="38100" cap="flat" cmpd="sng" algn="ctr">
                      <a:solidFill>
                        <a:schemeClr val="accent2">
                          <a:lumMod val="40000"/>
                          <a:lumOff val="60000"/>
                        </a:schemeClr>
                      </a:solidFill>
                      <a:prstDash val="solid"/>
                      <a:round/>
                      <a:headEnd type="none" w="med" len="med"/>
                      <a:tailEnd type="none" w="med" len="med"/>
                    </a:lnL>
                    <a:lnR w="38100" cap="flat" cmpd="sng" algn="ctr">
                      <a:solidFill>
                        <a:schemeClr val="accent2">
                          <a:lumMod val="40000"/>
                          <a:lumOff val="6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399" rtl="0" eaLnBrk="1" fontAlgn="auto" latinLnBrk="0" hangingPunct="1">
                        <a:lnSpc>
                          <a:spcPct val="100000"/>
                        </a:lnSpc>
                        <a:spcBef>
                          <a:spcPts val="0"/>
                        </a:spcBef>
                        <a:spcAft>
                          <a:spcPts val="0"/>
                        </a:spcAft>
                        <a:buClrTx/>
                        <a:buSzTx/>
                        <a:buFontTx/>
                        <a:buNone/>
                        <a:tabLst/>
                        <a:defRPr/>
                      </a:pPr>
                      <a:r>
                        <a:rPr lang="en-AU" sz="600" b="0" dirty="0">
                          <a:solidFill>
                            <a:schemeClr val="bg1"/>
                          </a:solidFill>
                          <a:latin typeface="Segoe UI" panose="020B0502040204020203" pitchFamily="34" charset="0"/>
                          <a:ea typeface="Segoe UI" panose="020B0502040204020203" pitchFamily="34" charset="0"/>
                          <a:cs typeface="Segoe UI" panose="020B0502040204020203" pitchFamily="34" charset="0"/>
                        </a:rPr>
                        <a:t>Database</a:t>
                      </a:r>
                    </a:p>
                  </a:txBody>
                  <a:tcPr marL="68663" marR="68663" marT="34332" marB="34332" anchor="ctr">
                    <a:lnL w="38100" cap="flat" cmpd="sng" algn="ctr">
                      <a:solidFill>
                        <a:schemeClr val="accent2">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30144015"/>
                  </a:ext>
                </a:extLst>
              </a:tr>
            </a:tbl>
          </a:graphicData>
        </a:graphic>
      </p:graphicFrame>
      <p:sp>
        <p:nvSpPr>
          <p:cNvPr id="22" name="Freeform: Shape 21">
            <a:extLst>
              <a:ext uri="{FF2B5EF4-FFF2-40B4-BE49-F238E27FC236}">
                <a16:creationId xmlns:a16="http://schemas.microsoft.com/office/drawing/2014/main" id="{DCEA7771-5365-44C1-9DD7-9B0D297BE5AB}"/>
              </a:ext>
            </a:extLst>
          </p:cNvPr>
          <p:cNvSpPr/>
          <p:nvPr/>
        </p:nvSpPr>
        <p:spPr>
          <a:xfrm>
            <a:off x="3908083" y="3403555"/>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Corporate Administration</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Freeform: Shape 22">
            <a:extLst>
              <a:ext uri="{FF2B5EF4-FFF2-40B4-BE49-F238E27FC236}">
                <a16:creationId xmlns:a16="http://schemas.microsoft.com/office/drawing/2014/main" id="{BB738373-EC9B-486F-A6FA-E09DEA662E78}"/>
              </a:ext>
            </a:extLst>
          </p:cNvPr>
          <p:cNvSpPr/>
          <p:nvPr/>
        </p:nvSpPr>
        <p:spPr>
          <a:xfrm>
            <a:off x="5356240" y="3403555"/>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Corporate Workspace</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Freeform: Shape 23">
            <a:extLst>
              <a:ext uri="{FF2B5EF4-FFF2-40B4-BE49-F238E27FC236}">
                <a16:creationId xmlns:a16="http://schemas.microsoft.com/office/drawing/2014/main" id="{6A2B5E1D-37C1-41AD-9155-54415C719EF7}"/>
              </a:ext>
            </a:extLst>
          </p:cNvPr>
          <p:cNvSpPr/>
          <p:nvPr/>
        </p:nvSpPr>
        <p:spPr>
          <a:xfrm>
            <a:off x="6804397" y="3403555"/>
            <a:ext cx="1688622"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Technology Administration</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8" name="Rectangle 87">
            <a:extLst>
              <a:ext uri="{FF2B5EF4-FFF2-40B4-BE49-F238E27FC236}">
                <a16:creationId xmlns:a16="http://schemas.microsoft.com/office/drawing/2014/main" id="{2C26401A-5280-48C6-A135-002F79E71858}"/>
              </a:ext>
            </a:extLst>
          </p:cNvPr>
          <p:cNvSpPr/>
          <p:nvPr/>
        </p:nvSpPr>
        <p:spPr>
          <a:xfrm>
            <a:off x="3965551" y="3566853"/>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Human Resource Management</a:t>
            </a:r>
          </a:p>
        </p:txBody>
      </p:sp>
      <p:sp>
        <p:nvSpPr>
          <p:cNvPr id="94" name="Rectangle 93">
            <a:extLst>
              <a:ext uri="{FF2B5EF4-FFF2-40B4-BE49-F238E27FC236}">
                <a16:creationId xmlns:a16="http://schemas.microsoft.com/office/drawing/2014/main" id="{F9416593-54C1-42AA-A2DA-4C551D33CEE1}"/>
              </a:ext>
            </a:extLst>
          </p:cNvPr>
          <p:cNvSpPr/>
          <p:nvPr/>
        </p:nvSpPr>
        <p:spPr>
          <a:xfrm>
            <a:off x="4603307" y="3566853"/>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Financial Management</a:t>
            </a:r>
          </a:p>
        </p:txBody>
      </p:sp>
      <p:sp>
        <p:nvSpPr>
          <p:cNvPr id="109" name="Rectangle 108">
            <a:extLst>
              <a:ext uri="{FF2B5EF4-FFF2-40B4-BE49-F238E27FC236}">
                <a16:creationId xmlns:a16="http://schemas.microsoft.com/office/drawing/2014/main" id="{25357C30-E303-4F88-9D94-9C2CB1516514}"/>
              </a:ext>
            </a:extLst>
          </p:cNvPr>
          <p:cNvSpPr/>
          <p:nvPr/>
        </p:nvSpPr>
        <p:spPr>
          <a:xfrm>
            <a:off x="5409298" y="3567558"/>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Staff Workspace</a:t>
            </a:r>
          </a:p>
        </p:txBody>
      </p:sp>
      <p:sp>
        <p:nvSpPr>
          <p:cNvPr id="110" name="Rectangle 109">
            <a:extLst>
              <a:ext uri="{FF2B5EF4-FFF2-40B4-BE49-F238E27FC236}">
                <a16:creationId xmlns:a16="http://schemas.microsoft.com/office/drawing/2014/main" id="{FF4FB29E-766B-4C95-B1D3-C1C6117C7639}"/>
              </a:ext>
            </a:extLst>
          </p:cNvPr>
          <p:cNvSpPr/>
          <p:nvPr/>
        </p:nvSpPr>
        <p:spPr>
          <a:xfrm>
            <a:off x="5421173" y="3830395"/>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Collaboration</a:t>
            </a:r>
          </a:p>
        </p:txBody>
      </p:sp>
      <p:sp>
        <p:nvSpPr>
          <p:cNvPr id="112" name="Rectangle 111">
            <a:extLst>
              <a:ext uri="{FF2B5EF4-FFF2-40B4-BE49-F238E27FC236}">
                <a16:creationId xmlns:a16="http://schemas.microsoft.com/office/drawing/2014/main" id="{4BA7CCA1-7115-49AC-97F7-1ABE4E534F81}"/>
              </a:ext>
            </a:extLst>
          </p:cNvPr>
          <p:cNvSpPr/>
          <p:nvPr/>
        </p:nvSpPr>
        <p:spPr>
          <a:xfrm>
            <a:off x="6835894" y="3566853"/>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App Development &amp; Support</a:t>
            </a:r>
          </a:p>
        </p:txBody>
      </p:sp>
      <p:sp>
        <p:nvSpPr>
          <p:cNvPr id="113" name="Rectangle 112">
            <a:extLst>
              <a:ext uri="{FF2B5EF4-FFF2-40B4-BE49-F238E27FC236}">
                <a16:creationId xmlns:a16="http://schemas.microsoft.com/office/drawing/2014/main" id="{2B6C6189-7F53-412F-9993-4D27BAC00559}"/>
              </a:ext>
            </a:extLst>
          </p:cNvPr>
          <p:cNvSpPr/>
          <p:nvPr/>
        </p:nvSpPr>
        <p:spPr>
          <a:xfrm>
            <a:off x="6833458" y="3830395"/>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Operations &amp; Monitoring</a:t>
            </a:r>
          </a:p>
        </p:txBody>
      </p:sp>
      <p:sp>
        <p:nvSpPr>
          <p:cNvPr id="114" name="Rectangle 113">
            <a:extLst>
              <a:ext uri="{FF2B5EF4-FFF2-40B4-BE49-F238E27FC236}">
                <a16:creationId xmlns:a16="http://schemas.microsoft.com/office/drawing/2014/main" id="{462F799A-763F-4B6B-B352-063FB5FBFEA4}"/>
              </a:ext>
            </a:extLst>
          </p:cNvPr>
          <p:cNvSpPr/>
          <p:nvPr/>
        </p:nvSpPr>
        <p:spPr>
          <a:xfrm>
            <a:off x="7484379" y="3566853"/>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Security</a:t>
            </a:r>
          </a:p>
        </p:txBody>
      </p:sp>
      <p:sp>
        <p:nvSpPr>
          <p:cNvPr id="115" name="Rectangle 114">
            <a:extLst>
              <a:ext uri="{FF2B5EF4-FFF2-40B4-BE49-F238E27FC236}">
                <a16:creationId xmlns:a16="http://schemas.microsoft.com/office/drawing/2014/main" id="{59E30AFC-180F-4814-ABAC-76EC8CE1EE79}"/>
              </a:ext>
            </a:extLst>
          </p:cNvPr>
          <p:cNvSpPr/>
          <p:nvPr/>
        </p:nvSpPr>
        <p:spPr>
          <a:xfrm>
            <a:off x="7484379" y="3830395"/>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IT Management</a:t>
            </a:r>
          </a:p>
        </p:txBody>
      </p:sp>
      <p:sp>
        <p:nvSpPr>
          <p:cNvPr id="116" name="Rectangle 115">
            <a:extLst>
              <a:ext uri="{FF2B5EF4-FFF2-40B4-BE49-F238E27FC236}">
                <a16:creationId xmlns:a16="http://schemas.microsoft.com/office/drawing/2014/main" id="{D5007F26-EE71-4A8C-9FD1-3C1BD0184453}"/>
              </a:ext>
            </a:extLst>
          </p:cNvPr>
          <p:cNvSpPr/>
          <p:nvPr/>
        </p:nvSpPr>
        <p:spPr>
          <a:xfrm>
            <a:off x="6065669" y="3566853"/>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Mobility</a:t>
            </a:r>
          </a:p>
        </p:txBody>
      </p:sp>
      <p:sp>
        <p:nvSpPr>
          <p:cNvPr id="117" name="Rectangle 116">
            <a:extLst>
              <a:ext uri="{FF2B5EF4-FFF2-40B4-BE49-F238E27FC236}">
                <a16:creationId xmlns:a16="http://schemas.microsoft.com/office/drawing/2014/main" id="{41BEDBDF-D879-4309-B863-3BB08D7B6A29}"/>
              </a:ext>
            </a:extLst>
          </p:cNvPr>
          <p:cNvSpPr/>
          <p:nvPr/>
        </p:nvSpPr>
        <p:spPr>
          <a:xfrm>
            <a:off x="6057350" y="3830395"/>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Print</a:t>
            </a:r>
          </a:p>
        </p:txBody>
      </p:sp>
      <p:sp>
        <p:nvSpPr>
          <p:cNvPr id="118" name="Rectangle 117">
            <a:extLst>
              <a:ext uri="{FF2B5EF4-FFF2-40B4-BE49-F238E27FC236}">
                <a16:creationId xmlns:a16="http://schemas.microsoft.com/office/drawing/2014/main" id="{A6C097A7-1321-4414-89E9-C4BC4BE0154D}"/>
              </a:ext>
            </a:extLst>
          </p:cNvPr>
          <p:cNvSpPr/>
          <p:nvPr/>
        </p:nvSpPr>
        <p:spPr>
          <a:xfrm>
            <a:off x="4314925" y="3830395"/>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Portfolio Management</a:t>
            </a:r>
          </a:p>
        </p:txBody>
      </p:sp>
      <p:sp>
        <p:nvSpPr>
          <p:cNvPr id="12" name="Freeform: Shape 11">
            <a:extLst>
              <a:ext uri="{FF2B5EF4-FFF2-40B4-BE49-F238E27FC236}">
                <a16:creationId xmlns:a16="http://schemas.microsoft.com/office/drawing/2014/main" id="{EF6C85DE-5814-4CB9-9490-58CEA87EABCF}"/>
              </a:ext>
            </a:extLst>
          </p:cNvPr>
          <p:cNvSpPr/>
          <p:nvPr/>
        </p:nvSpPr>
        <p:spPr>
          <a:xfrm>
            <a:off x="4693056" y="140595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Client Interaction</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Freeform: Shape 18">
            <a:extLst>
              <a:ext uri="{FF2B5EF4-FFF2-40B4-BE49-F238E27FC236}">
                <a16:creationId xmlns:a16="http://schemas.microsoft.com/office/drawing/2014/main" id="{DB611DCB-00C9-4CAB-84A1-DCBBA3E4ECBC}"/>
              </a:ext>
            </a:extLst>
          </p:cNvPr>
          <p:cNvSpPr/>
          <p:nvPr/>
        </p:nvSpPr>
        <p:spPr>
          <a:xfrm>
            <a:off x="4693056" y="240189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Client Profile</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5" name="Rectangle 94">
            <a:extLst>
              <a:ext uri="{FF2B5EF4-FFF2-40B4-BE49-F238E27FC236}">
                <a16:creationId xmlns:a16="http://schemas.microsoft.com/office/drawing/2014/main" id="{FC6CDCC7-D62F-403C-A252-6708A1BDF49C}"/>
              </a:ext>
            </a:extLst>
          </p:cNvPr>
          <p:cNvSpPr/>
          <p:nvPr/>
        </p:nvSpPr>
        <p:spPr>
          <a:xfrm>
            <a:off x="4736991"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Digital Exchange</a:t>
            </a:r>
          </a:p>
        </p:txBody>
      </p:sp>
      <p:sp>
        <p:nvSpPr>
          <p:cNvPr id="96" name="Rectangle 95">
            <a:extLst>
              <a:ext uri="{FF2B5EF4-FFF2-40B4-BE49-F238E27FC236}">
                <a16:creationId xmlns:a16="http://schemas.microsoft.com/office/drawing/2014/main" id="{977E8310-1A0B-421F-BA05-88B298280E39}"/>
              </a:ext>
            </a:extLst>
          </p:cNvPr>
          <p:cNvSpPr/>
          <p:nvPr/>
        </p:nvSpPr>
        <p:spPr>
          <a:xfrm>
            <a:off x="4736991" y="1826025"/>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Non-Digital Exchange</a:t>
            </a:r>
          </a:p>
        </p:txBody>
      </p:sp>
      <p:sp>
        <p:nvSpPr>
          <p:cNvPr id="99" name="Rectangle 98">
            <a:extLst>
              <a:ext uri="{FF2B5EF4-FFF2-40B4-BE49-F238E27FC236}">
                <a16:creationId xmlns:a16="http://schemas.microsoft.com/office/drawing/2014/main" id="{81B727B7-9CDB-470C-B72D-14748197ABEC}"/>
              </a:ext>
            </a:extLst>
          </p:cNvPr>
          <p:cNvSpPr/>
          <p:nvPr/>
        </p:nvSpPr>
        <p:spPr>
          <a:xfrm>
            <a:off x="5061596" y="2563011"/>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Consolidated Client View</a:t>
            </a:r>
          </a:p>
        </p:txBody>
      </p:sp>
      <p:sp>
        <p:nvSpPr>
          <p:cNvPr id="120" name="Rectangle 119">
            <a:extLst>
              <a:ext uri="{FF2B5EF4-FFF2-40B4-BE49-F238E27FC236}">
                <a16:creationId xmlns:a16="http://schemas.microsoft.com/office/drawing/2014/main" id="{B7046F9B-FD7B-4777-973F-7FDD7D02B52D}"/>
              </a:ext>
            </a:extLst>
          </p:cNvPr>
          <p:cNvSpPr/>
          <p:nvPr/>
        </p:nvSpPr>
        <p:spPr>
          <a:xfrm>
            <a:off x="5379836"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Outbound Correspondence</a:t>
            </a:r>
          </a:p>
        </p:txBody>
      </p:sp>
      <p:sp>
        <p:nvSpPr>
          <p:cNvPr id="121" name="Rectangle 120">
            <a:extLst>
              <a:ext uri="{FF2B5EF4-FFF2-40B4-BE49-F238E27FC236}">
                <a16:creationId xmlns:a16="http://schemas.microsoft.com/office/drawing/2014/main" id="{631E147C-E4CF-404B-B86A-DEAA7BB7F162}"/>
              </a:ext>
            </a:extLst>
          </p:cNvPr>
          <p:cNvSpPr/>
          <p:nvPr/>
        </p:nvSpPr>
        <p:spPr>
          <a:xfrm>
            <a:off x="5379836" y="1826025"/>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Enterprise Content Management</a:t>
            </a:r>
          </a:p>
        </p:txBody>
      </p:sp>
      <p:sp>
        <p:nvSpPr>
          <p:cNvPr id="16" name="Freeform: Shape 15">
            <a:extLst>
              <a:ext uri="{FF2B5EF4-FFF2-40B4-BE49-F238E27FC236}">
                <a16:creationId xmlns:a16="http://schemas.microsoft.com/office/drawing/2014/main" id="{923FAF96-4855-48AC-BB0E-EF5155114788}"/>
              </a:ext>
            </a:extLst>
          </p:cNvPr>
          <p:cNvSpPr/>
          <p:nvPr/>
        </p:nvSpPr>
        <p:spPr>
          <a:xfrm>
            <a:off x="7484380" y="140595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Event Processing</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Freeform: Shape 20">
            <a:extLst>
              <a:ext uri="{FF2B5EF4-FFF2-40B4-BE49-F238E27FC236}">
                <a16:creationId xmlns:a16="http://schemas.microsoft.com/office/drawing/2014/main" id="{9BDE92D0-439A-4EAB-BA59-10DF4BD27574}"/>
              </a:ext>
            </a:extLst>
          </p:cNvPr>
          <p:cNvSpPr/>
          <p:nvPr/>
        </p:nvSpPr>
        <p:spPr>
          <a:xfrm>
            <a:off x="7484380" y="240189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Insights &amp; Intelligence</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Rectangle 102">
            <a:extLst>
              <a:ext uri="{FF2B5EF4-FFF2-40B4-BE49-F238E27FC236}">
                <a16:creationId xmlns:a16="http://schemas.microsoft.com/office/drawing/2014/main" id="{106B8E0C-1046-4F77-93E1-E00641028A02}"/>
              </a:ext>
            </a:extLst>
          </p:cNvPr>
          <p:cNvSpPr/>
          <p:nvPr/>
        </p:nvSpPr>
        <p:spPr>
          <a:xfrm>
            <a:off x="8172720" y="2563011"/>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Data Analytics</a:t>
            </a:r>
          </a:p>
        </p:txBody>
      </p:sp>
      <p:sp>
        <p:nvSpPr>
          <p:cNvPr id="104" name="Rectangle 103">
            <a:extLst>
              <a:ext uri="{FF2B5EF4-FFF2-40B4-BE49-F238E27FC236}">
                <a16:creationId xmlns:a16="http://schemas.microsoft.com/office/drawing/2014/main" id="{7F587C5C-FB16-42CA-8F7A-EF6EB66B59CA}"/>
              </a:ext>
            </a:extLst>
          </p:cNvPr>
          <p:cNvSpPr/>
          <p:nvPr/>
        </p:nvSpPr>
        <p:spPr>
          <a:xfrm>
            <a:off x="8172720" y="2797943"/>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Artificial Intelligence</a:t>
            </a:r>
          </a:p>
        </p:txBody>
      </p:sp>
      <p:sp>
        <p:nvSpPr>
          <p:cNvPr id="124" name="Rectangle 123">
            <a:extLst>
              <a:ext uri="{FF2B5EF4-FFF2-40B4-BE49-F238E27FC236}">
                <a16:creationId xmlns:a16="http://schemas.microsoft.com/office/drawing/2014/main" id="{D8CEEAB1-7209-4BA1-BB24-324C5CB6ED36}"/>
              </a:ext>
            </a:extLst>
          </p:cNvPr>
          <p:cNvSpPr/>
          <p:nvPr/>
        </p:nvSpPr>
        <p:spPr>
          <a:xfrm>
            <a:off x="7532502"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Event Calculations</a:t>
            </a:r>
          </a:p>
        </p:txBody>
      </p:sp>
      <p:sp>
        <p:nvSpPr>
          <p:cNvPr id="125" name="Rectangle 124">
            <a:extLst>
              <a:ext uri="{FF2B5EF4-FFF2-40B4-BE49-F238E27FC236}">
                <a16:creationId xmlns:a16="http://schemas.microsoft.com/office/drawing/2014/main" id="{7EC06F6B-3A00-41DD-8C94-EE8982BF7B83}"/>
              </a:ext>
            </a:extLst>
          </p:cNvPr>
          <p:cNvSpPr/>
          <p:nvPr/>
        </p:nvSpPr>
        <p:spPr>
          <a:xfrm>
            <a:off x="7843380" y="1826025"/>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Event Detection</a:t>
            </a:r>
          </a:p>
        </p:txBody>
      </p:sp>
      <p:sp>
        <p:nvSpPr>
          <p:cNvPr id="126" name="Rectangle 125">
            <a:extLst>
              <a:ext uri="{FF2B5EF4-FFF2-40B4-BE49-F238E27FC236}">
                <a16:creationId xmlns:a16="http://schemas.microsoft.com/office/drawing/2014/main" id="{7995C376-D31F-4183-8B3F-D38E19CFD9E7}"/>
              </a:ext>
            </a:extLst>
          </p:cNvPr>
          <p:cNvSpPr/>
          <p:nvPr/>
        </p:nvSpPr>
        <p:spPr>
          <a:xfrm>
            <a:off x="8136345"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Event Publishing</a:t>
            </a:r>
          </a:p>
        </p:txBody>
      </p:sp>
      <p:sp>
        <p:nvSpPr>
          <p:cNvPr id="127" name="Rectangle 126">
            <a:extLst>
              <a:ext uri="{FF2B5EF4-FFF2-40B4-BE49-F238E27FC236}">
                <a16:creationId xmlns:a16="http://schemas.microsoft.com/office/drawing/2014/main" id="{154279CB-FA67-4EBB-8597-016A4636B23C}"/>
              </a:ext>
            </a:extLst>
          </p:cNvPr>
          <p:cNvSpPr/>
          <p:nvPr/>
        </p:nvSpPr>
        <p:spPr>
          <a:xfrm>
            <a:off x="7532502" y="2563011"/>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Data Management</a:t>
            </a:r>
          </a:p>
        </p:txBody>
      </p:sp>
      <p:sp>
        <p:nvSpPr>
          <p:cNvPr id="128" name="Rectangle 127">
            <a:extLst>
              <a:ext uri="{FF2B5EF4-FFF2-40B4-BE49-F238E27FC236}">
                <a16:creationId xmlns:a16="http://schemas.microsoft.com/office/drawing/2014/main" id="{41552D53-7A19-443A-A9C5-4FE429F63071}"/>
              </a:ext>
            </a:extLst>
          </p:cNvPr>
          <p:cNvSpPr/>
          <p:nvPr/>
        </p:nvSpPr>
        <p:spPr>
          <a:xfrm>
            <a:off x="7532502" y="2797943"/>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Data Collection &amp; Curation</a:t>
            </a:r>
          </a:p>
        </p:txBody>
      </p:sp>
      <p:sp>
        <p:nvSpPr>
          <p:cNvPr id="131" name="Rectangle 130">
            <a:extLst>
              <a:ext uri="{FF2B5EF4-FFF2-40B4-BE49-F238E27FC236}">
                <a16:creationId xmlns:a16="http://schemas.microsoft.com/office/drawing/2014/main" id="{62810868-503C-4489-82ED-C23CF55CC36C}"/>
              </a:ext>
            </a:extLst>
          </p:cNvPr>
          <p:cNvSpPr/>
          <p:nvPr/>
        </p:nvSpPr>
        <p:spPr>
          <a:xfrm>
            <a:off x="7533324" y="3039966"/>
            <a:ext cx="594722"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Identity Matching</a:t>
            </a:r>
          </a:p>
        </p:txBody>
      </p:sp>
      <p:sp>
        <p:nvSpPr>
          <p:cNvPr id="7" name="Freeform: Shape 6">
            <a:extLst>
              <a:ext uri="{FF2B5EF4-FFF2-40B4-BE49-F238E27FC236}">
                <a16:creationId xmlns:a16="http://schemas.microsoft.com/office/drawing/2014/main" id="{3702F080-18D4-4C93-9054-CC153AEDC991}"/>
              </a:ext>
            </a:extLst>
          </p:cNvPr>
          <p:cNvSpPr/>
          <p:nvPr/>
        </p:nvSpPr>
        <p:spPr>
          <a:xfrm>
            <a:off x="3297394" y="140595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Identity &amp; Access</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Freeform: Shape 16">
            <a:extLst>
              <a:ext uri="{FF2B5EF4-FFF2-40B4-BE49-F238E27FC236}">
                <a16:creationId xmlns:a16="http://schemas.microsoft.com/office/drawing/2014/main" id="{C1E50945-A8CA-4827-B7B8-31BEAC71BEDF}"/>
              </a:ext>
            </a:extLst>
          </p:cNvPr>
          <p:cNvSpPr/>
          <p:nvPr/>
        </p:nvSpPr>
        <p:spPr>
          <a:xfrm>
            <a:off x="3297394" y="240189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Case &amp; Work Management</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3CE67E0C-7F27-4E26-BAD9-6D8326D6B0AE}"/>
              </a:ext>
            </a:extLst>
          </p:cNvPr>
          <p:cNvSpPr/>
          <p:nvPr/>
        </p:nvSpPr>
        <p:spPr>
          <a:xfrm>
            <a:off x="3358704"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Authentication</a:t>
            </a:r>
          </a:p>
        </p:txBody>
      </p:sp>
      <p:sp>
        <p:nvSpPr>
          <p:cNvPr id="66" name="Rectangle 65">
            <a:extLst>
              <a:ext uri="{FF2B5EF4-FFF2-40B4-BE49-F238E27FC236}">
                <a16:creationId xmlns:a16="http://schemas.microsoft.com/office/drawing/2014/main" id="{9A3685DB-17EE-4E66-9CA2-494464A6DBA5}"/>
              </a:ext>
            </a:extLst>
          </p:cNvPr>
          <p:cNvSpPr/>
          <p:nvPr/>
        </p:nvSpPr>
        <p:spPr>
          <a:xfrm>
            <a:off x="3963742"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Authorisation</a:t>
            </a:r>
          </a:p>
        </p:txBody>
      </p:sp>
      <p:sp>
        <p:nvSpPr>
          <p:cNvPr id="97" name="Rectangle 96">
            <a:extLst>
              <a:ext uri="{FF2B5EF4-FFF2-40B4-BE49-F238E27FC236}">
                <a16:creationId xmlns:a16="http://schemas.microsoft.com/office/drawing/2014/main" id="{DC20BED3-D11B-401C-BF5D-3097397FAC50}"/>
              </a:ext>
            </a:extLst>
          </p:cNvPr>
          <p:cNvSpPr/>
          <p:nvPr/>
        </p:nvSpPr>
        <p:spPr>
          <a:xfrm>
            <a:off x="3364984" y="2563011"/>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Workflow Management</a:t>
            </a:r>
          </a:p>
        </p:txBody>
      </p:sp>
      <p:sp>
        <p:nvSpPr>
          <p:cNvPr id="98" name="Rectangle 97">
            <a:extLst>
              <a:ext uri="{FF2B5EF4-FFF2-40B4-BE49-F238E27FC236}">
                <a16:creationId xmlns:a16="http://schemas.microsoft.com/office/drawing/2014/main" id="{8A4DCA45-00C3-4D1B-9D0E-CBA7ABEC6873}"/>
              </a:ext>
            </a:extLst>
          </p:cNvPr>
          <p:cNvSpPr/>
          <p:nvPr/>
        </p:nvSpPr>
        <p:spPr>
          <a:xfrm>
            <a:off x="3364984" y="2797943"/>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Case Management</a:t>
            </a:r>
          </a:p>
        </p:txBody>
      </p:sp>
      <p:sp>
        <p:nvSpPr>
          <p:cNvPr id="107" name="Rectangle 106">
            <a:extLst>
              <a:ext uri="{FF2B5EF4-FFF2-40B4-BE49-F238E27FC236}">
                <a16:creationId xmlns:a16="http://schemas.microsoft.com/office/drawing/2014/main" id="{2ADFB433-0900-4846-A557-20662BD995FB}"/>
              </a:ext>
            </a:extLst>
          </p:cNvPr>
          <p:cNvSpPr/>
          <p:nvPr/>
        </p:nvSpPr>
        <p:spPr>
          <a:xfrm>
            <a:off x="3985025" y="2563011"/>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Compliance &amp; Dispute Resolution</a:t>
            </a:r>
          </a:p>
        </p:txBody>
      </p:sp>
      <p:sp>
        <p:nvSpPr>
          <p:cNvPr id="108" name="Rectangle 107">
            <a:extLst>
              <a:ext uri="{FF2B5EF4-FFF2-40B4-BE49-F238E27FC236}">
                <a16:creationId xmlns:a16="http://schemas.microsoft.com/office/drawing/2014/main" id="{42945E4E-0C97-4CC2-A2F7-13BBDB6754C7}"/>
              </a:ext>
            </a:extLst>
          </p:cNvPr>
          <p:cNvSpPr/>
          <p:nvPr/>
        </p:nvSpPr>
        <p:spPr>
          <a:xfrm>
            <a:off x="3985025" y="2797943"/>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Debt Management</a:t>
            </a:r>
          </a:p>
        </p:txBody>
      </p:sp>
      <p:sp>
        <p:nvSpPr>
          <p:cNvPr id="13" name="Freeform: Shape 12">
            <a:extLst>
              <a:ext uri="{FF2B5EF4-FFF2-40B4-BE49-F238E27FC236}">
                <a16:creationId xmlns:a16="http://schemas.microsoft.com/office/drawing/2014/main" id="{5003C942-3FF9-453E-8AD4-75C52B77CB64}"/>
              </a:ext>
            </a:extLst>
          </p:cNvPr>
          <p:cNvSpPr/>
          <p:nvPr/>
        </p:nvSpPr>
        <p:spPr>
          <a:xfrm>
            <a:off x="6088718" y="140595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Data Exchange</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Freeform: Shape 19">
            <a:extLst>
              <a:ext uri="{FF2B5EF4-FFF2-40B4-BE49-F238E27FC236}">
                <a16:creationId xmlns:a16="http://schemas.microsoft.com/office/drawing/2014/main" id="{DFF32194-A656-4F4A-AA03-A5BE8E4BFA93}"/>
              </a:ext>
            </a:extLst>
          </p:cNvPr>
          <p:cNvSpPr/>
          <p:nvPr/>
        </p:nvSpPr>
        <p:spPr>
          <a:xfrm>
            <a:off x="6088718" y="2401894"/>
            <a:ext cx="1316505" cy="892083"/>
          </a:xfrm>
          <a:custGeom>
            <a:avLst/>
            <a:gdLst>
              <a:gd name="connsiteX0" fmla="*/ 0 w 1753210"/>
              <a:gd name="connsiteY0" fmla="*/ 0 h 1051926"/>
              <a:gd name="connsiteX1" fmla="*/ 1753210 w 1753210"/>
              <a:gd name="connsiteY1" fmla="*/ 0 h 1051926"/>
              <a:gd name="connsiteX2" fmla="*/ 1753210 w 1753210"/>
              <a:gd name="connsiteY2" fmla="*/ 1051926 h 1051926"/>
              <a:gd name="connsiteX3" fmla="*/ 0 w 1753210"/>
              <a:gd name="connsiteY3" fmla="*/ 1051926 h 1051926"/>
              <a:gd name="connsiteX4" fmla="*/ 0 w 1753210"/>
              <a:gd name="connsiteY4" fmla="*/ 0 h 10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10" h="1051926">
                <a:moveTo>
                  <a:pt x="0" y="0"/>
                </a:moveTo>
                <a:lnTo>
                  <a:pt x="1753210" y="0"/>
                </a:lnTo>
                <a:lnTo>
                  <a:pt x="1753210" y="1051926"/>
                </a:lnTo>
                <a:lnTo>
                  <a:pt x="0" y="1051926"/>
                </a:lnTo>
                <a:lnTo>
                  <a:pt x="0" y="0"/>
                </a:ln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220" tIns="16220" rIns="16220" bIns="16220" numCol="1" spcCol="1270" anchor="t" anchorCtr="0">
            <a:noAutofit/>
          </a:bodyPr>
          <a:lstStyle/>
          <a:p>
            <a:pPr algn="ctr" defTabSz="400530">
              <a:lnSpc>
                <a:spcPct val="90000"/>
              </a:lnSpc>
              <a:spcAft>
                <a:spcPct val="35000"/>
              </a:spcAft>
            </a:pPr>
            <a:r>
              <a:rPr lang="en-AU" sz="788"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Client Account</a:t>
            </a:r>
            <a:endParaRPr lang="en-AU" sz="788"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1" name="Rectangle 100">
            <a:extLst>
              <a:ext uri="{FF2B5EF4-FFF2-40B4-BE49-F238E27FC236}">
                <a16:creationId xmlns:a16="http://schemas.microsoft.com/office/drawing/2014/main" id="{AB285F79-9C33-4BCE-B79D-5C5E071F72BC}"/>
              </a:ext>
            </a:extLst>
          </p:cNvPr>
          <p:cNvSpPr/>
          <p:nvPr/>
        </p:nvSpPr>
        <p:spPr>
          <a:xfrm>
            <a:off x="6151353" y="2563011"/>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Client Register</a:t>
            </a:r>
          </a:p>
        </p:txBody>
      </p:sp>
      <p:sp>
        <p:nvSpPr>
          <p:cNvPr id="102" name="Rectangle 101">
            <a:extLst>
              <a:ext uri="{FF2B5EF4-FFF2-40B4-BE49-F238E27FC236}">
                <a16:creationId xmlns:a16="http://schemas.microsoft.com/office/drawing/2014/main" id="{7315416C-1019-41F8-87A9-2601DE27DD66}"/>
              </a:ext>
            </a:extLst>
          </p:cNvPr>
          <p:cNvSpPr/>
          <p:nvPr/>
        </p:nvSpPr>
        <p:spPr>
          <a:xfrm>
            <a:off x="6151353" y="2797943"/>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Product Register</a:t>
            </a:r>
          </a:p>
        </p:txBody>
      </p:sp>
      <p:sp>
        <p:nvSpPr>
          <p:cNvPr id="105" name="Rectangle 104">
            <a:extLst>
              <a:ext uri="{FF2B5EF4-FFF2-40B4-BE49-F238E27FC236}">
                <a16:creationId xmlns:a16="http://schemas.microsoft.com/office/drawing/2014/main" id="{E90E6EC8-3AB0-4371-81D7-69600DCEA1B0}"/>
              </a:ext>
            </a:extLst>
          </p:cNvPr>
          <p:cNvSpPr/>
          <p:nvPr/>
        </p:nvSpPr>
        <p:spPr>
          <a:xfrm>
            <a:off x="6126155"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Bulk Data Exchange</a:t>
            </a:r>
          </a:p>
        </p:txBody>
      </p:sp>
      <p:sp>
        <p:nvSpPr>
          <p:cNvPr id="106" name="Rectangle 105">
            <a:extLst>
              <a:ext uri="{FF2B5EF4-FFF2-40B4-BE49-F238E27FC236}">
                <a16:creationId xmlns:a16="http://schemas.microsoft.com/office/drawing/2014/main" id="{DB03312F-1951-4D63-8413-90DE4173AA28}"/>
              </a:ext>
            </a:extLst>
          </p:cNvPr>
          <p:cNvSpPr/>
          <p:nvPr/>
        </p:nvSpPr>
        <p:spPr>
          <a:xfrm>
            <a:off x="6772085" y="157036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Machine-to-Machine Exchange</a:t>
            </a:r>
          </a:p>
        </p:txBody>
      </p:sp>
      <p:sp>
        <p:nvSpPr>
          <p:cNvPr id="119" name="Rectangle 118">
            <a:extLst>
              <a:ext uri="{FF2B5EF4-FFF2-40B4-BE49-F238E27FC236}">
                <a16:creationId xmlns:a16="http://schemas.microsoft.com/office/drawing/2014/main" id="{895FDFFF-90D8-4902-AB3D-3760CA5E3814}"/>
              </a:ext>
            </a:extLst>
          </p:cNvPr>
          <p:cNvSpPr/>
          <p:nvPr/>
        </p:nvSpPr>
        <p:spPr>
          <a:xfrm>
            <a:off x="6772085" y="182279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AU" sz="526" baseline="30000" dirty="0">
                <a:solidFill>
                  <a:schemeClr val="tx1"/>
                </a:solidFill>
                <a:latin typeface="Segoe UI" panose="020B0502040204020203" pitchFamily="34" charset="0"/>
                <a:ea typeface="Segoe UI" panose="020B0502040204020203" pitchFamily="34" charset="0"/>
                <a:cs typeface="Segoe UI" panose="020B0502040204020203" pitchFamily="34" charset="0"/>
              </a:rPr>
              <a:t>rd</a:t>
            </a: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 Party Data Exchange</a:t>
            </a:r>
          </a:p>
        </p:txBody>
      </p:sp>
      <p:sp>
        <p:nvSpPr>
          <p:cNvPr id="111" name="Rectangle 110">
            <a:extLst>
              <a:ext uri="{FF2B5EF4-FFF2-40B4-BE49-F238E27FC236}">
                <a16:creationId xmlns:a16="http://schemas.microsoft.com/office/drawing/2014/main" id="{FF757FCC-0519-41C6-B1C3-C0EDAE2E354C}"/>
              </a:ext>
            </a:extLst>
          </p:cNvPr>
          <p:cNvSpPr/>
          <p:nvPr/>
        </p:nvSpPr>
        <p:spPr>
          <a:xfrm>
            <a:off x="6783806" y="2563011"/>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Transaction Management</a:t>
            </a:r>
          </a:p>
        </p:txBody>
      </p:sp>
      <p:sp>
        <p:nvSpPr>
          <p:cNvPr id="123" name="Rectangle 122">
            <a:extLst>
              <a:ext uri="{FF2B5EF4-FFF2-40B4-BE49-F238E27FC236}">
                <a16:creationId xmlns:a16="http://schemas.microsoft.com/office/drawing/2014/main" id="{B8DB10A3-288B-44F5-86A2-77B576031930}"/>
              </a:ext>
            </a:extLst>
          </p:cNvPr>
          <p:cNvSpPr/>
          <p:nvPr/>
        </p:nvSpPr>
        <p:spPr>
          <a:xfrm>
            <a:off x="6783806" y="2797943"/>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Obligation Management</a:t>
            </a:r>
          </a:p>
        </p:txBody>
      </p:sp>
      <p:sp>
        <p:nvSpPr>
          <p:cNvPr id="129" name="Rectangle 128">
            <a:extLst>
              <a:ext uri="{FF2B5EF4-FFF2-40B4-BE49-F238E27FC236}">
                <a16:creationId xmlns:a16="http://schemas.microsoft.com/office/drawing/2014/main" id="{E83B68F8-0990-40E5-B45F-C03F3AF619E8}"/>
              </a:ext>
            </a:extLst>
          </p:cNvPr>
          <p:cNvSpPr/>
          <p:nvPr/>
        </p:nvSpPr>
        <p:spPr>
          <a:xfrm>
            <a:off x="6151353" y="3039966"/>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Client Account Management</a:t>
            </a:r>
          </a:p>
        </p:txBody>
      </p:sp>
      <p:sp>
        <p:nvSpPr>
          <p:cNvPr id="142" name="Rectangle 141">
            <a:extLst>
              <a:ext uri="{FF2B5EF4-FFF2-40B4-BE49-F238E27FC236}">
                <a16:creationId xmlns:a16="http://schemas.microsoft.com/office/drawing/2014/main" id="{B141CA8A-9ABE-41AC-A4C4-410E7FC9F6BC}"/>
              </a:ext>
            </a:extLst>
          </p:cNvPr>
          <p:cNvSpPr/>
          <p:nvPr/>
        </p:nvSpPr>
        <p:spPr>
          <a:xfrm>
            <a:off x="6129919" y="1822790"/>
            <a:ext cx="567689" cy="2162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r>
              <a:rPr lang="en-AU" sz="526" dirty="0">
                <a:solidFill>
                  <a:schemeClr val="tx1"/>
                </a:solidFill>
                <a:latin typeface="Segoe UI" panose="020B0502040204020203" pitchFamily="34" charset="0"/>
                <a:ea typeface="Segoe UI" panose="020B0502040204020203" pitchFamily="34" charset="0"/>
                <a:cs typeface="Segoe UI" panose="020B0502040204020203" pitchFamily="34" charset="0"/>
              </a:rPr>
              <a:t>Middleware &amp; Integration</a:t>
            </a:r>
          </a:p>
        </p:txBody>
      </p:sp>
      <p:sp>
        <p:nvSpPr>
          <p:cNvPr id="145" name="Slide Number Placeholder 1">
            <a:extLst>
              <a:ext uri="{FF2B5EF4-FFF2-40B4-BE49-F238E27FC236}">
                <a16:creationId xmlns:a16="http://schemas.microsoft.com/office/drawing/2014/main" id="{538E06E9-09D3-4891-831E-83CD2DC83D10}"/>
              </a:ext>
            </a:extLst>
          </p:cNvPr>
          <p:cNvSpPr txBox="1">
            <a:spLocks/>
          </p:cNvSpPr>
          <p:nvPr/>
        </p:nvSpPr>
        <p:spPr>
          <a:xfrm>
            <a:off x="8767443" y="4922092"/>
            <a:ext cx="344755" cy="211110"/>
          </a:xfrm>
          <a:prstGeom prst="ellipse">
            <a:avLst/>
          </a:prstGeom>
          <a:noFill/>
          <a:ln>
            <a:noFill/>
          </a:ln>
        </p:spPr>
        <p:txBody>
          <a:bodyPr vert="horz" lIns="68663" tIns="34332" rIns="68663" bIns="34332" rtlCol="0" anchor="ctr"/>
          <a:lstStyle>
            <a:defPPr>
              <a:defRPr lang="en-US"/>
            </a:defPPr>
            <a:lvl1pPr marL="0" algn="r" defTabSz="914399" rtl="0" eaLnBrk="1" latinLnBrk="0" hangingPunct="1">
              <a:defRPr sz="1200" kern="1200">
                <a:solidFill>
                  <a:schemeClr val="tx1">
                    <a:tint val="75000"/>
                  </a:schemeClr>
                </a:solidFill>
                <a:latin typeface="+mn-lt"/>
                <a:ea typeface="+mn-ea"/>
                <a:cs typeface="+mn-cs"/>
              </a:defRPr>
            </a:lvl1pPr>
            <a:lvl2pPr marL="457199"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599" algn="l" defTabSz="914399" rtl="0" eaLnBrk="1" latinLnBrk="0" hangingPunct="1">
              <a:defRPr sz="1800" kern="1200">
                <a:solidFill>
                  <a:schemeClr val="tx1"/>
                </a:solidFill>
                <a:latin typeface="+mn-lt"/>
                <a:ea typeface="+mn-ea"/>
                <a:cs typeface="+mn-cs"/>
              </a:defRPr>
            </a:lvl4pPr>
            <a:lvl5pPr marL="1828798" algn="l" defTabSz="914399" rtl="0" eaLnBrk="1" latinLnBrk="0" hangingPunct="1">
              <a:defRPr sz="1800" kern="1200">
                <a:solidFill>
                  <a:schemeClr val="tx1"/>
                </a:solidFill>
                <a:latin typeface="+mn-lt"/>
                <a:ea typeface="+mn-ea"/>
                <a:cs typeface="+mn-cs"/>
              </a:defRPr>
            </a:lvl5pPr>
            <a:lvl6pPr marL="2285998" algn="l" defTabSz="914399" rtl="0" eaLnBrk="1" latinLnBrk="0" hangingPunct="1">
              <a:defRPr sz="1800" kern="1200">
                <a:solidFill>
                  <a:schemeClr val="tx1"/>
                </a:solidFill>
                <a:latin typeface="+mn-lt"/>
                <a:ea typeface="+mn-ea"/>
                <a:cs typeface="+mn-cs"/>
              </a:defRPr>
            </a:lvl6pPr>
            <a:lvl7pPr marL="2743197" algn="l" defTabSz="914399" rtl="0" eaLnBrk="1" latinLnBrk="0" hangingPunct="1">
              <a:defRPr sz="1800" kern="1200">
                <a:solidFill>
                  <a:schemeClr val="tx1"/>
                </a:solidFill>
                <a:latin typeface="+mn-lt"/>
                <a:ea typeface="+mn-ea"/>
                <a:cs typeface="+mn-cs"/>
              </a:defRPr>
            </a:lvl7pPr>
            <a:lvl8pPr marL="3200397" algn="l" defTabSz="914399" rtl="0" eaLnBrk="1" latinLnBrk="0" hangingPunct="1">
              <a:defRPr sz="1800" kern="1200">
                <a:solidFill>
                  <a:schemeClr val="tx1"/>
                </a:solidFill>
                <a:latin typeface="+mn-lt"/>
                <a:ea typeface="+mn-ea"/>
                <a:cs typeface="+mn-cs"/>
              </a:defRPr>
            </a:lvl8pPr>
            <a:lvl9pPr marL="3657596" algn="l" defTabSz="914399" rtl="0" eaLnBrk="1" latinLnBrk="0" hangingPunct="1">
              <a:defRPr sz="1800" kern="1200">
                <a:solidFill>
                  <a:schemeClr val="tx1"/>
                </a:solidFill>
                <a:latin typeface="+mn-lt"/>
                <a:ea typeface="+mn-ea"/>
                <a:cs typeface="+mn-cs"/>
              </a:defRPr>
            </a:lvl9pPr>
          </a:lstStyle>
          <a:p>
            <a:pPr algn="ctr"/>
            <a:fld id="{E03A516E-CF4D-4742-913E-BCA8ABCC55C4}" type="slidenum">
              <a:rPr lang="en-AU" sz="751">
                <a:solidFill>
                  <a:schemeClr val="tx1"/>
                </a:solidFill>
                <a:latin typeface="Segoe UI" panose="020B0502040204020203" pitchFamily="34" charset="0"/>
                <a:cs typeface="Segoe UI" panose="020B0502040204020203" pitchFamily="34" charset="0"/>
              </a:rPr>
              <a:pPr algn="ctr"/>
              <a:t>23</a:t>
            </a:fld>
            <a:endParaRPr lang="en-AU" sz="751" dirty="0">
              <a:solidFill>
                <a:schemeClr val="tx1"/>
              </a:solidFill>
              <a:latin typeface="Segoe UI" panose="020B0502040204020203" pitchFamily="34" charset="0"/>
              <a:cs typeface="Segoe UI" panose="020B0502040204020203" pitchFamily="34" charset="0"/>
            </a:endParaRPr>
          </a:p>
        </p:txBody>
      </p:sp>
      <p:sp>
        <p:nvSpPr>
          <p:cNvPr id="93" name="Rectangle 92">
            <a:extLst>
              <a:ext uri="{FF2B5EF4-FFF2-40B4-BE49-F238E27FC236}">
                <a16:creationId xmlns:a16="http://schemas.microsoft.com/office/drawing/2014/main" id="{C49BD49E-014C-4069-87EA-FAA82F395BF9}"/>
              </a:ext>
            </a:extLst>
          </p:cNvPr>
          <p:cNvSpPr/>
          <p:nvPr/>
        </p:nvSpPr>
        <p:spPr>
          <a:xfrm>
            <a:off x="4299698" y="4156236"/>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0" name="Rectangle 99">
            <a:extLst>
              <a:ext uri="{FF2B5EF4-FFF2-40B4-BE49-F238E27FC236}">
                <a16:creationId xmlns:a16="http://schemas.microsoft.com/office/drawing/2014/main" id="{F390CC79-E215-40EE-9778-10F2D12C9D4E}"/>
              </a:ext>
            </a:extLst>
          </p:cNvPr>
          <p:cNvSpPr/>
          <p:nvPr/>
        </p:nvSpPr>
        <p:spPr>
          <a:xfrm>
            <a:off x="5758278" y="4178998"/>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0" name="Rectangle 129">
            <a:extLst>
              <a:ext uri="{FF2B5EF4-FFF2-40B4-BE49-F238E27FC236}">
                <a16:creationId xmlns:a16="http://schemas.microsoft.com/office/drawing/2014/main" id="{84CB8553-972E-4433-A69B-2C8E8E499A38}"/>
              </a:ext>
            </a:extLst>
          </p:cNvPr>
          <p:cNvSpPr/>
          <p:nvPr/>
        </p:nvSpPr>
        <p:spPr>
          <a:xfrm>
            <a:off x="7339774" y="4178998"/>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2" name="Rectangle 131">
            <a:extLst>
              <a:ext uri="{FF2B5EF4-FFF2-40B4-BE49-F238E27FC236}">
                <a16:creationId xmlns:a16="http://schemas.microsoft.com/office/drawing/2014/main" id="{2902EFAE-0ECC-44C8-BA1B-FC679CE94081}"/>
              </a:ext>
            </a:extLst>
          </p:cNvPr>
          <p:cNvSpPr/>
          <p:nvPr/>
        </p:nvSpPr>
        <p:spPr>
          <a:xfrm>
            <a:off x="5030461" y="3170713"/>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3" name="Rectangle 132">
            <a:extLst>
              <a:ext uri="{FF2B5EF4-FFF2-40B4-BE49-F238E27FC236}">
                <a16:creationId xmlns:a16="http://schemas.microsoft.com/office/drawing/2014/main" id="{F7F7478A-7C66-496B-8BB0-F4FFA41F71EF}"/>
              </a:ext>
            </a:extLst>
          </p:cNvPr>
          <p:cNvSpPr/>
          <p:nvPr/>
        </p:nvSpPr>
        <p:spPr>
          <a:xfrm>
            <a:off x="3648940" y="3171610"/>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4" name="Rectangle 133">
            <a:extLst>
              <a:ext uri="{FF2B5EF4-FFF2-40B4-BE49-F238E27FC236}">
                <a16:creationId xmlns:a16="http://schemas.microsoft.com/office/drawing/2014/main" id="{D58AC93F-70FA-49C0-81C3-BE9B9F9EAE6C}"/>
              </a:ext>
            </a:extLst>
          </p:cNvPr>
          <p:cNvSpPr/>
          <p:nvPr/>
        </p:nvSpPr>
        <p:spPr>
          <a:xfrm>
            <a:off x="6798199" y="3166137"/>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5" name="Rectangle 134">
            <a:extLst>
              <a:ext uri="{FF2B5EF4-FFF2-40B4-BE49-F238E27FC236}">
                <a16:creationId xmlns:a16="http://schemas.microsoft.com/office/drawing/2014/main" id="{32A0063A-10E2-40F2-B120-CB35B7BFBE59}"/>
              </a:ext>
            </a:extLst>
          </p:cNvPr>
          <p:cNvSpPr/>
          <p:nvPr/>
        </p:nvSpPr>
        <p:spPr>
          <a:xfrm>
            <a:off x="8203778" y="3176939"/>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6" name="Rectangle 135">
            <a:extLst>
              <a:ext uri="{FF2B5EF4-FFF2-40B4-BE49-F238E27FC236}">
                <a16:creationId xmlns:a16="http://schemas.microsoft.com/office/drawing/2014/main" id="{7E1D501C-84C3-490B-A316-F5F7FC85D050}"/>
              </a:ext>
            </a:extLst>
          </p:cNvPr>
          <p:cNvSpPr/>
          <p:nvPr/>
        </p:nvSpPr>
        <p:spPr>
          <a:xfrm>
            <a:off x="7812297" y="2186267"/>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7" name="Rectangle 136">
            <a:extLst>
              <a:ext uri="{FF2B5EF4-FFF2-40B4-BE49-F238E27FC236}">
                <a16:creationId xmlns:a16="http://schemas.microsoft.com/office/drawing/2014/main" id="{CE53121B-989C-45CA-A7FB-A996F2D163F4}"/>
              </a:ext>
            </a:extLst>
          </p:cNvPr>
          <p:cNvSpPr/>
          <p:nvPr/>
        </p:nvSpPr>
        <p:spPr>
          <a:xfrm>
            <a:off x="6484734" y="2190912"/>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8" name="Rectangle 137">
            <a:extLst>
              <a:ext uri="{FF2B5EF4-FFF2-40B4-BE49-F238E27FC236}">
                <a16:creationId xmlns:a16="http://schemas.microsoft.com/office/drawing/2014/main" id="{DC864A93-3220-4929-B169-720DA90256F4}"/>
              </a:ext>
            </a:extLst>
          </p:cNvPr>
          <p:cNvSpPr/>
          <p:nvPr/>
        </p:nvSpPr>
        <p:spPr>
          <a:xfrm>
            <a:off x="5061596" y="2178425"/>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9" name="Rectangle 138">
            <a:extLst>
              <a:ext uri="{FF2B5EF4-FFF2-40B4-BE49-F238E27FC236}">
                <a16:creationId xmlns:a16="http://schemas.microsoft.com/office/drawing/2014/main" id="{70687E6B-A37C-4DCC-96CE-3C6ABCC5AAD1}"/>
              </a:ext>
            </a:extLst>
          </p:cNvPr>
          <p:cNvSpPr/>
          <p:nvPr/>
        </p:nvSpPr>
        <p:spPr>
          <a:xfrm>
            <a:off x="3636115" y="2187007"/>
            <a:ext cx="582916" cy="1163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20" tIns="16220" rIns="16220" bIns="16220" rtlCol="0" anchor="ctr"/>
          <a:lstStyle/>
          <a:p>
            <a:pPr algn="ctr"/>
            <a:endParaRPr lang="en-AU"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rPr>
              <a:t>Applications</a:t>
            </a:r>
          </a:p>
          <a:p>
            <a:pPr algn="ctr"/>
            <a:endParaRPr lang="en-AU"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en-AU" sz="451"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6506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3D62A7EA-79C1-4BFF-A218-C42ADDC92A66}"/>
              </a:ext>
            </a:extLst>
          </p:cNvPr>
          <p:cNvSpPr/>
          <p:nvPr/>
        </p:nvSpPr>
        <p:spPr>
          <a:xfrm>
            <a:off x="3796003" y="797044"/>
            <a:ext cx="5359109" cy="41021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37846" rIns="77236" bIns="38619" rtlCol="0" anchor="t"/>
          <a:lstStyle/>
          <a:p>
            <a:pPr algn="ctr"/>
            <a:r>
              <a:rPr lang="en-AU" sz="1051" b="1" dirty="0">
                <a:solidFill>
                  <a:sysClr val="windowText" lastClr="000000"/>
                </a:solidFill>
                <a:latin typeface="Segoe UI" panose="020B0502040204020203" pitchFamily="34" charset="0"/>
                <a:cs typeface="Segoe UI" panose="020B0502040204020203" pitchFamily="34" charset="0"/>
              </a:rPr>
              <a:t>Community</a:t>
            </a:r>
          </a:p>
          <a:p>
            <a:pPr algn="ctr"/>
            <a:endParaRPr lang="en-AU" sz="826" dirty="0">
              <a:solidFill>
                <a:sysClr val="windowText" lastClr="000000"/>
              </a:solidFill>
              <a:latin typeface="Segoe UI" panose="020B0502040204020203" pitchFamily="34" charset="0"/>
              <a:cs typeface="Segoe UI" panose="020B0502040204020203" pitchFamily="34" charset="0"/>
            </a:endParaRPr>
          </a:p>
        </p:txBody>
      </p:sp>
      <p:sp>
        <p:nvSpPr>
          <p:cNvPr id="119" name="Rectangle 118">
            <a:extLst>
              <a:ext uri="{FF2B5EF4-FFF2-40B4-BE49-F238E27FC236}">
                <a16:creationId xmlns:a16="http://schemas.microsoft.com/office/drawing/2014/main" id="{20C6A415-886A-4F13-B27B-A0A9BE9D89D7}"/>
              </a:ext>
            </a:extLst>
          </p:cNvPr>
          <p:cNvSpPr/>
          <p:nvPr/>
        </p:nvSpPr>
        <p:spPr>
          <a:xfrm>
            <a:off x="3947189" y="1981274"/>
            <a:ext cx="5115023" cy="28120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37846" rIns="77236" bIns="38619" rtlCol="0" anchor="t"/>
          <a:lstStyle/>
          <a:p>
            <a:pPr algn="ctr"/>
            <a:r>
              <a:rPr lang="en-AU" sz="1051" b="1" dirty="0">
                <a:solidFill>
                  <a:schemeClr val="bg1">
                    <a:lumMod val="50000"/>
                  </a:schemeClr>
                </a:solidFill>
                <a:latin typeface="Segoe UI" panose="020B0502040204020203" pitchFamily="34" charset="0"/>
                <a:cs typeface="Segoe UI" panose="020B0502040204020203" pitchFamily="34" charset="0"/>
              </a:rPr>
              <a:t>Services</a:t>
            </a:r>
          </a:p>
          <a:p>
            <a:pPr algn="ctr"/>
            <a:endParaRPr lang="en-AU" sz="826" dirty="0">
              <a:solidFill>
                <a:schemeClr val="bg1">
                  <a:lumMod val="50000"/>
                </a:schemeClr>
              </a:solidFill>
              <a:latin typeface="Segoe UI" panose="020B0502040204020203" pitchFamily="34" charset="0"/>
              <a:cs typeface="Segoe UI" panose="020B0502040204020203" pitchFamily="34" charset="0"/>
            </a:endParaRPr>
          </a:p>
        </p:txBody>
      </p:sp>
      <p:sp>
        <p:nvSpPr>
          <p:cNvPr id="118" name="Rectangle 117">
            <a:extLst>
              <a:ext uri="{FF2B5EF4-FFF2-40B4-BE49-F238E27FC236}">
                <a16:creationId xmlns:a16="http://schemas.microsoft.com/office/drawing/2014/main" id="{1CA128B1-1C16-484E-9BE0-413FE85C160A}"/>
              </a:ext>
            </a:extLst>
          </p:cNvPr>
          <p:cNvSpPr/>
          <p:nvPr/>
        </p:nvSpPr>
        <p:spPr>
          <a:xfrm>
            <a:off x="4069512" y="2850442"/>
            <a:ext cx="2426266" cy="1859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37846" rIns="77236" bIns="38619" rtlCol="0" anchor="t"/>
          <a:lstStyle/>
          <a:p>
            <a:pPr algn="ctr"/>
            <a:r>
              <a:rPr lang="en-AU" sz="1051" b="1" dirty="0">
                <a:solidFill>
                  <a:schemeClr val="bg1">
                    <a:lumMod val="50000"/>
                  </a:schemeClr>
                </a:solidFill>
                <a:latin typeface="Segoe UI" panose="020B0502040204020203" pitchFamily="34" charset="0"/>
                <a:cs typeface="Segoe UI" panose="020B0502040204020203" pitchFamily="34" charset="0"/>
              </a:rPr>
              <a:t>Products</a:t>
            </a:r>
          </a:p>
          <a:p>
            <a:pPr algn="ctr"/>
            <a:endParaRPr lang="en-AU" sz="826" dirty="0">
              <a:solidFill>
                <a:schemeClr val="bg1">
                  <a:lumMod val="50000"/>
                </a:schemeClr>
              </a:solidFill>
              <a:latin typeface="Segoe UI" panose="020B0502040204020203" pitchFamily="34" charset="0"/>
              <a:cs typeface="Segoe UI" panose="020B0502040204020203" pitchFamily="34" charset="0"/>
            </a:endParaRPr>
          </a:p>
        </p:txBody>
      </p:sp>
      <p:sp>
        <p:nvSpPr>
          <p:cNvPr id="112" name="Rectangle 111">
            <a:extLst>
              <a:ext uri="{FF2B5EF4-FFF2-40B4-BE49-F238E27FC236}">
                <a16:creationId xmlns:a16="http://schemas.microsoft.com/office/drawing/2014/main" id="{3A2BC251-D198-49CC-BBF0-003DA9B58880}"/>
              </a:ext>
            </a:extLst>
          </p:cNvPr>
          <p:cNvSpPr/>
          <p:nvPr/>
        </p:nvSpPr>
        <p:spPr>
          <a:xfrm>
            <a:off x="6563557" y="2850442"/>
            <a:ext cx="2426266" cy="185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37846" rIns="77236" bIns="38619" rtlCol="0" anchor="t"/>
          <a:lstStyle/>
          <a:p>
            <a:pPr algn="ctr"/>
            <a:r>
              <a:rPr lang="en-AU" sz="1051" b="1" dirty="0">
                <a:solidFill>
                  <a:schemeClr val="accent3">
                    <a:lumMod val="75000"/>
                  </a:schemeClr>
                </a:solidFill>
                <a:latin typeface="Segoe UI" panose="020B0502040204020203" pitchFamily="34" charset="0"/>
                <a:cs typeface="Segoe UI" panose="020B0502040204020203" pitchFamily="34" charset="0"/>
              </a:rPr>
              <a:t>Channels</a:t>
            </a:r>
          </a:p>
          <a:p>
            <a:pPr algn="ctr"/>
            <a:endParaRPr lang="en-AU" sz="826" dirty="0">
              <a:solidFill>
                <a:schemeClr val="accent3">
                  <a:lumMod val="75000"/>
                </a:schemeClr>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2663DBEE-EA65-4CAB-BF84-B575AF2100F5}"/>
              </a:ext>
            </a:extLst>
          </p:cNvPr>
          <p:cNvSpPr/>
          <p:nvPr/>
        </p:nvSpPr>
        <p:spPr>
          <a:xfrm>
            <a:off x="201334" y="1220144"/>
            <a:ext cx="3448882" cy="36675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907530" rIns="77236" bIns="38619" rtlCol="0" anchor="ctr"/>
          <a:lstStyle/>
          <a:p>
            <a:endParaRPr lang="en-AU" sz="644" dirty="0">
              <a:solidFill>
                <a:schemeClr val="tx1">
                  <a:lumMod val="95000"/>
                  <a:lumOff val="5000"/>
                </a:schemeClr>
              </a:solidFill>
              <a:latin typeface="Segoe UI" panose="020B0502040204020203" pitchFamily="34" charset="0"/>
              <a:cs typeface="Segoe UI" panose="020B0502040204020203" pitchFamily="34" charset="0"/>
            </a:endParaRPr>
          </a:p>
          <a:p>
            <a:endParaRPr lang="en-AU" sz="644" dirty="0">
              <a:solidFill>
                <a:schemeClr val="tx1">
                  <a:lumMod val="95000"/>
                  <a:lumOff val="5000"/>
                </a:schemeClr>
              </a:solidFill>
              <a:latin typeface="Segoe UI" panose="020B0502040204020203" pitchFamily="34" charset="0"/>
              <a:cs typeface="Segoe UI" panose="020B0502040204020203" pitchFamily="34" charset="0"/>
            </a:endParaRPr>
          </a:p>
          <a:p>
            <a:endParaRPr lang="en-AU" sz="644" dirty="0">
              <a:solidFill>
                <a:srgbClr val="FF0000"/>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9E17F3DA-889D-4F05-97A7-6927AF809092}"/>
              </a:ext>
            </a:extLst>
          </p:cNvPr>
          <p:cNvSpPr/>
          <p:nvPr/>
        </p:nvSpPr>
        <p:spPr>
          <a:xfrm>
            <a:off x="1149871" y="1395511"/>
            <a:ext cx="2433945" cy="3154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907530" rIns="77236" bIns="38619" rtlCol="0" anchor="ctr"/>
          <a:lstStyle/>
          <a:p>
            <a:pPr>
              <a:spcBef>
                <a:spcPts val="322"/>
              </a:spcBef>
            </a:pPr>
            <a:endParaRPr lang="en-AU" sz="644"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7F2F70DA-0392-4CA3-8CB0-BDC0B00C0B6C}"/>
              </a:ext>
            </a:extLst>
          </p:cNvPr>
          <p:cNvSpPr/>
          <p:nvPr/>
        </p:nvSpPr>
        <p:spPr>
          <a:xfrm>
            <a:off x="2479920" y="2752371"/>
            <a:ext cx="1032649" cy="173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907530" rIns="77236" bIns="38619" rtlCol="0" anchor="ctr"/>
          <a:lstStyle/>
          <a:p>
            <a:endParaRPr lang="en-AU" sz="644" dirty="0">
              <a:solidFill>
                <a:schemeClr val="tx1"/>
              </a:solidFill>
              <a:latin typeface="Segoe UI" panose="020B0502040204020203" pitchFamily="34" charset="0"/>
              <a:cs typeface="Segoe UI" panose="020B0502040204020203" pitchFamily="34" charset="0"/>
            </a:endParaRPr>
          </a:p>
          <a:p>
            <a:endParaRPr lang="en-AU" sz="644" dirty="0">
              <a:solidFill>
                <a:schemeClr val="tx1"/>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77FBE273-4FD0-41DF-A8B5-A612946E9AE8}"/>
              </a:ext>
            </a:extLst>
          </p:cNvPr>
          <p:cNvSpPr/>
          <p:nvPr/>
        </p:nvSpPr>
        <p:spPr>
          <a:xfrm>
            <a:off x="1309699" y="2658060"/>
            <a:ext cx="1032649" cy="1792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6" tIns="907530" rIns="77236" bIns="38619" rtlCol="0" anchor="ctr"/>
          <a:lstStyle/>
          <a:p>
            <a:pPr>
              <a:spcBef>
                <a:spcPts val="322"/>
              </a:spcBef>
            </a:pPr>
            <a:endParaRPr lang="en-AU" sz="644" dirty="0">
              <a:solidFill>
                <a:schemeClr val="tx1">
                  <a:lumMod val="95000"/>
                  <a:lumOff val="5000"/>
                </a:schemeClr>
              </a:solidFill>
              <a:latin typeface="Segoe UI" panose="020B0502040204020203" pitchFamily="34" charset="0"/>
              <a:cs typeface="Segoe UI" panose="020B0502040204020203" pitchFamily="34" charset="0"/>
            </a:endParaRPr>
          </a:p>
          <a:p>
            <a:pPr>
              <a:spcBef>
                <a:spcPts val="322"/>
              </a:spcBef>
            </a:pPr>
            <a:endParaRPr lang="en-AU" sz="644" dirty="0">
              <a:solidFill>
                <a:schemeClr val="tx1">
                  <a:lumMod val="95000"/>
                  <a:lumOff val="5000"/>
                </a:schemeClr>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F5C68632-63F6-4355-BB1C-36C25C570C42}"/>
              </a:ext>
            </a:extLst>
          </p:cNvPr>
          <p:cNvSpPr/>
          <p:nvPr/>
        </p:nvSpPr>
        <p:spPr>
          <a:xfrm>
            <a:off x="2489749" y="3257740"/>
            <a:ext cx="985606"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66" b="1" dirty="0">
                <a:solidFill>
                  <a:schemeClr val="accent3">
                    <a:lumMod val="75000"/>
                  </a:schemeClr>
                </a:solidFill>
                <a:latin typeface="Segoe UI" panose="020B0502040204020203" pitchFamily="34" charset="0"/>
                <a:cs typeface="Segoe UI" panose="020B0502040204020203" pitchFamily="34" charset="0"/>
              </a:rPr>
              <a:t>Channels</a:t>
            </a:r>
          </a:p>
        </p:txBody>
      </p:sp>
      <p:sp>
        <p:nvSpPr>
          <p:cNvPr id="21" name="Rectangle 20">
            <a:extLst>
              <a:ext uri="{FF2B5EF4-FFF2-40B4-BE49-F238E27FC236}">
                <a16:creationId xmlns:a16="http://schemas.microsoft.com/office/drawing/2014/main" id="{31E24B52-C10A-41C3-B31D-A13A706D102A}"/>
              </a:ext>
            </a:extLst>
          </p:cNvPr>
          <p:cNvSpPr/>
          <p:nvPr/>
        </p:nvSpPr>
        <p:spPr>
          <a:xfrm>
            <a:off x="1978519" y="1395511"/>
            <a:ext cx="743507"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66" b="1" dirty="0">
                <a:solidFill>
                  <a:schemeClr val="tx1">
                    <a:lumMod val="65000"/>
                    <a:lumOff val="35000"/>
                  </a:schemeClr>
                </a:solidFill>
                <a:latin typeface="Segoe UI" panose="020B0502040204020203" pitchFamily="34" charset="0"/>
                <a:cs typeface="Segoe UI" panose="020B0502040204020203" pitchFamily="34" charset="0"/>
              </a:rPr>
              <a:t>Services</a:t>
            </a:r>
          </a:p>
        </p:txBody>
      </p:sp>
      <p:sp>
        <p:nvSpPr>
          <p:cNvPr id="23" name="Rectangle 22">
            <a:extLst>
              <a:ext uri="{FF2B5EF4-FFF2-40B4-BE49-F238E27FC236}">
                <a16:creationId xmlns:a16="http://schemas.microsoft.com/office/drawing/2014/main" id="{E8713F0F-A25F-4C50-9A0C-D4B344812136}"/>
              </a:ext>
            </a:extLst>
          </p:cNvPr>
          <p:cNvSpPr/>
          <p:nvPr/>
        </p:nvSpPr>
        <p:spPr>
          <a:xfrm>
            <a:off x="1309700" y="3172275"/>
            <a:ext cx="1032649"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66" b="1" dirty="0">
                <a:solidFill>
                  <a:schemeClr val="tx1">
                    <a:lumMod val="50000"/>
                    <a:lumOff val="50000"/>
                  </a:schemeClr>
                </a:solidFill>
                <a:latin typeface="Segoe UI" panose="020B0502040204020203" pitchFamily="34" charset="0"/>
                <a:cs typeface="Segoe UI" panose="020B0502040204020203" pitchFamily="34" charset="0"/>
              </a:rPr>
              <a:t>Products</a:t>
            </a:r>
          </a:p>
        </p:txBody>
      </p:sp>
      <p:grpSp>
        <p:nvGrpSpPr>
          <p:cNvPr id="28" name="Group 27">
            <a:extLst>
              <a:ext uri="{FF2B5EF4-FFF2-40B4-BE49-F238E27FC236}">
                <a16:creationId xmlns:a16="http://schemas.microsoft.com/office/drawing/2014/main" id="{DDD7933C-BC99-4507-8399-D24BAC05AAB0}"/>
              </a:ext>
            </a:extLst>
          </p:cNvPr>
          <p:cNvGrpSpPr/>
          <p:nvPr/>
        </p:nvGrpSpPr>
        <p:grpSpPr>
          <a:xfrm>
            <a:off x="2482053" y="2457989"/>
            <a:ext cx="759726" cy="444974"/>
            <a:chOff x="2815156" y="3888863"/>
            <a:chExt cx="2369874" cy="1388046"/>
          </a:xfrm>
        </p:grpSpPr>
        <p:sp>
          <p:nvSpPr>
            <p:cNvPr id="67" name="Freeform 17">
              <a:extLst>
                <a:ext uri="{FF2B5EF4-FFF2-40B4-BE49-F238E27FC236}">
                  <a16:creationId xmlns:a16="http://schemas.microsoft.com/office/drawing/2014/main" id="{0BBD96E8-7BF2-4DDB-9C41-683E758C3514}"/>
                </a:ext>
              </a:extLst>
            </p:cNvPr>
            <p:cNvSpPr>
              <a:spLocks/>
            </p:cNvSpPr>
            <p:nvPr/>
          </p:nvSpPr>
          <p:spPr bwMode="auto">
            <a:xfrm>
              <a:off x="2815156" y="4368537"/>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3">
                <a:lumMod val="75000"/>
              </a:schemeClr>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68" name="Freeform 18">
              <a:extLst>
                <a:ext uri="{FF2B5EF4-FFF2-40B4-BE49-F238E27FC236}">
                  <a16:creationId xmlns:a16="http://schemas.microsoft.com/office/drawing/2014/main" id="{6317CE7C-584F-40B4-8F35-7F9F134B0714}"/>
                </a:ext>
              </a:extLst>
            </p:cNvPr>
            <p:cNvSpPr>
              <a:spLocks/>
            </p:cNvSpPr>
            <p:nvPr/>
          </p:nvSpPr>
          <p:spPr bwMode="auto">
            <a:xfrm>
              <a:off x="2815156" y="3888863"/>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3">
                <a:lumMod val="60000"/>
                <a:lumOff val="40000"/>
              </a:schemeClr>
            </a:solidFill>
            <a:ln>
              <a:noFill/>
            </a:ln>
          </p:spPr>
          <p:txBody>
            <a:bodyPr vert="horz" wrap="square" lIns="49045" tIns="24523" rIns="49045" bIns="24523" numCol="1" anchor="ctr" anchorCtr="0" compatLnSpc="1">
              <a:prstTxWarp prst="textNoShape">
                <a:avLst/>
              </a:prstTxWarp>
            </a:bodyPr>
            <a:lstStyle/>
            <a:p>
              <a:pPr algn="ctr"/>
              <a:endParaRPr lang="en-US" sz="966" dirty="0">
                <a:solidFill>
                  <a:schemeClr val="bg1">
                    <a:lumMod val="65000"/>
                  </a:schemeClr>
                </a:solidFill>
                <a:latin typeface="Segoe UI" panose="020B0502040204020203" pitchFamily="34" charset="0"/>
                <a:cs typeface="Segoe UI" panose="020B0502040204020203" pitchFamily="34" charset="0"/>
              </a:endParaRPr>
            </a:p>
          </p:txBody>
        </p:sp>
        <p:sp>
          <p:nvSpPr>
            <p:cNvPr id="69" name="Freeform 19">
              <a:extLst>
                <a:ext uri="{FF2B5EF4-FFF2-40B4-BE49-F238E27FC236}">
                  <a16:creationId xmlns:a16="http://schemas.microsoft.com/office/drawing/2014/main" id="{1C81E2E6-83BD-440B-B13D-2A568AEA374E}"/>
                </a:ext>
              </a:extLst>
            </p:cNvPr>
            <p:cNvSpPr>
              <a:spLocks/>
            </p:cNvSpPr>
            <p:nvPr/>
          </p:nvSpPr>
          <p:spPr bwMode="auto">
            <a:xfrm>
              <a:off x="3948657" y="4337401"/>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3"/>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grpSp>
        <p:nvGrpSpPr>
          <p:cNvPr id="29" name="Group 28">
            <a:extLst>
              <a:ext uri="{FF2B5EF4-FFF2-40B4-BE49-F238E27FC236}">
                <a16:creationId xmlns:a16="http://schemas.microsoft.com/office/drawing/2014/main" id="{BA9AB459-0738-4051-B7F5-0B520B4AC8BB}"/>
              </a:ext>
            </a:extLst>
          </p:cNvPr>
          <p:cNvGrpSpPr/>
          <p:nvPr/>
        </p:nvGrpSpPr>
        <p:grpSpPr>
          <a:xfrm>
            <a:off x="1300972" y="2341532"/>
            <a:ext cx="759726" cy="444974"/>
            <a:chOff x="2833039" y="1868132"/>
            <a:chExt cx="2369874" cy="1388046"/>
          </a:xfrm>
        </p:grpSpPr>
        <p:sp>
          <p:nvSpPr>
            <p:cNvPr id="64" name="Freeform 17">
              <a:extLst>
                <a:ext uri="{FF2B5EF4-FFF2-40B4-BE49-F238E27FC236}">
                  <a16:creationId xmlns:a16="http://schemas.microsoft.com/office/drawing/2014/main" id="{EE201DFB-5063-4AB3-8B3A-B22DC7AC2ADB}"/>
                </a:ext>
              </a:extLst>
            </p:cNvPr>
            <p:cNvSpPr>
              <a:spLocks/>
            </p:cNvSpPr>
            <p:nvPr/>
          </p:nvSpPr>
          <p:spPr bwMode="auto">
            <a:xfrm>
              <a:off x="2833039" y="2347806"/>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tx1">
                <a:lumMod val="50000"/>
                <a:lumOff val="50000"/>
              </a:schemeClr>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65" name="Freeform 18">
              <a:extLst>
                <a:ext uri="{FF2B5EF4-FFF2-40B4-BE49-F238E27FC236}">
                  <a16:creationId xmlns:a16="http://schemas.microsoft.com/office/drawing/2014/main" id="{16484226-9F98-4C43-BBE6-A23D013BF231}"/>
                </a:ext>
              </a:extLst>
            </p:cNvPr>
            <p:cNvSpPr>
              <a:spLocks/>
            </p:cNvSpPr>
            <p:nvPr/>
          </p:nvSpPr>
          <p:spPr bwMode="auto">
            <a:xfrm>
              <a:off x="2833039" y="1868132"/>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rgbClr val="E8E8E8"/>
            </a:solidFill>
            <a:ln>
              <a:noFill/>
            </a:ln>
          </p:spPr>
          <p:txBody>
            <a:bodyPr vert="horz" wrap="square" lIns="49045" tIns="24523" rIns="49045" bIns="24523" numCol="1" anchor="ctr" anchorCtr="0" compatLnSpc="1">
              <a:prstTxWarp prst="textNoShape">
                <a:avLst/>
              </a:prstTxWarp>
            </a:bodyPr>
            <a:lstStyle/>
            <a:p>
              <a:pPr algn="ctr"/>
              <a:endParaRPr lang="en-US" sz="966" dirty="0">
                <a:solidFill>
                  <a:schemeClr val="bg1">
                    <a:lumMod val="65000"/>
                  </a:schemeClr>
                </a:solidFill>
                <a:latin typeface="Segoe UI" panose="020B0502040204020203" pitchFamily="34" charset="0"/>
                <a:cs typeface="Segoe UI" panose="020B0502040204020203" pitchFamily="34" charset="0"/>
              </a:endParaRPr>
            </a:p>
          </p:txBody>
        </p:sp>
        <p:sp>
          <p:nvSpPr>
            <p:cNvPr id="66" name="Freeform 19">
              <a:extLst>
                <a:ext uri="{FF2B5EF4-FFF2-40B4-BE49-F238E27FC236}">
                  <a16:creationId xmlns:a16="http://schemas.microsoft.com/office/drawing/2014/main" id="{4380060E-0AF7-4EA0-9B0C-711983AFDD4F}"/>
                </a:ext>
              </a:extLst>
            </p:cNvPr>
            <p:cNvSpPr>
              <a:spLocks/>
            </p:cNvSpPr>
            <p:nvPr/>
          </p:nvSpPr>
          <p:spPr bwMode="auto">
            <a:xfrm>
              <a:off x="3966540" y="2316670"/>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bg1">
                <a:lumMod val="65000"/>
              </a:schemeClr>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grpSp>
        <p:nvGrpSpPr>
          <p:cNvPr id="30" name="Group 29">
            <a:extLst>
              <a:ext uri="{FF2B5EF4-FFF2-40B4-BE49-F238E27FC236}">
                <a16:creationId xmlns:a16="http://schemas.microsoft.com/office/drawing/2014/main" id="{F668A007-5528-4CC5-82EF-E139B663A7F4}"/>
              </a:ext>
            </a:extLst>
          </p:cNvPr>
          <p:cNvGrpSpPr/>
          <p:nvPr/>
        </p:nvGrpSpPr>
        <p:grpSpPr>
          <a:xfrm>
            <a:off x="1142583" y="1235020"/>
            <a:ext cx="759726" cy="444974"/>
            <a:chOff x="1024001" y="1632514"/>
            <a:chExt cx="2369874" cy="1388046"/>
          </a:xfrm>
        </p:grpSpPr>
        <p:sp>
          <p:nvSpPr>
            <p:cNvPr id="61" name="Freeform 17">
              <a:extLst>
                <a:ext uri="{FF2B5EF4-FFF2-40B4-BE49-F238E27FC236}">
                  <a16:creationId xmlns:a16="http://schemas.microsoft.com/office/drawing/2014/main" id="{887503E3-1914-42A8-84B3-EC95F1DC896B}"/>
                </a:ext>
              </a:extLst>
            </p:cNvPr>
            <p:cNvSpPr>
              <a:spLocks/>
            </p:cNvSpPr>
            <p:nvPr/>
          </p:nvSpPr>
          <p:spPr bwMode="auto">
            <a:xfrm>
              <a:off x="1024001" y="2112188"/>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tx1">
                <a:lumMod val="85000"/>
                <a:lumOff val="15000"/>
              </a:schemeClr>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62" name="Freeform 18">
              <a:extLst>
                <a:ext uri="{FF2B5EF4-FFF2-40B4-BE49-F238E27FC236}">
                  <a16:creationId xmlns:a16="http://schemas.microsoft.com/office/drawing/2014/main" id="{786E1755-78AC-4665-8BCA-FBEA3A12B9E5}"/>
                </a:ext>
              </a:extLst>
            </p:cNvPr>
            <p:cNvSpPr>
              <a:spLocks/>
            </p:cNvSpPr>
            <p:nvPr/>
          </p:nvSpPr>
          <p:spPr bwMode="auto">
            <a:xfrm>
              <a:off x="1024001" y="1632514"/>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bg1">
                <a:lumMod val="65000"/>
              </a:schemeClr>
            </a:solidFill>
            <a:ln>
              <a:noFill/>
            </a:ln>
          </p:spPr>
          <p:txBody>
            <a:bodyPr vert="horz" wrap="square" lIns="49045" tIns="24523" rIns="49045" bIns="24523" numCol="1" anchor="ctr" anchorCtr="0" compatLnSpc="1">
              <a:prstTxWarp prst="textNoShape">
                <a:avLst/>
              </a:prstTxWarp>
            </a:bodyPr>
            <a:lstStyle/>
            <a:p>
              <a:pPr algn="ctr"/>
              <a:endParaRPr lang="en-US" sz="966" dirty="0">
                <a:solidFill>
                  <a:schemeClr val="bg1">
                    <a:lumMod val="50000"/>
                  </a:schemeClr>
                </a:solidFill>
                <a:latin typeface="Segoe UI" panose="020B0502040204020203" pitchFamily="34" charset="0"/>
                <a:cs typeface="Segoe UI" panose="020B0502040204020203" pitchFamily="34" charset="0"/>
              </a:endParaRPr>
            </a:p>
          </p:txBody>
        </p:sp>
        <p:sp>
          <p:nvSpPr>
            <p:cNvPr id="63" name="Freeform 19">
              <a:extLst>
                <a:ext uri="{FF2B5EF4-FFF2-40B4-BE49-F238E27FC236}">
                  <a16:creationId xmlns:a16="http://schemas.microsoft.com/office/drawing/2014/main" id="{4083682E-DF41-437B-AA27-3700B1C30429}"/>
                </a:ext>
              </a:extLst>
            </p:cNvPr>
            <p:cNvSpPr>
              <a:spLocks/>
            </p:cNvSpPr>
            <p:nvPr/>
          </p:nvSpPr>
          <p:spPr bwMode="auto">
            <a:xfrm>
              <a:off x="2157502" y="2081052"/>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tx1">
                <a:lumMod val="65000"/>
                <a:lumOff val="35000"/>
              </a:schemeClr>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sp>
        <p:nvSpPr>
          <p:cNvPr id="34" name="Rectangle 33">
            <a:extLst>
              <a:ext uri="{FF2B5EF4-FFF2-40B4-BE49-F238E27FC236}">
                <a16:creationId xmlns:a16="http://schemas.microsoft.com/office/drawing/2014/main" id="{742AF521-C98F-4268-BEA0-4D120DB95600}"/>
              </a:ext>
            </a:extLst>
          </p:cNvPr>
          <p:cNvSpPr/>
          <p:nvPr/>
        </p:nvSpPr>
        <p:spPr>
          <a:xfrm>
            <a:off x="2536345" y="3534879"/>
            <a:ext cx="939009" cy="101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r>
              <a:rPr lang="en-AU" sz="644" dirty="0">
                <a:solidFill>
                  <a:schemeClr val="tx1"/>
                </a:solidFill>
                <a:latin typeface="Segoe UI" panose="020B0502040204020203" pitchFamily="34" charset="0"/>
                <a:cs typeface="Segoe UI" panose="020B0502040204020203" pitchFamily="34" charset="0"/>
              </a:rPr>
              <a:t>Points of engagement with our clients or partners through which </a:t>
            </a:r>
            <a:r>
              <a:rPr lang="en-AU" sz="644" dirty="0">
                <a:solidFill>
                  <a:schemeClr val="tx1">
                    <a:lumMod val="95000"/>
                    <a:lumOff val="5000"/>
                  </a:schemeClr>
                </a:solidFill>
                <a:latin typeface="Segoe UI" panose="020B0502040204020203" pitchFamily="34" charset="0"/>
                <a:cs typeface="Segoe UI" panose="020B0502040204020203" pitchFamily="34" charset="0"/>
              </a:rPr>
              <a:t>Tax, Superannuation, Customs and Registry system </a:t>
            </a:r>
            <a:r>
              <a:rPr lang="en-AU" sz="644" dirty="0">
                <a:solidFill>
                  <a:schemeClr val="tx1"/>
                </a:solidFill>
                <a:latin typeface="Segoe UI" panose="020B0502040204020203" pitchFamily="34" charset="0"/>
                <a:cs typeface="Segoe UI" panose="020B0502040204020203" pitchFamily="34" charset="0"/>
              </a:rPr>
              <a:t>services are provided.</a:t>
            </a:r>
          </a:p>
        </p:txBody>
      </p:sp>
      <p:sp>
        <p:nvSpPr>
          <p:cNvPr id="35" name="Rectangle 34">
            <a:extLst>
              <a:ext uri="{FF2B5EF4-FFF2-40B4-BE49-F238E27FC236}">
                <a16:creationId xmlns:a16="http://schemas.microsoft.com/office/drawing/2014/main" id="{9A70B4A2-82AA-4927-8AA0-760DF155F893}"/>
              </a:ext>
            </a:extLst>
          </p:cNvPr>
          <p:cNvSpPr/>
          <p:nvPr/>
        </p:nvSpPr>
        <p:spPr>
          <a:xfrm>
            <a:off x="1245865" y="1670019"/>
            <a:ext cx="2404351" cy="467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pPr>
              <a:spcBef>
                <a:spcPts val="322"/>
              </a:spcBef>
            </a:pPr>
            <a:r>
              <a:rPr lang="en-AU" sz="644" dirty="0">
                <a:solidFill>
                  <a:schemeClr val="tx1">
                    <a:lumMod val="95000"/>
                    <a:lumOff val="5000"/>
                  </a:schemeClr>
                </a:solidFill>
                <a:latin typeface="Segoe UI" panose="020B0502040204020203" pitchFamily="34" charset="0"/>
                <a:cs typeface="Segoe UI" panose="020B0502040204020203" pitchFamily="34" charset="0"/>
              </a:rPr>
              <a:t>The services provided to members of the community in the administration of Tax, Superannuation, Customs and Registry</a:t>
            </a:r>
            <a:r>
              <a:rPr lang="en-AU" sz="644" u="sng" dirty="0">
                <a:solidFill>
                  <a:schemeClr val="tx1">
                    <a:lumMod val="95000"/>
                    <a:lumOff val="5000"/>
                  </a:schemeClr>
                </a:solidFill>
                <a:latin typeface="Segoe UI" panose="020B0502040204020203" pitchFamily="34" charset="0"/>
                <a:cs typeface="Segoe UI" panose="020B0502040204020203" pitchFamily="34" charset="0"/>
              </a:rPr>
              <a:t> system</a:t>
            </a:r>
            <a:r>
              <a:rPr lang="en-AU" sz="644" dirty="0">
                <a:solidFill>
                  <a:schemeClr val="tx1">
                    <a:lumMod val="95000"/>
                    <a:lumOff val="5000"/>
                  </a:schemeClr>
                </a:solidFill>
                <a:latin typeface="Segoe UI" panose="020B0502040204020203" pitchFamily="34" charset="0"/>
                <a:cs typeface="Segoe UI" panose="020B0502040204020203" pitchFamily="34" charset="0"/>
              </a:rPr>
              <a:t> obligations and entitlements.</a:t>
            </a:r>
          </a:p>
        </p:txBody>
      </p:sp>
      <p:sp>
        <p:nvSpPr>
          <p:cNvPr id="36" name="Rectangle 35">
            <a:extLst>
              <a:ext uri="{FF2B5EF4-FFF2-40B4-BE49-F238E27FC236}">
                <a16:creationId xmlns:a16="http://schemas.microsoft.com/office/drawing/2014/main" id="{258E45AC-3ECC-409F-81B9-4CD95E39BCC8}"/>
              </a:ext>
            </a:extLst>
          </p:cNvPr>
          <p:cNvSpPr/>
          <p:nvPr/>
        </p:nvSpPr>
        <p:spPr>
          <a:xfrm>
            <a:off x="1405872" y="3534879"/>
            <a:ext cx="830878" cy="863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pPr>
              <a:spcBef>
                <a:spcPts val="322"/>
              </a:spcBef>
            </a:pPr>
            <a:r>
              <a:rPr lang="en-AU" sz="644" dirty="0">
                <a:solidFill>
                  <a:schemeClr val="tx1">
                    <a:lumMod val="95000"/>
                    <a:lumOff val="5000"/>
                  </a:schemeClr>
                </a:solidFill>
                <a:latin typeface="Segoe UI" panose="020B0502040204020203" pitchFamily="34" charset="0"/>
                <a:cs typeface="Segoe UI" panose="020B0502040204020203" pitchFamily="34" charset="0"/>
              </a:rPr>
              <a:t>Legislative drivers which provide the framework for the administration of the Tax, Superannuation, Customs and Registry system. </a:t>
            </a:r>
          </a:p>
        </p:txBody>
      </p:sp>
      <p:sp>
        <p:nvSpPr>
          <p:cNvPr id="38" name="Rectangle 37">
            <a:extLst>
              <a:ext uri="{FF2B5EF4-FFF2-40B4-BE49-F238E27FC236}">
                <a16:creationId xmlns:a16="http://schemas.microsoft.com/office/drawing/2014/main" id="{66EBA675-6195-42D6-AB3F-7F2511D0AA92}"/>
              </a:ext>
            </a:extLst>
          </p:cNvPr>
          <p:cNvSpPr/>
          <p:nvPr/>
        </p:nvSpPr>
        <p:spPr>
          <a:xfrm>
            <a:off x="292580" y="1428884"/>
            <a:ext cx="835506" cy="28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latin typeface="Segoe UI" panose="020B0502040204020203" pitchFamily="34" charset="0"/>
                <a:cs typeface="Segoe UI" panose="020B0502040204020203" pitchFamily="34" charset="0"/>
              </a:rPr>
              <a:t>Community</a:t>
            </a:r>
          </a:p>
        </p:txBody>
      </p:sp>
      <p:grpSp>
        <p:nvGrpSpPr>
          <p:cNvPr id="39" name="Group 38">
            <a:extLst>
              <a:ext uri="{FF2B5EF4-FFF2-40B4-BE49-F238E27FC236}">
                <a16:creationId xmlns:a16="http://schemas.microsoft.com/office/drawing/2014/main" id="{989755E7-A2A2-43C0-BBA1-9AF808920A9B}"/>
              </a:ext>
            </a:extLst>
          </p:cNvPr>
          <p:cNvGrpSpPr/>
          <p:nvPr/>
        </p:nvGrpSpPr>
        <p:grpSpPr>
          <a:xfrm>
            <a:off x="201333" y="947798"/>
            <a:ext cx="759726" cy="444974"/>
            <a:chOff x="2833039" y="857237"/>
            <a:chExt cx="2369874" cy="1388046"/>
          </a:xfrm>
        </p:grpSpPr>
        <p:sp>
          <p:nvSpPr>
            <p:cNvPr id="58" name="Freeform 17">
              <a:extLst>
                <a:ext uri="{FF2B5EF4-FFF2-40B4-BE49-F238E27FC236}">
                  <a16:creationId xmlns:a16="http://schemas.microsoft.com/office/drawing/2014/main" id="{FB32EC00-C96B-4251-A07C-40E9575F24CC}"/>
                </a:ext>
              </a:extLst>
            </p:cNvPr>
            <p:cNvSpPr>
              <a:spLocks/>
            </p:cNvSpPr>
            <p:nvPr/>
          </p:nvSpPr>
          <p:spPr bwMode="auto">
            <a:xfrm>
              <a:off x="2833039" y="1336911"/>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tx1"/>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sp>
          <p:nvSpPr>
            <p:cNvPr id="59" name="Freeform 18">
              <a:extLst>
                <a:ext uri="{FF2B5EF4-FFF2-40B4-BE49-F238E27FC236}">
                  <a16:creationId xmlns:a16="http://schemas.microsoft.com/office/drawing/2014/main" id="{6437EDBA-C329-4720-A3ED-68CF35180E04}"/>
                </a:ext>
              </a:extLst>
            </p:cNvPr>
            <p:cNvSpPr>
              <a:spLocks/>
            </p:cNvSpPr>
            <p:nvPr/>
          </p:nvSpPr>
          <p:spPr bwMode="auto">
            <a:xfrm>
              <a:off x="2833039" y="857237"/>
              <a:ext cx="2369874" cy="959815"/>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tx1">
                <a:lumMod val="65000"/>
                <a:lumOff val="35000"/>
              </a:schemeClr>
            </a:solidFill>
            <a:ln>
              <a:noFill/>
            </a:ln>
          </p:spPr>
          <p:txBody>
            <a:bodyPr vert="horz" wrap="square" lIns="49045" tIns="24523" rIns="49045" bIns="24523" numCol="1" anchor="ctr" anchorCtr="0" compatLnSpc="1">
              <a:prstTxWarp prst="textNoShape">
                <a:avLst/>
              </a:prstTxWarp>
            </a:bodyPr>
            <a:lstStyle/>
            <a:p>
              <a:pPr algn="ctr"/>
              <a:endParaRPr lang="en-US" sz="966" dirty="0">
                <a:solidFill>
                  <a:schemeClr val="bg1">
                    <a:lumMod val="65000"/>
                  </a:schemeClr>
                </a:solidFill>
                <a:latin typeface="Segoe UI" panose="020B0502040204020203" pitchFamily="34" charset="0"/>
                <a:cs typeface="Segoe UI" panose="020B0502040204020203" pitchFamily="34" charset="0"/>
              </a:endParaRPr>
            </a:p>
          </p:txBody>
        </p:sp>
        <p:sp>
          <p:nvSpPr>
            <p:cNvPr id="60" name="Freeform 19">
              <a:extLst>
                <a:ext uri="{FF2B5EF4-FFF2-40B4-BE49-F238E27FC236}">
                  <a16:creationId xmlns:a16="http://schemas.microsoft.com/office/drawing/2014/main" id="{3A76ED4F-028A-439D-9AF3-0504AEBF72BE}"/>
                </a:ext>
              </a:extLst>
            </p:cNvPr>
            <p:cNvSpPr>
              <a:spLocks/>
            </p:cNvSpPr>
            <p:nvPr/>
          </p:nvSpPr>
          <p:spPr bwMode="auto">
            <a:xfrm>
              <a:off x="3966540" y="1305775"/>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tx1">
                <a:lumMod val="85000"/>
                <a:lumOff val="15000"/>
              </a:schemeClr>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grpSp>
      <p:sp>
        <p:nvSpPr>
          <p:cNvPr id="40" name="Rectangle 39">
            <a:extLst>
              <a:ext uri="{FF2B5EF4-FFF2-40B4-BE49-F238E27FC236}">
                <a16:creationId xmlns:a16="http://schemas.microsoft.com/office/drawing/2014/main" id="{148CFD14-1991-4F73-8008-0374AD82C5D1}"/>
              </a:ext>
            </a:extLst>
          </p:cNvPr>
          <p:cNvSpPr/>
          <p:nvPr/>
        </p:nvSpPr>
        <p:spPr>
          <a:xfrm>
            <a:off x="292581" y="1685240"/>
            <a:ext cx="843375" cy="798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619" tIns="38619" rIns="38619" bIns="38619" rtlCol="0" anchor="t"/>
          <a:lstStyle/>
          <a:p>
            <a:r>
              <a:rPr lang="en-AU" sz="644" dirty="0">
                <a:solidFill>
                  <a:schemeClr val="tx1">
                    <a:lumMod val="95000"/>
                    <a:lumOff val="5000"/>
                  </a:schemeClr>
                </a:solidFill>
                <a:latin typeface="Segoe UI" panose="020B0502040204020203" pitchFamily="34" charset="0"/>
                <a:cs typeface="Segoe UI" panose="020B0502040204020203" pitchFamily="34" charset="0"/>
              </a:rPr>
              <a:t>An individual, group or representative that interacts with the organisation respect to obligations or entitlements. </a:t>
            </a:r>
          </a:p>
        </p:txBody>
      </p:sp>
      <p:sp>
        <p:nvSpPr>
          <p:cNvPr id="47" name="Arrow: Left-Right 85">
            <a:extLst>
              <a:ext uri="{FF2B5EF4-FFF2-40B4-BE49-F238E27FC236}">
                <a16:creationId xmlns:a16="http://schemas.microsoft.com/office/drawing/2014/main" id="{38767CB4-B3BE-46FA-8DCB-5E2C1D123523}"/>
              </a:ext>
            </a:extLst>
          </p:cNvPr>
          <p:cNvSpPr/>
          <p:nvPr/>
        </p:nvSpPr>
        <p:spPr>
          <a:xfrm>
            <a:off x="1036089" y="816892"/>
            <a:ext cx="2743825" cy="450062"/>
          </a:xfrm>
          <a:prstGeom prst="lef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644" b="1" dirty="0">
                <a:solidFill>
                  <a:prstClr val="black"/>
                </a:solidFill>
                <a:latin typeface="Segoe UI" panose="020B0502040204020203" pitchFamily="34" charset="0"/>
                <a:cs typeface="Segoe UI" panose="020B0502040204020203" pitchFamily="34" charset="0"/>
              </a:rPr>
              <a:t>    What happens for the client</a:t>
            </a:r>
          </a:p>
        </p:txBody>
      </p:sp>
      <p:sp>
        <p:nvSpPr>
          <p:cNvPr id="48" name="Oval 47">
            <a:extLst>
              <a:ext uri="{FF2B5EF4-FFF2-40B4-BE49-F238E27FC236}">
                <a16:creationId xmlns:a16="http://schemas.microsoft.com/office/drawing/2014/main" id="{A06CC22B-1339-4606-9308-04FAA3B27394}"/>
              </a:ext>
            </a:extLst>
          </p:cNvPr>
          <p:cNvSpPr/>
          <p:nvPr/>
        </p:nvSpPr>
        <p:spPr>
          <a:xfrm>
            <a:off x="2923209" y="797044"/>
            <a:ext cx="488771" cy="488771"/>
          </a:xfrm>
          <a:prstGeom prst="ellipse">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AU" sz="858" b="1" dirty="0">
              <a:latin typeface="Segoe UI" panose="020B0502040204020203" pitchFamily="34" charset="0"/>
              <a:cs typeface="Segoe UI" panose="020B0502040204020203" pitchFamily="34" charset="0"/>
            </a:endParaRPr>
          </a:p>
        </p:txBody>
      </p:sp>
      <p:sp>
        <p:nvSpPr>
          <p:cNvPr id="51" name="Freeform 110">
            <a:extLst>
              <a:ext uri="{FF2B5EF4-FFF2-40B4-BE49-F238E27FC236}">
                <a16:creationId xmlns:a16="http://schemas.microsoft.com/office/drawing/2014/main" id="{C6246D45-0017-4966-975C-9340E0F81713}"/>
              </a:ext>
            </a:extLst>
          </p:cNvPr>
          <p:cNvSpPr>
            <a:spLocks noEditPoints="1"/>
          </p:cNvSpPr>
          <p:nvPr/>
        </p:nvSpPr>
        <p:spPr bwMode="auto">
          <a:xfrm>
            <a:off x="3001334" y="921702"/>
            <a:ext cx="332520" cy="209516"/>
          </a:xfrm>
          <a:custGeom>
            <a:avLst/>
            <a:gdLst>
              <a:gd name="T0" fmla="*/ 68 w 353"/>
              <a:gd name="T1" fmla="*/ 173 h 289"/>
              <a:gd name="T2" fmla="*/ 55 w 353"/>
              <a:gd name="T3" fmla="*/ 131 h 289"/>
              <a:gd name="T4" fmla="*/ 55 w 353"/>
              <a:gd name="T5" fmla="*/ 117 h 289"/>
              <a:gd name="T6" fmla="*/ 49 w 353"/>
              <a:gd name="T7" fmla="*/ 75 h 289"/>
              <a:gd name="T8" fmla="*/ 69 w 353"/>
              <a:gd name="T9" fmla="*/ 52 h 289"/>
              <a:gd name="T10" fmla="*/ 98 w 353"/>
              <a:gd name="T11" fmla="*/ 50 h 289"/>
              <a:gd name="T12" fmla="*/ 103 w 353"/>
              <a:gd name="T13" fmla="*/ 35 h 289"/>
              <a:gd name="T14" fmla="*/ 61 w 353"/>
              <a:gd name="T15" fmla="*/ 39 h 289"/>
              <a:gd name="T16" fmla="*/ 40 w 353"/>
              <a:gd name="T17" fmla="*/ 113 h 289"/>
              <a:gd name="T18" fmla="*/ 52 w 353"/>
              <a:gd name="T19" fmla="*/ 173 h 289"/>
              <a:gd name="T20" fmla="*/ 0 w 353"/>
              <a:gd name="T21" fmla="*/ 249 h 289"/>
              <a:gd name="T22" fmla="*/ 43 w 353"/>
              <a:gd name="T23" fmla="*/ 257 h 289"/>
              <a:gd name="T24" fmla="*/ 16 w 353"/>
              <a:gd name="T25" fmla="*/ 241 h 289"/>
              <a:gd name="T26" fmla="*/ 319 w 353"/>
              <a:gd name="T27" fmla="*/ 201 h 289"/>
              <a:gd name="T28" fmla="*/ 311 w 353"/>
              <a:gd name="T29" fmla="*/ 140 h 289"/>
              <a:gd name="T30" fmla="*/ 318 w 353"/>
              <a:gd name="T31" fmla="*/ 69 h 289"/>
              <a:gd name="T32" fmla="*/ 265 w 353"/>
              <a:gd name="T33" fmla="*/ 32 h 289"/>
              <a:gd name="T34" fmla="*/ 253 w 353"/>
              <a:gd name="T35" fmla="*/ 51 h 289"/>
              <a:gd name="T36" fmla="*/ 265 w 353"/>
              <a:gd name="T37" fmla="*/ 48 h 289"/>
              <a:gd name="T38" fmla="*/ 285 w 353"/>
              <a:gd name="T39" fmla="*/ 53 h 289"/>
              <a:gd name="T40" fmla="*/ 298 w 353"/>
              <a:gd name="T41" fmla="*/ 106 h 289"/>
              <a:gd name="T42" fmla="*/ 298 w 353"/>
              <a:gd name="T43" fmla="*/ 131 h 289"/>
              <a:gd name="T44" fmla="*/ 297 w 353"/>
              <a:gd name="T45" fmla="*/ 132 h 289"/>
              <a:gd name="T46" fmla="*/ 314 w 353"/>
              <a:gd name="T47" fmla="*/ 216 h 289"/>
              <a:gd name="T48" fmla="*/ 301 w 353"/>
              <a:gd name="T49" fmla="*/ 241 h 289"/>
              <a:gd name="T50" fmla="*/ 345 w 353"/>
              <a:gd name="T51" fmla="*/ 257 h 289"/>
              <a:gd name="T52" fmla="*/ 319 w 353"/>
              <a:gd name="T53" fmla="*/ 201 h 289"/>
              <a:gd name="T54" fmla="*/ 211 w 353"/>
              <a:gd name="T55" fmla="*/ 181 h 289"/>
              <a:gd name="T56" fmla="*/ 231 w 353"/>
              <a:gd name="T57" fmla="*/ 105 h 289"/>
              <a:gd name="T58" fmla="*/ 209 w 353"/>
              <a:gd name="T59" fmla="*/ 5 h 289"/>
              <a:gd name="T60" fmla="*/ 152 w 353"/>
              <a:gd name="T61" fmla="*/ 9 h 289"/>
              <a:gd name="T62" fmla="*/ 122 w 353"/>
              <a:gd name="T63" fmla="*/ 104 h 289"/>
              <a:gd name="T64" fmla="*/ 141 w 353"/>
              <a:gd name="T65" fmla="*/ 181 h 289"/>
              <a:gd name="T66" fmla="*/ 56 w 353"/>
              <a:gd name="T67" fmla="*/ 281 h 289"/>
              <a:gd name="T68" fmla="*/ 289 w 353"/>
              <a:gd name="T69" fmla="*/ 289 h 289"/>
              <a:gd name="T70" fmla="*/ 240 w 353"/>
              <a:gd name="T71" fmla="*/ 218 h 289"/>
              <a:gd name="T72" fmla="*/ 116 w 353"/>
              <a:gd name="T73" fmla="*/ 234 h 289"/>
              <a:gd name="T74" fmla="*/ 157 w 353"/>
              <a:gd name="T75" fmla="*/ 181 h 289"/>
              <a:gd name="T76" fmla="*/ 137 w 353"/>
              <a:gd name="T77" fmla="*/ 129 h 289"/>
              <a:gd name="T78" fmla="*/ 137 w 353"/>
              <a:gd name="T79" fmla="*/ 97 h 289"/>
              <a:gd name="T80" fmla="*/ 159 w 353"/>
              <a:gd name="T81" fmla="*/ 23 h 289"/>
              <a:gd name="T82" fmla="*/ 186 w 353"/>
              <a:gd name="T83" fmla="*/ 16 h 289"/>
              <a:gd name="T84" fmla="*/ 217 w 353"/>
              <a:gd name="T85" fmla="*/ 44 h 289"/>
              <a:gd name="T86" fmla="*/ 215 w 353"/>
              <a:gd name="T87" fmla="*/ 108 h 289"/>
              <a:gd name="T88" fmla="*/ 213 w 353"/>
              <a:gd name="T89" fmla="*/ 132 h 289"/>
              <a:gd name="T90" fmla="*/ 235 w 353"/>
              <a:gd name="T91" fmla="*/ 234 h 289"/>
              <a:gd name="T92" fmla="*/ 280 w 353"/>
              <a:gd name="T93" fmla="*/ 27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 h="289">
                <a:moveTo>
                  <a:pt x="38" y="216"/>
                </a:moveTo>
                <a:cubicBezTo>
                  <a:pt x="49" y="213"/>
                  <a:pt x="68" y="201"/>
                  <a:pt x="68" y="173"/>
                </a:cubicBezTo>
                <a:cubicBezTo>
                  <a:pt x="68" y="148"/>
                  <a:pt x="60" y="138"/>
                  <a:pt x="55" y="132"/>
                </a:cubicBezTo>
                <a:cubicBezTo>
                  <a:pt x="55" y="131"/>
                  <a:pt x="55" y="131"/>
                  <a:pt x="55" y="131"/>
                </a:cubicBezTo>
                <a:cubicBezTo>
                  <a:pt x="55" y="131"/>
                  <a:pt x="55" y="131"/>
                  <a:pt x="55" y="131"/>
                </a:cubicBezTo>
                <a:cubicBezTo>
                  <a:pt x="54" y="130"/>
                  <a:pt x="53" y="126"/>
                  <a:pt x="55" y="117"/>
                </a:cubicBezTo>
                <a:cubicBezTo>
                  <a:pt x="56" y="113"/>
                  <a:pt x="56" y="109"/>
                  <a:pt x="54" y="106"/>
                </a:cubicBezTo>
                <a:cubicBezTo>
                  <a:pt x="51" y="99"/>
                  <a:pt x="45" y="85"/>
                  <a:pt x="49" y="75"/>
                </a:cubicBezTo>
                <a:cubicBezTo>
                  <a:pt x="56" y="58"/>
                  <a:pt x="59" y="57"/>
                  <a:pt x="67" y="53"/>
                </a:cubicBezTo>
                <a:cubicBezTo>
                  <a:pt x="68" y="53"/>
                  <a:pt x="69" y="53"/>
                  <a:pt x="69" y="52"/>
                </a:cubicBezTo>
                <a:cubicBezTo>
                  <a:pt x="71" y="51"/>
                  <a:pt x="79" y="48"/>
                  <a:pt x="88" y="48"/>
                </a:cubicBezTo>
                <a:cubicBezTo>
                  <a:pt x="92" y="48"/>
                  <a:pt x="95" y="49"/>
                  <a:pt x="98" y="50"/>
                </a:cubicBezTo>
                <a:cubicBezTo>
                  <a:pt x="98" y="47"/>
                  <a:pt x="99" y="45"/>
                  <a:pt x="100" y="42"/>
                </a:cubicBezTo>
                <a:cubicBezTo>
                  <a:pt x="101" y="39"/>
                  <a:pt x="102" y="37"/>
                  <a:pt x="103" y="35"/>
                </a:cubicBezTo>
                <a:cubicBezTo>
                  <a:pt x="98" y="33"/>
                  <a:pt x="93" y="32"/>
                  <a:pt x="88" y="32"/>
                </a:cubicBezTo>
                <a:cubicBezTo>
                  <a:pt x="76" y="32"/>
                  <a:pt x="65" y="36"/>
                  <a:pt x="61" y="39"/>
                </a:cubicBezTo>
                <a:cubicBezTo>
                  <a:pt x="48" y="44"/>
                  <a:pt x="42" y="50"/>
                  <a:pt x="34" y="69"/>
                </a:cubicBezTo>
                <a:cubicBezTo>
                  <a:pt x="27" y="86"/>
                  <a:pt x="36" y="104"/>
                  <a:pt x="40" y="113"/>
                </a:cubicBezTo>
                <a:cubicBezTo>
                  <a:pt x="35" y="133"/>
                  <a:pt x="42" y="140"/>
                  <a:pt x="42" y="140"/>
                </a:cubicBezTo>
                <a:cubicBezTo>
                  <a:pt x="45" y="145"/>
                  <a:pt x="52" y="153"/>
                  <a:pt x="52" y="173"/>
                </a:cubicBezTo>
                <a:cubicBezTo>
                  <a:pt x="52" y="197"/>
                  <a:pt x="34" y="201"/>
                  <a:pt x="34" y="201"/>
                </a:cubicBezTo>
                <a:cubicBezTo>
                  <a:pt x="19" y="206"/>
                  <a:pt x="0" y="217"/>
                  <a:pt x="0" y="249"/>
                </a:cubicBezTo>
                <a:cubicBezTo>
                  <a:pt x="0" y="249"/>
                  <a:pt x="0" y="257"/>
                  <a:pt x="8" y="257"/>
                </a:cubicBezTo>
                <a:cubicBezTo>
                  <a:pt x="43" y="257"/>
                  <a:pt x="43" y="257"/>
                  <a:pt x="43" y="257"/>
                </a:cubicBezTo>
                <a:cubicBezTo>
                  <a:pt x="45" y="251"/>
                  <a:pt x="48" y="245"/>
                  <a:pt x="51" y="241"/>
                </a:cubicBezTo>
                <a:cubicBezTo>
                  <a:pt x="16" y="241"/>
                  <a:pt x="16" y="241"/>
                  <a:pt x="16" y="241"/>
                </a:cubicBezTo>
                <a:cubicBezTo>
                  <a:pt x="19" y="225"/>
                  <a:pt x="28" y="220"/>
                  <a:pt x="38" y="216"/>
                </a:cubicBezTo>
                <a:moveTo>
                  <a:pt x="319" y="201"/>
                </a:moveTo>
                <a:cubicBezTo>
                  <a:pt x="319" y="201"/>
                  <a:pt x="301" y="197"/>
                  <a:pt x="301" y="173"/>
                </a:cubicBezTo>
                <a:cubicBezTo>
                  <a:pt x="301" y="153"/>
                  <a:pt x="307" y="145"/>
                  <a:pt x="311" y="140"/>
                </a:cubicBezTo>
                <a:cubicBezTo>
                  <a:pt x="311" y="140"/>
                  <a:pt x="318" y="133"/>
                  <a:pt x="312" y="113"/>
                </a:cubicBezTo>
                <a:cubicBezTo>
                  <a:pt x="317" y="104"/>
                  <a:pt x="325" y="86"/>
                  <a:pt x="318" y="69"/>
                </a:cubicBezTo>
                <a:cubicBezTo>
                  <a:pt x="310" y="50"/>
                  <a:pt x="304" y="44"/>
                  <a:pt x="292" y="39"/>
                </a:cubicBezTo>
                <a:cubicBezTo>
                  <a:pt x="287" y="36"/>
                  <a:pt x="276" y="32"/>
                  <a:pt x="265" y="32"/>
                </a:cubicBezTo>
                <a:cubicBezTo>
                  <a:pt x="259" y="32"/>
                  <a:pt x="254" y="33"/>
                  <a:pt x="248" y="35"/>
                </a:cubicBezTo>
                <a:cubicBezTo>
                  <a:pt x="250" y="40"/>
                  <a:pt x="252" y="46"/>
                  <a:pt x="253" y="51"/>
                </a:cubicBezTo>
                <a:cubicBezTo>
                  <a:pt x="254" y="51"/>
                  <a:pt x="254" y="50"/>
                  <a:pt x="254" y="50"/>
                </a:cubicBezTo>
                <a:cubicBezTo>
                  <a:pt x="257" y="49"/>
                  <a:pt x="260" y="48"/>
                  <a:pt x="265" y="48"/>
                </a:cubicBezTo>
                <a:cubicBezTo>
                  <a:pt x="273" y="48"/>
                  <a:pt x="281" y="51"/>
                  <a:pt x="283" y="52"/>
                </a:cubicBezTo>
                <a:cubicBezTo>
                  <a:pt x="284" y="53"/>
                  <a:pt x="284" y="53"/>
                  <a:pt x="285" y="53"/>
                </a:cubicBezTo>
                <a:cubicBezTo>
                  <a:pt x="293" y="57"/>
                  <a:pt x="296" y="58"/>
                  <a:pt x="303" y="75"/>
                </a:cubicBezTo>
                <a:cubicBezTo>
                  <a:pt x="307" y="85"/>
                  <a:pt x="301" y="99"/>
                  <a:pt x="298" y="106"/>
                </a:cubicBezTo>
                <a:cubicBezTo>
                  <a:pt x="297" y="109"/>
                  <a:pt x="296" y="113"/>
                  <a:pt x="297" y="117"/>
                </a:cubicBezTo>
                <a:cubicBezTo>
                  <a:pt x="299" y="126"/>
                  <a:pt x="298" y="130"/>
                  <a:pt x="298" y="131"/>
                </a:cubicBezTo>
                <a:cubicBezTo>
                  <a:pt x="298" y="131"/>
                  <a:pt x="298" y="131"/>
                  <a:pt x="298" y="131"/>
                </a:cubicBezTo>
                <a:cubicBezTo>
                  <a:pt x="297" y="132"/>
                  <a:pt x="297" y="132"/>
                  <a:pt x="297" y="132"/>
                </a:cubicBezTo>
                <a:cubicBezTo>
                  <a:pt x="293" y="138"/>
                  <a:pt x="285" y="148"/>
                  <a:pt x="285" y="173"/>
                </a:cubicBezTo>
                <a:cubicBezTo>
                  <a:pt x="285" y="201"/>
                  <a:pt x="303" y="213"/>
                  <a:pt x="314" y="216"/>
                </a:cubicBezTo>
                <a:cubicBezTo>
                  <a:pt x="324" y="220"/>
                  <a:pt x="334" y="225"/>
                  <a:pt x="336" y="241"/>
                </a:cubicBezTo>
                <a:cubicBezTo>
                  <a:pt x="301" y="241"/>
                  <a:pt x="301" y="241"/>
                  <a:pt x="301" y="241"/>
                </a:cubicBezTo>
                <a:cubicBezTo>
                  <a:pt x="304" y="245"/>
                  <a:pt x="307" y="251"/>
                  <a:pt x="309" y="257"/>
                </a:cubicBezTo>
                <a:cubicBezTo>
                  <a:pt x="345" y="257"/>
                  <a:pt x="345" y="257"/>
                  <a:pt x="345" y="257"/>
                </a:cubicBezTo>
                <a:cubicBezTo>
                  <a:pt x="353" y="257"/>
                  <a:pt x="353" y="249"/>
                  <a:pt x="353" y="249"/>
                </a:cubicBezTo>
                <a:cubicBezTo>
                  <a:pt x="353" y="217"/>
                  <a:pt x="333" y="206"/>
                  <a:pt x="319" y="201"/>
                </a:cubicBezTo>
                <a:moveTo>
                  <a:pt x="240" y="218"/>
                </a:moveTo>
                <a:cubicBezTo>
                  <a:pt x="240" y="218"/>
                  <a:pt x="211" y="211"/>
                  <a:pt x="211" y="181"/>
                </a:cubicBezTo>
                <a:cubicBezTo>
                  <a:pt x="211" y="155"/>
                  <a:pt x="223" y="146"/>
                  <a:pt x="228" y="139"/>
                </a:cubicBezTo>
                <a:cubicBezTo>
                  <a:pt x="228" y="139"/>
                  <a:pt x="237" y="131"/>
                  <a:pt x="231" y="105"/>
                </a:cubicBezTo>
                <a:cubicBezTo>
                  <a:pt x="241" y="90"/>
                  <a:pt x="245" y="66"/>
                  <a:pt x="232" y="37"/>
                </a:cubicBezTo>
                <a:cubicBezTo>
                  <a:pt x="225" y="20"/>
                  <a:pt x="219" y="11"/>
                  <a:pt x="209" y="5"/>
                </a:cubicBezTo>
                <a:cubicBezTo>
                  <a:pt x="202" y="1"/>
                  <a:pt x="194" y="0"/>
                  <a:pt x="186" y="0"/>
                </a:cubicBezTo>
                <a:cubicBezTo>
                  <a:pt x="172" y="0"/>
                  <a:pt x="158" y="5"/>
                  <a:pt x="152" y="9"/>
                </a:cubicBezTo>
                <a:cubicBezTo>
                  <a:pt x="136" y="16"/>
                  <a:pt x="125" y="22"/>
                  <a:pt x="115" y="48"/>
                </a:cubicBezTo>
                <a:cubicBezTo>
                  <a:pt x="107" y="69"/>
                  <a:pt x="117" y="92"/>
                  <a:pt x="122" y="104"/>
                </a:cubicBezTo>
                <a:cubicBezTo>
                  <a:pt x="116" y="130"/>
                  <a:pt x="125" y="139"/>
                  <a:pt x="125" y="139"/>
                </a:cubicBezTo>
                <a:cubicBezTo>
                  <a:pt x="129" y="146"/>
                  <a:pt x="141" y="155"/>
                  <a:pt x="141" y="181"/>
                </a:cubicBezTo>
                <a:cubicBezTo>
                  <a:pt x="141" y="211"/>
                  <a:pt x="112" y="218"/>
                  <a:pt x="112" y="218"/>
                </a:cubicBezTo>
                <a:cubicBezTo>
                  <a:pt x="94" y="225"/>
                  <a:pt x="56" y="238"/>
                  <a:pt x="56" y="281"/>
                </a:cubicBezTo>
                <a:cubicBezTo>
                  <a:pt x="56" y="281"/>
                  <a:pt x="56" y="289"/>
                  <a:pt x="64" y="289"/>
                </a:cubicBezTo>
                <a:cubicBezTo>
                  <a:pt x="289" y="289"/>
                  <a:pt x="289" y="289"/>
                  <a:pt x="289" y="289"/>
                </a:cubicBezTo>
                <a:cubicBezTo>
                  <a:pt x="297" y="289"/>
                  <a:pt x="297" y="281"/>
                  <a:pt x="297" y="281"/>
                </a:cubicBezTo>
                <a:cubicBezTo>
                  <a:pt x="297" y="238"/>
                  <a:pt x="258" y="225"/>
                  <a:pt x="240" y="218"/>
                </a:cubicBezTo>
                <a:moveTo>
                  <a:pt x="72" y="273"/>
                </a:moveTo>
                <a:cubicBezTo>
                  <a:pt x="76" y="250"/>
                  <a:pt x="96" y="241"/>
                  <a:pt x="116" y="234"/>
                </a:cubicBezTo>
                <a:cubicBezTo>
                  <a:pt x="117" y="234"/>
                  <a:pt x="117" y="234"/>
                  <a:pt x="117" y="234"/>
                </a:cubicBezTo>
                <a:cubicBezTo>
                  <a:pt x="131" y="230"/>
                  <a:pt x="157" y="214"/>
                  <a:pt x="157" y="181"/>
                </a:cubicBezTo>
                <a:cubicBezTo>
                  <a:pt x="157" y="153"/>
                  <a:pt x="146" y="140"/>
                  <a:pt x="140" y="132"/>
                </a:cubicBezTo>
                <a:cubicBezTo>
                  <a:pt x="138" y="131"/>
                  <a:pt x="137" y="129"/>
                  <a:pt x="137" y="129"/>
                </a:cubicBezTo>
                <a:cubicBezTo>
                  <a:pt x="137" y="128"/>
                  <a:pt x="134" y="122"/>
                  <a:pt x="138" y="107"/>
                </a:cubicBezTo>
                <a:cubicBezTo>
                  <a:pt x="139" y="100"/>
                  <a:pt x="137" y="97"/>
                  <a:pt x="137" y="97"/>
                </a:cubicBezTo>
                <a:cubicBezTo>
                  <a:pt x="132" y="87"/>
                  <a:pt x="124" y="69"/>
                  <a:pt x="130" y="54"/>
                </a:cubicBezTo>
                <a:cubicBezTo>
                  <a:pt x="138" y="33"/>
                  <a:pt x="146" y="29"/>
                  <a:pt x="159" y="23"/>
                </a:cubicBezTo>
                <a:cubicBezTo>
                  <a:pt x="160" y="23"/>
                  <a:pt x="160" y="22"/>
                  <a:pt x="161" y="22"/>
                </a:cubicBezTo>
                <a:cubicBezTo>
                  <a:pt x="164" y="20"/>
                  <a:pt x="174" y="16"/>
                  <a:pt x="186" y="16"/>
                </a:cubicBezTo>
                <a:cubicBezTo>
                  <a:pt x="192" y="16"/>
                  <a:pt x="197" y="17"/>
                  <a:pt x="201" y="19"/>
                </a:cubicBezTo>
                <a:cubicBezTo>
                  <a:pt x="206" y="22"/>
                  <a:pt x="210" y="27"/>
                  <a:pt x="217" y="44"/>
                </a:cubicBezTo>
                <a:cubicBezTo>
                  <a:pt x="230" y="73"/>
                  <a:pt x="222" y="89"/>
                  <a:pt x="218" y="95"/>
                </a:cubicBezTo>
                <a:cubicBezTo>
                  <a:pt x="215" y="99"/>
                  <a:pt x="214" y="104"/>
                  <a:pt x="215" y="108"/>
                </a:cubicBezTo>
                <a:cubicBezTo>
                  <a:pt x="218" y="122"/>
                  <a:pt x="216" y="127"/>
                  <a:pt x="216" y="129"/>
                </a:cubicBezTo>
                <a:cubicBezTo>
                  <a:pt x="216" y="129"/>
                  <a:pt x="214" y="131"/>
                  <a:pt x="213" y="132"/>
                </a:cubicBezTo>
                <a:cubicBezTo>
                  <a:pt x="207" y="140"/>
                  <a:pt x="195" y="153"/>
                  <a:pt x="195" y="181"/>
                </a:cubicBezTo>
                <a:cubicBezTo>
                  <a:pt x="195" y="214"/>
                  <a:pt x="221" y="230"/>
                  <a:pt x="235" y="234"/>
                </a:cubicBezTo>
                <a:cubicBezTo>
                  <a:pt x="236" y="234"/>
                  <a:pt x="236" y="234"/>
                  <a:pt x="236" y="234"/>
                </a:cubicBezTo>
                <a:cubicBezTo>
                  <a:pt x="256" y="241"/>
                  <a:pt x="276" y="250"/>
                  <a:pt x="280" y="273"/>
                </a:cubicBezTo>
                <a:lnTo>
                  <a:pt x="72" y="273"/>
                </a:lnTo>
                <a:close/>
              </a:path>
            </a:pathLst>
          </a:custGeom>
          <a:solidFill>
            <a:schemeClr val="bg1"/>
          </a:solidFill>
          <a:ln>
            <a:noFill/>
          </a:ln>
        </p:spPr>
        <p:txBody>
          <a:bodyPr vert="horz" wrap="square" lIns="49045" tIns="24523" rIns="49045" bIns="24523" numCol="1" anchor="t" anchorCtr="0" compatLnSpc="1">
            <a:prstTxWarp prst="textNoShape">
              <a:avLst/>
            </a:prstTxWarp>
          </a:bodyPr>
          <a:lstStyle/>
          <a:p>
            <a:endParaRPr lang="en-US" sz="966" dirty="0">
              <a:latin typeface="Segoe UI" panose="020B0502040204020203" pitchFamily="34" charset="0"/>
              <a:cs typeface="Segoe UI" panose="020B0502040204020203" pitchFamily="34" charset="0"/>
            </a:endParaRPr>
          </a:p>
        </p:txBody>
      </p:sp>
      <p:pic>
        <p:nvPicPr>
          <p:cNvPr id="41" name="Picture 40" descr="header_strip_100dpi copy.png">
            <a:extLst>
              <a:ext uri="{FF2B5EF4-FFF2-40B4-BE49-F238E27FC236}">
                <a16:creationId xmlns:a16="http://schemas.microsoft.com/office/drawing/2014/main" id="{274D50DF-89A8-4265-8818-64572F1110D5}"/>
              </a:ext>
            </a:extLst>
          </p:cNvPr>
          <p:cNvPicPr>
            <a:picLocks noChangeAspect="1"/>
          </p:cNvPicPr>
          <p:nvPr/>
        </p:nvPicPr>
        <p:blipFill>
          <a:blip r:embed="rId3"/>
          <a:stretch>
            <a:fillRect/>
          </a:stretch>
        </p:blipFill>
        <p:spPr>
          <a:xfrm>
            <a:off x="-1" y="50"/>
            <a:ext cx="9155113" cy="164589"/>
          </a:xfrm>
          <a:prstGeom prst="rect">
            <a:avLst/>
          </a:prstGeom>
        </p:spPr>
      </p:pic>
      <p:sp>
        <p:nvSpPr>
          <p:cNvPr id="42" name="TextBox 41">
            <a:extLst>
              <a:ext uri="{FF2B5EF4-FFF2-40B4-BE49-F238E27FC236}">
                <a16:creationId xmlns:a16="http://schemas.microsoft.com/office/drawing/2014/main" id="{185C5A78-85E5-4D05-9CE3-939DAD7ABA35}"/>
              </a:ext>
            </a:extLst>
          </p:cNvPr>
          <p:cNvSpPr txBox="1"/>
          <p:nvPr/>
        </p:nvSpPr>
        <p:spPr>
          <a:xfrm>
            <a:off x="55442" y="294320"/>
            <a:ext cx="7676336" cy="392949"/>
          </a:xfrm>
          <a:prstGeom prst="rect">
            <a:avLst/>
          </a:prstGeom>
          <a:noFill/>
        </p:spPr>
        <p:txBody>
          <a:bodyPr wrap="square" lIns="68663" tIns="34332" rIns="68663" bIns="34332" rtlCol="0">
            <a:spAutoFit/>
          </a:bodyPr>
          <a:lstStyle/>
          <a:p>
            <a:r>
              <a:rPr lang="en-AU" sz="2103" dirty="0">
                <a:solidFill>
                  <a:schemeClr val="tx2"/>
                </a:solidFill>
                <a:latin typeface="Segoe UI" panose="020B0502040204020203" pitchFamily="34" charset="0"/>
                <a:cs typeface="Segoe UI" panose="020B0502040204020203" pitchFamily="34" charset="0"/>
              </a:rPr>
              <a:t>Community, Services, Products &amp; Channels</a:t>
            </a:r>
          </a:p>
        </p:txBody>
      </p:sp>
      <p:sp>
        <p:nvSpPr>
          <p:cNvPr id="88" name="Pentagon 10">
            <a:extLst>
              <a:ext uri="{FF2B5EF4-FFF2-40B4-BE49-F238E27FC236}">
                <a16:creationId xmlns:a16="http://schemas.microsoft.com/office/drawing/2014/main" id="{A632A779-F95B-4956-955F-EC782D0618FE}"/>
              </a:ext>
            </a:extLst>
          </p:cNvPr>
          <p:cNvSpPr/>
          <p:nvPr/>
        </p:nvSpPr>
        <p:spPr>
          <a:xfrm>
            <a:off x="7080611" y="2509485"/>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Assistance</a:t>
            </a:r>
          </a:p>
        </p:txBody>
      </p:sp>
      <p:sp>
        <p:nvSpPr>
          <p:cNvPr id="89" name="Pentagon 15">
            <a:extLst>
              <a:ext uri="{FF2B5EF4-FFF2-40B4-BE49-F238E27FC236}">
                <a16:creationId xmlns:a16="http://schemas.microsoft.com/office/drawing/2014/main" id="{71C18906-5159-4F6D-83B1-CD30896F9756}"/>
              </a:ext>
            </a:extLst>
          </p:cNvPr>
          <p:cNvSpPr/>
          <p:nvPr/>
        </p:nvSpPr>
        <p:spPr>
          <a:xfrm>
            <a:off x="6076911" y="2509485"/>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Education Data Literacy </a:t>
            </a:r>
          </a:p>
        </p:txBody>
      </p:sp>
      <p:sp>
        <p:nvSpPr>
          <p:cNvPr id="90" name="Pentagon 16">
            <a:extLst>
              <a:ext uri="{FF2B5EF4-FFF2-40B4-BE49-F238E27FC236}">
                <a16:creationId xmlns:a16="http://schemas.microsoft.com/office/drawing/2014/main" id="{0554F435-7901-456B-BD19-CA091D375F6A}"/>
              </a:ext>
            </a:extLst>
          </p:cNvPr>
          <p:cNvSpPr/>
          <p:nvPr/>
        </p:nvSpPr>
        <p:spPr>
          <a:xfrm>
            <a:off x="8084309" y="2214834"/>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Reporting</a:t>
            </a:r>
          </a:p>
        </p:txBody>
      </p:sp>
      <p:sp>
        <p:nvSpPr>
          <p:cNvPr id="91" name="Pentagon 200">
            <a:extLst>
              <a:ext uri="{FF2B5EF4-FFF2-40B4-BE49-F238E27FC236}">
                <a16:creationId xmlns:a16="http://schemas.microsoft.com/office/drawing/2014/main" id="{50709DFF-510D-4FA0-9D6F-74E006952EAB}"/>
              </a:ext>
            </a:extLst>
          </p:cNvPr>
          <p:cNvSpPr/>
          <p:nvPr/>
        </p:nvSpPr>
        <p:spPr>
          <a:xfrm>
            <a:off x="5073212" y="2509485"/>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Data Sharing</a:t>
            </a:r>
          </a:p>
        </p:txBody>
      </p:sp>
      <p:sp>
        <p:nvSpPr>
          <p:cNvPr id="92" name="Pentagon 201">
            <a:extLst>
              <a:ext uri="{FF2B5EF4-FFF2-40B4-BE49-F238E27FC236}">
                <a16:creationId xmlns:a16="http://schemas.microsoft.com/office/drawing/2014/main" id="{B280597E-44F4-4D17-BACF-A67AD5DD3A48}"/>
              </a:ext>
            </a:extLst>
          </p:cNvPr>
          <p:cNvSpPr/>
          <p:nvPr/>
        </p:nvSpPr>
        <p:spPr>
          <a:xfrm>
            <a:off x="4069512" y="2509485"/>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Prefill</a:t>
            </a:r>
          </a:p>
        </p:txBody>
      </p:sp>
      <p:sp>
        <p:nvSpPr>
          <p:cNvPr id="93" name="Pentagon 3">
            <a:extLst>
              <a:ext uri="{FF2B5EF4-FFF2-40B4-BE49-F238E27FC236}">
                <a16:creationId xmlns:a16="http://schemas.microsoft.com/office/drawing/2014/main" id="{6814420E-9E4C-4E1D-9855-CD46859D1F65}"/>
              </a:ext>
            </a:extLst>
          </p:cNvPr>
          <p:cNvSpPr/>
          <p:nvPr/>
        </p:nvSpPr>
        <p:spPr>
          <a:xfrm>
            <a:off x="4069512" y="2214834"/>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Registration</a:t>
            </a:r>
          </a:p>
        </p:txBody>
      </p:sp>
      <p:sp>
        <p:nvSpPr>
          <p:cNvPr id="94" name="Pentagon 11">
            <a:extLst>
              <a:ext uri="{FF2B5EF4-FFF2-40B4-BE49-F238E27FC236}">
                <a16:creationId xmlns:a16="http://schemas.microsoft.com/office/drawing/2014/main" id="{A18C55D9-3805-4D7D-9F73-5F82F6CE84D9}"/>
              </a:ext>
            </a:extLst>
          </p:cNvPr>
          <p:cNvSpPr/>
          <p:nvPr/>
        </p:nvSpPr>
        <p:spPr>
          <a:xfrm>
            <a:off x="5407778" y="2214834"/>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Lodgement</a:t>
            </a:r>
          </a:p>
        </p:txBody>
      </p:sp>
      <p:sp>
        <p:nvSpPr>
          <p:cNvPr id="95" name="Pentagon 12">
            <a:extLst>
              <a:ext uri="{FF2B5EF4-FFF2-40B4-BE49-F238E27FC236}">
                <a16:creationId xmlns:a16="http://schemas.microsoft.com/office/drawing/2014/main" id="{3789AAED-8743-477D-90FB-57F98E581B4A}"/>
              </a:ext>
            </a:extLst>
          </p:cNvPr>
          <p:cNvSpPr/>
          <p:nvPr/>
        </p:nvSpPr>
        <p:spPr>
          <a:xfrm>
            <a:off x="6746044" y="2214834"/>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Payment</a:t>
            </a:r>
          </a:p>
        </p:txBody>
      </p:sp>
      <p:sp>
        <p:nvSpPr>
          <p:cNvPr id="96" name="Pentagon 199">
            <a:extLst>
              <a:ext uri="{FF2B5EF4-FFF2-40B4-BE49-F238E27FC236}">
                <a16:creationId xmlns:a16="http://schemas.microsoft.com/office/drawing/2014/main" id="{8C37E737-983C-4423-8A3C-C3CDABACEB38}"/>
              </a:ext>
            </a:extLst>
          </p:cNvPr>
          <p:cNvSpPr/>
          <p:nvPr/>
        </p:nvSpPr>
        <p:spPr>
          <a:xfrm>
            <a:off x="8084309" y="2509485"/>
            <a:ext cx="892083" cy="216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76" b="1" dirty="0">
                <a:solidFill>
                  <a:schemeClr val="tx1"/>
                </a:solidFill>
                <a:latin typeface="Segoe UI" panose="020B0502040204020203" pitchFamily="34" charset="0"/>
                <a:ea typeface="Segoe UI" panose="020B0502040204020203" pitchFamily="34" charset="0"/>
                <a:cs typeface="Segoe UI" panose="020B0502040204020203" pitchFamily="34" charset="0"/>
              </a:rPr>
              <a:t>Compliance</a:t>
            </a:r>
          </a:p>
        </p:txBody>
      </p:sp>
      <p:graphicFrame>
        <p:nvGraphicFramePr>
          <p:cNvPr id="107" name="Table 106">
            <a:extLst>
              <a:ext uri="{FF2B5EF4-FFF2-40B4-BE49-F238E27FC236}">
                <a16:creationId xmlns:a16="http://schemas.microsoft.com/office/drawing/2014/main" id="{F72C8564-EFDB-4824-A49B-0DD8BD60413C}"/>
              </a:ext>
            </a:extLst>
          </p:cNvPr>
          <p:cNvGraphicFramePr>
            <a:graphicFrameLocks noGrp="1"/>
          </p:cNvGraphicFramePr>
          <p:nvPr/>
        </p:nvGraphicFramePr>
        <p:xfrm>
          <a:off x="4127816" y="3117223"/>
          <a:ext cx="2297790" cy="457368"/>
        </p:xfrm>
        <a:graphic>
          <a:graphicData uri="http://schemas.openxmlformats.org/drawingml/2006/table">
            <a:tbl>
              <a:tblPr firstRow="1" bandRow="1">
                <a:tableStyleId>{073A0DAA-6AF3-43AB-8588-CEC1D06C72B9}</a:tableStyleId>
              </a:tblPr>
              <a:tblGrid>
                <a:gridCol w="765930">
                  <a:extLst>
                    <a:ext uri="{9D8B030D-6E8A-4147-A177-3AD203B41FA5}">
                      <a16:colId xmlns:a16="http://schemas.microsoft.com/office/drawing/2014/main" val="1536314656"/>
                    </a:ext>
                  </a:extLst>
                </a:gridCol>
                <a:gridCol w="765930">
                  <a:extLst>
                    <a:ext uri="{9D8B030D-6E8A-4147-A177-3AD203B41FA5}">
                      <a16:colId xmlns:a16="http://schemas.microsoft.com/office/drawing/2014/main" val="509100252"/>
                    </a:ext>
                  </a:extLst>
                </a:gridCol>
                <a:gridCol w="765930">
                  <a:extLst>
                    <a:ext uri="{9D8B030D-6E8A-4147-A177-3AD203B41FA5}">
                      <a16:colId xmlns:a16="http://schemas.microsoft.com/office/drawing/2014/main" val="846961816"/>
                    </a:ext>
                  </a:extLst>
                </a:gridCol>
              </a:tblGrid>
              <a:tr h="171658">
                <a:tc gridSpan="3">
                  <a:txBody>
                    <a:bodyPr/>
                    <a:lstStyle/>
                    <a:p>
                      <a:pPr algn="ctr"/>
                      <a:r>
                        <a:rPr lang="en-AU" sz="700" dirty="0">
                          <a:solidFill>
                            <a:schemeClr val="bg1"/>
                          </a:solidFill>
                          <a:latin typeface="Segoe UI" panose="020B0502040204020203" pitchFamily="34" charset="0"/>
                          <a:cs typeface="Segoe UI" panose="020B0502040204020203" pitchFamily="34" charset="0"/>
                        </a:rPr>
                        <a:t>Income Tax</a:t>
                      </a:r>
                    </a:p>
                  </a:txBody>
                  <a:tcPr marL="68663" marR="68663"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75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274653">
                <a:tc>
                  <a:txBody>
                    <a:bodyPr/>
                    <a:lstStyle/>
                    <a:p>
                      <a:pPr algn="ctr"/>
                      <a:r>
                        <a:rPr lang="en-AU" sz="700" dirty="0">
                          <a:solidFill>
                            <a:schemeClr val="tx1"/>
                          </a:solidFill>
                          <a:latin typeface="Segoe UI" panose="020B0502040204020203" pitchFamily="34" charset="0"/>
                          <a:cs typeface="Segoe UI" panose="020B0502040204020203" pitchFamily="34" charset="0"/>
                        </a:rPr>
                        <a:t>Pay As You</a:t>
                      </a:r>
                      <a:r>
                        <a:rPr lang="en-AU" sz="700" baseline="0" dirty="0">
                          <a:solidFill>
                            <a:schemeClr val="tx1"/>
                          </a:solidFill>
                          <a:latin typeface="Segoe UI" panose="020B0502040204020203" pitchFamily="34" charset="0"/>
                          <a:cs typeface="Segoe UI" panose="020B0502040204020203" pitchFamily="34" charset="0"/>
                        </a:rPr>
                        <a:t> </a:t>
                      </a:r>
                      <a:r>
                        <a:rPr lang="en-AU" sz="700" dirty="0">
                          <a:solidFill>
                            <a:schemeClr val="tx1"/>
                          </a:solidFill>
                          <a:latin typeface="Segoe UI" panose="020B0502040204020203" pitchFamily="34" charset="0"/>
                          <a:cs typeface="Segoe UI" panose="020B0502040204020203" pitchFamily="34" charset="0"/>
                        </a:rPr>
                        <a:t>Go Instalments</a:t>
                      </a:r>
                    </a:p>
                  </a:txBody>
                  <a:tcPr marL="68663" marR="68663" marT="34332" marB="34332">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700" dirty="0">
                          <a:solidFill>
                            <a:schemeClr val="tx1"/>
                          </a:solidFill>
                          <a:latin typeface="Segoe UI" panose="020B0502040204020203" pitchFamily="34" charset="0"/>
                          <a:cs typeface="Segoe UI" panose="020B0502040204020203" pitchFamily="34" charset="0"/>
                        </a:rPr>
                        <a:t>Pay</a:t>
                      </a:r>
                      <a:r>
                        <a:rPr lang="en-AU" sz="700" baseline="0" dirty="0">
                          <a:solidFill>
                            <a:schemeClr val="tx1"/>
                          </a:solidFill>
                          <a:latin typeface="Segoe UI" panose="020B0502040204020203" pitchFamily="34" charset="0"/>
                          <a:cs typeface="Segoe UI" panose="020B0502040204020203" pitchFamily="34" charset="0"/>
                        </a:rPr>
                        <a:t> </a:t>
                      </a:r>
                      <a:r>
                        <a:rPr lang="en-AU" sz="700" dirty="0">
                          <a:solidFill>
                            <a:schemeClr val="tx1"/>
                          </a:solidFill>
                          <a:latin typeface="Segoe UI" panose="020B0502040204020203" pitchFamily="34" charset="0"/>
                          <a:cs typeface="Segoe UI" panose="020B0502040204020203" pitchFamily="34" charset="0"/>
                        </a:rPr>
                        <a:t>As You Go Withholding</a:t>
                      </a:r>
                    </a:p>
                  </a:txBody>
                  <a:tcPr marL="68663" marR="68663" marT="34332" marB="34332">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700" dirty="0">
                          <a:solidFill>
                            <a:schemeClr val="tx1"/>
                          </a:solidFill>
                          <a:latin typeface="Segoe UI" panose="020B0502040204020203" pitchFamily="34" charset="0"/>
                          <a:cs typeface="Segoe UI" panose="020B0502040204020203" pitchFamily="34" charset="0"/>
                        </a:rPr>
                        <a:t>Fringe </a:t>
                      </a:r>
                      <a:br>
                        <a:rPr lang="en-AU" sz="700" dirty="0">
                          <a:solidFill>
                            <a:schemeClr val="tx1"/>
                          </a:solidFill>
                          <a:latin typeface="Segoe UI" panose="020B0502040204020203" pitchFamily="34" charset="0"/>
                          <a:cs typeface="Segoe UI" panose="020B0502040204020203" pitchFamily="34" charset="0"/>
                        </a:rPr>
                      </a:br>
                      <a:r>
                        <a:rPr lang="en-AU" sz="700" dirty="0">
                          <a:solidFill>
                            <a:schemeClr val="tx1"/>
                          </a:solidFill>
                          <a:latin typeface="Segoe UI" panose="020B0502040204020203" pitchFamily="34" charset="0"/>
                          <a:cs typeface="Segoe UI" panose="020B0502040204020203" pitchFamily="34" charset="0"/>
                        </a:rPr>
                        <a:t>Benefits Tax</a:t>
                      </a:r>
                    </a:p>
                  </a:txBody>
                  <a:tcPr marL="68663" marR="68663" marT="34332" marB="34332">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08" name="Table 107">
            <a:extLst>
              <a:ext uri="{FF2B5EF4-FFF2-40B4-BE49-F238E27FC236}">
                <a16:creationId xmlns:a16="http://schemas.microsoft.com/office/drawing/2014/main" id="{52B12FB9-9F76-4863-BF82-7CC93F890E70}"/>
              </a:ext>
            </a:extLst>
          </p:cNvPr>
          <p:cNvGraphicFramePr>
            <a:graphicFrameLocks noGrp="1"/>
          </p:cNvGraphicFramePr>
          <p:nvPr>
            <p:extLst>
              <p:ext uri="{D42A27DB-BD31-4B8C-83A1-F6EECF244321}">
                <p14:modId xmlns:p14="http://schemas.microsoft.com/office/powerpoint/2010/main" val="1849180743"/>
              </p:ext>
            </p:extLst>
          </p:nvPr>
        </p:nvGraphicFramePr>
        <p:xfrm>
          <a:off x="4127816" y="4190155"/>
          <a:ext cx="2297790" cy="474857"/>
        </p:xfrm>
        <a:graphic>
          <a:graphicData uri="http://schemas.openxmlformats.org/drawingml/2006/table">
            <a:tbl>
              <a:tblPr firstRow="1" bandRow="1">
                <a:tableStyleId>{073A0DAA-6AF3-43AB-8588-CEC1D06C72B9}</a:tableStyleId>
              </a:tblPr>
              <a:tblGrid>
                <a:gridCol w="765930">
                  <a:extLst>
                    <a:ext uri="{9D8B030D-6E8A-4147-A177-3AD203B41FA5}">
                      <a16:colId xmlns:a16="http://schemas.microsoft.com/office/drawing/2014/main" val="1536314656"/>
                    </a:ext>
                  </a:extLst>
                </a:gridCol>
                <a:gridCol w="765930">
                  <a:extLst>
                    <a:ext uri="{9D8B030D-6E8A-4147-A177-3AD203B41FA5}">
                      <a16:colId xmlns:a16="http://schemas.microsoft.com/office/drawing/2014/main" val="509100252"/>
                    </a:ext>
                  </a:extLst>
                </a:gridCol>
                <a:gridCol w="765930">
                  <a:extLst>
                    <a:ext uri="{9D8B030D-6E8A-4147-A177-3AD203B41FA5}">
                      <a16:colId xmlns:a16="http://schemas.microsoft.com/office/drawing/2014/main" val="846961816"/>
                    </a:ext>
                  </a:extLst>
                </a:gridCol>
              </a:tblGrid>
              <a:tr h="192833">
                <a:tc gridSpan="3">
                  <a:txBody>
                    <a:bodyPr/>
                    <a:lstStyle/>
                    <a:p>
                      <a:pPr algn="ctr"/>
                      <a:r>
                        <a:rPr lang="en-AU" sz="700" dirty="0">
                          <a:solidFill>
                            <a:schemeClr val="bg1"/>
                          </a:solidFill>
                          <a:latin typeface="Segoe UI" panose="020B0502040204020203" pitchFamily="34" charset="0"/>
                          <a:cs typeface="Segoe UI" panose="020B0502040204020203" pitchFamily="34" charset="0"/>
                        </a:rPr>
                        <a:t>Indirect Taxes</a:t>
                      </a:r>
                    </a:p>
                  </a:txBody>
                  <a:tcPr marL="68663" marR="68663"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75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274653">
                <a:tc>
                  <a:txBody>
                    <a:bodyPr/>
                    <a:lstStyle/>
                    <a:p>
                      <a:pPr algn="ctr"/>
                      <a:r>
                        <a:rPr lang="en-AU" sz="700" dirty="0">
                          <a:solidFill>
                            <a:schemeClr val="tx1"/>
                          </a:solidFill>
                          <a:latin typeface="Segoe UI" panose="020B0502040204020203" pitchFamily="34" charset="0"/>
                          <a:cs typeface="Segoe UI" panose="020B0502040204020203" pitchFamily="34" charset="0"/>
                        </a:rPr>
                        <a:t>Fuel &amp; Tobacco Excise</a:t>
                      </a:r>
                    </a:p>
                  </a:txBody>
                  <a:tcPr marL="68663" marR="68663" marT="34332" marB="34332">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700" dirty="0">
                          <a:solidFill>
                            <a:schemeClr val="tx1"/>
                          </a:solidFill>
                          <a:latin typeface="Segoe UI" panose="020B0502040204020203" pitchFamily="34" charset="0"/>
                          <a:cs typeface="Segoe UI" panose="020B0502040204020203" pitchFamily="34" charset="0"/>
                        </a:rPr>
                        <a:t>Value Added Tax</a:t>
                      </a:r>
                    </a:p>
                  </a:txBody>
                  <a:tcPr marL="68663" marR="68663" marT="34332" marB="34332">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700" baseline="0" dirty="0">
                          <a:solidFill>
                            <a:schemeClr val="tx1"/>
                          </a:solidFill>
                          <a:latin typeface="Segoe UI" panose="020B0502040204020203" pitchFamily="34" charset="0"/>
                          <a:cs typeface="Segoe UI" panose="020B0502040204020203" pitchFamily="34" charset="0"/>
                        </a:rPr>
                        <a:t>Other</a:t>
                      </a:r>
                      <a:endParaRPr lang="en-AU" sz="700" dirty="0">
                        <a:solidFill>
                          <a:schemeClr val="tx1"/>
                        </a:solidFill>
                        <a:latin typeface="Segoe UI" panose="020B0502040204020203" pitchFamily="34" charset="0"/>
                        <a:cs typeface="Segoe UI" panose="020B0502040204020203" pitchFamily="34" charset="0"/>
                      </a:endParaRPr>
                    </a:p>
                  </a:txBody>
                  <a:tcPr marL="54066" marR="54066" marT="34332" marB="34332">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09" name="Table 108">
            <a:extLst>
              <a:ext uri="{FF2B5EF4-FFF2-40B4-BE49-F238E27FC236}">
                <a16:creationId xmlns:a16="http://schemas.microsoft.com/office/drawing/2014/main" id="{7CC84AC3-7A1F-4213-B97B-C989432A3227}"/>
              </a:ext>
            </a:extLst>
          </p:cNvPr>
          <p:cNvGraphicFramePr>
            <a:graphicFrameLocks noGrp="1"/>
          </p:cNvGraphicFramePr>
          <p:nvPr/>
        </p:nvGraphicFramePr>
        <p:xfrm>
          <a:off x="4127816" y="3648381"/>
          <a:ext cx="2297790" cy="463298"/>
        </p:xfrm>
        <a:graphic>
          <a:graphicData uri="http://schemas.openxmlformats.org/drawingml/2006/table">
            <a:tbl>
              <a:tblPr firstRow="1" bandRow="1">
                <a:tableStyleId>{073A0DAA-6AF3-43AB-8588-CEC1D06C72B9}</a:tableStyleId>
              </a:tblPr>
              <a:tblGrid>
                <a:gridCol w="765930">
                  <a:extLst>
                    <a:ext uri="{9D8B030D-6E8A-4147-A177-3AD203B41FA5}">
                      <a16:colId xmlns:a16="http://schemas.microsoft.com/office/drawing/2014/main" val="1536314656"/>
                    </a:ext>
                  </a:extLst>
                </a:gridCol>
                <a:gridCol w="765930">
                  <a:extLst>
                    <a:ext uri="{9D8B030D-6E8A-4147-A177-3AD203B41FA5}">
                      <a16:colId xmlns:a16="http://schemas.microsoft.com/office/drawing/2014/main" val="509100252"/>
                    </a:ext>
                  </a:extLst>
                </a:gridCol>
                <a:gridCol w="765930">
                  <a:extLst>
                    <a:ext uri="{9D8B030D-6E8A-4147-A177-3AD203B41FA5}">
                      <a16:colId xmlns:a16="http://schemas.microsoft.com/office/drawing/2014/main" val="846961816"/>
                    </a:ext>
                  </a:extLst>
                </a:gridCol>
              </a:tblGrid>
              <a:tr h="181274">
                <a:tc gridSpan="3">
                  <a:txBody>
                    <a:bodyPr/>
                    <a:lstStyle/>
                    <a:p>
                      <a:pPr algn="ctr"/>
                      <a:r>
                        <a:rPr lang="en-AU" sz="700" dirty="0">
                          <a:solidFill>
                            <a:schemeClr val="bg1"/>
                          </a:solidFill>
                          <a:latin typeface="Segoe UI" panose="020B0502040204020203" pitchFamily="34" charset="0"/>
                          <a:cs typeface="Segoe UI" panose="020B0502040204020203" pitchFamily="34" charset="0"/>
                        </a:rPr>
                        <a:t>Superannuation</a:t>
                      </a:r>
                    </a:p>
                  </a:txBody>
                  <a:tcPr marL="68663" marR="68663"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75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274653">
                <a:tc>
                  <a:txBody>
                    <a:bodyPr/>
                    <a:lstStyle/>
                    <a:p>
                      <a:pPr algn="ctr"/>
                      <a:r>
                        <a:rPr lang="en-AU" sz="700" dirty="0">
                          <a:solidFill>
                            <a:schemeClr val="tx1"/>
                          </a:solidFill>
                          <a:latin typeface="Segoe UI" panose="020B0502040204020203" pitchFamily="34" charset="0"/>
                          <a:cs typeface="Segoe UI" panose="020B0502040204020203" pitchFamily="34" charset="0"/>
                        </a:rPr>
                        <a:t>Super Guarantee</a:t>
                      </a:r>
                    </a:p>
                  </a:txBody>
                  <a:tcPr marL="68663" marR="68663" marT="34332" marB="34332">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700" dirty="0">
                          <a:solidFill>
                            <a:schemeClr val="tx1"/>
                          </a:solidFill>
                          <a:latin typeface="Segoe UI" panose="020B0502040204020203" pitchFamily="34" charset="0"/>
                          <a:cs typeface="Segoe UI" panose="020B0502040204020203" pitchFamily="34" charset="0"/>
                        </a:rPr>
                        <a:t>Surcharge</a:t>
                      </a:r>
                    </a:p>
                  </a:txBody>
                  <a:tcPr marL="68663" marR="68663" marT="34332" marB="34332">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700" baseline="0" dirty="0">
                          <a:solidFill>
                            <a:schemeClr val="tx1"/>
                          </a:solidFill>
                          <a:latin typeface="Segoe UI" panose="020B0502040204020203" pitchFamily="34" charset="0"/>
                          <a:cs typeface="Segoe UI" panose="020B0502040204020203" pitchFamily="34" charset="0"/>
                        </a:rPr>
                        <a:t>Other</a:t>
                      </a:r>
                      <a:endParaRPr lang="en-AU" sz="700" dirty="0">
                        <a:solidFill>
                          <a:schemeClr val="tx1"/>
                        </a:solidFill>
                        <a:latin typeface="Segoe UI" panose="020B0502040204020203" pitchFamily="34" charset="0"/>
                        <a:cs typeface="Segoe UI" panose="020B0502040204020203" pitchFamily="34" charset="0"/>
                      </a:endParaRPr>
                    </a:p>
                  </a:txBody>
                  <a:tcPr marL="54066" marR="54066" marT="34332" marB="34332">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10" name="Table 109">
            <a:extLst>
              <a:ext uri="{FF2B5EF4-FFF2-40B4-BE49-F238E27FC236}">
                <a16:creationId xmlns:a16="http://schemas.microsoft.com/office/drawing/2014/main" id="{EC1E3FF0-3114-4BDB-A770-113A7AFF64FB}"/>
              </a:ext>
            </a:extLst>
          </p:cNvPr>
          <p:cNvGraphicFramePr>
            <a:graphicFrameLocks noGrp="1"/>
          </p:cNvGraphicFramePr>
          <p:nvPr>
            <p:extLst>
              <p:ext uri="{D42A27DB-BD31-4B8C-83A1-F6EECF244321}">
                <p14:modId xmlns:p14="http://schemas.microsoft.com/office/powerpoint/2010/main" val="3128652003"/>
              </p:ext>
            </p:extLst>
          </p:nvPr>
        </p:nvGraphicFramePr>
        <p:xfrm>
          <a:off x="6653592" y="3120085"/>
          <a:ext cx="2264605" cy="848092"/>
        </p:xfrm>
        <a:graphic>
          <a:graphicData uri="http://schemas.openxmlformats.org/drawingml/2006/table">
            <a:tbl>
              <a:tblPr firstRow="1" bandRow="1">
                <a:tableStyleId>{073A0DAA-6AF3-43AB-8588-CEC1D06C72B9}</a:tableStyleId>
              </a:tblPr>
              <a:tblGrid>
                <a:gridCol w="452921">
                  <a:extLst>
                    <a:ext uri="{9D8B030D-6E8A-4147-A177-3AD203B41FA5}">
                      <a16:colId xmlns:a16="http://schemas.microsoft.com/office/drawing/2014/main" val="1536314656"/>
                    </a:ext>
                  </a:extLst>
                </a:gridCol>
                <a:gridCol w="452921">
                  <a:extLst>
                    <a:ext uri="{9D8B030D-6E8A-4147-A177-3AD203B41FA5}">
                      <a16:colId xmlns:a16="http://schemas.microsoft.com/office/drawing/2014/main" val="509100252"/>
                    </a:ext>
                  </a:extLst>
                </a:gridCol>
                <a:gridCol w="452921">
                  <a:extLst>
                    <a:ext uri="{9D8B030D-6E8A-4147-A177-3AD203B41FA5}">
                      <a16:colId xmlns:a16="http://schemas.microsoft.com/office/drawing/2014/main" val="846961816"/>
                    </a:ext>
                  </a:extLst>
                </a:gridCol>
                <a:gridCol w="452921">
                  <a:extLst>
                    <a:ext uri="{9D8B030D-6E8A-4147-A177-3AD203B41FA5}">
                      <a16:colId xmlns:a16="http://schemas.microsoft.com/office/drawing/2014/main" val="3231347092"/>
                    </a:ext>
                  </a:extLst>
                </a:gridCol>
                <a:gridCol w="452921">
                  <a:extLst>
                    <a:ext uri="{9D8B030D-6E8A-4147-A177-3AD203B41FA5}">
                      <a16:colId xmlns:a16="http://schemas.microsoft.com/office/drawing/2014/main" val="2959023211"/>
                    </a:ext>
                  </a:extLst>
                </a:gridCol>
              </a:tblGrid>
              <a:tr h="205990">
                <a:tc gridSpan="5">
                  <a:txBody>
                    <a:bodyPr/>
                    <a:lstStyle/>
                    <a:p>
                      <a:pPr algn="ctr"/>
                      <a:r>
                        <a:rPr lang="en-AU" sz="900" dirty="0">
                          <a:solidFill>
                            <a:schemeClr val="accent3">
                              <a:lumMod val="75000"/>
                            </a:schemeClr>
                          </a:solidFill>
                          <a:latin typeface="Segoe UI" panose="020B0502040204020203" pitchFamily="34" charset="0"/>
                          <a:cs typeface="Segoe UI" panose="020B0502040204020203" pitchFamily="34" charset="0"/>
                        </a:rPr>
                        <a:t>Digital</a:t>
                      </a:r>
                    </a:p>
                  </a:txBody>
                  <a:tcPr marL="68663" marR="68663" marT="34332" marB="34332">
                    <a:lnL w="12700" cap="flat" cmpd="sng" algn="ctr">
                      <a:solidFill>
                        <a:schemeClr val="accent3">
                          <a:lumMod val="75000"/>
                        </a:schemeClr>
                      </a:solidFill>
                      <a:prstDash val="sysDot"/>
                      <a:round/>
                      <a:headEnd type="none" w="med" len="med"/>
                      <a:tailEnd type="none" w="med" len="med"/>
                    </a:lnL>
                    <a:lnR w="12700" cap="flat" cmpd="sng" algn="ctr">
                      <a:solidFill>
                        <a:schemeClr val="accent3">
                          <a:lumMod val="75000"/>
                        </a:schemeClr>
                      </a:solidFill>
                      <a:prstDash val="sysDot"/>
                      <a:round/>
                      <a:headEnd type="none" w="med" len="med"/>
                      <a:tailEnd type="none" w="med" len="med"/>
                    </a:lnR>
                    <a:lnT w="12700" cap="flat" cmpd="sng" algn="ctr">
                      <a:solidFill>
                        <a:schemeClr val="accent3">
                          <a:lumMod val="75000"/>
                        </a:schemeClr>
                      </a:solidFill>
                      <a:prstDash val="sysDot"/>
                      <a:round/>
                      <a:headEnd type="none" w="med" len="med"/>
                      <a:tailEnd type="none" w="med" len="med"/>
                    </a:lnT>
                    <a:solidFill>
                      <a:schemeClr val="bg1"/>
                    </a:solidFill>
                  </a:tcPr>
                </a:tc>
                <a:tc hMerge="1">
                  <a:txBody>
                    <a:bodyPr/>
                    <a:lstStyle/>
                    <a:p>
                      <a:endParaRPr lang="en-AU" dirty="0"/>
                    </a:p>
                  </a:txBody>
                  <a:tcPr>
                    <a:lnL w="12700" cap="flat" cmpd="sng" algn="ctr">
                      <a:solidFill>
                        <a:schemeClr val="accent3">
                          <a:lumMod val="50000"/>
                        </a:schemeClr>
                      </a:solidFill>
                      <a:prstDash val="sysDot"/>
                      <a:round/>
                      <a:headEnd type="none" w="med" len="med"/>
                      <a:tailEnd type="none" w="med" len="med"/>
                    </a:lnL>
                  </a:tcPr>
                </a:tc>
                <a:tc hMerge="1">
                  <a:txBody>
                    <a:bodyPr/>
                    <a:lstStyle/>
                    <a:p>
                      <a:endParaRPr lang="en-AU" dirty="0"/>
                    </a:p>
                  </a:txBody>
                  <a:tcPr/>
                </a:tc>
                <a:tc hMerge="1">
                  <a:txBody>
                    <a:bodyPr/>
                    <a:lstStyle/>
                    <a:p>
                      <a:pPr algn="ctr"/>
                      <a:endParaRPr lang="en-AU" sz="1400" dirty="0">
                        <a:latin typeface="Segoe UI" panose="020B0502040204020203" pitchFamily="34" charset="0"/>
                        <a:cs typeface="Segoe UI" panose="020B0502040204020203" pitchFamily="34" charset="0"/>
                      </a:endParaRPr>
                    </a:p>
                  </a:txBody>
                  <a:tcPr>
                    <a:solidFill>
                      <a:schemeClr val="tx1">
                        <a:lumMod val="50000"/>
                        <a:lumOff val="50000"/>
                      </a:schemeClr>
                    </a:solidFill>
                  </a:tcPr>
                </a:tc>
                <a:tc hMerge="1">
                  <a:txBody>
                    <a:bodyPr/>
                    <a:lstStyle/>
                    <a:p>
                      <a:pPr algn="ctr"/>
                      <a:endParaRPr lang="en-AU" sz="1400" dirty="0">
                        <a:latin typeface="Segoe UI" panose="020B0502040204020203" pitchFamily="34" charset="0"/>
                        <a:cs typeface="Segoe UI" panose="020B0502040204020203" pitchFamily="34" charset="0"/>
                      </a:endParaRPr>
                    </a:p>
                  </a:txBody>
                  <a:tcPr>
                    <a:solidFill>
                      <a:schemeClr val="tx1">
                        <a:lumMod val="50000"/>
                        <a:lumOff val="50000"/>
                      </a:schemeClr>
                    </a:solidFill>
                  </a:tcPr>
                </a:tc>
                <a:extLst>
                  <a:ext uri="{0D108BD9-81ED-4DB2-BD59-A6C34878D82A}">
                    <a16:rowId xmlns:a16="http://schemas.microsoft.com/office/drawing/2014/main" val="4119711230"/>
                  </a:ext>
                </a:extLst>
              </a:tr>
              <a:tr h="323927">
                <a:tc>
                  <a:txBody>
                    <a:bodyPr/>
                    <a:lstStyle/>
                    <a:p>
                      <a:pPr algn="ctr"/>
                      <a:r>
                        <a:rPr lang="en-AU" sz="600" dirty="0">
                          <a:latin typeface="Segoe UI" panose="020B0502040204020203" pitchFamily="34" charset="0"/>
                          <a:cs typeface="Segoe UI" panose="020B0502040204020203" pitchFamily="34" charset="0"/>
                        </a:rPr>
                        <a:t>Natural Systems</a:t>
                      </a:r>
                    </a:p>
                  </a:txBody>
                  <a:tcPr marL="34332" marR="34332" marT="34332" marB="34332" anchor="ctr">
                    <a:lnL w="12700" cap="flat" cmpd="sng" algn="ctr">
                      <a:solidFill>
                        <a:schemeClr val="accent3">
                          <a:lumMod val="75000"/>
                        </a:schemeClr>
                      </a:solidFill>
                      <a:prstDash val="sysDot"/>
                      <a:round/>
                      <a:headEnd type="none" w="med" len="med"/>
                      <a:tailEnd type="none" w="med" len="med"/>
                    </a:lnL>
                    <a:solidFill>
                      <a:schemeClr val="bg1"/>
                    </a:solidFill>
                  </a:tcPr>
                </a:tc>
                <a:tc>
                  <a:txBody>
                    <a:bodyPr/>
                    <a:lstStyle/>
                    <a:p>
                      <a:pPr algn="ctr"/>
                      <a:r>
                        <a:rPr lang="en-AU" sz="600" dirty="0">
                          <a:latin typeface="Segoe UI" panose="020B0502040204020203" pitchFamily="34" charset="0"/>
                          <a:cs typeface="Segoe UI" panose="020B0502040204020203" pitchFamily="34" charset="0"/>
                        </a:rPr>
                        <a:t>Web</a:t>
                      </a:r>
                    </a:p>
                  </a:txBody>
                  <a:tcPr marL="34332" marR="34332" marT="34332" marB="34332" anchor="ctr">
                    <a:solidFill>
                      <a:schemeClr val="bg1"/>
                    </a:solidFill>
                  </a:tcPr>
                </a:tc>
                <a:tc gridSpan="2">
                  <a:txBody>
                    <a:bodyPr/>
                    <a:lstStyle/>
                    <a:p>
                      <a:pPr algn="ctr"/>
                      <a:r>
                        <a:rPr lang="en-AU" sz="600" dirty="0">
                          <a:latin typeface="Segoe UI" panose="020B0502040204020203" pitchFamily="34" charset="0"/>
                          <a:cs typeface="Segoe UI" panose="020B0502040204020203" pitchFamily="34" charset="0"/>
                        </a:rPr>
                        <a:t>Portals </a:t>
                      </a:r>
                      <a:br>
                        <a:rPr lang="en-AU" sz="600" dirty="0">
                          <a:latin typeface="Segoe UI" panose="020B0502040204020203" pitchFamily="34" charset="0"/>
                          <a:cs typeface="Segoe UI" panose="020B0502040204020203" pitchFamily="34" charset="0"/>
                        </a:rPr>
                      </a:br>
                      <a:endParaRPr lang="en-AU" sz="600" dirty="0">
                        <a:latin typeface="Segoe UI" panose="020B0502040204020203" pitchFamily="34" charset="0"/>
                        <a:cs typeface="Segoe UI" panose="020B0502040204020203" pitchFamily="34" charset="0"/>
                      </a:endParaRPr>
                    </a:p>
                  </a:txBody>
                  <a:tcPr marL="34332" marR="34332" marT="34332" marB="34332" anchor="ctr">
                    <a:solidFill>
                      <a:schemeClr val="bg1"/>
                    </a:solidFill>
                  </a:tcPr>
                </a:tc>
                <a:tc hMerge="1">
                  <a:txBody>
                    <a:bodyPr/>
                    <a:lstStyle/>
                    <a:p>
                      <a:pPr algn="ctr"/>
                      <a:endParaRPr lang="en-AU" sz="800" dirty="0">
                        <a:latin typeface="Segoe UI" panose="020B0502040204020203" pitchFamily="34" charset="0"/>
                        <a:cs typeface="Segoe UI" panose="020B0502040204020203" pitchFamily="34" charset="0"/>
                      </a:endParaRPr>
                    </a:p>
                  </a:txBody>
                  <a:tcPr marL="45720" marR="45720" anchor="ctr">
                    <a:solidFill>
                      <a:schemeClr val="bg1"/>
                    </a:solidFill>
                  </a:tcPr>
                </a:tc>
                <a:tc>
                  <a:txBody>
                    <a:bodyPr/>
                    <a:lstStyle/>
                    <a:p>
                      <a:pPr marL="0" marR="0" lvl="0" indent="0" algn="ctr" defTabSz="914399" rtl="0" eaLnBrk="1" fontAlgn="auto" latinLnBrk="0" hangingPunct="1">
                        <a:lnSpc>
                          <a:spcPct val="100000"/>
                        </a:lnSpc>
                        <a:spcBef>
                          <a:spcPts val="0"/>
                        </a:spcBef>
                        <a:spcAft>
                          <a:spcPts val="0"/>
                        </a:spcAft>
                        <a:buClrTx/>
                        <a:buSzTx/>
                        <a:buFontTx/>
                        <a:buNone/>
                        <a:tabLst/>
                        <a:defRPr/>
                      </a:pPr>
                      <a:r>
                        <a:rPr lang="en-AU" sz="600" dirty="0">
                          <a:latin typeface="Segoe UI" panose="020B0502040204020203" pitchFamily="34" charset="0"/>
                          <a:cs typeface="Segoe UI" panose="020B0502040204020203" pitchFamily="34" charset="0"/>
                        </a:rPr>
                        <a:t>Mobile App</a:t>
                      </a:r>
                    </a:p>
                  </a:txBody>
                  <a:tcPr marL="34332" marR="34332" marT="34332" marB="34332" anchor="ctr">
                    <a:lnR w="12700" cap="flat" cmpd="sng" algn="ctr">
                      <a:solidFill>
                        <a:schemeClr val="accent3">
                          <a:lumMod val="75000"/>
                        </a:schemeClr>
                      </a:solidFill>
                      <a:prstDash val="sysDot"/>
                      <a:round/>
                      <a:headEnd type="none" w="med" len="med"/>
                      <a:tailEnd type="none" w="med" len="med"/>
                    </a:lnR>
                    <a:solidFill>
                      <a:schemeClr val="bg1"/>
                    </a:solidFill>
                  </a:tcPr>
                </a:tc>
                <a:extLst>
                  <a:ext uri="{0D108BD9-81ED-4DB2-BD59-A6C34878D82A}">
                    <a16:rowId xmlns:a16="http://schemas.microsoft.com/office/drawing/2014/main" val="247615025"/>
                  </a:ext>
                </a:extLst>
              </a:tr>
              <a:tr h="318175">
                <a:tc>
                  <a:txBody>
                    <a:bodyPr/>
                    <a:lstStyle/>
                    <a:p>
                      <a:pPr algn="ctr"/>
                      <a:r>
                        <a:rPr lang="en-AU" sz="600" dirty="0">
                          <a:latin typeface="Segoe UI" panose="020B0502040204020203" pitchFamily="34" charset="0"/>
                          <a:cs typeface="Segoe UI" panose="020B0502040204020203" pitchFamily="34" charset="0"/>
                        </a:rPr>
                        <a:t>Virtual Assistant</a:t>
                      </a:r>
                    </a:p>
                  </a:txBody>
                  <a:tcPr marL="34332" marR="34332" marT="34332" marB="34332" anchor="ctr">
                    <a:lnL w="12700" cap="flat" cmpd="sng" algn="ctr">
                      <a:solidFill>
                        <a:schemeClr val="accent3">
                          <a:lumMod val="75000"/>
                        </a:schemeClr>
                      </a:solidFill>
                      <a:prstDash val="sysDot"/>
                      <a:round/>
                      <a:headEnd type="none" w="med" len="med"/>
                      <a:tailEnd type="none" w="med" len="med"/>
                    </a:lnL>
                    <a:lnB w="12700" cap="flat" cmpd="sng" algn="ctr">
                      <a:solidFill>
                        <a:schemeClr val="accent3">
                          <a:lumMod val="75000"/>
                        </a:schemeClr>
                      </a:solidFill>
                      <a:prstDash val="sysDot"/>
                      <a:round/>
                      <a:headEnd type="none" w="med" len="med"/>
                      <a:tailEnd type="none" w="med" len="med"/>
                    </a:lnB>
                    <a:solidFill>
                      <a:schemeClr val="bg1"/>
                    </a:solidFill>
                  </a:tcPr>
                </a:tc>
                <a:tc>
                  <a:txBody>
                    <a:bodyPr/>
                    <a:lstStyle/>
                    <a:p>
                      <a:pPr algn="ctr"/>
                      <a:r>
                        <a:rPr lang="en-AU" sz="600" dirty="0">
                          <a:latin typeface="Segoe UI" panose="020B0502040204020203" pitchFamily="34" charset="0"/>
                          <a:cs typeface="Segoe UI" panose="020B0502040204020203" pitchFamily="34" charset="0"/>
                        </a:rPr>
                        <a:t>Web-chat</a:t>
                      </a:r>
                    </a:p>
                  </a:txBody>
                  <a:tcPr marL="34332" marR="34332" marT="34332" marB="34332" anchor="ctr">
                    <a:lnB w="12700" cap="flat" cmpd="sng" algn="ctr">
                      <a:solidFill>
                        <a:schemeClr val="accent3">
                          <a:lumMod val="75000"/>
                        </a:schemeClr>
                      </a:solidFill>
                      <a:prstDash val="sysDot"/>
                      <a:round/>
                      <a:headEnd type="none" w="med" len="med"/>
                      <a:tailEnd type="none" w="med" len="med"/>
                    </a:lnB>
                    <a:solidFill>
                      <a:schemeClr val="bg1"/>
                    </a:solidFill>
                  </a:tcPr>
                </a:tc>
                <a:tc>
                  <a:txBody>
                    <a:bodyPr/>
                    <a:lstStyle/>
                    <a:p>
                      <a:pPr algn="ctr"/>
                      <a:r>
                        <a:rPr lang="en-AU" sz="600" dirty="0">
                          <a:latin typeface="Segoe UI" panose="020B0502040204020203" pitchFamily="34" charset="0"/>
                          <a:cs typeface="Segoe UI" panose="020B0502040204020203" pitchFamily="34" charset="0"/>
                        </a:rPr>
                        <a:t>Email</a:t>
                      </a:r>
                    </a:p>
                  </a:txBody>
                  <a:tcPr marL="34332" marR="34332" marT="34332" marB="34332" anchor="ctr">
                    <a:lnB w="12700" cap="flat" cmpd="sng" algn="ctr">
                      <a:solidFill>
                        <a:schemeClr val="accent3">
                          <a:lumMod val="75000"/>
                        </a:schemeClr>
                      </a:solidFill>
                      <a:prstDash val="sysDot"/>
                      <a:round/>
                      <a:headEnd type="none" w="med" len="med"/>
                      <a:tailEnd type="none" w="med" len="med"/>
                    </a:lnB>
                    <a:solidFill>
                      <a:schemeClr val="bg1"/>
                    </a:solidFill>
                  </a:tcPr>
                </a:tc>
                <a:tc>
                  <a:txBody>
                    <a:bodyPr/>
                    <a:lstStyle/>
                    <a:p>
                      <a:pPr algn="ctr"/>
                      <a:r>
                        <a:rPr lang="en-AU" sz="600" dirty="0">
                          <a:latin typeface="Segoe UI" panose="020B0502040204020203" pitchFamily="34" charset="0"/>
                          <a:cs typeface="Segoe UI" panose="020B0502040204020203" pitchFamily="34" charset="0"/>
                        </a:rPr>
                        <a:t>Secure Mail</a:t>
                      </a:r>
                    </a:p>
                  </a:txBody>
                  <a:tcPr marL="34332" marR="34332" marT="34332" marB="34332" anchor="ctr">
                    <a:lnB w="12700" cap="flat" cmpd="sng" algn="ctr">
                      <a:solidFill>
                        <a:schemeClr val="accent3">
                          <a:lumMod val="75000"/>
                        </a:schemeClr>
                      </a:solidFill>
                      <a:prstDash val="sysDot"/>
                      <a:round/>
                      <a:headEnd type="none" w="med" len="med"/>
                      <a:tailEnd type="none" w="med" len="med"/>
                    </a:lnB>
                    <a:solidFill>
                      <a:schemeClr val="bg1"/>
                    </a:solidFill>
                  </a:tcPr>
                </a:tc>
                <a:tc>
                  <a:txBody>
                    <a:bodyPr/>
                    <a:lstStyle/>
                    <a:p>
                      <a:pPr algn="ctr"/>
                      <a:r>
                        <a:rPr lang="en-AU" sz="600" dirty="0">
                          <a:latin typeface="Segoe UI" panose="020B0502040204020203" pitchFamily="34" charset="0"/>
                          <a:cs typeface="Segoe UI" panose="020B0502040204020203" pitchFamily="34" charset="0"/>
                        </a:rPr>
                        <a:t>Social Media</a:t>
                      </a:r>
                    </a:p>
                  </a:txBody>
                  <a:tcPr marL="34332" marR="34332" marT="34332" marB="34332" anchor="ctr">
                    <a:lnR w="12700" cap="flat" cmpd="sng" algn="ctr">
                      <a:solidFill>
                        <a:schemeClr val="accent3">
                          <a:lumMod val="75000"/>
                        </a:schemeClr>
                      </a:solidFill>
                      <a:prstDash val="sysDot"/>
                      <a:round/>
                      <a:headEnd type="none" w="med" len="med"/>
                      <a:tailEnd type="none" w="med" len="med"/>
                    </a:lnR>
                    <a:lnB w="12700" cap="flat" cmpd="sng" algn="ctr">
                      <a:solidFill>
                        <a:schemeClr val="accent3">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11" name="Table 110">
            <a:extLst>
              <a:ext uri="{FF2B5EF4-FFF2-40B4-BE49-F238E27FC236}">
                <a16:creationId xmlns:a16="http://schemas.microsoft.com/office/drawing/2014/main" id="{C68C5887-2944-49E6-A2AB-67AD1EC0C7B6}"/>
              </a:ext>
            </a:extLst>
          </p:cNvPr>
          <p:cNvGraphicFramePr>
            <a:graphicFrameLocks noGrp="1"/>
          </p:cNvGraphicFramePr>
          <p:nvPr/>
        </p:nvGraphicFramePr>
        <p:xfrm>
          <a:off x="6653592" y="4037138"/>
          <a:ext cx="2264608" cy="597616"/>
        </p:xfrm>
        <a:graphic>
          <a:graphicData uri="http://schemas.openxmlformats.org/drawingml/2006/table">
            <a:tbl>
              <a:tblPr firstRow="1" bandRow="1">
                <a:tableStyleId>{073A0DAA-6AF3-43AB-8588-CEC1D06C72B9}</a:tableStyleId>
              </a:tblPr>
              <a:tblGrid>
                <a:gridCol w="566152">
                  <a:extLst>
                    <a:ext uri="{9D8B030D-6E8A-4147-A177-3AD203B41FA5}">
                      <a16:colId xmlns:a16="http://schemas.microsoft.com/office/drawing/2014/main" val="31446833"/>
                    </a:ext>
                  </a:extLst>
                </a:gridCol>
                <a:gridCol w="566152">
                  <a:extLst>
                    <a:ext uri="{9D8B030D-6E8A-4147-A177-3AD203B41FA5}">
                      <a16:colId xmlns:a16="http://schemas.microsoft.com/office/drawing/2014/main" val="1536314656"/>
                    </a:ext>
                  </a:extLst>
                </a:gridCol>
                <a:gridCol w="566152">
                  <a:extLst>
                    <a:ext uri="{9D8B030D-6E8A-4147-A177-3AD203B41FA5}">
                      <a16:colId xmlns:a16="http://schemas.microsoft.com/office/drawing/2014/main" val="509100252"/>
                    </a:ext>
                  </a:extLst>
                </a:gridCol>
                <a:gridCol w="566152">
                  <a:extLst>
                    <a:ext uri="{9D8B030D-6E8A-4147-A177-3AD203B41FA5}">
                      <a16:colId xmlns:a16="http://schemas.microsoft.com/office/drawing/2014/main" val="846961816"/>
                    </a:ext>
                  </a:extLst>
                </a:gridCol>
              </a:tblGrid>
              <a:tr h="205990">
                <a:tc gridSpan="4">
                  <a:txBody>
                    <a:bodyPr/>
                    <a:lstStyle/>
                    <a:p>
                      <a:pPr algn="ctr"/>
                      <a:r>
                        <a:rPr lang="en-AU" sz="900" dirty="0">
                          <a:solidFill>
                            <a:schemeClr val="accent3">
                              <a:lumMod val="75000"/>
                            </a:schemeClr>
                          </a:solidFill>
                          <a:latin typeface="Segoe UI" panose="020B0502040204020203" pitchFamily="34" charset="0"/>
                          <a:cs typeface="Segoe UI" panose="020B0502040204020203" pitchFamily="34" charset="0"/>
                        </a:rPr>
                        <a:t>Non-Digital</a:t>
                      </a:r>
                    </a:p>
                  </a:txBody>
                  <a:tcPr marL="68663" marR="68663" marT="34332" marB="34332">
                    <a:lnL w="12700" cap="flat" cmpd="sng" algn="ctr">
                      <a:solidFill>
                        <a:schemeClr val="accent3">
                          <a:lumMod val="50000"/>
                        </a:schemeClr>
                      </a:solidFill>
                      <a:prstDash val="sysDot"/>
                      <a:round/>
                      <a:headEnd type="none" w="med" len="med"/>
                      <a:tailEnd type="none" w="med" len="med"/>
                    </a:lnL>
                    <a:lnR w="12700" cap="flat" cmpd="sng" algn="ctr">
                      <a:solidFill>
                        <a:schemeClr val="accent3">
                          <a:lumMod val="50000"/>
                        </a:schemeClr>
                      </a:solidFill>
                      <a:prstDash val="sysDot"/>
                      <a:round/>
                      <a:headEnd type="none" w="med" len="med"/>
                      <a:tailEnd type="none" w="med" len="med"/>
                    </a:lnR>
                    <a:lnT w="12700" cap="flat" cmpd="sng" algn="ctr">
                      <a:solidFill>
                        <a:schemeClr val="accent3">
                          <a:lumMod val="50000"/>
                        </a:schemeClr>
                      </a:solidFill>
                      <a:prstDash val="sysDot"/>
                      <a:round/>
                      <a:headEnd type="none" w="med" len="med"/>
                      <a:tailEnd type="none" w="med" len="med"/>
                    </a:lnT>
                    <a:solidFill>
                      <a:schemeClr val="bg1"/>
                    </a:solidFill>
                  </a:tcPr>
                </a:tc>
                <a:tc hMerge="1">
                  <a:txBody>
                    <a:bodyPr/>
                    <a:lstStyle/>
                    <a:p>
                      <a:pPr algn="ctr"/>
                      <a:endParaRPr lang="en-AU" sz="1400" dirty="0">
                        <a:latin typeface="Segoe UI" panose="020B0502040204020203" pitchFamily="34" charset="0"/>
                        <a:cs typeface="Segoe UI" panose="020B0502040204020203" pitchFamily="34" charset="0"/>
                      </a:endParaRPr>
                    </a:p>
                  </a:txBody>
                  <a:tcPr>
                    <a:solidFill>
                      <a:schemeClr val="accent3">
                        <a:lumMod val="75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391626">
                <a:tc>
                  <a:txBody>
                    <a:bodyPr/>
                    <a:lstStyle/>
                    <a:p>
                      <a:pPr algn="ctr"/>
                      <a:r>
                        <a:rPr lang="en-AU" sz="600" dirty="0">
                          <a:latin typeface="Segoe UI" panose="020B0502040204020203" pitchFamily="34" charset="0"/>
                          <a:cs typeface="Segoe UI" panose="020B0502040204020203" pitchFamily="34" charset="0"/>
                        </a:rPr>
                        <a:t>SMS</a:t>
                      </a:r>
                    </a:p>
                  </a:txBody>
                  <a:tcPr marL="34332" marR="34332" marT="34332" marB="34332" anchor="ctr">
                    <a:lnL w="12700" cap="flat" cmpd="sng" algn="ctr">
                      <a:solidFill>
                        <a:schemeClr val="accent3">
                          <a:lumMod val="50000"/>
                        </a:schemeClr>
                      </a:solidFill>
                      <a:prstDash val="sysDot"/>
                      <a:round/>
                      <a:headEnd type="none" w="med" len="med"/>
                      <a:tailEnd type="none" w="med" len="med"/>
                    </a:lnL>
                    <a:lnB w="12700" cap="flat" cmpd="sng" algn="ctr">
                      <a:solidFill>
                        <a:schemeClr val="accent3">
                          <a:lumMod val="50000"/>
                        </a:schemeClr>
                      </a:solidFill>
                      <a:prstDash val="sysDot"/>
                      <a:round/>
                      <a:headEnd type="none" w="med" len="med"/>
                      <a:tailEnd type="none" w="med" len="med"/>
                    </a:lnB>
                    <a:solidFill>
                      <a:schemeClr val="bg1"/>
                    </a:solidFill>
                  </a:tcPr>
                </a:tc>
                <a:tc>
                  <a:txBody>
                    <a:bodyPr/>
                    <a:lstStyle/>
                    <a:p>
                      <a:pPr algn="ctr"/>
                      <a:r>
                        <a:rPr lang="en-AU" sz="600" dirty="0">
                          <a:latin typeface="Segoe UI" panose="020B0502040204020203" pitchFamily="34" charset="0"/>
                          <a:cs typeface="Segoe UI" panose="020B0502040204020203" pitchFamily="34" charset="0"/>
                        </a:rPr>
                        <a:t>Phone</a:t>
                      </a:r>
                      <a:br>
                        <a:rPr lang="en-AU" sz="600" dirty="0">
                          <a:latin typeface="Segoe UI" panose="020B0502040204020203" pitchFamily="34" charset="0"/>
                          <a:cs typeface="Segoe UI" panose="020B0502040204020203" pitchFamily="34" charset="0"/>
                        </a:rPr>
                      </a:br>
                      <a:r>
                        <a:rPr lang="en-AU" sz="600" dirty="0">
                          <a:latin typeface="Segoe UI" panose="020B0502040204020203" pitchFamily="34" charset="0"/>
                          <a:cs typeface="Segoe UI" panose="020B0502040204020203" pitchFamily="34" charset="0"/>
                        </a:rPr>
                        <a:t>(in &amp; out)</a:t>
                      </a:r>
                    </a:p>
                  </a:txBody>
                  <a:tcPr marL="34332" marR="34332" marT="34332" marB="34332" anchor="ctr">
                    <a:lnB w="12700" cap="flat" cmpd="sng" algn="ctr">
                      <a:solidFill>
                        <a:schemeClr val="accent3">
                          <a:lumMod val="50000"/>
                        </a:schemeClr>
                      </a:solidFill>
                      <a:prstDash val="sysDot"/>
                      <a:round/>
                      <a:headEnd type="none" w="med" len="med"/>
                      <a:tailEnd type="none" w="med" len="med"/>
                    </a:lnB>
                    <a:solidFill>
                      <a:schemeClr val="bg1"/>
                    </a:solidFill>
                  </a:tcPr>
                </a:tc>
                <a:tc>
                  <a:txBody>
                    <a:bodyPr/>
                    <a:lstStyle/>
                    <a:p>
                      <a:pPr algn="ctr"/>
                      <a:r>
                        <a:rPr lang="en-AU" sz="600" dirty="0">
                          <a:latin typeface="Segoe UI" panose="020B0502040204020203" pitchFamily="34" charset="0"/>
                          <a:cs typeface="Segoe UI" panose="020B0502040204020203" pitchFamily="34" charset="0"/>
                        </a:rPr>
                        <a:t>Face-to-Face</a:t>
                      </a:r>
                    </a:p>
                  </a:txBody>
                  <a:tcPr marL="34332" marR="34332" marT="34332" marB="34332" anchor="ctr">
                    <a:lnB w="12700" cap="flat" cmpd="sng" algn="ctr">
                      <a:solidFill>
                        <a:schemeClr val="accent3">
                          <a:lumMod val="50000"/>
                        </a:schemeClr>
                      </a:solidFill>
                      <a:prstDash val="sysDot"/>
                      <a:round/>
                      <a:headEnd type="none" w="med" len="med"/>
                      <a:tailEnd type="none" w="med" len="med"/>
                    </a:lnB>
                    <a:solidFill>
                      <a:schemeClr val="bg1"/>
                    </a:solidFill>
                  </a:tcPr>
                </a:tc>
                <a:tc>
                  <a:txBody>
                    <a:bodyPr/>
                    <a:lstStyle/>
                    <a:p>
                      <a:pPr algn="ctr"/>
                      <a:r>
                        <a:rPr lang="en-AU" sz="600" dirty="0">
                          <a:latin typeface="Segoe UI" panose="020B0502040204020203" pitchFamily="34" charset="0"/>
                          <a:cs typeface="Segoe UI" panose="020B0502040204020203" pitchFamily="34" charset="0"/>
                        </a:rPr>
                        <a:t>Paper </a:t>
                      </a:r>
                      <a:br>
                        <a:rPr lang="en-AU" sz="600" dirty="0">
                          <a:latin typeface="Segoe UI" panose="020B0502040204020203" pitchFamily="34" charset="0"/>
                          <a:cs typeface="Segoe UI" panose="020B0502040204020203" pitchFamily="34" charset="0"/>
                        </a:rPr>
                      </a:br>
                      <a:r>
                        <a:rPr lang="en-AU" sz="600" dirty="0">
                          <a:latin typeface="Segoe UI" panose="020B0502040204020203" pitchFamily="34" charset="0"/>
                          <a:cs typeface="Segoe UI" panose="020B0502040204020203" pitchFamily="34" charset="0"/>
                        </a:rPr>
                        <a:t>(in &amp; out)</a:t>
                      </a:r>
                    </a:p>
                  </a:txBody>
                  <a:tcPr marL="34332" marR="34332" marT="34332" marB="34332" anchor="ctr">
                    <a:lnR w="12700" cap="flat" cmpd="sng" algn="ctr">
                      <a:solidFill>
                        <a:schemeClr val="accent3">
                          <a:lumMod val="50000"/>
                        </a:schemeClr>
                      </a:solidFill>
                      <a:prstDash val="sysDot"/>
                      <a:round/>
                      <a:headEnd type="none" w="med" len="med"/>
                      <a:tailEnd type="none" w="med" len="med"/>
                    </a:lnR>
                    <a:lnB w="12700" cap="flat" cmpd="sng" algn="ctr">
                      <a:solidFill>
                        <a:schemeClr val="accent3">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22" name="Table 121">
            <a:extLst>
              <a:ext uri="{FF2B5EF4-FFF2-40B4-BE49-F238E27FC236}">
                <a16:creationId xmlns:a16="http://schemas.microsoft.com/office/drawing/2014/main" id="{F0DA271A-2EA4-4100-9441-466B10D0C10D}"/>
              </a:ext>
            </a:extLst>
          </p:cNvPr>
          <p:cNvGraphicFramePr>
            <a:graphicFrameLocks noGrp="1"/>
          </p:cNvGraphicFramePr>
          <p:nvPr/>
        </p:nvGraphicFramePr>
        <p:xfrm>
          <a:off x="3979846" y="1039247"/>
          <a:ext cx="1054280" cy="389092"/>
        </p:xfrm>
        <a:graphic>
          <a:graphicData uri="http://schemas.openxmlformats.org/drawingml/2006/table">
            <a:tbl>
              <a:tblPr firstRow="1" bandRow="1">
                <a:tableStyleId>{073A0DAA-6AF3-43AB-8588-CEC1D06C72B9}</a:tableStyleId>
              </a:tblPr>
              <a:tblGrid>
                <a:gridCol w="405492">
                  <a:extLst>
                    <a:ext uri="{9D8B030D-6E8A-4147-A177-3AD203B41FA5}">
                      <a16:colId xmlns:a16="http://schemas.microsoft.com/office/drawing/2014/main" val="1536314656"/>
                    </a:ext>
                  </a:extLst>
                </a:gridCol>
                <a:gridCol w="324394">
                  <a:extLst>
                    <a:ext uri="{9D8B030D-6E8A-4147-A177-3AD203B41FA5}">
                      <a16:colId xmlns:a16="http://schemas.microsoft.com/office/drawing/2014/main" val="509100252"/>
                    </a:ext>
                  </a:extLst>
                </a:gridCol>
                <a:gridCol w="324394">
                  <a:extLst>
                    <a:ext uri="{9D8B030D-6E8A-4147-A177-3AD203B41FA5}">
                      <a16:colId xmlns:a16="http://schemas.microsoft.com/office/drawing/2014/main" val="846961816"/>
                    </a:ext>
                  </a:extLst>
                </a:gridCol>
              </a:tblGrid>
              <a:tr h="160214">
                <a:tc gridSpan="3">
                  <a:txBody>
                    <a:bodyPr/>
                    <a:lstStyle/>
                    <a:p>
                      <a:pPr algn="ctr"/>
                      <a:r>
                        <a:rPr lang="en-AU" sz="600" dirty="0">
                          <a:solidFill>
                            <a:schemeClr val="bg1"/>
                          </a:solidFill>
                          <a:latin typeface="Segoe UI" panose="020B0502040204020203" pitchFamily="34" charset="0"/>
                          <a:cs typeface="Segoe UI" panose="020B0502040204020203" pitchFamily="34" charset="0"/>
                        </a:rPr>
                        <a:t>Individual</a:t>
                      </a:r>
                    </a:p>
                  </a:txBody>
                  <a:tcPr marL="34332" marR="34332"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50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228878">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Employees</a:t>
                      </a:r>
                    </a:p>
                  </a:txBody>
                  <a:tcPr marL="34332" marR="34332" marT="34332" marB="34332" anchor="ctr">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Families</a:t>
                      </a:r>
                    </a:p>
                  </a:txBody>
                  <a:tcPr marL="34332" marR="34332" marT="34332" marB="34332" anchor="ctr">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Sole </a:t>
                      </a:r>
                    </a:p>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Traders</a:t>
                      </a:r>
                    </a:p>
                  </a:txBody>
                  <a:tcPr marL="34332" marR="34332" marT="34332" marB="34332" anchor="ctr">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23" name="Table 122">
            <a:extLst>
              <a:ext uri="{FF2B5EF4-FFF2-40B4-BE49-F238E27FC236}">
                <a16:creationId xmlns:a16="http://schemas.microsoft.com/office/drawing/2014/main" id="{0F66F650-10F3-41E5-99CB-4001326BCB7F}"/>
              </a:ext>
            </a:extLst>
          </p:cNvPr>
          <p:cNvGraphicFramePr>
            <a:graphicFrameLocks noGrp="1"/>
          </p:cNvGraphicFramePr>
          <p:nvPr/>
        </p:nvGraphicFramePr>
        <p:xfrm>
          <a:off x="5097268" y="1039248"/>
          <a:ext cx="1243510" cy="398221"/>
        </p:xfrm>
        <a:graphic>
          <a:graphicData uri="http://schemas.openxmlformats.org/drawingml/2006/table">
            <a:tbl>
              <a:tblPr firstRow="1" bandRow="1">
                <a:tableStyleId>{073A0DAA-6AF3-43AB-8588-CEC1D06C72B9}</a:tableStyleId>
              </a:tblPr>
              <a:tblGrid>
                <a:gridCol w="486591">
                  <a:extLst>
                    <a:ext uri="{9D8B030D-6E8A-4147-A177-3AD203B41FA5}">
                      <a16:colId xmlns:a16="http://schemas.microsoft.com/office/drawing/2014/main" val="1536314656"/>
                    </a:ext>
                  </a:extLst>
                </a:gridCol>
                <a:gridCol w="270328">
                  <a:extLst>
                    <a:ext uri="{9D8B030D-6E8A-4147-A177-3AD203B41FA5}">
                      <a16:colId xmlns:a16="http://schemas.microsoft.com/office/drawing/2014/main" val="509100252"/>
                    </a:ext>
                  </a:extLst>
                </a:gridCol>
                <a:gridCol w="486591">
                  <a:extLst>
                    <a:ext uri="{9D8B030D-6E8A-4147-A177-3AD203B41FA5}">
                      <a16:colId xmlns:a16="http://schemas.microsoft.com/office/drawing/2014/main" val="846961816"/>
                    </a:ext>
                  </a:extLst>
                </a:gridCol>
              </a:tblGrid>
              <a:tr h="169343">
                <a:tc gridSpan="3">
                  <a:txBody>
                    <a:bodyPr/>
                    <a:lstStyle/>
                    <a:p>
                      <a:pPr algn="ctr"/>
                      <a:r>
                        <a:rPr lang="en-AU" sz="600" dirty="0">
                          <a:solidFill>
                            <a:schemeClr val="bg1"/>
                          </a:solidFill>
                          <a:latin typeface="Segoe UI" panose="020B0502040204020203" pitchFamily="34" charset="0"/>
                          <a:cs typeface="Segoe UI" panose="020B0502040204020203" pitchFamily="34" charset="0"/>
                        </a:rPr>
                        <a:t>Superannuation Funds</a:t>
                      </a:r>
                    </a:p>
                  </a:txBody>
                  <a:tcPr marL="34332" marR="34332"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50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228878">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Self-Managed Funds</a:t>
                      </a:r>
                    </a:p>
                  </a:txBody>
                  <a:tcPr marL="34332" marR="34332" marT="34332" marB="34332">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APRA</a:t>
                      </a:r>
                      <a:b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Funds</a:t>
                      </a:r>
                    </a:p>
                  </a:txBody>
                  <a:tcPr marL="34332" marR="34332" marT="34332" marB="34332">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500" b="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APRA</a:t>
                      </a:r>
                      <a:br>
                        <a:rPr lang="en-AU" sz="500" b="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500" b="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Exempt Funds</a:t>
                      </a:r>
                      <a:endPar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4332" marR="34332" marT="34332" marB="34332">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24" name="Table 123">
            <a:extLst>
              <a:ext uri="{FF2B5EF4-FFF2-40B4-BE49-F238E27FC236}">
                <a16:creationId xmlns:a16="http://schemas.microsoft.com/office/drawing/2014/main" id="{11832986-EB1B-4A83-8666-319992313C48}"/>
              </a:ext>
            </a:extLst>
          </p:cNvPr>
          <p:cNvGraphicFramePr>
            <a:graphicFrameLocks noGrp="1"/>
          </p:cNvGraphicFramePr>
          <p:nvPr/>
        </p:nvGraphicFramePr>
        <p:xfrm>
          <a:off x="3979846" y="1503684"/>
          <a:ext cx="1730101" cy="398221"/>
        </p:xfrm>
        <a:graphic>
          <a:graphicData uri="http://schemas.openxmlformats.org/drawingml/2006/table">
            <a:tbl>
              <a:tblPr firstRow="1" bandRow="1">
                <a:tableStyleId>{073A0DAA-6AF3-43AB-8588-CEC1D06C72B9}</a:tableStyleId>
              </a:tblPr>
              <a:tblGrid>
                <a:gridCol w="351427">
                  <a:extLst>
                    <a:ext uri="{9D8B030D-6E8A-4147-A177-3AD203B41FA5}">
                      <a16:colId xmlns:a16="http://schemas.microsoft.com/office/drawing/2014/main" val="1536314656"/>
                    </a:ext>
                  </a:extLst>
                </a:gridCol>
                <a:gridCol w="459558">
                  <a:extLst>
                    <a:ext uri="{9D8B030D-6E8A-4147-A177-3AD203B41FA5}">
                      <a16:colId xmlns:a16="http://schemas.microsoft.com/office/drawing/2014/main" val="730548387"/>
                    </a:ext>
                  </a:extLst>
                </a:gridCol>
                <a:gridCol w="459558">
                  <a:extLst>
                    <a:ext uri="{9D8B030D-6E8A-4147-A177-3AD203B41FA5}">
                      <a16:colId xmlns:a16="http://schemas.microsoft.com/office/drawing/2014/main" val="509100252"/>
                    </a:ext>
                  </a:extLst>
                </a:gridCol>
                <a:gridCol w="459558">
                  <a:extLst>
                    <a:ext uri="{9D8B030D-6E8A-4147-A177-3AD203B41FA5}">
                      <a16:colId xmlns:a16="http://schemas.microsoft.com/office/drawing/2014/main" val="846961816"/>
                    </a:ext>
                  </a:extLst>
                </a:gridCol>
              </a:tblGrid>
              <a:tr h="169343">
                <a:tc gridSpan="4">
                  <a:txBody>
                    <a:bodyPr/>
                    <a:lstStyle/>
                    <a:p>
                      <a:pPr algn="ctr"/>
                      <a:r>
                        <a:rPr lang="en-AU" sz="600" dirty="0">
                          <a:solidFill>
                            <a:schemeClr val="bg1"/>
                          </a:solidFill>
                          <a:latin typeface="Segoe UI" panose="020B0502040204020203" pitchFamily="34" charset="0"/>
                          <a:cs typeface="Segoe UI" panose="020B0502040204020203" pitchFamily="34" charset="0"/>
                        </a:rPr>
                        <a:t>Intermediaries</a:t>
                      </a:r>
                    </a:p>
                  </a:txBody>
                  <a:tcPr marL="34332" marR="34332"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50000"/>
                      </a:schemeClr>
                    </a:solidFill>
                  </a:tcPr>
                </a:tc>
                <a:tc hMerge="1">
                  <a:txBody>
                    <a:bodyPr/>
                    <a:lstStyle/>
                    <a:p>
                      <a:endParaRPr lang="en-AU"/>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228878">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Payroll</a:t>
                      </a:r>
                      <a:r>
                        <a:rPr lang="en-AU" sz="500" b="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Providers</a:t>
                      </a:r>
                      <a:endPar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4332" marR="34332" marT="34332" marB="34332" anchor="ctr">
                    <a:lnL w="12700" cap="flat" cmpd="sng" algn="ctr">
                      <a:solidFill>
                        <a:schemeClr val="tx1">
                          <a:lumMod val="50000"/>
                          <a:lumOff val="50000"/>
                        </a:schemeClr>
                      </a:solidFill>
                      <a:prstDash val="sysDot"/>
                      <a:round/>
                      <a:headEnd type="none" w="med" len="med"/>
                      <a:tailEnd type="none" w="med" len="med"/>
                    </a:lnL>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Registry Professionals</a:t>
                      </a:r>
                    </a:p>
                  </a:txBody>
                  <a:tcPr marL="34332" marR="34332" marT="34332" marB="34332" anchor="ctr">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Tax Professionals</a:t>
                      </a:r>
                    </a:p>
                  </a:txBody>
                  <a:tcPr marL="34332" marR="34332" marT="34332" marB="34332" anchor="ctr">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Insolvency Practitioners</a:t>
                      </a:r>
                    </a:p>
                  </a:txBody>
                  <a:tcPr marL="34332" marR="34332" marT="34332" marB="34332" anchor="ctr">
                    <a:lnR w="12700" cap="flat" cmpd="sng" algn="ctr">
                      <a:solidFill>
                        <a:schemeClr val="tx1">
                          <a:lumMod val="50000"/>
                          <a:lumOff val="50000"/>
                        </a:schemeClr>
                      </a:solidFill>
                      <a:prstDash val="sysDot"/>
                      <a:round/>
                      <a:headEnd type="none" w="med" len="med"/>
                      <a:tailEnd type="none" w="med" len="med"/>
                    </a:lnR>
                    <a:solidFill>
                      <a:schemeClr val="bg1"/>
                    </a:solidFill>
                  </a:tcPr>
                </a:tc>
                <a:extLst>
                  <a:ext uri="{0D108BD9-81ED-4DB2-BD59-A6C34878D82A}">
                    <a16:rowId xmlns:a16="http://schemas.microsoft.com/office/drawing/2014/main" val="1137521038"/>
                  </a:ext>
                </a:extLst>
              </a:tr>
            </a:tbl>
          </a:graphicData>
        </a:graphic>
      </p:graphicFrame>
      <p:graphicFrame>
        <p:nvGraphicFramePr>
          <p:cNvPr id="125" name="Table 124">
            <a:extLst>
              <a:ext uri="{FF2B5EF4-FFF2-40B4-BE49-F238E27FC236}">
                <a16:creationId xmlns:a16="http://schemas.microsoft.com/office/drawing/2014/main" id="{225005D2-74E3-4FB0-B367-D1594AE7B775}"/>
              </a:ext>
            </a:extLst>
          </p:cNvPr>
          <p:cNvGraphicFramePr>
            <a:graphicFrameLocks noGrp="1"/>
          </p:cNvGraphicFramePr>
          <p:nvPr/>
        </p:nvGraphicFramePr>
        <p:xfrm>
          <a:off x="5893790" y="1503684"/>
          <a:ext cx="1594937" cy="398221"/>
        </p:xfrm>
        <a:graphic>
          <a:graphicData uri="http://schemas.openxmlformats.org/drawingml/2006/table">
            <a:tbl>
              <a:tblPr firstRow="1" bandRow="1">
                <a:tableStyleId>{073A0DAA-6AF3-43AB-8588-CEC1D06C72B9}</a:tableStyleId>
              </a:tblPr>
              <a:tblGrid>
                <a:gridCol w="351427">
                  <a:extLst>
                    <a:ext uri="{9D8B030D-6E8A-4147-A177-3AD203B41FA5}">
                      <a16:colId xmlns:a16="http://schemas.microsoft.com/office/drawing/2014/main" val="1536314656"/>
                    </a:ext>
                  </a:extLst>
                </a:gridCol>
                <a:gridCol w="459558">
                  <a:extLst>
                    <a:ext uri="{9D8B030D-6E8A-4147-A177-3AD203B41FA5}">
                      <a16:colId xmlns:a16="http://schemas.microsoft.com/office/drawing/2014/main" val="509100252"/>
                    </a:ext>
                  </a:extLst>
                </a:gridCol>
                <a:gridCol w="432525">
                  <a:extLst>
                    <a:ext uri="{9D8B030D-6E8A-4147-A177-3AD203B41FA5}">
                      <a16:colId xmlns:a16="http://schemas.microsoft.com/office/drawing/2014/main" val="2876768355"/>
                    </a:ext>
                  </a:extLst>
                </a:gridCol>
                <a:gridCol w="351427">
                  <a:extLst>
                    <a:ext uri="{9D8B030D-6E8A-4147-A177-3AD203B41FA5}">
                      <a16:colId xmlns:a16="http://schemas.microsoft.com/office/drawing/2014/main" val="846961816"/>
                    </a:ext>
                  </a:extLst>
                </a:gridCol>
              </a:tblGrid>
              <a:tr h="169343">
                <a:tc gridSpan="4">
                  <a:txBody>
                    <a:bodyPr/>
                    <a:lstStyle/>
                    <a:p>
                      <a:pPr algn="ctr"/>
                      <a:r>
                        <a:rPr lang="en-AU" sz="600" dirty="0">
                          <a:solidFill>
                            <a:schemeClr val="bg1"/>
                          </a:solidFill>
                          <a:latin typeface="Segoe UI" panose="020B0502040204020203" pitchFamily="34" charset="0"/>
                          <a:cs typeface="Segoe UI" panose="020B0502040204020203" pitchFamily="34" charset="0"/>
                        </a:rPr>
                        <a:t>Partners</a:t>
                      </a:r>
                    </a:p>
                  </a:txBody>
                  <a:tcPr marL="34332" marR="34332"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50000"/>
                      </a:schemeClr>
                    </a:solidFill>
                  </a:tcPr>
                </a:tc>
                <a:tc hMerge="1">
                  <a:txBody>
                    <a:bodyPr/>
                    <a:lstStyle/>
                    <a:p>
                      <a:endParaRPr lang="en-AU" dirty="0"/>
                    </a:p>
                  </a:txBody>
                  <a:tcPr/>
                </a:tc>
                <a:tc hMerge="1">
                  <a:txBody>
                    <a:bodyPr/>
                    <a:lstStyle/>
                    <a:p>
                      <a:endParaRPr lang="en-AU"/>
                    </a:p>
                  </a:txBody>
                  <a:tcPr/>
                </a:tc>
                <a:tc hMerge="1">
                  <a:txBody>
                    <a:bodyPr/>
                    <a:lstStyle/>
                    <a:p>
                      <a:endParaRPr lang="en-AU" dirty="0"/>
                    </a:p>
                  </a:txBody>
                  <a:tcPr/>
                </a:tc>
                <a:extLst>
                  <a:ext uri="{0D108BD9-81ED-4DB2-BD59-A6C34878D82A}">
                    <a16:rowId xmlns:a16="http://schemas.microsoft.com/office/drawing/2014/main" val="4119711230"/>
                  </a:ext>
                </a:extLst>
              </a:tr>
              <a:tr h="228878">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Software Providers</a:t>
                      </a:r>
                    </a:p>
                  </a:txBody>
                  <a:tcPr marL="34332" marR="34332" marT="34332" marB="34332" anchor="ctr">
                    <a:lnL w="12700" cap="flat" cmpd="sng" algn="ctr">
                      <a:solidFill>
                        <a:schemeClr val="tx1">
                          <a:lumMod val="50000"/>
                          <a:lumOff val="50000"/>
                        </a:schemeClr>
                      </a:solidFill>
                      <a:prstDash val="sysDot"/>
                      <a:round/>
                      <a:headEnd type="none" w="med" len="med"/>
                      <a:tailEnd type="none" w="med" len="med"/>
                    </a:lnL>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Government Agencies</a:t>
                      </a:r>
                    </a:p>
                  </a:txBody>
                  <a:tcPr marL="34332" marR="34332" marT="34332" marB="34332" anchor="ctr">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Information Brokers</a:t>
                      </a:r>
                    </a:p>
                  </a:txBody>
                  <a:tcPr marL="34332" marR="34332" marT="34332" marB="34332" anchor="ctr">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Revenue</a:t>
                      </a:r>
                      <a:r>
                        <a:rPr lang="en-AU" sz="500" b="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Agencies</a:t>
                      </a:r>
                      <a:endPar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4332" marR="34332" marT="34332" marB="34332" anchor="ctr">
                    <a:lnR w="12700" cap="flat" cmpd="sng" algn="ctr">
                      <a:solidFill>
                        <a:schemeClr val="tx1">
                          <a:lumMod val="50000"/>
                          <a:lumOff val="50000"/>
                        </a:schemeClr>
                      </a:solidFill>
                      <a:prstDash val="sysDot"/>
                      <a:round/>
                      <a:headEnd type="none" w="med" len="med"/>
                      <a:tailEnd type="none" w="med" len="med"/>
                    </a:lnR>
                    <a:solidFill>
                      <a:schemeClr val="bg1"/>
                    </a:solidFill>
                  </a:tcPr>
                </a:tc>
                <a:extLst>
                  <a:ext uri="{0D108BD9-81ED-4DB2-BD59-A6C34878D82A}">
                    <a16:rowId xmlns:a16="http://schemas.microsoft.com/office/drawing/2014/main" val="1137521038"/>
                  </a:ext>
                </a:extLst>
              </a:tr>
            </a:tbl>
          </a:graphicData>
        </a:graphic>
      </p:graphicFrame>
      <p:graphicFrame>
        <p:nvGraphicFramePr>
          <p:cNvPr id="126" name="Table 125">
            <a:extLst>
              <a:ext uri="{FF2B5EF4-FFF2-40B4-BE49-F238E27FC236}">
                <a16:creationId xmlns:a16="http://schemas.microsoft.com/office/drawing/2014/main" id="{7BB4A545-A602-4030-8EDC-BE2BE98ED3F1}"/>
              </a:ext>
            </a:extLst>
          </p:cNvPr>
          <p:cNvGraphicFramePr>
            <a:graphicFrameLocks noGrp="1"/>
          </p:cNvGraphicFramePr>
          <p:nvPr/>
        </p:nvGraphicFramePr>
        <p:xfrm>
          <a:off x="6403919" y="1039247"/>
          <a:ext cx="1027247" cy="389092"/>
        </p:xfrm>
        <a:graphic>
          <a:graphicData uri="http://schemas.openxmlformats.org/drawingml/2006/table">
            <a:tbl>
              <a:tblPr firstRow="1" bandRow="1">
                <a:tableStyleId>{073A0DAA-6AF3-43AB-8588-CEC1D06C72B9}</a:tableStyleId>
              </a:tblPr>
              <a:tblGrid>
                <a:gridCol w="405492">
                  <a:extLst>
                    <a:ext uri="{9D8B030D-6E8A-4147-A177-3AD203B41FA5}">
                      <a16:colId xmlns:a16="http://schemas.microsoft.com/office/drawing/2014/main" val="1536314656"/>
                    </a:ext>
                  </a:extLst>
                </a:gridCol>
                <a:gridCol w="621755">
                  <a:extLst>
                    <a:ext uri="{9D8B030D-6E8A-4147-A177-3AD203B41FA5}">
                      <a16:colId xmlns:a16="http://schemas.microsoft.com/office/drawing/2014/main" val="509100252"/>
                    </a:ext>
                  </a:extLst>
                </a:gridCol>
              </a:tblGrid>
              <a:tr h="160214">
                <a:tc gridSpan="2">
                  <a:txBody>
                    <a:bodyPr/>
                    <a:lstStyle/>
                    <a:p>
                      <a:pPr algn="ctr"/>
                      <a:r>
                        <a:rPr lang="en-AU" sz="600" dirty="0">
                          <a:solidFill>
                            <a:schemeClr val="bg1"/>
                          </a:solidFill>
                          <a:latin typeface="Segoe UI" panose="020B0502040204020203" pitchFamily="34" charset="0"/>
                          <a:cs typeface="Segoe UI" panose="020B0502040204020203" pitchFamily="34" charset="0"/>
                        </a:rPr>
                        <a:t>Significants</a:t>
                      </a:r>
                    </a:p>
                  </a:txBody>
                  <a:tcPr marL="34332" marR="34332"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50000"/>
                      </a:schemeClr>
                    </a:solidFill>
                  </a:tcPr>
                </a:tc>
                <a:tc hMerge="1">
                  <a:txBody>
                    <a:bodyPr/>
                    <a:lstStyle/>
                    <a:p>
                      <a:endParaRPr lang="en-AU" dirty="0"/>
                    </a:p>
                  </a:txBody>
                  <a:tcPr/>
                </a:tc>
                <a:extLst>
                  <a:ext uri="{0D108BD9-81ED-4DB2-BD59-A6C34878D82A}">
                    <a16:rowId xmlns:a16="http://schemas.microsoft.com/office/drawing/2014/main" val="4119711230"/>
                  </a:ext>
                </a:extLst>
              </a:tr>
              <a:tr h="228878">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Global Enterprises</a:t>
                      </a:r>
                    </a:p>
                  </a:txBody>
                  <a:tcPr marL="34332" marR="34332" marT="34332" marB="34332" anchor="ctr">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Private &amp; Wealthy Groups</a:t>
                      </a:r>
                    </a:p>
                  </a:txBody>
                  <a:tcPr marL="34332" marR="34332" marT="34332" marB="34332" anchor="ctr">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28" name="Table 127">
            <a:extLst>
              <a:ext uri="{FF2B5EF4-FFF2-40B4-BE49-F238E27FC236}">
                <a16:creationId xmlns:a16="http://schemas.microsoft.com/office/drawing/2014/main" id="{2FF31246-8C17-4424-9F82-7EF9532AFE0B}"/>
              </a:ext>
            </a:extLst>
          </p:cNvPr>
          <p:cNvGraphicFramePr>
            <a:graphicFrameLocks noGrp="1"/>
          </p:cNvGraphicFramePr>
          <p:nvPr>
            <p:extLst>
              <p:ext uri="{D42A27DB-BD31-4B8C-83A1-F6EECF244321}">
                <p14:modId xmlns:p14="http://schemas.microsoft.com/office/powerpoint/2010/main" val="3506036957"/>
              </p:ext>
            </p:extLst>
          </p:nvPr>
        </p:nvGraphicFramePr>
        <p:xfrm>
          <a:off x="7782713" y="1503684"/>
          <a:ext cx="1281601" cy="398221"/>
        </p:xfrm>
        <a:graphic>
          <a:graphicData uri="http://schemas.openxmlformats.org/drawingml/2006/table">
            <a:tbl>
              <a:tblPr firstRow="1" bandRow="1">
                <a:tableStyleId>{073A0DAA-6AF3-43AB-8588-CEC1D06C72B9}</a:tableStyleId>
              </a:tblPr>
              <a:tblGrid>
                <a:gridCol w="310877">
                  <a:extLst>
                    <a:ext uri="{9D8B030D-6E8A-4147-A177-3AD203B41FA5}">
                      <a16:colId xmlns:a16="http://schemas.microsoft.com/office/drawing/2014/main" val="1536314656"/>
                    </a:ext>
                  </a:extLst>
                </a:gridCol>
                <a:gridCol w="339139">
                  <a:extLst>
                    <a:ext uri="{9D8B030D-6E8A-4147-A177-3AD203B41FA5}">
                      <a16:colId xmlns:a16="http://schemas.microsoft.com/office/drawing/2014/main" val="509100252"/>
                    </a:ext>
                  </a:extLst>
                </a:gridCol>
                <a:gridCol w="405492">
                  <a:extLst>
                    <a:ext uri="{9D8B030D-6E8A-4147-A177-3AD203B41FA5}">
                      <a16:colId xmlns:a16="http://schemas.microsoft.com/office/drawing/2014/main" val="3860838545"/>
                    </a:ext>
                  </a:extLst>
                </a:gridCol>
                <a:gridCol w="226093">
                  <a:extLst>
                    <a:ext uri="{9D8B030D-6E8A-4147-A177-3AD203B41FA5}">
                      <a16:colId xmlns:a16="http://schemas.microsoft.com/office/drawing/2014/main" val="846961816"/>
                    </a:ext>
                  </a:extLst>
                </a:gridCol>
              </a:tblGrid>
              <a:tr h="169343">
                <a:tc gridSpan="4">
                  <a:txBody>
                    <a:bodyPr/>
                    <a:lstStyle/>
                    <a:p>
                      <a:pPr algn="ctr"/>
                      <a:r>
                        <a:rPr lang="en-AU" sz="600" dirty="0">
                          <a:solidFill>
                            <a:schemeClr val="bg1"/>
                          </a:solidFill>
                          <a:latin typeface="Segoe UI" panose="020B0502040204020203" pitchFamily="34" charset="0"/>
                          <a:cs typeface="Segoe UI" panose="020B0502040204020203" pitchFamily="34" charset="0"/>
                        </a:rPr>
                        <a:t>Government</a:t>
                      </a:r>
                    </a:p>
                  </a:txBody>
                  <a:tcPr marL="34332" marR="34332"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50000"/>
                      </a:schemeClr>
                    </a:solidFill>
                  </a:tcPr>
                </a:tc>
                <a:tc hMerge="1">
                  <a:txBody>
                    <a:bodyPr/>
                    <a:lstStyle/>
                    <a:p>
                      <a:endParaRPr lang="en-AU" dirty="0"/>
                    </a:p>
                  </a:txBody>
                  <a:tcPr/>
                </a:tc>
                <a:tc hMerge="1">
                  <a:txBody>
                    <a:bodyPr/>
                    <a:lstStyle/>
                    <a:p>
                      <a:endParaRPr lang="en-AU"/>
                    </a:p>
                  </a:txBody>
                  <a:tcPr/>
                </a:tc>
                <a:tc hMerge="1">
                  <a:txBody>
                    <a:bodyPr/>
                    <a:lstStyle/>
                    <a:p>
                      <a:endParaRPr lang="en-AU" dirty="0"/>
                    </a:p>
                  </a:txBody>
                  <a:tcPr/>
                </a:tc>
                <a:extLst>
                  <a:ext uri="{0D108BD9-81ED-4DB2-BD59-A6C34878D82A}">
                    <a16:rowId xmlns:a16="http://schemas.microsoft.com/office/drawing/2014/main" val="4119711230"/>
                  </a:ext>
                </a:extLst>
              </a:tr>
              <a:tr h="228878">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Policy </a:t>
                      </a:r>
                    </a:p>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Makers</a:t>
                      </a:r>
                    </a:p>
                  </a:txBody>
                  <a:tcPr marL="34332" marR="34332" marT="34332" marB="34332" anchor="ctr">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Treasury</a:t>
                      </a:r>
                    </a:p>
                  </a:txBody>
                  <a:tcPr marL="34332" marR="34332" marT="34332" marB="34332" anchor="ctr">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Regulators</a:t>
                      </a:r>
                    </a:p>
                  </a:txBody>
                  <a:tcPr marL="34332" marR="34332" marT="34332" marB="34332" anchor="ctr">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endPar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4332" marR="34332" marT="34332" marB="34332" anchor="ctr">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graphicFrame>
        <p:nvGraphicFramePr>
          <p:cNvPr id="129" name="Table 128">
            <a:extLst>
              <a:ext uri="{FF2B5EF4-FFF2-40B4-BE49-F238E27FC236}">
                <a16:creationId xmlns:a16="http://schemas.microsoft.com/office/drawing/2014/main" id="{21AA2721-2E7F-4820-9779-ED7385A99AC4}"/>
              </a:ext>
            </a:extLst>
          </p:cNvPr>
          <p:cNvGraphicFramePr>
            <a:graphicFrameLocks noGrp="1"/>
          </p:cNvGraphicFramePr>
          <p:nvPr/>
        </p:nvGraphicFramePr>
        <p:xfrm>
          <a:off x="7494309" y="1039247"/>
          <a:ext cx="1567903" cy="389092"/>
        </p:xfrm>
        <a:graphic>
          <a:graphicData uri="http://schemas.openxmlformats.org/drawingml/2006/table">
            <a:tbl>
              <a:tblPr firstRow="1" bandRow="1">
                <a:tableStyleId>{073A0DAA-6AF3-43AB-8588-CEC1D06C72B9}</a:tableStyleId>
              </a:tblPr>
              <a:tblGrid>
                <a:gridCol w="567689">
                  <a:extLst>
                    <a:ext uri="{9D8B030D-6E8A-4147-A177-3AD203B41FA5}">
                      <a16:colId xmlns:a16="http://schemas.microsoft.com/office/drawing/2014/main" val="1536314656"/>
                    </a:ext>
                  </a:extLst>
                </a:gridCol>
                <a:gridCol w="405492">
                  <a:extLst>
                    <a:ext uri="{9D8B030D-6E8A-4147-A177-3AD203B41FA5}">
                      <a16:colId xmlns:a16="http://schemas.microsoft.com/office/drawing/2014/main" val="509100252"/>
                    </a:ext>
                  </a:extLst>
                </a:gridCol>
                <a:gridCol w="594722">
                  <a:extLst>
                    <a:ext uri="{9D8B030D-6E8A-4147-A177-3AD203B41FA5}">
                      <a16:colId xmlns:a16="http://schemas.microsoft.com/office/drawing/2014/main" val="846961816"/>
                    </a:ext>
                  </a:extLst>
                </a:gridCol>
              </a:tblGrid>
              <a:tr h="160214">
                <a:tc gridSpan="3">
                  <a:txBody>
                    <a:bodyPr/>
                    <a:lstStyle/>
                    <a:p>
                      <a:pPr algn="ctr"/>
                      <a:r>
                        <a:rPr lang="en-AU" sz="600" dirty="0">
                          <a:solidFill>
                            <a:schemeClr val="bg1"/>
                          </a:solidFill>
                          <a:latin typeface="Segoe UI" panose="020B0502040204020203" pitchFamily="34" charset="0"/>
                          <a:cs typeface="Segoe UI" panose="020B0502040204020203" pitchFamily="34" charset="0"/>
                        </a:rPr>
                        <a:t>Business</a:t>
                      </a:r>
                    </a:p>
                  </a:txBody>
                  <a:tcPr marL="34332" marR="34332" marT="34332" marB="34332">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solidFill>
                      <a:schemeClr val="bg1">
                        <a:lumMod val="50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19711230"/>
                  </a:ext>
                </a:extLst>
              </a:tr>
              <a:tr h="228878">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Small &amp; Medium Enterprises</a:t>
                      </a:r>
                    </a:p>
                  </a:txBody>
                  <a:tcPr marL="34332" marR="34332" marT="34332" marB="34332" anchor="ctr">
                    <a:lnL w="12700" cap="flat" cmpd="sng" algn="ctr">
                      <a:solidFill>
                        <a:schemeClr val="tx1">
                          <a:lumMod val="50000"/>
                          <a:lumOff val="50000"/>
                        </a:schemeClr>
                      </a:solidFill>
                      <a:prstDash val="sysDot"/>
                      <a:round/>
                      <a:headEnd type="none" w="med" len="med"/>
                      <a:tailEnd type="none" w="med" len="med"/>
                    </a:lnL>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Large</a:t>
                      </a:r>
                      <a:r>
                        <a:rPr lang="en-AU" sz="500" b="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Enterprises</a:t>
                      </a:r>
                      <a:endPar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4332" marR="34332" marT="34332" marB="34332" anchor="ctr">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AU" sz="500" b="0" dirty="0">
                          <a:solidFill>
                            <a:schemeClr val="tx1"/>
                          </a:solidFill>
                          <a:latin typeface="Segoe UI" panose="020B0502040204020203" pitchFamily="34" charset="0"/>
                          <a:ea typeface="Segoe UI" panose="020B0502040204020203" pitchFamily="34" charset="0"/>
                          <a:cs typeface="Segoe UI" panose="020B0502040204020203" pitchFamily="34" charset="0"/>
                        </a:rPr>
                        <a:t>Non-Government Organisations</a:t>
                      </a:r>
                    </a:p>
                  </a:txBody>
                  <a:tcPr marL="34332" marR="34332" marT="34332" marB="34332" anchor="ctr">
                    <a:lnR w="12700" cap="flat" cmpd="sng" algn="ctr">
                      <a:solidFill>
                        <a:schemeClr val="tx1">
                          <a:lumMod val="50000"/>
                          <a:lumOff val="50000"/>
                        </a:schemeClr>
                      </a:solidFill>
                      <a:prstDash val="sysDot"/>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37521038"/>
                  </a:ext>
                </a:extLst>
              </a:tr>
            </a:tbl>
          </a:graphicData>
        </a:graphic>
      </p:graphicFrame>
      <p:sp>
        <p:nvSpPr>
          <p:cNvPr id="70" name="Slide Number Placeholder 1">
            <a:extLst>
              <a:ext uri="{FF2B5EF4-FFF2-40B4-BE49-F238E27FC236}">
                <a16:creationId xmlns:a16="http://schemas.microsoft.com/office/drawing/2014/main" id="{538E06E9-09D3-4891-831E-83CD2DC83D10}"/>
              </a:ext>
            </a:extLst>
          </p:cNvPr>
          <p:cNvSpPr>
            <a:spLocks noGrp="1"/>
          </p:cNvSpPr>
          <p:nvPr>
            <p:ph type="sldNum" sz="quarter" idx="12"/>
          </p:nvPr>
        </p:nvSpPr>
        <p:spPr>
          <a:xfrm>
            <a:off x="8888037" y="4922092"/>
            <a:ext cx="224161" cy="211110"/>
          </a:xfrm>
          <a:prstGeom prst="ellipse">
            <a:avLst/>
          </a:prstGeom>
          <a:noFill/>
          <a:ln>
            <a:noFill/>
          </a:ln>
        </p:spPr>
        <p:txBody>
          <a:bodyPr/>
          <a:lstStyle/>
          <a:p>
            <a:pPr algn="ctr"/>
            <a:fld id="{E03A516E-CF4D-4742-913E-BCA8ABCC55C4}" type="slidenum">
              <a:rPr lang="en-AU" sz="751">
                <a:solidFill>
                  <a:schemeClr val="tx1"/>
                </a:solidFill>
                <a:latin typeface="Segoe UI" panose="020B0502040204020203" pitchFamily="34" charset="0"/>
                <a:cs typeface="Segoe UI" panose="020B0502040204020203" pitchFamily="34" charset="0"/>
              </a:rPr>
              <a:pPr algn="ctr"/>
              <a:t>24</a:t>
            </a:fld>
            <a:endParaRPr lang="en-AU" sz="75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4532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CA671-1E50-4B98-972F-DB990CC7E8BE}"/>
              </a:ext>
            </a:extLst>
          </p:cNvPr>
          <p:cNvSpPr>
            <a:spLocks noGrp="1"/>
          </p:cNvSpPr>
          <p:nvPr>
            <p:ph idx="1"/>
          </p:nvPr>
        </p:nvSpPr>
        <p:spPr>
          <a:xfrm>
            <a:off x="723193" y="1689102"/>
            <a:ext cx="6558451" cy="2340288"/>
          </a:xfrm>
        </p:spPr>
        <p:txBody>
          <a:bodyPr/>
          <a:lstStyle/>
          <a:p>
            <a:r>
              <a:rPr lang="en-AU" sz="2000" dirty="0"/>
              <a:t>What does Reference Architecture mean to you;</a:t>
            </a:r>
          </a:p>
          <a:p>
            <a:endParaRPr lang="en-AU" sz="2000" dirty="0"/>
          </a:p>
          <a:p>
            <a:r>
              <a:rPr lang="en-AU" sz="2000" dirty="0"/>
              <a:t>Name two Strategic Platforms </a:t>
            </a:r>
          </a:p>
          <a:p>
            <a:endParaRPr lang="en-AU" sz="2000" dirty="0"/>
          </a:p>
          <a:p>
            <a:r>
              <a:rPr lang="en-AU" sz="2000" dirty="0"/>
              <a:t>Name two Ref Arch digital service channels</a:t>
            </a:r>
          </a:p>
          <a:p>
            <a:endParaRPr lang="en-AU" dirty="0"/>
          </a:p>
          <a:p>
            <a:endParaRPr lang="en-AU" dirty="0"/>
          </a:p>
        </p:txBody>
      </p:sp>
      <p:sp>
        <p:nvSpPr>
          <p:cNvPr id="3" name="Slide Number Placeholder 2">
            <a:extLst>
              <a:ext uri="{FF2B5EF4-FFF2-40B4-BE49-F238E27FC236}">
                <a16:creationId xmlns:a16="http://schemas.microsoft.com/office/drawing/2014/main" id="{D018F13E-6C9E-4893-B138-4D791B155D32}"/>
              </a:ext>
            </a:extLst>
          </p:cNvPr>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5027981-8991-894F-AA38-4332D62C8072}" type="slidenum">
              <a:rPr kumimoji="0" lang="en-US" altLang="en-US" sz="676" b="0" i="0" u="none" strike="noStrike" kern="1200" cap="none" spc="0" normalizeH="0" baseline="0" noProof="0" smtClean="0">
                <a:ln>
                  <a:noFill/>
                </a:ln>
                <a:solidFill>
                  <a:srgbClr val="666666"/>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676" b="0" i="0" u="none" strike="noStrike" kern="1200" cap="none" spc="0" normalizeH="0" baseline="0" noProof="0" dirty="0">
              <a:ln>
                <a:noFill/>
              </a:ln>
              <a:solidFill>
                <a:srgbClr val="666666"/>
              </a:solidFill>
              <a:effectLst/>
              <a:uLnTx/>
              <a:uFillTx/>
              <a:latin typeface="Arial" panose="020B0604020202020204" pitchFamily="34" charset="0"/>
              <a:ea typeface="ＭＳ Ｐゴシック" panose="020B0600070205080204" pitchFamily="34" charset="-128"/>
              <a:cs typeface="+mn-cs"/>
            </a:endParaRPr>
          </a:p>
        </p:txBody>
      </p:sp>
      <p:sp>
        <p:nvSpPr>
          <p:cNvPr id="4" name="Title 3">
            <a:extLst>
              <a:ext uri="{FF2B5EF4-FFF2-40B4-BE49-F238E27FC236}">
                <a16:creationId xmlns:a16="http://schemas.microsoft.com/office/drawing/2014/main" id="{F9484AEE-23DD-4749-BE1A-BFE97BEB8BE5}"/>
              </a:ext>
            </a:extLst>
          </p:cNvPr>
          <p:cNvSpPr>
            <a:spLocks noGrp="1"/>
          </p:cNvSpPr>
          <p:nvPr>
            <p:ph type="title"/>
          </p:nvPr>
        </p:nvSpPr>
        <p:spPr/>
        <p:txBody>
          <a:bodyPr/>
          <a:lstStyle/>
          <a:p>
            <a:r>
              <a:rPr lang="en-AU" dirty="0"/>
              <a:t>Activity</a:t>
            </a:r>
          </a:p>
        </p:txBody>
      </p:sp>
      <p:pic>
        <p:nvPicPr>
          <p:cNvPr id="5" name="image3.png">
            <a:extLst>
              <a:ext uri="{FF2B5EF4-FFF2-40B4-BE49-F238E27FC236}">
                <a16:creationId xmlns:a16="http://schemas.microsoft.com/office/drawing/2014/main" id="{21CE45D8-61C4-4D76-AFA3-E2147A774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72" y="1531107"/>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97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52C38FD0-461B-4539-BD84-116A252B0B37}"/>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Freeform 5">
            <a:extLst>
              <a:ext uri="{FF2B5EF4-FFF2-40B4-BE49-F238E27FC236}">
                <a16:creationId xmlns:a16="http://schemas.microsoft.com/office/drawing/2014/main" id="{21E075ED-3DD0-430E-BF77-D37AEA05D190}"/>
              </a:ext>
            </a:extLst>
          </p:cNvPr>
          <p:cNvSpPr>
            <a:spLocks/>
          </p:cNvSpPr>
          <p:nvPr/>
        </p:nvSpPr>
        <p:spPr bwMode="auto">
          <a:xfrm>
            <a:off x="3298166" y="2020332"/>
            <a:ext cx="1950040" cy="752326"/>
          </a:xfrm>
          <a:custGeom>
            <a:avLst/>
            <a:gdLst>
              <a:gd name="T0" fmla="*/ 1514 w 1514"/>
              <a:gd name="T1" fmla="*/ 315 h 571"/>
              <a:gd name="T2" fmla="*/ 1258 w 1514"/>
              <a:gd name="T3" fmla="*/ 571 h 571"/>
              <a:gd name="T4" fmla="*/ 256 w 1514"/>
              <a:gd name="T5" fmla="*/ 570 h 571"/>
              <a:gd name="T6" fmla="*/ 0 w 1514"/>
              <a:gd name="T7" fmla="*/ 314 h 571"/>
              <a:gd name="T8" fmla="*/ 757 w 1514"/>
              <a:gd name="T9" fmla="*/ 0 h 571"/>
              <a:gd name="T10" fmla="*/ 1514 w 1514"/>
              <a:gd name="T11" fmla="*/ 315 h 571"/>
            </a:gdLst>
            <a:ahLst/>
            <a:cxnLst>
              <a:cxn ang="0">
                <a:pos x="T0" y="T1"/>
              </a:cxn>
              <a:cxn ang="0">
                <a:pos x="T2" y="T3"/>
              </a:cxn>
              <a:cxn ang="0">
                <a:pos x="T4" y="T5"/>
              </a:cxn>
              <a:cxn ang="0">
                <a:pos x="T6" y="T7"/>
              </a:cxn>
              <a:cxn ang="0">
                <a:pos x="T8" y="T9"/>
              </a:cxn>
              <a:cxn ang="0">
                <a:pos x="T10" y="T11"/>
              </a:cxn>
            </a:cxnLst>
            <a:rect l="0" t="0" r="r" b="b"/>
            <a:pathLst>
              <a:path w="1514" h="571">
                <a:moveTo>
                  <a:pt x="1514" y="315"/>
                </a:moveTo>
                <a:cubicBezTo>
                  <a:pt x="1258" y="571"/>
                  <a:pt x="1258" y="571"/>
                  <a:pt x="1258" y="571"/>
                </a:cubicBezTo>
                <a:cubicBezTo>
                  <a:pt x="981" y="294"/>
                  <a:pt x="530" y="296"/>
                  <a:pt x="256" y="570"/>
                </a:cubicBezTo>
                <a:cubicBezTo>
                  <a:pt x="0" y="314"/>
                  <a:pt x="0" y="314"/>
                  <a:pt x="0" y="314"/>
                </a:cubicBezTo>
                <a:cubicBezTo>
                  <a:pt x="202" y="111"/>
                  <a:pt x="471" y="0"/>
                  <a:pt x="757" y="0"/>
                </a:cubicBezTo>
                <a:cubicBezTo>
                  <a:pt x="1043" y="0"/>
                  <a:pt x="1312" y="112"/>
                  <a:pt x="1514" y="315"/>
                </a:cubicBezTo>
                <a:close/>
              </a:path>
            </a:pathLst>
          </a:custGeom>
          <a:solidFill>
            <a:srgbClr val="0F608D"/>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7" name="Freeform 6">
            <a:extLst>
              <a:ext uri="{FF2B5EF4-FFF2-40B4-BE49-F238E27FC236}">
                <a16:creationId xmlns:a16="http://schemas.microsoft.com/office/drawing/2014/main" id="{7C81F208-D85E-4448-88DB-B8F16F4BE07A}"/>
              </a:ext>
            </a:extLst>
          </p:cNvPr>
          <p:cNvSpPr>
            <a:spLocks/>
          </p:cNvSpPr>
          <p:nvPr/>
        </p:nvSpPr>
        <p:spPr bwMode="auto">
          <a:xfrm>
            <a:off x="2892841" y="2433891"/>
            <a:ext cx="734922" cy="1997402"/>
          </a:xfrm>
          <a:custGeom>
            <a:avLst/>
            <a:gdLst>
              <a:gd name="T0" fmla="*/ 570 w 571"/>
              <a:gd name="T1" fmla="*/ 1261 h 1517"/>
              <a:gd name="T2" fmla="*/ 313 w 571"/>
              <a:gd name="T3" fmla="*/ 1517 h 1517"/>
              <a:gd name="T4" fmla="*/ 0 w 571"/>
              <a:gd name="T5" fmla="*/ 758 h 1517"/>
              <a:gd name="T6" fmla="*/ 315 w 571"/>
              <a:gd name="T7" fmla="*/ 0 h 1517"/>
              <a:gd name="T8" fmla="*/ 571 w 571"/>
              <a:gd name="T9" fmla="*/ 256 h 1517"/>
              <a:gd name="T10" fmla="*/ 570 w 571"/>
              <a:gd name="T11" fmla="*/ 1261 h 1517"/>
            </a:gdLst>
            <a:ahLst/>
            <a:cxnLst>
              <a:cxn ang="0">
                <a:pos x="T0" y="T1"/>
              </a:cxn>
              <a:cxn ang="0">
                <a:pos x="T2" y="T3"/>
              </a:cxn>
              <a:cxn ang="0">
                <a:pos x="T4" y="T5"/>
              </a:cxn>
              <a:cxn ang="0">
                <a:pos x="T6" y="T7"/>
              </a:cxn>
              <a:cxn ang="0">
                <a:pos x="T8" y="T9"/>
              </a:cxn>
              <a:cxn ang="0">
                <a:pos x="T10" y="T11"/>
              </a:cxn>
            </a:cxnLst>
            <a:rect l="0" t="0" r="r" b="b"/>
            <a:pathLst>
              <a:path w="571" h="1517">
                <a:moveTo>
                  <a:pt x="570" y="1261"/>
                </a:moveTo>
                <a:cubicBezTo>
                  <a:pt x="313" y="1517"/>
                  <a:pt x="313" y="1517"/>
                  <a:pt x="313" y="1517"/>
                </a:cubicBezTo>
                <a:cubicBezTo>
                  <a:pt x="111" y="1315"/>
                  <a:pt x="0" y="1045"/>
                  <a:pt x="0" y="758"/>
                </a:cubicBezTo>
                <a:cubicBezTo>
                  <a:pt x="0" y="472"/>
                  <a:pt x="112" y="202"/>
                  <a:pt x="315" y="0"/>
                </a:cubicBezTo>
                <a:cubicBezTo>
                  <a:pt x="571" y="256"/>
                  <a:pt x="571" y="256"/>
                  <a:pt x="571" y="256"/>
                </a:cubicBezTo>
                <a:cubicBezTo>
                  <a:pt x="294" y="533"/>
                  <a:pt x="293" y="984"/>
                  <a:pt x="570" y="1261"/>
                </a:cubicBezTo>
                <a:close/>
              </a:path>
            </a:pathLst>
          </a:custGeom>
          <a:solidFill>
            <a:srgbClr val="175D7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8" name="Freeform 7">
            <a:extLst>
              <a:ext uri="{FF2B5EF4-FFF2-40B4-BE49-F238E27FC236}">
                <a16:creationId xmlns:a16="http://schemas.microsoft.com/office/drawing/2014/main" id="{F196754D-CA2B-48CC-A7FA-80132C42FADA}"/>
              </a:ext>
            </a:extLst>
          </p:cNvPr>
          <p:cNvSpPr>
            <a:spLocks/>
          </p:cNvSpPr>
          <p:nvPr/>
        </p:nvSpPr>
        <p:spPr bwMode="auto">
          <a:xfrm>
            <a:off x="3295585" y="4093406"/>
            <a:ext cx="1955203" cy="750566"/>
          </a:xfrm>
          <a:custGeom>
            <a:avLst/>
            <a:gdLst>
              <a:gd name="T0" fmla="*/ 1518 w 1518"/>
              <a:gd name="T1" fmla="*/ 256 h 570"/>
              <a:gd name="T2" fmla="*/ 759 w 1518"/>
              <a:gd name="T3" fmla="*/ 570 h 570"/>
              <a:gd name="T4" fmla="*/ 0 w 1518"/>
              <a:gd name="T5" fmla="*/ 257 h 570"/>
              <a:gd name="T6" fmla="*/ 257 w 1518"/>
              <a:gd name="T7" fmla="*/ 1 h 570"/>
              <a:gd name="T8" fmla="*/ 1261 w 1518"/>
              <a:gd name="T9" fmla="*/ 0 h 570"/>
              <a:gd name="T10" fmla="*/ 1518 w 1518"/>
              <a:gd name="T11" fmla="*/ 256 h 570"/>
            </a:gdLst>
            <a:ahLst/>
            <a:cxnLst>
              <a:cxn ang="0">
                <a:pos x="T0" y="T1"/>
              </a:cxn>
              <a:cxn ang="0">
                <a:pos x="T2" y="T3"/>
              </a:cxn>
              <a:cxn ang="0">
                <a:pos x="T4" y="T5"/>
              </a:cxn>
              <a:cxn ang="0">
                <a:pos x="T6" y="T7"/>
              </a:cxn>
              <a:cxn ang="0">
                <a:pos x="T8" y="T9"/>
              </a:cxn>
              <a:cxn ang="0">
                <a:pos x="T10" y="T11"/>
              </a:cxn>
            </a:cxnLst>
            <a:rect l="0" t="0" r="r" b="b"/>
            <a:pathLst>
              <a:path w="1518" h="570">
                <a:moveTo>
                  <a:pt x="1518" y="256"/>
                </a:moveTo>
                <a:cubicBezTo>
                  <a:pt x="1315" y="458"/>
                  <a:pt x="1045" y="570"/>
                  <a:pt x="759" y="570"/>
                </a:cubicBezTo>
                <a:cubicBezTo>
                  <a:pt x="473" y="570"/>
                  <a:pt x="203" y="459"/>
                  <a:pt x="0" y="257"/>
                </a:cubicBezTo>
                <a:cubicBezTo>
                  <a:pt x="257" y="1"/>
                  <a:pt x="257" y="1"/>
                  <a:pt x="257" y="1"/>
                </a:cubicBezTo>
                <a:cubicBezTo>
                  <a:pt x="533" y="278"/>
                  <a:pt x="985" y="276"/>
                  <a:pt x="1261" y="0"/>
                </a:cubicBezTo>
                <a:lnTo>
                  <a:pt x="1518" y="256"/>
                </a:lnTo>
                <a:close/>
              </a:path>
            </a:pathLst>
          </a:custGeom>
          <a:solidFill>
            <a:srgbClr val="51B3C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9" name="Freeform 8">
            <a:extLst>
              <a:ext uri="{FF2B5EF4-FFF2-40B4-BE49-F238E27FC236}">
                <a16:creationId xmlns:a16="http://schemas.microsoft.com/office/drawing/2014/main" id="{00D5287F-4BC0-476B-AB27-952E9413B47A}"/>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0" name="Freeform 10">
            <a:extLst>
              <a:ext uri="{FF2B5EF4-FFF2-40B4-BE49-F238E27FC236}">
                <a16:creationId xmlns:a16="http://schemas.microsoft.com/office/drawing/2014/main" id="{6A7A82A9-748F-4ADD-A579-23E74E5E1A93}"/>
              </a:ext>
            </a:extLst>
          </p:cNvPr>
          <p:cNvSpPr>
            <a:spLocks/>
          </p:cNvSpPr>
          <p:nvPr/>
        </p:nvSpPr>
        <p:spPr bwMode="auto">
          <a:xfrm>
            <a:off x="2871009" y="3702915"/>
            <a:ext cx="1158320" cy="1021579"/>
          </a:xfrm>
          <a:custGeom>
            <a:avLst/>
            <a:gdLst>
              <a:gd name="T0" fmla="*/ 1006 w 1346"/>
              <a:gd name="T1" fmla="*/ 0 h 1161"/>
              <a:gd name="T2" fmla="*/ 333 w 1346"/>
              <a:gd name="T3" fmla="*/ 0 h 1161"/>
              <a:gd name="T4" fmla="*/ 0 w 1346"/>
              <a:gd name="T5" fmla="*/ 580 h 1161"/>
              <a:gd name="T6" fmla="*/ 342 w 1346"/>
              <a:gd name="T7" fmla="*/ 1159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59"/>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1" name="Freeform 11">
            <a:extLst>
              <a:ext uri="{FF2B5EF4-FFF2-40B4-BE49-F238E27FC236}">
                <a16:creationId xmlns:a16="http://schemas.microsoft.com/office/drawing/2014/main" id="{1D023122-E72E-4E2A-8DC3-5B3104DB94C1}"/>
              </a:ext>
            </a:extLst>
          </p:cNvPr>
          <p:cNvSpPr>
            <a:spLocks/>
          </p:cNvSpPr>
          <p:nvPr/>
        </p:nvSpPr>
        <p:spPr bwMode="auto">
          <a:xfrm>
            <a:off x="2847231" y="2186636"/>
            <a:ext cx="1158320" cy="1021579"/>
          </a:xfrm>
          <a:custGeom>
            <a:avLst/>
            <a:gdLst>
              <a:gd name="T0" fmla="*/ 1006 w 1346"/>
              <a:gd name="T1" fmla="*/ 0 h 1161"/>
              <a:gd name="T2" fmla="*/ 333 w 1346"/>
              <a:gd name="T3" fmla="*/ 0 h 1161"/>
              <a:gd name="T4" fmla="*/ 0 w 1346"/>
              <a:gd name="T5" fmla="*/ 580 h 1161"/>
              <a:gd name="T6" fmla="*/ 342 w 1346"/>
              <a:gd name="T7" fmla="*/ 1161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61"/>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3" name="Freeform 9">
            <a:extLst>
              <a:ext uri="{FF2B5EF4-FFF2-40B4-BE49-F238E27FC236}">
                <a16:creationId xmlns:a16="http://schemas.microsoft.com/office/drawing/2014/main" id="{997EEF24-34B3-47F2-ADBB-0A36D5E20E0A}"/>
              </a:ext>
            </a:extLst>
          </p:cNvPr>
          <p:cNvSpPr>
            <a:spLocks/>
          </p:cNvSpPr>
          <p:nvPr/>
        </p:nvSpPr>
        <p:spPr bwMode="auto">
          <a:xfrm>
            <a:off x="2999633"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2" name="Freeform 12">
            <a:extLst>
              <a:ext uri="{FF2B5EF4-FFF2-40B4-BE49-F238E27FC236}">
                <a16:creationId xmlns:a16="http://schemas.microsoft.com/office/drawing/2014/main" id="{DB186EBB-23D5-4027-801E-5FDC53BAD978}"/>
              </a:ext>
            </a:extLst>
          </p:cNvPr>
          <p:cNvSpPr>
            <a:spLocks/>
          </p:cNvSpPr>
          <p:nvPr/>
        </p:nvSpPr>
        <p:spPr bwMode="auto">
          <a:xfrm>
            <a:off x="4532080" y="3686007"/>
            <a:ext cx="1157460" cy="1021579"/>
          </a:xfrm>
          <a:custGeom>
            <a:avLst/>
            <a:gdLst>
              <a:gd name="T0" fmla="*/ 1004 w 1345"/>
              <a:gd name="T1" fmla="*/ 0 h 1161"/>
              <a:gd name="T2" fmla="*/ 332 w 1345"/>
              <a:gd name="T3" fmla="*/ 0 h 1161"/>
              <a:gd name="T4" fmla="*/ 0 w 1345"/>
              <a:gd name="T5" fmla="*/ 581 h 1161"/>
              <a:gd name="T6" fmla="*/ 339 w 1345"/>
              <a:gd name="T7" fmla="*/ 1161 h 1161"/>
              <a:gd name="T8" fmla="*/ 1013 w 1345"/>
              <a:gd name="T9" fmla="*/ 1161 h 1161"/>
              <a:gd name="T10" fmla="*/ 1345 w 1345"/>
              <a:gd name="T11" fmla="*/ 581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1"/>
                </a:lnTo>
                <a:lnTo>
                  <a:pt x="339" y="1161"/>
                </a:lnTo>
                <a:lnTo>
                  <a:pt x="1013" y="1161"/>
                </a:lnTo>
                <a:lnTo>
                  <a:pt x="1345" y="581"/>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5" name="Freeform 9">
            <a:extLst>
              <a:ext uri="{FF2B5EF4-FFF2-40B4-BE49-F238E27FC236}">
                <a16:creationId xmlns:a16="http://schemas.microsoft.com/office/drawing/2014/main" id="{9AB94404-59F5-4842-92B6-6FF659B6FE6B}"/>
              </a:ext>
            </a:extLst>
          </p:cNvPr>
          <p:cNvSpPr>
            <a:spLocks/>
          </p:cNvSpPr>
          <p:nvPr/>
        </p:nvSpPr>
        <p:spPr bwMode="auto">
          <a:xfrm>
            <a:off x="3023411" y="3859044"/>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4" name="Freeform 9">
            <a:extLst>
              <a:ext uri="{FF2B5EF4-FFF2-40B4-BE49-F238E27FC236}">
                <a16:creationId xmlns:a16="http://schemas.microsoft.com/office/drawing/2014/main" id="{284A8220-6DFA-4426-A066-5DDBFAB0A52C}"/>
              </a:ext>
            </a:extLst>
          </p:cNvPr>
          <p:cNvSpPr>
            <a:spLocks/>
          </p:cNvSpPr>
          <p:nvPr/>
        </p:nvSpPr>
        <p:spPr bwMode="auto">
          <a:xfrm>
            <a:off x="4684052" y="3820138"/>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6" name="Freeform 6">
            <a:extLst>
              <a:ext uri="{FF2B5EF4-FFF2-40B4-BE49-F238E27FC236}">
                <a16:creationId xmlns:a16="http://schemas.microsoft.com/office/drawing/2014/main" id="{846D05CE-F74C-4E66-A2E5-3BC88138A658}"/>
              </a:ext>
            </a:extLst>
          </p:cNvPr>
          <p:cNvSpPr>
            <a:spLocks/>
          </p:cNvSpPr>
          <p:nvPr/>
        </p:nvSpPr>
        <p:spPr bwMode="auto">
          <a:xfrm>
            <a:off x="3220102" y="2584644"/>
            <a:ext cx="327617" cy="293110"/>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7" name="Freeform 54">
            <a:extLst>
              <a:ext uri="{FF2B5EF4-FFF2-40B4-BE49-F238E27FC236}">
                <a16:creationId xmlns:a16="http://schemas.microsoft.com/office/drawing/2014/main" id="{7F9BACE9-B3AC-4BEF-A855-715645B0085A}"/>
              </a:ext>
            </a:extLst>
          </p:cNvPr>
          <p:cNvSpPr>
            <a:spLocks noEditPoints="1"/>
          </p:cNvSpPr>
          <p:nvPr/>
        </p:nvSpPr>
        <p:spPr bwMode="auto">
          <a:xfrm>
            <a:off x="5096436" y="4022047"/>
            <a:ext cx="206954" cy="211607"/>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19" name="TextBox 18">
            <a:extLst>
              <a:ext uri="{FF2B5EF4-FFF2-40B4-BE49-F238E27FC236}">
                <a16:creationId xmlns:a16="http://schemas.microsoft.com/office/drawing/2014/main" id="{8589A4E7-442F-47D1-B404-1AE3101DC1DC}"/>
              </a:ext>
            </a:extLst>
          </p:cNvPr>
          <p:cNvSpPr txBox="1"/>
          <p:nvPr/>
        </p:nvSpPr>
        <p:spPr>
          <a:xfrm>
            <a:off x="3595088" y="3074205"/>
            <a:ext cx="1361778" cy="554639"/>
          </a:xfrm>
          <a:prstGeom prst="rect">
            <a:avLst/>
          </a:prstGeom>
          <a:noFill/>
        </p:spPr>
        <p:txBody>
          <a:bodyPr wrap="square" rtlCol="0">
            <a:spAutoFit/>
          </a:bodyPr>
          <a:lstStyle>
            <a:defPPr>
              <a:defRPr lang="en-US"/>
            </a:defPPr>
            <a:lvl1pPr algn="ctr" defTabSz="1218987">
              <a:defRPr sz="1400" b="1" kern="0">
                <a:solidFill>
                  <a:prstClr val="white"/>
                </a:solidFill>
                <a:cs typeface="Arial" panose="020B0604020202020204" pitchFamily="34" charset="0"/>
              </a:defRPr>
            </a:lvl1pPr>
          </a:lstStyle>
          <a:p>
            <a:pPr defTabSz="915337" fontAlgn="auto">
              <a:spcBef>
                <a:spcPts val="0"/>
              </a:spcBef>
              <a:spcAft>
                <a:spcPts val="0"/>
              </a:spcAft>
            </a:pPr>
            <a:r>
              <a:rPr lang="en-US" sz="1502" dirty="0">
                <a:solidFill>
                  <a:schemeClr val="tx1"/>
                </a:solidFill>
                <a:latin typeface="Calibri"/>
                <a:ea typeface="+mn-ea"/>
              </a:rPr>
              <a:t>Data Ecosystem</a:t>
            </a:r>
          </a:p>
        </p:txBody>
      </p:sp>
      <p:sp>
        <p:nvSpPr>
          <p:cNvPr id="18" name="Freeform 55">
            <a:extLst>
              <a:ext uri="{FF2B5EF4-FFF2-40B4-BE49-F238E27FC236}">
                <a16:creationId xmlns:a16="http://schemas.microsoft.com/office/drawing/2014/main" id="{EAEFCCEF-B950-4277-AB96-073DCBC1DCD0}"/>
              </a:ext>
            </a:extLst>
          </p:cNvPr>
          <p:cNvSpPr>
            <a:spLocks/>
          </p:cNvSpPr>
          <p:nvPr/>
        </p:nvSpPr>
        <p:spPr bwMode="auto">
          <a:xfrm>
            <a:off x="5019677" y="4243628"/>
            <a:ext cx="283713" cy="127918"/>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1" name="Freeform 9">
            <a:extLst>
              <a:ext uri="{FF2B5EF4-FFF2-40B4-BE49-F238E27FC236}">
                <a16:creationId xmlns:a16="http://schemas.microsoft.com/office/drawing/2014/main" id="{A5B4412B-0BF9-4DAB-AA81-75B7A3F1D492}"/>
              </a:ext>
            </a:extLst>
          </p:cNvPr>
          <p:cNvSpPr>
            <a:spLocks/>
          </p:cNvSpPr>
          <p:nvPr/>
        </p:nvSpPr>
        <p:spPr bwMode="auto">
          <a:xfrm>
            <a:off x="4532080" y="2186636"/>
            <a:ext cx="1157460" cy="1021579"/>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22" name="Freeform 9">
            <a:extLst>
              <a:ext uri="{FF2B5EF4-FFF2-40B4-BE49-F238E27FC236}">
                <a16:creationId xmlns:a16="http://schemas.microsoft.com/office/drawing/2014/main" id="{F874D4C7-94C3-44D8-807E-1726EF9AA688}"/>
              </a:ext>
            </a:extLst>
          </p:cNvPr>
          <p:cNvSpPr>
            <a:spLocks/>
          </p:cNvSpPr>
          <p:nvPr/>
        </p:nvSpPr>
        <p:spPr bwMode="auto">
          <a:xfrm>
            <a:off x="4684052"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pic>
        <p:nvPicPr>
          <p:cNvPr id="23" name="Picture 2" descr="http://myato/tools/Icons/037time1.png">
            <a:extLst>
              <a:ext uri="{FF2B5EF4-FFF2-40B4-BE49-F238E27FC236}">
                <a16:creationId xmlns:a16="http://schemas.microsoft.com/office/drawing/2014/main" id="{7982CE1C-324A-4242-B3E4-78EEAA86B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555" y="2561804"/>
            <a:ext cx="264509" cy="329331"/>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53">
            <a:extLst>
              <a:ext uri="{FF2B5EF4-FFF2-40B4-BE49-F238E27FC236}">
                <a16:creationId xmlns:a16="http://schemas.microsoft.com/office/drawing/2014/main" id="{F75F1F3B-E680-4DFE-BA35-7F55A9052E8C}"/>
              </a:ext>
            </a:extLst>
          </p:cNvPr>
          <p:cNvSpPr>
            <a:spLocks/>
          </p:cNvSpPr>
          <p:nvPr/>
        </p:nvSpPr>
        <p:spPr bwMode="auto">
          <a:xfrm>
            <a:off x="5173196" y="4071914"/>
            <a:ext cx="53859" cy="112308"/>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solidFill>
            <a:srgbClr val="FCC41D"/>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5" name="Freeform 48">
            <a:extLst>
              <a:ext uri="{FF2B5EF4-FFF2-40B4-BE49-F238E27FC236}">
                <a16:creationId xmlns:a16="http://schemas.microsoft.com/office/drawing/2014/main" id="{775AA3E9-E769-48AD-BD58-B3BF4C584F20}"/>
              </a:ext>
            </a:extLst>
          </p:cNvPr>
          <p:cNvSpPr>
            <a:spLocks noEditPoints="1"/>
          </p:cNvSpPr>
          <p:nvPr/>
        </p:nvSpPr>
        <p:spPr bwMode="auto">
          <a:xfrm>
            <a:off x="3314326" y="4095204"/>
            <a:ext cx="330338" cy="280995"/>
          </a:xfrm>
          <a:custGeom>
            <a:avLst/>
            <a:gdLst>
              <a:gd name="T0" fmla="*/ 1881 w 3739"/>
              <a:gd name="T1" fmla="*/ 3186 h 3201"/>
              <a:gd name="T2" fmla="*/ 672 w 3739"/>
              <a:gd name="T3" fmla="*/ 3186 h 3201"/>
              <a:gd name="T4" fmla="*/ 3739 w 3739"/>
              <a:gd name="T5" fmla="*/ 3107 h 3201"/>
              <a:gd name="T6" fmla="*/ 1276 w 3739"/>
              <a:gd name="T7" fmla="*/ 2782 h 3201"/>
              <a:gd name="T8" fmla="*/ 1487 w 3739"/>
              <a:gd name="T9" fmla="*/ 2798 h 3201"/>
              <a:gd name="T10" fmla="*/ 1617 w 3739"/>
              <a:gd name="T11" fmla="*/ 2834 h 3201"/>
              <a:gd name="T12" fmla="*/ 1680 w 3739"/>
              <a:gd name="T13" fmla="*/ 2867 h 3201"/>
              <a:gd name="T14" fmla="*/ 830 w 3739"/>
              <a:gd name="T15" fmla="*/ 2858 h 3201"/>
              <a:gd name="T16" fmla="*/ 977 w 3739"/>
              <a:gd name="T17" fmla="*/ 2813 h 3201"/>
              <a:gd name="T18" fmla="*/ 1206 w 3739"/>
              <a:gd name="T19" fmla="*/ 2783 h 3201"/>
              <a:gd name="T20" fmla="*/ 2554 w 3739"/>
              <a:gd name="T21" fmla="*/ 2782 h 3201"/>
              <a:gd name="T22" fmla="*/ 295 w 3739"/>
              <a:gd name="T23" fmla="*/ 2150 h 3201"/>
              <a:gd name="T24" fmla="*/ 172 w 3739"/>
              <a:gd name="T25" fmla="*/ 2222 h 3201"/>
              <a:gd name="T26" fmla="*/ 124 w 3739"/>
              <a:gd name="T27" fmla="*/ 2357 h 3201"/>
              <a:gd name="T28" fmla="*/ 172 w 3739"/>
              <a:gd name="T29" fmla="*/ 2493 h 3201"/>
              <a:gd name="T30" fmla="*/ 295 w 3739"/>
              <a:gd name="T31" fmla="*/ 2564 h 3201"/>
              <a:gd name="T32" fmla="*/ 439 w 3739"/>
              <a:gd name="T33" fmla="*/ 2539 h 3201"/>
              <a:gd name="T34" fmla="*/ 530 w 3739"/>
              <a:gd name="T35" fmla="*/ 2431 h 3201"/>
              <a:gd name="T36" fmla="*/ 530 w 3739"/>
              <a:gd name="T37" fmla="*/ 2283 h 3201"/>
              <a:gd name="T38" fmla="*/ 439 w 3739"/>
              <a:gd name="T39" fmla="*/ 2175 h 3201"/>
              <a:gd name="T40" fmla="*/ 3325 w 3739"/>
              <a:gd name="T41" fmla="*/ 2134 h 3201"/>
              <a:gd name="T42" fmla="*/ 3228 w 3739"/>
              <a:gd name="T43" fmla="*/ 2175 h 3201"/>
              <a:gd name="T44" fmla="*/ 3177 w 3739"/>
              <a:gd name="T45" fmla="*/ 2277 h 3201"/>
              <a:gd name="T46" fmla="*/ 3188 w 3739"/>
              <a:gd name="T47" fmla="*/ 2412 h 3201"/>
              <a:gd name="T48" fmla="*/ 3267 w 3739"/>
              <a:gd name="T49" fmla="*/ 2522 h 3201"/>
              <a:gd name="T50" fmla="*/ 3381 w 3739"/>
              <a:gd name="T51" fmla="*/ 2550 h 3201"/>
              <a:gd name="T52" fmla="*/ 3467 w 3739"/>
              <a:gd name="T53" fmla="*/ 2489 h 3201"/>
              <a:gd name="T54" fmla="*/ 3505 w 3739"/>
              <a:gd name="T55" fmla="*/ 2376 h 3201"/>
              <a:gd name="T56" fmla="*/ 3474 w 3739"/>
              <a:gd name="T57" fmla="*/ 2240 h 3201"/>
              <a:gd name="T58" fmla="*/ 3383 w 3739"/>
              <a:gd name="T59" fmla="*/ 2148 h 3201"/>
              <a:gd name="T60" fmla="*/ 841 w 3739"/>
              <a:gd name="T61" fmla="*/ 1087 h 3201"/>
              <a:gd name="T62" fmla="*/ 1023 w 3739"/>
              <a:gd name="T63" fmla="*/ 1131 h 3201"/>
              <a:gd name="T64" fmla="*/ 1276 w 3739"/>
              <a:gd name="T65" fmla="*/ 1151 h 3201"/>
              <a:gd name="T66" fmla="*/ 1499 w 3739"/>
              <a:gd name="T67" fmla="*/ 1135 h 3201"/>
              <a:gd name="T68" fmla="*/ 1652 w 3739"/>
              <a:gd name="T69" fmla="*/ 1095 h 3201"/>
              <a:gd name="T70" fmla="*/ 1619 w 3739"/>
              <a:gd name="T71" fmla="*/ 2692 h 3201"/>
              <a:gd name="T72" fmla="*/ 1451 w 3739"/>
              <a:gd name="T73" fmla="*/ 2657 h 3201"/>
              <a:gd name="T74" fmla="*/ 1207 w 3739"/>
              <a:gd name="T75" fmla="*/ 2648 h 3201"/>
              <a:gd name="T76" fmla="*/ 971 w 3739"/>
              <a:gd name="T77" fmla="*/ 2676 h 3201"/>
              <a:gd name="T78" fmla="*/ 807 w 3739"/>
              <a:gd name="T79" fmla="*/ 2723 h 3201"/>
              <a:gd name="T80" fmla="*/ 2554 w 3739"/>
              <a:gd name="T81" fmla="*/ 2445 h 3201"/>
              <a:gd name="T82" fmla="*/ 1680 w 3739"/>
              <a:gd name="T83" fmla="*/ 689 h 3201"/>
              <a:gd name="T84" fmla="*/ 1637 w 3739"/>
              <a:gd name="T85" fmla="*/ 955 h 3201"/>
              <a:gd name="T86" fmla="*/ 1526 w 3739"/>
              <a:gd name="T87" fmla="*/ 991 h 3201"/>
              <a:gd name="T88" fmla="*/ 1338 w 3739"/>
              <a:gd name="T89" fmla="*/ 1015 h 3201"/>
              <a:gd name="T90" fmla="*/ 1081 w 3739"/>
              <a:gd name="T91" fmla="*/ 1004 h 3201"/>
              <a:gd name="T92" fmla="*/ 894 w 3739"/>
              <a:gd name="T93" fmla="*/ 962 h 3201"/>
              <a:gd name="T94" fmla="*/ 807 w 3739"/>
              <a:gd name="T95" fmla="*/ 689 h 3201"/>
              <a:gd name="T96" fmla="*/ 1881 w 3739"/>
              <a:gd name="T97" fmla="*/ 689 h 3201"/>
              <a:gd name="T98" fmla="*/ 672 w 3739"/>
              <a:gd name="T99" fmla="*/ 2782 h 3201"/>
              <a:gd name="T100" fmla="*/ 3659 w 3739"/>
              <a:gd name="T101" fmla="*/ 2710 h 3201"/>
              <a:gd name="T102" fmla="*/ 1881 w 3739"/>
              <a:gd name="T103" fmla="*/ 15 h 3201"/>
              <a:gd name="T104" fmla="*/ 1881 w 3739"/>
              <a:gd name="T105" fmla="*/ 15 h 3201"/>
              <a:gd name="T106" fmla="*/ 0 w 3739"/>
              <a:gd name="T107" fmla="*/ 352 h 3201"/>
              <a:gd name="T108" fmla="*/ 2712 w 3739"/>
              <a:gd name="T109" fmla="*/ 425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9" h="3201">
                <a:moveTo>
                  <a:pt x="1881" y="2916"/>
                </a:moveTo>
                <a:lnTo>
                  <a:pt x="2554" y="2916"/>
                </a:lnTo>
                <a:lnTo>
                  <a:pt x="2554" y="3186"/>
                </a:lnTo>
                <a:lnTo>
                  <a:pt x="1881" y="3186"/>
                </a:lnTo>
                <a:lnTo>
                  <a:pt x="1881" y="2916"/>
                </a:lnTo>
                <a:close/>
                <a:moveTo>
                  <a:pt x="0" y="2916"/>
                </a:moveTo>
                <a:lnTo>
                  <a:pt x="672" y="2916"/>
                </a:lnTo>
                <a:lnTo>
                  <a:pt x="672" y="3186"/>
                </a:lnTo>
                <a:lnTo>
                  <a:pt x="0" y="3186"/>
                </a:lnTo>
                <a:lnTo>
                  <a:pt x="0" y="2916"/>
                </a:lnTo>
                <a:close/>
                <a:moveTo>
                  <a:pt x="3686" y="2842"/>
                </a:moveTo>
                <a:lnTo>
                  <a:pt x="3739" y="3107"/>
                </a:lnTo>
                <a:lnTo>
                  <a:pt x="3279" y="3201"/>
                </a:lnTo>
                <a:lnTo>
                  <a:pt x="3226" y="2937"/>
                </a:lnTo>
                <a:lnTo>
                  <a:pt x="3686" y="2842"/>
                </a:lnTo>
                <a:close/>
                <a:moveTo>
                  <a:pt x="1276" y="2782"/>
                </a:moveTo>
                <a:lnTo>
                  <a:pt x="1338" y="2783"/>
                </a:lnTo>
                <a:lnTo>
                  <a:pt x="1393" y="2787"/>
                </a:lnTo>
                <a:lnTo>
                  <a:pt x="1443" y="2791"/>
                </a:lnTo>
                <a:lnTo>
                  <a:pt x="1487" y="2798"/>
                </a:lnTo>
                <a:lnTo>
                  <a:pt x="1527" y="2806"/>
                </a:lnTo>
                <a:lnTo>
                  <a:pt x="1561" y="2815"/>
                </a:lnTo>
                <a:lnTo>
                  <a:pt x="1591" y="2824"/>
                </a:lnTo>
                <a:lnTo>
                  <a:pt x="1617" y="2834"/>
                </a:lnTo>
                <a:lnTo>
                  <a:pt x="1638" y="2843"/>
                </a:lnTo>
                <a:lnTo>
                  <a:pt x="1655" y="2853"/>
                </a:lnTo>
                <a:lnTo>
                  <a:pt x="1670" y="2861"/>
                </a:lnTo>
                <a:lnTo>
                  <a:pt x="1680" y="2867"/>
                </a:lnTo>
                <a:lnTo>
                  <a:pt x="1680" y="3186"/>
                </a:lnTo>
                <a:lnTo>
                  <a:pt x="807" y="3186"/>
                </a:lnTo>
                <a:lnTo>
                  <a:pt x="807" y="2870"/>
                </a:lnTo>
                <a:lnTo>
                  <a:pt x="830" y="2858"/>
                </a:lnTo>
                <a:lnTo>
                  <a:pt x="860" y="2848"/>
                </a:lnTo>
                <a:lnTo>
                  <a:pt x="894" y="2836"/>
                </a:lnTo>
                <a:lnTo>
                  <a:pt x="933" y="2824"/>
                </a:lnTo>
                <a:lnTo>
                  <a:pt x="977" y="2813"/>
                </a:lnTo>
                <a:lnTo>
                  <a:pt x="1027" y="2802"/>
                </a:lnTo>
                <a:lnTo>
                  <a:pt x="1081" y="2795"/>
                </a:lnTo>
                <a:lnTo>
                  <a:pt x="1141" y="2788"/>
                </a:lnTo>
                <a:lnTo>
                  <a:pt x="1206" y="2783"/>
                </a:lnTo>
                <a:lnTo>
                  <a:pt x="1276" y="2782"/>
                </a:lnTo>
                <a:close/>
                <a:moveTo>
                  <a:pt x="1881" y="2579"/>
                </a:moveTo>
                <a:lnTo>
                  <a:pt x="2554" y="2579"/>
                </a:lnTo>
                <a:lnTo>
                  <a:pt x="2554" y="2782"/>
                </a:lnTo>
                <a:lnTo>
                  <a:pt x="1881" y="2782"/>
                </a:lnTo>
                <a:lnTo>
                  <a:pt x="1881" y="2579"/>
                </a:lnTo>
                <a:close/>
                <a:moveTo>
                  <a:pt x="334" y="2146"/>
                </a:moveTo>
                <a:lnTo>
                  <a:pt x="295" y="2150"/>
                </a:lnTo>
                <a:lnTo>
                  <a:pt x="260" y="2159"/>
                </a:lnTo>
                <a:lnTo>
                  <a:pt x="227" y="2175"/>
                </a:lnTo>
                <a:lnTo>
                  <a:pt x="197" y="2195"/>
                </a:lnTo>
                <a:lnTo>
                  <a:pt x="172" y="2222"/>
                </a:lnTo>
                <a:lnTo>
                  <a:pt x="152" y="2251"/>
                </a:lnTo>
                <a:lnTo>
                  <a:pt x="136" y="2283"/>
                </a:lnTo>
                <a:lnTo>
                  <a:pt x="127" y="2320"/>
                </a:lnTo>
                <a:lnTo>
                  <a:pt x="124" y="2357"/>
                </a:lnTo>
                <a:lnTo>
                  <a:pt x="127" y="2395"/>
                </a:lnTo>
                <a:lnTo>
                  <a:pt x="136" y="2431"/>
                </a:lnTo>
                <a:lnTo>
                  <a:pt x="152" y="2463"/>
                </a:lnTo>
                <a:lnTo>
                  <a:pt x="172" y="2493"/>
                </a:lnTo>
                <a:lnTo>
                  <a:pt x="197" y="2519"/>
                </a:lnTo>
                <a:lnTo>
                  <a:pt x="227" y="2539"/>
                </a:lnTo>
                <a:lnTo>
                  <a:pt x="260" y="2554"/>
                </a:lnTo>
                <a:lnTo>
                  <a:pt x="295" y="2564"/>
                </a:lnTo>
                <a:lnTo>
                  <a:pt x="334" y="2568"/>
                </a:lnTo>
                <a:lnTo>
                  <a:pt x="371" y="2564"/>
                </a:lnTo>
                <a:lnTo>
                  <a:pt x="406" y="2554"/>
                </a:lnTo>
                <a:lnTo>
                  <a:pt x="439" y="2539"/>
                </a:lnTo>
                <a:lnTo>
                  <a:pt x="469" y="2519"/>
                </a:lnTo>
                <a:lnTo>
                  <a:pt x="494" y="2493"/>
                </a:lnTo>
                <a:lnTo>
                  <a:pt x="514" y="2463"/>
                </a:lnTo>
                <a:lnTo>
                  <a:pt x="530" y="2431"/>
                </a:lnTo>
                <a:lnTo>
                  <a:pt x="540" y="2395"/>
                </a:lnTo>
                <a:lnTo>
                  <a:pt x="543" y="2357"/>
                </a:lnTo>
                <a:lnTo>
                  <a:pt x="540" y="2320"/>
                </a:lnTo>
                <a:lnTo>
                  <a:pt x="530" y="2283"/>
                </a:lnTo>
                <a:lnTo>
                  <a:pt x="514" y="2251"/>
                </a:lnTo>
                <a:lnTo>
                  <a:pt x="494" y="2222"/>
                </a:lnTo>
                <a:lnTo>
                  <a:pt x="469" y="2195"/>
                </a:lnTo>
                <a:lnTo>
                  <a:pt x="439" y="2175"/>
                </a:lnTo>
                <a:lnTo>
                  <a:pt x="406" y="2159"/>
                </a:lnTo>
                <a:lnTo>
                  <a:pt x="371" y="2150"/>
                </a:lnTo>
                <a:lnTo>
                  <a:pt x="334" y="2146"/>
                </a:lnTo>
                <a:close/>
                <a:moveTo>
                  <a:pt x="3325" y="2134"/>
                </a:moveTo>
                <a:lnTo>
                  <a:pt x="3296" y="2136"/>
                </a:lnTo>
                <a:lnTo>
                  <a:pt x="3271" y="2144"/>
                </a:lnTo>
                <a:lnTo>
                  <a:pt x="3248" y="2157"/>
                </a:lnTo>
                <a:lnTo>
                  <a:pt x="3228" y="2175"/>
                </a:lnTo>
                <a:lnTo>
                  <a:pt x="3210" y="2195"/>
                </a:lnTo>
                <a:lnTo>
                  <a:pt x="3195" y="2220"/>
                </a:lnTo>
                <a:lnTo>
                  <a:pt x="3184" y="2248"/>
                </a:lnTo>
                <a:lnTo>
                  <a:pt x="3177" y="2277"/>
                </a:lnTo>
                <a:lnTo>
                  <a:pt x="3173" y="2309"/>
                </a:lnTo>
                <a:lnTo>
                  <a:pt x="3173" y="2342"/>
                </a:lnTo>
                <a:lnTo>
                  <a:pt x="3178" y="2375"/>
                </a:lnTo>
                <a:lnTo>
                  <a:pt x="3188" y="2412"/>
                </a:lnTo>
                <a:lnTo>
                  <a:pt x="3203" y="2446"/>
                </a:lnTo>
                <a:lnTo>
                  <a:pt x="3221" y="2476"/>
                </a:lnTo>
                <a:lnTo>
                  <a:pt x="3243" y="2501"/>
                </a:lnTo>
                <a:lnTo>
                  <a:pt x="3267" y="2522"/>
                </a:lnTo>
                <a:lnTo>
                  <a:pt x="3294" y="2538"/>
                </a:lnTo>
                <a:lnTo>
                  <a:pt x="3322" y="2547"/>
                </a:lnTo>
                <a:lnTo>
                  <a:pt x="3351" y="2552"/>
                </a:lnTo>
                <a:lnTo>
                  <a:pt x="3381" y="2550"/>
                </a:lnTo>
                <a:lnTo>
                  <a:pt x="3406" y="2540"/>
                </a:lnTo>
                <a:lnTo>
                  <a:pt x="3430" y="2528"/>
                </a:lnTo>
                <a:lnTo>
                  <a:pt x="3450" y="2511"/>
                </a:lnTo>
                <a:lnTo>
                  <a:pt x="3467" y="2489"/>
                </a:lnTo>
                <a:lnTo>
                  <a:pt x="3482" y="2465"/>
                </a:lnTo>
                <a:lnTo>
                  <a:pt x="3493" y="2438"/>
                </a:lnTo>
                <a:lnTo>
                  <a:pt x="3500" y="2408"/>
                </a:lnTo>
                <a:lnTo>
                  <a:pt x="3505" y="2376"/>
                </a:lnTo>
                <a:lnTo>
                  <a:pt x="3503" y="2343"/>
                </a:lnTo>
                <a:lnTo>
                  <a:pt x="3499" y="2309"/>
                </a:lnTo>
                <a:lnTo>
                  <a:pt x="3489" y="2273"/>
                </a:lnTo>
                <a:lnTo>
                  <a:pt x="3474" y="2240"/>
                </a:lnTo>
                <a:lnTo>
                  <a:pt x="3456" y="2210"/>
                </a:lnTo>
                <a:lnTo>
                  <a:pt x="3434" y="2184"/>
                </a:lnTo>
                <a:lnTo>
                  <a:pt x="3409" y="2163"/>
                </a:lnTo>
                <a:lnTo>
                  <a:pt x="3383" y="2148"/>
                </a:lnTo>
                <a:lnTo>
                  <a:pt x="3355" y="2137"/>
                </a:lnTo>
                <a:lnTo>
                  <a:pt x="3325" y="2134"/>
                </a:lnTo>
                <a:close/>
                <a:moveTo>
                  <a:pt x="807" y="1074"/>
                </a:moveTo>
                <a:lnTo>
                  <a:pt x="841" y="1087"/>
                </a:lnTo>
                <a:lnTo>
                  <a:pt x="880" y="1098"/>
                </a:lnTo>
                <a:lnTo>
                  <a:pt x="924" y="1111"/>
                </a:lnTo>
                <a:lnTo>
                  <a:pt x="971" y="1121"/>
                </a:lnTo>
                <a:lnTo>
                  <a:pt x="1023" y="1131"/>
                </a:lnTo>
                <a:lnTo>
                  <a:pt x="1080" y="1139"/>
                </a:lnTo>
                <a:lnTo>
                  <a:pt x="1141" y="1145"/>
                </a:lnTo>
                <a:lnTo>
                  <a:pt x="1207" y="1150"/>
                </a:lnTo>
                <a:lnTo>
                  <a:pt x="1276" y="1151"/>
                </a:lnTo>
                <a:lnTo>
                  <a:pt x="1340" y="1150"/>
                </a:lnTo>
                <a:lnTo>
                  <a:pt x="1398" y="1146"/>
                </a:lnTo>
                <a:lnTo>
                  <a:pt x="1451" y="1142"/>
                </a:lnTo>
                <a:lnTo>
                  <a:pt x="1499" y="1135"/>
                </a:lnTo>
                <a:lnTo>
                  <a:pt x="1543" y="1126"/>
                </a:lnTo>
                <a:lnTo>
                  <a:pt x="1584" y="1117"/>
                </a:lnTo>
                <a:lnTo>
                  <a:pt x="1619" y="1105"/>
                </a:lnTo>
                <a:lnTo>
                  <a:pt x="1652" y="1095"/>
                </a:lnTo>
                <a:lnTo>
                  <a:pt x="1680" y="1082"/>
                </a:lnTo>
                <a:lnTo>
                  <a:pt x="1680" y="2715"/>
                </a:lnTo>
                <a:lnTo>
                  <a:pt x="1652" y="2703"/>
                </a:lnTo>
                <a:lnTo>
                  <a:pt x="1619" y="2692"/>
                </a:lnTo>
                <a:lnTo>
                  <a:pt x="1584" y="2682"/>
                </a:lnTo>
                <a:lnTo>
                  <a:pt x="1543" y="2671"/>
                </a:lnTo>
                <a:lnTo>
                  <a:pt x="1499" y="2664"/>
                </a:lnTo>
                <a:lnTo>
                  <a:pt x="1451" y="2657"/>
                </a:lnTo>
                <a:lnTo>
                  <a:pt x="1398" y="2651"/>
                </a:lnTo>
                <a:lnTo>
                  <a:pt x="1340" y="2648"/>
                </a:lnTo>
                <a:lnTo>
                  <a:pt x="1276" y="2646"/>
                </a:lnTo>
                <a:lnTo>
                  <a:pt x="1207" y="2648"/>
                </a:lnTo>
                <a:lnTo>
                  <a:pt x="1141" y="2652"/>
                </a:lnTo>
                <a:lnTo>
                  <a:pt x="1080" y="2658"/>
                </a:lnTo>
                <a:lnTo>
                  <a:pt x="1023" y="2667"/>
                </a:lnTo>
                <a:lnTo>
                  <a:pt x="971" y="2676"/>
                </a:lnTo>
                <a:lnTo>
                  <a:pt x="924" y="2687"/>
                </a:lnTo>
                <a:lnTo>
                  <a:pt x="880" y="2699"/>
                </a:lnTo>
                <a:lnTo>
                  <a:pt x="841" y="2711"/>
                </a:lnTo>
                <a:lnTo>
                  <a:pt x="807" y="2723"/>
                </a:lnTo>
                <a:lnTo>
                  <a:pt x="807" y="1074"/>
                </a:lnTo>
                <a:close/>
                <a:moveTo>
                  <a:pt x="1881" y="825"/>
                </a:moveTo>
                <a:lnTo>
                  <a:pt x="2554" y="825"/>
                </a:lnTo>
                <a:lnTo>
                  <a:pt x="2554" y="2445"/>
                </a:lnTo>
                <a:lnTo>
                  <a:pt x="1881" y="2445"/>
                </a:lnTo>
                <a:lnTo>
                  <a:pt x="1881" y="825"/>
                </a:lnTo>
                <a:close/>
                <a:moveTo>
                  <a:pt x="807" y="689"/>
                </a:moveTo>
                <a:lnTo>
                  <a:pt x="1680" y="689"/>
                </a:lnTo>
                <a:lnTo>
                  <a:pt x="1680" y="930"/>
                </a:lnTo>
                <a:lnTo>
                  <a:pt x="1669" y="937"/>
                </a:lnTo>
                <a:lnTo>
                  <a:pt x="1655" y="946"/>
                </a:lnTo>
                <a:lnTo>
                  <a:pt x="1637" y="955"/>
                </a:lnTo>
                <a:lnTo>
                  <a:pt x="1616" y="964"/>
                </a:lnTo>
                <a:lnTo>
                  <a:pt x="1591" y="973"/>
                </a:lnTo>
                <a:lnTo>
                  <a:pt x="1560" y="983"/>
                </a:lnTo>
                <a:lnTo>
                  <a:pt x="1526" y="991"/>
                </a:lnTo>
                <a:lnTo>
                  <a:pt x="1486" y="999"/>
                </a:lnTo>
                <a:lnTo>
                  <a:pt x="1442" y="1006"/>
                </a:lnTo>
                <a:lnTo>
                  <a:pt x="1393" y="1012"/>
                </a:lnTo>
                <a:lnTo>
                  <a:pt x="1338" y="1015"/>
                </a:lnTo>
                <a:lnTo>
                  <a:pt x="1276" y="1016"/>
                </a:lnTo>
                <a:lnTo>
                  <a:pt x="1206" y="1014"/>
                </a:lnTo>
                <a:lnTo>
                  <a:pt x="1141" y="1011"/>
                </a:lnTo>
                <a:lnTo>
                  <a:pt x="1081" y="1004"/>
                </a:lnTo>
                <a:lnTo>
                  <a:pt x="1027" y="995"/>
                </a:lnTo>
                <a:lnTo>
                  <a:pt x="977" y="985"/>
                </a:lnTo>
                <a:lnTo>
                  <a:pt x="933" y="973"/>
                </a:lnTo>
                <a:lnTo>
                  <a:pt x="894" y="962"/>
                </a:lnTo>
                <a:lnTo>
                  <a:pt x="860" y="950"/>
                </a:lnTo>
                <a:lnTo>
                  <a:pt x="830" y="939"/>
                </a:lnTo>
                <a:lnTo>
                  <a:pt x="807" y="929"/>
                </a:lnTo>
                <a:lnTo>
                  <a:pt x="807" y="689"/>
                </a:lnTo>
                <a:close/>
                <a:moveTo>
                  <a:pt x="1881" y="488"/>
                </a:moveTo>
                <a:lnTo>
                  <a:pt x="2554" y="488"/>
                </a:lnTo>
                <a:lnTo>
                  <a:pt x="2554" y="689"/>
                </a:lnTo>
                <a:lnTo>
                  <a:pt x="1881" y="689"/>
                </a:lnTo>
                <a:lnTo>
                  <a:pt x="1881" y="488"/>
                </a:lnTo>
                <a:close/>
                <a:moveTo>
                  <a:pt x="0" y="488"/>
                </a:moveTo>
                <a:lnTo>
                  <a:pt x="672" y="488"/>
                </a:lnTo>
                <a:lnTo>
                  <a:pt x="672" y="2782"/>
                </a:lnTo>
                <a:lnTo>
                  <a:pt x="0" y="2782"/>
                </a:lnTo>
                <a:lnTo>
                  <a:pt x="0" y="488"/>
                </a:lnTo>
                <a:close/>
                <a:moveTo>
                  <a:pt x="3199" y="463"/>
                </a:moveTo>
                <a:lnTo>
                  <a:pt x="3659" y="2710"/>
                </a:lnTo>
                <a:lnTo>
                  <a:pt x="3198" y="2805"/>
                </a:lnTo>
                <a:lnTo>
                  <a:pt x="2739" y="557"/>
                </a:lnTo>
                <a:lnTo>
                  <a:pt x="3199" y="463"/>
                </a:lnTo>
                <a:close/>
                <a:moveTo>
                  <a:pt x="1881" y="15"/>
                </a:moveTo>
                <a:lnTo>
                  <a:pt x="2554" y="15"/>
                </a:lnTo>
                <a:lnTo>
                  <a:pt x="2554" y="352"/>
                </a:lnTo>
                <a:lnTo>
                  <a:pt x="1881" y="352"/>
                </a:lnTo>
                <a:lnTo>
                  <a:pt x="1881" y="15"/>
                </a:lnTo>
                <a:close/>
                <a:moveTo>
                  <a:pt x="0" y="15"/>
                </a:moveTo>
                <a:lnTo>
                  <a:pt x="672" y="15"/>
                </a:lnTo>
                <a:lnTo>
                  <a:pt x="672" y="352"/>
                </a:lnTo>
                <a:lnTo>
                  <a:pt x="0" y="352"/>
                </a:lnTo>
                <a:lnTo>
                  <a:pt x="0" y="15"/>
                </a:lnTo>
                <a:close/>
                <a:moveTo>
                  <a:pt x="3105" y="0"/>
                </a:moveTo>
                <a:lnTo>
                  <a:pt x="3172" y="331"/>
                </a:lnTo>
                <a:lnTo>
                  <a:pt x="2712" y="425"/>
                </a:lnTo>
                <a:lnTo>
                  <a:pt x="2645" y="95"/>
                </a:lnTo>
                <a:lnTo>
                  <a:pt x="3105"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pPr>
            <a:endParaRPr lang="en-US" sz="1352">
              <a:solidFill>
                <a:prstClr val="black"/>
              </a:solidFill>
              <a:ea typeface="+mn-ea"/>
              <a:cs typeface="Arial" panose="020B0604020202020204" pitchFamily="34" charset="0"/>
            </a:endParaRPr>
          </a:p>
        </p:txBody>
      </p:sp>
      <p:sp>
        <p:nvSpPr>
          <p:cNvPr id="2" name="Rectangle 1">
            <a:extLst>
              <a:ext uri="{FF2B5EF4-FFF2-40B4-BE49-F238E27FC236}">
                <a16:creationId xmlns:a16="http://schemas.microsoft.com/office/drawing/2014/main" id="{6238D749-B15E-4167-86F6-EDFB2EA7FA0B}"/>
              </a:ext>
            </a:extLst>
          </p:cNvPr>
          <p:cNvSpPr/>
          <p:nvPr/>
        </p:nvSpPr>
        <p:spPr>
          <a:xfrm>
            <a:off x="1231745" y="2403326"/>
            <a:ext cx="1539396" cy="646331"/>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Reference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3" name="Rectangle 2">
            <a:extLst>
              <a:ext uri="{FF2B5EF4-FFF2-40B4-BE49-F238E27FC236}">
                <a16:creationId xmlns:a16="http://schemas.microsoft.com/office/drawing/2014/main" id="{A47F791C-D7A9-4D42-BB83-9721690864B0}"/>
              </a:ext>
            </a:extLst>
          </p:cNvPr>
          <p:cNvSpPr/>
          <p:nvPr/>
        </p:nvSpPr>
        <p:spPr>
          <a:xfrm>
            <a:off x="5910762" y="2403326"/>
            <a:ext cx="1720536" cy="646331"/>
          </a:xfrm>
          <a:prstGeom prst="rect">
            <a:avLst/>
          </a:prstGeom>
        </p:spPr>
        <p:txBody>
          <a:bodyPr wrap="none">
            <a:spAutoFit/>
          </a:bodyPr>
          <a:lstStyle/>
          <a:p>
            <a:r>
              <a:rPr lang="en-AU" dirty="0">
                <a:solidFill>
                  <a:srgbClr val="FF0066"/>
                </a:solidFill>
                <a:latin typeface="Segoe UI Emoji" panose="020B0502040204020203" pitchFamily="34" charset="0"/>
                <a:ea typeface="Segoe UI Emoji" panose="020B0502040204020203" pitchFamily="34" charset="0"/>
              </a:rPr>
              <a:t>Data Reference</a:t>
            </a:r>
          </a:p>
          <a:p>
            <a:r>
              <a:rPr lang="en-AU" dirty="0">
                <a:solidFill>
                  <a:srgbClr val="FF0066"/>
                </a:solidFill>
                <a:latin typeface="Segoe UI Emoji" panose="020B0502040204020203" pitchFamily="34" charset="0"/>
                <a:ea typeface="Segoe UI Emoji" panose="020B0502040204020203" pitchFamily="34" charset="0"/>
              </a:rPr>
              <a:t>Architecture  </a:t>
            </a:r>
            <a:endParaRPr lang="en-AU" dirty="0">
              <a:solidFill>
                <a:srgbClr val="FF0066"/>
              </a:solidFill>
            </a:endParaRPr>
          </a:p>
        </p:txBody>
      </p:sp>
      <p:sp>
        <p:nvSpPr>
          <p:cNvPr id="26" name="Rectangle 25">
            <a:extLst>
              <a:ext uri="{FF2B5EF4-FFF2-40B4-BE49-F238E27FC236}">
                <a16:creationId xmlns:a16="http://schemas.microsoft.com/office/drawing/2014/main" id="{0390E7B2-82F1-4997-81C4-819587547A37}"/>
              </a:ext>
            </a:extLst>
          </p:cNvPr>
          <p:cNvSpPr/>
          <p:nvPr/>
        </p:nvSpPr>
        <p:spPr>
          <a:xfrm>
            <a:off x="1231745" y="3763692"/>
            <a:ext cx="1476879" cy="923330"/>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a:t>
            </a:r>
          </a:p>
          <a:p>
            <a:r>
              <a:rPr lang="en-AU" dirty="0">
                <a:solidFill>
                  <a:schemeClr val="bg1">
                    <a:lumMod val="75000"/>
                  </a:schemeClr>
                </a:solidFill>
                <a:latin typeface="Segoe UI Emoji" panose="020B0502040204020203" pitchFamily="34" charset="0"/>
                <a:ea typeface="Segoe UI Emoji" panose="020B0502040204020203" pitchFamily="34" charset="0"/>
              </a:rPr>
              <a:t>Governance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7" name="Rectangle 26">
            <a:extLst>
              <a:ext uri="{FF2B5EF4-FFF2-40B4-BE49-F238E27FC236}">
                <a16:creationId xmlns:a16="http://schemas.microsoft.com/office/drawing/2014/main" id="{134ED26A-E526-4F79-B210-34DF5B272EFE}"/>
              </a:ext>
            </a:extLst>
          </p:cNvPr>
          <p:cNvSpPr/>
          <p:nvPr/>
        </p:nvSpPr>
        <p:spPr>
          <a:xfrm>
            <a:off x="5910762" y="3763692"/>
            <a:ext cx="1476879" cy="923330"/>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and </a:t>
            </a:r>
          </a:p>
          <a:p>
            <a:r>
              <a:rPr lang="en-AU" dirty="0">
                <a:solidFill>
                  <a:schemeClr val="bg1">
                    <a:lumMod val="75000"/>
                  </a:schemeClr>
                </a:solidFill>
                <a:latin typeface="Segoe UI Emoji" panose="020B0502040204020203" pitchFamily="34" charset="0"/>
                <a:ea typeface="Segoe UI Emoji" panose="020B0502040204020203" pitchFamily="34" charset="0"/>
              </a:rPr>
              <a:t>Analytics</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8" name="Rectangle 27">
            <a:extLst>
              <a:ext uri="{FF2B5EF4-FFF2-40B4-BE49-F238E27FC236}">
                <a16:creationId xmlns:a16="http://schemas.microsoft.com/office/drawing/2014/main" id="{BF1AFAB6-17CD-4C4E-AC6E-3D5140E59F40}"/>
              </a:ext>
            </a:extLst>
          </p:cNvPr>
          <p:cNvSpPr/>
          <p:nvPr/>
        </p:nvSpPr>
        <p:spPr>
          <a:xfrm>
            <a:off x="6059310" y="1073643"/>
            <a:ext cx="3320509" cy="461665"/>
          </a:xfrm>
          <a:prstGeom prst="rect">
            <a:avLst/>
          </a:prstGeom>
        </p:spPr>
        <p:txBody>
          <a:bodyPr wrap="square">
            <a:spAutoFit/>
          </a:bodyPr>
          <a:lstStyle/>
          <a:p>
            <a:r>
              <a:rPr lang="en-AU" sz="1200" dirty="0">
                <a:solidFill>
                  <a:schemeClr val="accent1"/>
                </a:solidFill>
                <a:latin typeface="Segoe UI Emoji" panose="020B0502040204020203" pitchFamily="34" charset="0"/>
                <a:ea typeface="Segoe UI Emoji" panose="020B0502040204020203" pitchFamily="34" charset="0"/>
              </a:rPr>
              <a:t>	</a:t>
            </a:r>
            <a:r>
              <a:rPr lang="en-AU" sz="1200" b="1" dirty="0">
                <a:solidFill>
                  <a:schemeClr val="accent1"/>
                </a:solidFill>
                <a:latin typeface="Segoe UI Emoji" panose="020B0502040204020203" pitchFamily="34" charset="0"/>
                <a:ea typeface="Segoe UI Emoji" panose="020B0502040204020203" pitchFamily="34" charset="0"/>
              </a:rPr>
              <a:t>What is it ?</a:t>
            </a:r>
          </a:p>
          <a:p>
            <a:r>
              <a:rPr lang="en-AU" sz="1200" b="1" dirty="0">
                <a:solidFill>
                  <a:schemeClr val="accent1"/>
                </a:solidFill>
                <a:latin typeface="Segoe UI Emoji" panose="020B0502040204020203" pitchFamily="34" charset="0"/>
                <a:ea typeface="Segoe UI Emoji" panose="020B0502040204020203" pitchFamily="34" charset="0"/>
              </a:rPr>
              <a:t>	Why is sit important ?</a:t>
            </a:r>
          </a:p>
        </p:txBody>
      </p:sp>
      <p:pic>
        <p:nvPicPr>
          <p:cNvPr id="30" name="Graphic 29" descr="Research">
            <a:extLst>
              <a:ext uri="{FF2B5EF4-FFF2-40B4-BE49-F238E27FC236}">
                <a16:creationId xmlns:a16="http://schemas.microsoft.com/office/drawing/2014/main" id="{DF07047E-E551-4AF5-BC93-DD76E4EE43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1104" y="981350"/>
            <a:ext cx="646250" cy="646250"/>
          </a:xfrm>
          <a:prstGeom prst="rect">
            <a:avLst/>
          </a:prstGeom>
        </p:spPr>
      </p:pic>
      <p:sp>
        <p:nvSpPr>
          <p:cNvPr id="31" name="TextBox 30">
            <a:extLst>
              <a:ext uri="{FF2B5EF4-FFF2-40B4-BE49-F238E27FC236}">
                <a16:creationId xmlns:a16="http://schemas.microsoft.com/office/drawing/2014/main" id="{C91B5FB8-86AE-4054-98A2-9DDA43A5F2BC}"/>
              </a:ext>
            </a:extLst>
          </p:cNvPr>
          <p:cNvSpPr txBox="1"/>
          <p:nvPr/>
        </p:nvSpPr>
        <p:spPr>
          <a:xfrm>
            <a:off x="363794" y="138894"/>
            <a:ext cx="8465162" cy="461665"/>
          </a:xfrm>
          <a:prstGeom prst="rect">
            <a:avLst/>
          </a:prstGeom>
          <a:noFill/>
        </p:spPr>
        <p:txBody>
          <a:bodyPr wrap="square" rtlCol="0">
            <a:spAutoFit/>
          </a:bodyPr>
          <a:lstStyle/>
          <a:p>
            <a:pPr lvl="0">
              <a:defRPr/>
            </a:pPr>
            <a:r>
              <a:rPr lang="en-AU" sz="2400" dirty="0">
                <a:solidFill>
                  <a:srgbClr val="0070C0"/>
                </a:solidFill>
                <a:latin typeface="Segoe UI Emoji" panose="020B0502040204020203" pitchFamily="34" charset="0"/>
                <a:ea typeface="Segoe UI Emoji" panose="020B0502040204020203" pitchFamily="34" charset="0"/>
              </a:rPr>
              <a:t>Session 2: Data Reference Architecture </a:t>
            </a:r>
            <a:endPar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endParaRPr>
          </a:p>
        </p:txBody>
      </p:sp>
      <p:pic>
        <p:nvPicPr>
          <p:cNvPr id="32" name="Graphic 31" descr="Climbing">
            <a:extLst>
              <a:ext uri="{FF2B5EF4-FFF2-40B4-BE49-F238E27FC236}">
                <a16:creationId xmlns:a16="http://schemas.microsoft.com/office/drawing/2014/main" id="{D7C54EF3-AABA-43E6-8E18-3D78F4A028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9540" y="2266940"/>
            <a:ext cx="336457" cy="336457"/>
          </a:xfrm>
          <a:prstGeom prst="rect">
            <a:avLst/>
          </a:prstGeom>
        </p:spPr>
      </p:pic>
    </p:spTree>
    <p:extLst>
      <p:ext uri="{BB962C8B-B14F-4D97-AF65-F5344CB8AC3E}">
        <p14:creationId xmlns:p14="http://schemas.microsoft.com/office/powerpoint/2010/main" val="69405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a:extLst>
              <a:ext uri="{FF2B5EF4-FFF2-40B4-BE49-F238E27FC236}">
                <a16:creationId xmlns:a16="http://schemas.microsoft.com/office/drawing/2014/main" id="{4A58CBDD-48E2-41AA-A5F7-D73E5ECA43CD}"/>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27</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7" name="Picture 26" descr="header_strip_100dpi copy.png">
            <a:extLst>
              <a:ext uri="{FF2B5EF4-FFF2-40B4-BE49-F238E27FC236}">
                <a16:creationId xmlns:a16="http://schemas.microsoft.com/office/drawing/2014/main" id="{56EAD55C-6F4F-4D7B-9C14-307ABB2BE7EA}"/>
              </a:ext>
            </a:extLst>
          </p:cNvPr>
          <p:cNvPicPr>
            <a:picLocks noChangeAspect="1"/>
          </p:cNvPicPr>
          <p:nvPr/>
        </p:nvPicPr>
        <p:blipFill>
          <a:blip r:embed="rId2"/>
          <a:stretch>
            <a:fillRect/>
          </a:stretch>
        </p:blipFill>
        <p:spPr>
          <a:xfrm>
            <a:off x="-1" y="50"/>
            <a:ext cx="9155113" cy="304710"/>
          </a:xfrm>
          <a:prstGeom prst="rect">
            <a:avLst/>
          </a:prstGeom>
        </p:spPr>
      </p:pic>
      <p:sp>
        <p:nvSpPr>
          <p:cNvPr id="14" name="TextBox 13">
            <a:extLst>
              <a:ext uri="{FF2B5EF4-FFF2-40B4-BE49-F238E27FC236}">
                <a16:creationId xmlns:a16="http://schemas.microsoft.com/office/drawing/2014/main" id="{A9FC92E0-B6CE-41A1-8CAE-1C8227644C62}"/>
              </a:ext>
            </a:extLst>
          </p:cNvPr>
          <p:cNvSpPr txBox="1"/>
          <p:nvPr/>
        </p:nvSpPr>
        <p:spPr>
          <a:xfrm>
            <a:off x="367102" y="449905"/>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WHY IS IT CRITICAL?</a:t>
            </a:r>
            <a:endParaRPr lang="en-AU" sz="1716" b="1" dirty="0">
              <a:solidFill>
                <a:srgbClr val="1F497D"/>
              </a:solidFill>
              <a:latin typeface="Segoe UI" panose="020B0502040204020203" pitchFamily="34" charset="0"/>
              <a:ea typeface="+mn-ea"/>
              <a:cs typeface="Segoe UI" panose="020B0502040204020203" pitchFamily="34" charset="0"/>
            </a:endParaRPr>
          </a:p>
        </p:txBody>
      </p:sp>
      <p:grpSp>
        <p:nvGrpSpPr>
          <p:cNvPr id="11" name="Group 10">
            <a:extLst>
              <a:ext uri="{FF2B5EF4-FFF2-40B4-BE49-F238E27FC236}">
                <a16:creationId xmlns:a16="http://schemas.microsoft.com/office/drawing/2014/main" id="{EFCA5A48-0899-42D9-8E2E-650BE448E606}"/>
              </a:ext>
            </a:extLst>
          </p:cNvPr>
          <p:cNvGrpSpPr/>
          <p:nvPr/>
        </p:nvGrpSpPr>
        <p:grpSpPr>
          <a:xfrm>
            <a:off x="336618" y="945069"/>
            <a:ext cx="8414371" cy="3178914"/>
            <a:chOff x="2447842" y="1565187"/>
            <a:chExt cx="14223462" cy="5926771"/>
          </a:xfrm>
        </p:grpSpPr>
        <p:sp>
          <p:nvSpPr>
            <p:cNvPr id="13" name="Rectangle 12">
              <a:extLst>
                <a:ext uri="{FF2B5EF4-FFF2-40B4-BE49-F238E27FC236}">
                  <a16:creationId xmlns:a16="http://schemas.microsoft.com/office/drawing/2014/main" id="{459A15ED-F595-4E88-A875-58E3E136EA3C}"/>
                </a:ext>
              </a:extLst>
            </p:cNvPr>
            <p:cNvSpPr/>
            <p:nvPr/>
          </p:nvSpPr>
          <p:spPr>
            <a:xfrm>
              <a:off x="12095731" y="2975286"/>
              <a:ext cx="4337157" cy="3685352"/>
            </a:xfrm>
            <a:prstGeom prst="rect">
              <a:avLst/>
            </a:prstGeom>
            <a:solidFill>
              <a:srgbClr val="F0F8FA"/>
            </a:solidFill>
          </p:spPr>
          <p:txBody>
            <a:bodyPr wrap="square">
              <a:spAutoFit/>
            </a:bodyPr>
            <a:lstStyle/>
            <a:p>
              <a:pPr defTabSz="686678" fontAlgn="auto">
                <a:lnSpc>
                  <a:spcPct val="150000"/>
                </a:lnSpc>
                <a:spcBef>
                  <a:spcPts val="0"/>
                </a:spcBef>
                <a:spcAft>
                  <a:spcPts val="0"/>
                </a:spcAft>
                <a:defRPr/>
              </a:pPr>
              <a:r>
                <a:rPr lang="en-US" sz="1502" b="1" dirty="0">
                  <a:solidFill>
                    <a:srgbClr val="1F497D"/>
                  </a:solidFill>
                  <a:latin typeface="Calibri"/>
                  <a:ea typeface="+mn-ea"/>
                </a:rPr>
                <a:t>USE</a:t>
              </a:r>
              <a:endParaRPr lang="en-US" sz="966" b="1" dirty="0">
                <a:solidFill>
                  <a:srgbClr val="1F497D"/>
                </a:solidFill>
                <a:latin typeface="Calibri"/>
                <a:ea typeface="+mn-ea"/>
              </a:endParaRPr>
            </a:p>
            <a:p>
              <a:pPr marL="245242" indent="-245242" defTabSz="686678" fontAlgn="auto">
                <a:lnSpc>
                  <a:spcPct val="150000"/>
                </a:lnSpc>
                <a:spcBef>
                  <a:spcPts val="0"/>
                </a:spcBef>
                <a:spcAft>
                  <a:spcPts val="0"/>
                </a:spcAft>
                <a:buFont typeface="Arial" panose="020B0604020202020204" pitchFamily="34" charset="0"/>
                <a:buChar char="•"/>
                <a:defRPr/>
              </a:pPr>
              <a:r>
                <a:rPr lang="en-AU" sz="966" dirty="0">
                  <a:solidFill>
                    <a:prstClr val="black"/>
                  </a:solidFill>
                  <a:latin typeface="Calibri"/>
                  <a:ea typeface="+mn-ea"/>
                </a:rPr>
                <a:t>It supports the </a:t>
              </a:r>
              <a:r>
                <a:rPr lang="en-AU" sz="966" dirty="0">
                  <a:solidFill>
                    <a:srgbClr val="00B0F0"/>
                  </a:solidFill>
                  <a:latin typeface="Calibri"/>
                  <a:ea typeface="+mn-ea"/>
                </a:rPr>
                <a:t>validation </a:t>
              </a:r>
              <a:r>
                <a:rPr lang="en-AU" sz="966" dirty="0">
                  <a:solidFill>
                    <a:prstClr val="black"/>
                  </a:solidFill>
                  <a:latin typeface="Calibri"/>
                  <a:ea typeface="+mn-ea"/>
                </a:rPr>
                <a:t>of </a:t>
              </a:r>
              <a:r>
                <a:rPr lang="en-AU" sz="966" dirty="0">
                  <a:solidFill>
                    <a:srgbClr val="00B0F0"/>
                  </a:solidFill>
                  <a:latin typeface="Calibri"/>
                  <a:ea typeface="+mn-ea"/>
                </a:rPr>
                <a:t>solutions</a:t>
              </a:r>
              <a:r>
                <a:rPr lang="en-AU" sz="966" dirty="0">
                  <a:solidFill>
                    <a:prstClr val="black"/>
                  </a:solidFill>
                  <a:latin typeface="Calibri"/>
                  <a:ea typeface="+mn-ea"/>
                </a:rPr>
                <a:t> against proven </a:t>
              </a:r>
              <a:r>
                <a:rPr lang="en-AU" sz="966" dirty="0">
                  <a:solidFill>
                    <a:srgbClr val="00B0F0"/>
                  </a:solidFill>
                  <a:latin typeface="Calibri"/>
                  <a:ea typeface="+mn-ea"/>
                </a:rPr>
                <a:t>Reference Architectures</a:t>
              </a:r>
              <a:r>
                <a:rPr lang="en-AU" sz="966" dirty="0">
                  <a:solidFill>
                    <a:prstClr val="black"/>
                  </a:solidFill>
                  <a:latin typeface="Calibri"/>
                  <a:ea typeface="+mn-ea"/>
                </a:rPr>
                <a:t>​.</a:t>
              </a:r>
            </a:p>
            <a:p>
              <a:pPr marL="245242" indent="-245242" defTabSz="686678" fontAlgn="auto">
                <a:lnSpc>
                  <a:spcPct val="150000"/>
                </a:lnSpc>
                <a:spcBef>
                  <a:spcPts val="0"/>
                </a:spcBef>
                <a:spcAft>
                  <a:spcPts val="0"/>
                </a:spcAft>
                <a:buFont typeface="Arial" panose="020B0604020202020204" pitchFamily="34" charset="0"/>
                <a:buChar char="•"/>
                <a:defRPr/>
              </a:pPr>
              <a:r>
                <a:rPr lang="en-AU" sz="966" dirty="0">
                  <a:solidFill>
                    <a:prstClr val="black"/>
                  </a:solidFill>
                  <a:latin typeface="Calibri"/>
                  <a:ea typeface="+mn-ea"/>
                </a:rPr>
                <a:t>It is technology independent and enables us to </a:t>
              </a:r>
              <a:r>
                <a:rPr lang="en-AU" sz="966" dirty="0">
                  <a:solidFill>
                    <a:srgbClr val="00B0F0"/>
                  </a:solidFill>
                  <a:latin typeface="Calibri"/>
                  <a:ea typeface="+mn-ea"/>
                </a:rPr>
                <a:t>change solution components </a:t>
              </a:r>
              <a:r>
                <a:rPr lang="en-AU" sz="966" dirty="0">
                  <a:solidFill>
                    <a:prstClr val="black"/>
                  </a:solidFill>
                  <a:latin typeface="Calibri"/>
                  <a:ea typeface="+mn-ea"/>
                </a:rPr>
                <a:t>and hosting platforms seamlessly to allow for </a:t>
              </a:r>
              <a:r>
                <a:rPr lang="en-AU" sz="966" dirty="0">
                  <a:solidFill>
                    <a:srgbClr val="00B0F0"/>
                  </a:solidFill>
                  <a:latin typeface="Calibri"/>
                  <a:ea typeface="+mn-ea"/>
                </a:rPr>
                <a:t>evolving business </a:t>
              </a:r>
              <a:r>
                <a:rPr lang="en-AU" sz="966" dirty="0">
                  <a:solidFill>
                    <a:prstClr val="black"/>
                  </a:solidFill>
                  <a:latin typeface="Calibri"/>
                  <a:ea typeface="+mn-ea"/>
                </a:rPr>
                <a:t>requirements and technical improvements </a:t>
              </a:r>
              <a:r>
                <a:rPr lang="en-AU" sz="966" dirty="0">
                  <a:solidFill>
                    <a:srgbClr val="00B0F0"/>
                  </a:solidFill>
                  <a:latin typeface="Calibri"/>
                  <a:ea typeface="+mn-ea"/>
                </a:rPr>
                <a:t>over time</a:t>
              </a:r>
              <a:r>
                <a:rPr lang="en-AU" sz="966" dirty="0">
                  <a:solidFill>
                    <a:prstClr val="black"/>
                  </a:solidFill>
                  <a:latin typeface="Calibri"/>
                  <a:ea typeface="+mn-ea"/>
                </a:rPr>
                <a:t>.</a:t>
              </a:r>
            </a:p>
          </p:txBody>
        </p:sp>
        <p:sp>
          <p:nvSpPr>
            <p:cNvPr id="16" name="Rectangle 15">
              <a:extLst>
                <a:ext uri="{FF2B5EF4-FFF2-40B4-BE49-F238E27FC236}">
                  <a16:creationId xmlns:a16="http://schemas.microsoft.com/office/drawing/2014/main" id="{58E87E0C-C78C-4682-BB99-05981532759A}"/>
                </a:ext>
              </a:extLst>
            </p:cNvPr>
            <p:cNvSpPr/>
            <p:nvPr/>
          </p:nvSpPr>
          <p:spPr>
            <a:xfrm>
              <a:off x="7404507" y="2975286"/>
              <a:ext cx="4337157" cy="4516672"/>
            </a:xfrm>
            <a:prstGeom prst="rect">
              <a:avLst/>
            </a:prstGeom>
            <a:solidFill>
              <a:srgbClr val="F0F8FA"/>
            </a:solidFill>
          </p:spPr>
          <p:txBody>
            <a:bodyPr wrap="square">
              <a:spAutoFit/>
            </a:bodyPr>
            <a:lstStyle/>
            <a:p>
              <a:pPr defTabSz="686678" fontAlgn="auto">
                <a:lnSpc>
                  <a:spcPct val="150000"/>
                </a:lnSpc>
                <a:spcBef>
                  <a:spcPts val="0"/>
                </a:spcBef>
                <a:spcAft>
                  <a:spcPts val="0"/>
                </a:spcAft>
                <a:defRPr/>
              </a:pPr>
              <a:r>
                <a:rPr lang="en-US" sz="1502" b="1" dirty="0">
                  <a:solidFill>
                    <a:srgbClr val="1F497D"/>
                  </a:solidFill>
                  <a:latin typeface="Calibri"/>
                  <a:ea typeface="+mn-ea"/>
                </a:rPr>
                <a:t>MANAGEMENT</a:t>
              </a:r>
              <a:endParaRPr lang="en-US" sz="966" b="1" dirty="0">
                <a:solidFill>
                  <a:srgbClr val="1F497D"/>
                </a:solidFill>
                <a:latin typeface="Calibri"/>
                <a:ea typeface="+mn-ea"/>
              </a:endParaRPr>
            </a:p>
            <a:p>
              <a:pPr marL="245242" indent="-245242" defTabSz="686678" fontAlgn="auto">
                <a:lnSpc>
                  <a:spcPct val="150000"/>
                </a:lnSpc>
                <a:spcBef>
                  <a:spcPts val="0"/>
                </a:spcBef>
                <a:spcAft>
                  <a:spcPts val="0"/>
                </a:spcAft>
                <a:buFont typeface="Arial" panose="020B0604020202020204" pitchFamily="34" charset="0"/>
                <a:buChar char="•"/>
                <a:defRPr/>
              </a:pPr>
              <a:r>
                <a:rPr lang="en-US" sz="966" dirty="0">
                  <a:solidFill>
                    <a:prstClr val="black"/>
                  </a:solidFill>
                  <a:latin typeface="Calibri"/>
                  <a:ea typeface="+mn-ea"/>
                </a:rPr>
                <a:t>It provides a </a:t>
              </a:r>
              <a:r>
                <a:rPr lang="en-US" sz="966" dirty="0">
                  <a:solidFill>
                    <a:srgbClr val="00B0F0"/>
                  </a:solidFill>
                  <a:latin typeface="Calibri"/>
                  <a:ea typeface="+mn-ea"/>
                </a:rPr>
                <a:t>consistent model </a:t>
              </a:r>
              <a:r>
                <a:rPr lang="en-US" sz="966" dirty="0">
                  <a:solidFill>
                    <a:prstClr val="black"/>
                  </a:solidFill>
                  <a:latin typeface="Calibri"/>
                  <a:ea typeface="+mn-ea"/>
                </a:rPr>
                <a:t>of how we </a:t>
              </a:r>
              <a:r>
                <a:rPr lang="en-US" sz="966" dirty="0">
                  <a:solidFill>
                    <a:srgbClr val="00B0F0"/>
                  </a:solidFill>
                  <a:latin typeface="Calibri"/>
                  <a:ea typeface="+mn-ea"/>
                </a:rPr>
                <a:t>treat data </a:t>
              </a:r>
              <a:r>
                <a:rPr lang="en-US" sz="966" dirty="0">
                  <a:solidFill>
                    <a:prstClr val="black"/>
                  </a:solidFill>
                  <a:latin typeface="Calibri"/>
                  <a:ea typeface="+mn-ea"/>
                </a:rPr>
                <a:t>as it is received, stored, processed and used in the organisation ​.</a:t>
              </a:r>
            </a:p>
            <a:p>
              <a:pPr marL="245242" indent="-245242" defTabSz="686678" fontAlgn="auto">
                <a:lnSpc>
                  <a:spcPct val="150000"/>
                </a:lnSpc>
                <a:spcBef>
                  <a:spcPts val="0"/>
                </a:spcBef>
                <a:spcAft>
                  <a:spcPts val="0"/>
                </a:spcAft>
                <a:buFont typeface="Arial" panose="020B0604020202020204" pitchFamily="34" charset="0"/>
                <a:buChar char="•"/>
                <a:defRPr/>
              </a:pPr>
              <a:r>
                <a:rPr lang="en-US" sz="966" dirty="0">
                  <a:solidFill>
                    <a:prstClr val="black"/>
                  </a:solidFill>
                  <a:latin typeface="Calibri"/>
                  <a:ea typeface="+mn-ea"/>
                </a:rPr>
                <a:t>It encourages </a:t>
              </a:r>
              <a:r>
                <a:rPr lang="en-US" sz="966" dirty="0">
                  <a:solidFill>
                    <a:srgbClr val="00B0F0"/>
                  </a:solidFill>
                  <a:latin typeface="Calibri"/>
                  <a:ea typeface="+mn-ea"/>
                </a:rPr>
                <a:t>adherence</a:t>
              </a:r>
              <a:r>
                <a:rPr lang="en-US" sz="966" dirty="0">
                  <a:solidFill>
                    <a:prstClr val="black"/>
                  </a:solidFill>
                  <a:latin typeface="Calibri"/>
                  <a:ea typeface="+mn-ea"/>
                </a:rPr>
                <a:t> to </a:t>
              </a:r>
              <a:r>
                <a:rPr lang="en-US" sz="966" dirty="0">
                  <a:solidFill>
                    <a:srgbClr val="00B0F0"/>
                  </a:solidFill>
                  <a:latin typeface="Calibri"/>
                  <a:ea typeface="+mn-ea"/>
                </a:rPr>
                <a:t>standards</a:t>
              </a:r>
              <a:r>
                <a:rPr lang="en-US" sz="966" dirty="0">
                  <a:solidFill>
                    <a:prstClr val="black"/>
                  </a:solidFill>
                  <a:latin typeface="Calibri"/>
                  <a:ea typeface="+mn-ea"/>
                </a:rPr>
                <a:t>, specifications and patterns.</a:t>
              </a:r>
            </a:p>
            <a:p>
              <a:pPr marL="245242" indent="-245242" defTabSz="686678" fontAlgn="auto">
                <a:lnSpc>
                  <a:spcPct val="150000"/>
                </a:lnSpc>
                <a:spcBef>
                  <a:spcPts val="0"/>
                </a:spcBef>
                <a:spcAft>
                  <a:spcPts val="0"/>
                </a:spcAft>
                <a:buFont typeface="Arial" panose="020B0604020202020204" pitchFamily="34" charset="0"/>
                <a:buChar char="•"/>
                <a:defRPr/>
              </a:pPr>
              <a:r>
                <a:rPr lang="en-US" sz="966" dirty="0">
                  <a:solidFill>
                    <a:prstClr val="black"/>
                  </a:solidFill>
                  <a:latin typeface="Calibri"/>
                  <a:ea typeface="+mn-ea"/>
                </a:rPr>
                <a:t>It provides a </a:t>
              </a:r>
              <a:r>
                <a:rPr lang="en-AU" sz="966" dirty="0">
                  <a:solidFill>
                    <a:srgbClr val="00B0F0"/>
                  </a:solidFill>
                  <a:latin typeface="Calibri"/>
                  <a:ea typeface="+mn-ea"/>
                </a:rPr>
                <a:t>modalized approach </a:t>
              </a:r>
              <a:r>
                <a:rPr lang="en-AU" sz="966" dirty="0">
                  <a:solidFill>
                    <a:prstClr val="black"/>
                  </a:solidFill>
                  <a:latin typeface="Calibri"/>
                  <a:ea typeface="+mn-ea"/>
                </a:rPr>
                <a:t>to improve flexibility and the ability to respond to changes and limit the impact of these changes.</a:t>
              </a:r>
              <a:endParaRPr lang="en-AU" sz="966" dirty="0">
                <a:solidFill>
                  <a:prstClr val="black"/>
                </a:solidFill>
                <a:latin typeface="Calibri"/>
                <a:ea typeface="Segoe UI" panose="020B0502040204020203" pitchFamily="34" charset="0"/>
                <a:cs typeface="Segoe UI" panose="020B0502040204020203" pitchFamily="34" charset="0"/>
              </a:endParaRPr>
            </a:p>
          </p:txBody>
        </p:sp>
        <p:grpSp>
          <p:nvGrpSpPr>
            <p:cNvPr id="17" name="Group 199">
              <a:extLst>
                <a:ext uri="{FF2B5EF4-FFF2-40B4-BE49-F238E27FC236}">
                  <a16:creationId xmlns:a16="http://schemas.microsoft.com/office/drawing/2014/main" id="{BF15B71A-0333-4415-85B2-E288C1DF93D2}"/>
                </a:ext>
              </a:extLst>
            </p:cNvPr>
            <p:cNvGrpSpPr>
              <a:grpSpLocks noChangeAspect="1"/>
            </p:cNvGrpSpPr>
            <p:nvPr/>
          </p:nvGrpSpPr>
          <p:grpSpPr bwMode="auto">
            <a:xfrm>
              <a:off x="10230266" y="2583393"/>
              <a:ext cx="1301170" cy="1191474"/>
              <a:chOff x="3435" y="3010"/>
              <a:chExt cx="427" cy="391"/>
            </a:xfrm>
            <a:solidFill>
              <a:schemeClr val="accent5"/>
            </a:solidFill>
          </p:grpSpPr>
          <p:sp>
            <p:nvSpPr>
              <p:cNvPr id="35" name="Freeform 200">
                <a:extLst>
                  <a:ext uri="{FF2B5EF4-FFF2-40B4-BE49-F238E27FC236}">
                    <a16:creationId xmlns:a16="http://schemas.microsoft.com/office/drawing/2014/main" id="{6DB1CC62-A1F1-43BE-A51B-3EFD8D771396}"/>
                  </a:ext>
                </a:extLst>
              </p:cNvPr>
              <p:cNvSpPr>
                <a:spLocks noEditPoints="1"/>
              </p:cNvSpPr>
              <p:nvPr/>
            </p:nvSpPr>
            <p:spPr bwMode="auto">
              <a:xfrm>
                <a:off x="3435" y="3010"/>
                <a:ext cx="427" cy="391"/>
              </a:xfrm>
              <a:custGeom>
                <a:avLst/>
                <a:gdLst>
                  <a:gd name="T0" fmla="*/ 258 w 288"/>
                  <a:gd name="T1" fmla="*/ 264 h 264"/>
                  <a:gd name="T2" fmla="*/ 30 w 288"/>
                  <a:gd name="T3" fmla="*/ 264 h 264"/>
                  <a:gd name="T4" fmla="*/ 0 w 288"/>
                  <a:gd name="T5" fmla="*/ 234 h 264"/>
                  <a:gd name="T6" fmla="*/ 0 w 288"/>
                  <a:gd name="T7" fmla="*/ 30 h 264"/>
                  <a:gd name="T8" fmla="*/ 30 w 288"/>
                  <a:gd name="T9" fmla="*/ 0 h 264"/>
                  <a:gd name="T10" fmla="*/ 258 w 288"/>
                  <a:gd name="T11" fmla="*/ 0 h 264"/>
                  <a:gd name="T12" fmla="*/ 288 w 288"/>
                  <a:gd name="T13" fmla="*/ 30 h 264"/>
                  <a:gd name="T14" fmla="*/ 288 w 288"/>
                  <a:gd name="T15" fmla="*/ 234 h 264"/>
                  <a:gd name="T16" fmla="*/ 258 w 288"/>
                  <a:gd name="T17" fmla="*/ 264 h 264"/>
                  <a:gd name="T18" fmla="*/ 30 w 288"/>
                  <a:gd name="T19" fmla="*/ 12 h 264"/>
                  <a:gd name="T20" fmla="*/ 12 w 288"/>
                  <a:gd name="T21" fmla="*/ 30 h 264"/>
                  <a:gd name="T22" fmla="*/ 12 w 288"/>
                  <a:gd name="T23" fmla="*/ 234 h 264"/>
                  <a:gd name="T24" fmla="*/ 30 w 288"/>
                  <a:gd name="T25" fmla="*/ 252 h 264"/>
                  <a:gd name="T26" fmla="*/ 258 w 288"/>
                  <a:gd name="T27" fmla="*/ 252 h 264"/>
                  <a:gd name="T28" fmla="*/ 276 w 288"/>
                  <a:gd name="T29" fmla="*/ 234 h 264"/>
                  <a:gd name="T30" fmla="*/ 276 w 288"/>
                  <a:gd name="T31" fmla="*/ 30 h 264"/>
                  <a:gd name="T32" fmla="*/ 258 w 288"/>
                  <a:gd name="T33" fmla="*/ 12 h 264"/>
                  <a:gd name="T34" fmla="*/ 30 w 288"/>
                  <a:gd name="T35" fmla="*/ 1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64">
                    <a:moveTo>
                      <a:pt x="258" y="264"/>
                    </a:moveTo>
                    <a:cubicBezTo>
                      <a:pt x="30" y="264"/>
                      <a:pt x="30" y="264"/>
                      <a:pt x="30" y="264"/>
                    </a:cubicBezTo>
                    <a:cubicBezTo>
                      <a:pt x="14" y="264"/>
                      <a:pt x="0" y="251"/>
                      <a:pt x="0" y="234"/>
                    </a:cubicBezTo>
                    <a:cubicBezTo>
                      <a:pt x="0" y="30"/>
                      <a:pt x="0" y="30"/>
                      <a:pt x="0" y="30"/>
                    </a:cubicBezTo>
                    <a:cubicBezTo>
                      <a:pt x="0" y="13"/>
                      <a:pt x="14" y="0"/>
                      <a:pt x="30" y="0"/>
                    </a:cubicBezTo>
                    <a:cubicBezTo>
                      <a:pt x="258" y="0"/>
                      <a:pt x="258" y="0"/>
                      <a:pt x="258" y="0"/>
                    </a:cubicBezTo>
                    <a:cubicBezTo>
                      <a:pt x="275" y="0"/>
                      <a:pt x="288" y="13"/>
                      <a:pt x="288" y="30"/>
                    </a:cubicBezTo>
                    <a:cubicBezTo>
                      <a:pt x="288" y="234"/>
                      <a:pt x="288" y="234"/>
                      <a:pt x="288" y="234"/>
                    </a:cubicBezTo>
                    <a:cubicBezTo>
                      <a:pt x="288" y="251"/>
                      <a:pt x="275" y="264"/>
                      <a:pt x="258" y="264"/>
                    </a:cubicBezTo>
                    <a:close/>
                    <a:moveTo>
                      <a:pt x="30" y="12"/>
                    </a:moveTo>
                    <a:cubicBezTo>
                      <a:pt x="21" y="12"/>
                      <a:pt x="12" y="20"/>
                      <a:pt x="12" y="30"/>
                    </a:cubicBezTo>
                    <a:cubicBezTo>
                      <a:pt x="12" y="234"/>
                      <a:pt x="12" y="234"/>
                      <a:pt x="12" y="234"/>
                    </a:cubicBezTo>
                    <a:cubicBezTo>
                      <a:pt x="12" y="244"/>
                      <a:pt x="21" y="252"/>
                      <a:pt x="30" y="252"/>
                    </a:cubicBezTo>
                    <a:cubicBezTo>
                      <a:pt x="258" y="252"/>
                      <a:pt x="258" y="252"/>
                      <a:pt x="258" y="252"/>
                    </a:cubicBezTo>
                    <a:cubicBezTo>
                      <a:pt x="268" y="252"/>
                      <a:pt x="276" y="244"/>
                      <a:pt x="276" y="234"/>
                    </a:cubicBezTo>
                    <a:cubicBezTo>
                      <a:pt x="276" y="30"/>
                      <a:pt x="276" y="30"/>
                      <a:pt x="276" y="30"/>
                    </a:cubicBezTo>
                    <a:cubicBezTo>
                      <a:pt x="276" y="20"/>
                      <a:pt x="268" y="12"/>
                      <a:pt x="258" y="12"/>
                    </a:cubicBezTo>
                    <a:lnTo>
                      <a:pt x="3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36" name="Freeform 201">
                <a:extLst>
                  <a:ext uri="{FF2B5EF4-FFF2-40B4-BE49-F238E27FC236}">
                    <a16:creationId xmlns:a16="http://schemas.microsoft.com/office/drawing/2014/main" id="{35C584A0-BFE9-4CD2-B436-538806A7113F}"/>
                  </a:ext>
                </a:extLst>
              </p:cNvPr>
              <p:cNvSpPr>
                <a:spLocks/>
              </p:cNvSpPr>
              <p:nvPr/>
            </p:nvSpPr>
            <p:spPr bwMode="auto">
              <a:xfrm>
                <a:off x="3435" y="3099"/>
                <a:ext cx="427" cy="18"/>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37" name="Oval 202">
                <a:extLst>
                  <a:ext uri="{FF2B5EF4-FFF2-40B4-BE49-F238E27FC236}">
                    <a16:creationId xmlns:a16="http://schemas.microsoft.com/office/drawing/2014/main" id="{E3244B97-225F-4530-8FDB-EE7184EB2E81}"/>
                  </a:ext>
                </a:extLst>
              </p:cNvPr>
              <p:cNvSpPr>
                <a:spLocks noChangeArrowheads="1"/>
              </p:cNvSpPr>
              <p:nvPr/>
            </p:nvSpPr>
            <p:spPr bwMode="auto">
              <a:xfrm>
                <a:off x="3489" y="3046"/>
                <a:ext cx="35"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38" name="Oval 203">
                <a:extLst>
                  <a:ext uri="{FF2B5EF4-FFF2-40B4-BE49-F238E27FC236}">
                    <a16:creationId xmlns:a16="http://schemas.microsoft.com/office/drawing/2014/main" id="{3115E3E8-95D8-4E6E-B6A8-9B12053BE9EA}"/>
                  </a:ext>
                </a:extLst>
              </p:cNvPr>
              <p:cNvSpPr>
                <a:spLocks noChangeArrowheads="1"/>
              </p:cNvSpPr>
              <p:nvPr/>
            </p:nvSpPr>
            <p:spPr bwMode="auto">
              <a:xfrm>
                <a:off x="3542" y="3046"/>
                <a:ext cx="36"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39" name="Oval 204">
                <a:extLst>
                  <a:ext uri="{FF2B5EF4-FFF2-40B4-BE49-F238E27FC236}">
                    <a16:creationId xmlns:a16="http://schemas.microsoft.com/office/drawing/2014/main" id="{9B441092-1E56-4E1A-8C7C-E520E5A53173}"/>
                  </a:ext>
                </a:extLst>
              </p:cNvPr>
              <p:cNvSpPr>
                <a:spLocks noChangeArrowheads="1"/>
              </p:cNvSpPr>
              <p:nvPr/>
            </p:nvSpPr>
            <p:spPr bwMode="auto">
              <a:xfrm>
                <a:off x="3595" y="3046"/>
                <a:ext cx="36"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40" name="Freeform 205">
                <a:extLst>
                  <a:ext uri="{FF2B5EF4-FFF2-40B4-BE49-F238E27FC236}">
                    <a16:creationId xmlns:a16="http://schemas.microsoft.com/office/drawing/2014/main" id="{3E9EE1A0-E2CB-43E4-A798-622455ED161F}"/>
                  </a:ext>
                </a:extLst>
              </p:cNvPr>
              <p:cNvSpPr>
                <a:spLocks noEditPoints="1"/>
              </p:cNvSpPr>
              <p:nvPr/>
            </p:nvSpPr>
            <p:spPr bwMode="auto">
              <a:xfrm>
                <a:off x="3480" y="3152"/>
                <a:ext cx="195"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3" y="0"/>
                      <a:pt x="132" y="30"/>
                      <a:pt x="132" y="66"/>
                    </a:cubicBezTo>
                    <a:cubicBezTo>
                      <a:pt x="132" y="102"/>
                      <a:pt x="103" y="132"/>
                      <a:pt x="66" y="132"/>
                    </a:cubicBezTo>
                    <a:close/>
                    <a:moveTo>
                      <a:pt x="66" y="12"/>
                    </a:moveTo>
                    <a:cubicBezTo>
                      <a:pt x="37" y="12"/>
                      <a:pt x="12" y="36"/>
                      <a:pt x="12" y="66"/>
                    </a:cubicBezTo>
                    <a:cubicBezTo>
                      <a:pt x="12" y="96"/>
                      <a:pt x="37" y="120"/>
                      <a:pt x="66" y="120"/>
                    </a:cubicBezTo>
                    <a:cubicBezTo>
                      <a:pt x="96" y="120"/>
                      <a:pt x="120" y="96"/>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41" name="Freeform 206">
                <a:extLst>
                  <a:ext uri="{FF2B5EF4-FFF2-40B4-BE49-F238E27FC236}">
                    <a16:creationId xmlns:a16="http://schemas.microsoft.com/office/drawing/2014/main" id="{896F6AD4-EB9B-444D-868F-DF584E93B366}"/>
                  </a:ext>
                </a:extLst>
              </p:cNvPr>
              <p:cNvSpPr>
                <a:spLocks/>
              </p:cNvSpPr>
              <p:nvPr/>
            </p:nvSpPr>
            <p:spPr bwMode="auto">
              <a:xfrm>
                <a:off x="3569" y="3167"/>
                <a:ext cx="77" cy="160"/>
              </a:xfrm>
              <a:custGeom>
                <a:avLst/>
                <a:gdLst>
                  <a:gd name="T0" fmla="*/ 45 w 52"/>
                  <a:gd name="T1" fmla="*/ 108 h 108"/>
                  <a:gd name="T2" fmla="*/ 40 w 52"/>
                  <a:gd name="T3" fmla="*/ 106 h 108"/>
                  <a:gd name="T4" fmla="*/ 2 w 52"/>
                  <a:gd name="T5" fmla="*/ 60 h 108"/>
                  <a:gd name="T6" fmla="*/ 1 w 52"/>
                  <a:gd name="T7" fmla="*/ 53 h 108"/>
                  <a:gd name="T8" fmla="*/ 35 w 52"/>
                  <a:gd name="T9" fmla="*/ 3 h 108"/>
                  <a:gd name="T10" fmla="*/ 44 w 52"/>
                  <a:gd name="T11" fmla="*/ 2 h 108"/>
                  <a:gd name="T12" fmla="*/ 45 w 52"/>
                  <a:gd name="T13" fmla="*/ 10 h 108"/>
                  <a:gd name="T14" fmla="*/ 14 w 52"/>
                  <a:gd name="T15" fmla="*/ 56 h 108"/>
                  <a:gd name="T16" fmla="*/ 50 w 52"/>
                  <a:gd name="T17" fmla="*/ 98 h 108"/>
                  <a:gd name="T18" fmla="*/ 49 w 52"/>
                  <a:gd name="T19" fmla="*/ 107 h 108"/>
                  <a:gd name="T20" fmla="*/ 45 w 52"/>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08">
                    <a:moveTo>
                      <a:pt x="45" y="108"/>
                    </a:moveTo>
                    <a:cubicBezTo>
                      <a:pt x="43" y="108"/>
                      <a:pt x="41" y="107"/>
                      <a:pt x="40" y="106"/>
                    </a:cubicBezTo>
                    <a:cubicBezTo>
                      <a:pt x="2" y="60"/>
                      <a:pt x="2" y="60"/>
                      <a:pt x="2" y="60"/>
                    </a:cubicBezTo>
                    <a:cubicBezTo>
                      <a:pt x="0" y="58"/>
                      <a:pt x="0" y="55"/>
                      <a:pt x="1" y="53"/>
                    </a:cubicBezTo>
                    <a:cubicBezTo>
                      <a:pt x="35" y="3"/>
                      <a:pt x="35" y="3"/>
                      <a:pt x="35" y="3"/>
                    </a:cubicBezTo>
                    <a:cubicBezTo>
                      <a:pt x="37" y="0"/>
                      <a:pt x="41" y="0"/>
                      <a:pt x="44" y="2"/>
                    </a:cubicBezTo>
                    <a:cubicBezTo>
                      <a:pt x="46" y="3"/>
                      <a:pt x="47" y="7"/>
                      <a:pt x="45" y="10"/>
                    </a:cubicBezTo>
                    <a:cubicBezTo>
                      <a:pt x="14" y="56"/>
                      <a:pt x="14" y="56"/>
                      <a:pt x="14" y="56"/>
                    </a:cubicBezTo>
                    <a:cubicBezTo>
                      <a:pt x="50" y="98"/>
                      <a:pt x="50" y="98"/>
                      <a:pt x="50" y="98"/>
                    </a:cubicBezTo>
                    <a:cubicBezTo>
                      <a:pt x="52" y="101"/>
                      <a:pt x="51" y="105"/>
                      <a:pt x="49" y="107"/>
                    </a:cubicBezTo>
                    <a:cubicBezTo>
                      <a:pt x="48" y="108"/>
                      <a:pt x="46" y="108"/>
                      <a:pt x="45"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42" name="Freeform 207">
                <a:extLst>
                  <a:ext uri="{FF2B5EF4-FFF2-40B4-BE49-F238E27FC236}">
                    <a16:creationId xmlns:a16="http://schemas.microsoft.com/office/drawing/2014/main" id="{7E384297-B22D-4C1F-A262-C58706F7AC7F}"/>
                  </a:ext>
                </a:extLst>
              </p:cNvPr>
              <p:cNvSpPr>
                <a:spLocks/>
              </p:cNvSpPr>
              <p:nvPr/>
            </p:nvSpPr>
            <p:spPr bwMode="auto">
              <a:xfrm>
                <a:off x="3480" y="3241"/>
                <a:ext cx="106"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9"/>
                      <a:pt x="0" y="6"/>
                    </a:cubicBezTo>
                    <a:cubicBezTo>
                      <a:pt x="0" y="3"/>
                      <a:pt x="3" y="0"/>
                      <a:pt x="6" y="0"/>
                    </a:cubicBezTo>
                    <a:cubicBezTo>
                      <a:pt x="66" y="0"/>
                      <a:pt x="66" y="0"/>
                      <a:pt x="66" y="0"/>
                    </a:cubicBezTo>
                    <a:cubicBezTo>
                      <a:pt x="70" y="0"/>
                      <a:pt x="72" y="3"/>
                      <a:pt x="72" y="6"/>
                    </a:cubicBezTo>
                    <a:cubicBezTo>
                      <a:pt x="72" y="9"/>
                      <a:pt x="70"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43" name="Rectangle 208">
                <a:extLst>
                  <a:ext uri="{FF2B5EF4-FFF2-40B4-BE49-F238E27FC236}">
                    <a16:creationId xmlns:a16="http://schemas.microsoft.com/office/drawing/2014/main" id="{E5E861EE-738A-4642-B05B-6EC0DB87E8DC}"/>
                  </a:ext>
                </a:extLst>
              </p:cNvPr>
              <p:cNvSpPr>
                <a:spLocks noChangeArrowheads="1"/>
              </p:cNvSpPr>
              <p:nvPr/>
            </p:nvSpPr>
            <p:spPr bwMode="auto">
              <a:xfrm>
                <a:off x="3702" y="3170"/>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44" name="Rectangle 209">
                <a:extLst>
                  <a:ext uri="{FF2B5EF4-FFF2-40B4-BE49-F238E27FC236}">
                    <a16:creationId xmlns:a16="http://schemas.microsoft.com/office/drawing/2014/main" id="{2A014FF4-5700-4FE5-BE93-CA1FE9331A4C}"/>
                  </a:ext>
                </a:extLst>
              </p:cNvPr>
              <p:cNvSpPr>
                <a:spLocks noChangeArrowheads="1"/>
              </p:cNvSpPr>
              <p:nvPr/>
            </p:nvSpPr>
            <p:spPr bwMode="auto">
              <a:xfrm>
                <a:off x="3702" y="3223"/>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sp>
            <p:nvSpPr>
              <p:cNvPr id="45" name="Rectangle 210">
                <a:extLst>
                  <a:ext uri="{FF2B5EF4-FFF2-40B4-BE49-F238E27FC236}">
                    <a16:creationId xmlns:a16="http://schemas.microsoft.com/office/drawing/2014/main" id="{03A51BD4-D45B-4647-B4C4-B8B9F8A807FD}"/>
                  </a:ext>
                </a:extLst>
              </p:cNvPr>
              <p:cNvSpPr>
                <a:spLocks noChangeArrowheads="1"/>
              </p:cNvSpPr>
              <p:nvPr/>
            </p:nvSpPr>
            <p:spPr bwMode="auto">
              <a:xfrm>
                <a:off x="3702" y="3276"/>
                <a:ext cx="107"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black"/>
                  </a:solidFill>
                  <a:latin typeface="Calibri"/>
                  <a:ea typeface="+mn-ea"/>
                </a:endParaRPr>
              </a:p>
            </p:txBody>
          </p:sp>
        </p:grpSp>
        <p:sp>
          <p:nvSpPr>
            <p:cNvPr id="18" name="TextBox 17">
              <a:extLst>
                <a:ext uri="{FF2B5EF4-FFF2-40B4-BE49-F238E27FC236}">
                  <a16:creationId xmlns:a16="http://schemas.microsoft.com/office/drawing/2014/main" id="{BEC903A8-47E5-4FBD-835B-17FF8FC2C7F5}"/>
                </a:ext>
              </a:extLst>
            </p:cNvPr>
            <p:cNvSpPr txBox="1"/>
            <p:nvPr/>
          </p:nvSpPr>
          <p:spPr>
            <a:xfrm>
              <a:off x="2488799" y="1565187"/>
              <a:ext cx="14182505" cy="849251"/>
            </a:xfrm>
            <a:prstGeom prst="rect">
              <a:avLst/>
            </a:prstGeom>
            <a:noFill/>
          </p:spPr>
          <p:txBody>
            <a:bodyPr wrap="square" rtlCol="0">
              <a:spAutoFit/>
            </a:bodyPr>
            <a:lstStyle/>
            <a:p>
              <a:pPr defTabSz="686678" fontAlgn="auto">
                <a:spcBef>
                  <a:spcPts val="0"/>
                </a:spcBef>
                <a:spcAft>
                  <a:spcPts val="0"/>
                </a:spcAft>
              </a:pPr>
              <a:r>
                <a:rPr lang="en-AU" sz="1180" dirty="0">
                  <a:solidFill>
                    <a:prstClr val="black"/>
                  </a:solidFill>
                  <a:latin typeface="Calibri"/>
                  <a:ea typeface="Segoe UI" panose="020B0502040204020203" pitchFamily="34" charset="0"/>
                  <a:cs typeface="Segoe UI" panose="020B0502040204020203" pitchFamily="34" charset="0"/>
                </a:rPr>
                <a:t>The </a:t>
              </a:r>
              <a:r>
                <a:rPr lang="en-AU" sz="1180" b="1" dirty="0">
                  <a:solidFill>
                    <a:prstClr val="black"/>
                  </a:solidFill>
                  <a:latin typeface="Calibri"/>
                  <a:ea typeface="Segoe UI" panose="020B0502040204020203" pitchFamily="34" charset="0"/>
                  <a:cs typeface="Segoe UI" panose="020B0502040204020203" pitchFamily="34" charset="0"/>
                </a:rPr>
                <a:t>Data Reference Architecture </a:t>
              </a:r>
              <a:r>
                <a:rPr lang="en-AU" sz="1180" dirty="0">
                  <a:solidFill>
                    <a:prstClr val="black"/>
                  </a:solidFill>
                  <a:latin typeface="Calibri"/>
                  <a:ea typeface="Segoe UI" panose="020B0502040204020203" pitchFamily="34" charset="0"/>
                  <a:cs typeface="Segoe UI" panose="020B0502040204020203" pitchFamily="34" charset="0"/>
                </a:rPr>
                <a:t>provides the foundational framework to enable strategic planning, management and use of corporate data to </a:t>
              </a:r>
              <a:r>
                <a:rPr lang="en-AU" sz="1180" dirty="0">
                  <a:solidFill>
                    <a:prstClr val="black"/>
                  </a:solidFill>
                  <a:latin typeface="Calibri"/>
                  <a:ea typeface="+mn-ea"/>
                </a:rPr>
                <a:t>make more informed decisions.</a:t>
              </a:r>
              <a:endParaRPr lang="en-AU" sz="1180" b="1" dirty="0">
                <a:solidFill>
                  <a:prstClr val="black"/>
                </a:solidFill>
                <a:latin typeface="Calibri"/>
                <a:ea typeface="Segoe UI" panose="020B0502040204020203" pitchFamily="34" charset="0"/>
                <a:cs typeface="Segoe UI" panose="020B0502040204020203" pitchFamily="34" charset="0"/>
              </a:endParaRPr>
            </a:p>
          </p:txBody>
        </p:sp>
        <p:sp>
          <p:nvSpPr>
            <p:cNvPr id="19" name="Freeform 127">
              <a:extLst>
                <a:ext uri="{FF2B5EF4-FFF2-40B4-BE49-F238E27FC236}">
                  <a16:creationId xmlns:a16="http://schemas.microsoft.com/office/drawing/2014/main" id="{FE317C98-068C-4335-97D4-D67263CD4D57}"/>
                </a:ext>
              </a:extLst>
            </p:cNvPr>
            <p:cNvSpPr>
              <a:spLocks noEditPoints="1"/>
            </p:cNvSpPr>
            <p:nvPr/>
          </p:nvSpPr>
          <p:spPr bwMode="auto">
            <a:xfrm>
              <a:off x="14955942" y="2710479"/>
              <a:ext cx="1385281" cy="1068979"/>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chemeClr val="accent5"/>
            </a:solidFill>
            <a:ln>
              <a:noFill/>
            </a:ln>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Light" panose="020F0302020204030204" pitchFamily="34" charset="0"/>
                <a:ea typeface="+mn-ea"/>
              </a:endParaRPr>
            </a:p>
          </p:txBody>
        </p:sp>
        <p:sp>
          <p:nvSpPr>
            <p:cNvPr id="20" name="Rectangle 19">
              <a:extLst>
                <a:ext uri="{FF2B5EF4-FFF2-40B4-BE49-F238E27FC236}">
                  <a16:creationId xmlns:a16="http://schemas.microsoft.com/office/drawing/2014/main" id="{91A17ADD-F3F8-48BC-B746-E1EA11AE1F83}"/>
                </a:ext>
              </a:extLst>
            </p:cNvPr>
            <p:cNvSpPr/>
            <p:nvPr/>
          </p:nvSpPr>
          <p:spPr>
            <a:xfrm>
              <a:off x="2447842" y="2975286"/>
              <a:ext cx="4633803" cy="4516672"/>
            </a:xfrm>
            <a:prstGeom prst="rect">
              <a:avLst/>
            </a:prstGeom>
            <a:solidFill>
              <a:srgbClr val="F0F8FA"/>
            </a:solidFill>
          </p:spPr>
          <p:txBody>
            <a:bodyPr wrap="square">
              <a:spAutoFit/>
            </a:bodyPr>
            <a:lstStyle/>
            <a:p>
              <a:pPr defTabSz="686678" fontAlgn="auto">
                <a:lnSpc>
                  <a:spcPct val="150000"/>
                </a:lnSpc>
                <a:spcBef>
                  <a:spcPts val="0"/>
                </a:spcBef>
                <a:spcAft>
                  <a:spcPts val="0"/>
                </a:spcAft>
                <a:defRPr/>
              </a:pPr>
              <a:r>
                <a:rPr lang="en-US" sz="1502" b="1" dirty="0">
                  <a:solidFill>
                    <a:srgbClr val="1F497D"/>
                  </a:solidFill>
                  <a:latin typeface="Calibri"/>
                  <a:ea typeface="+mn-ea"/>
                </a:rPr>
                <a:t>PLANNING</a:t>
              </a:r>
              <a:endParaRPr lang="en-US" sz="966" b="1" dirty="0">
                <a:solidFill>
                  <a:srgbClr val="1F497D"/>
                </a:solidFill>
                <a:latin typeface="Calibri"/>
                <a:ea typeface="+mn-ea"/>
              </a:endParaRPr>
            </a:p>
            <a:p>
              <a:pPr marL="183932" indent="-183932" defTabSz="686678" fontAlgn="auto">
                <a:lnSpc>
                  <a:spcPct val="150000"/>
                </a:lnSpc>
                <a:spcBef>
                  <a:spcPts val="0"/>
                </a:spcBef>
                <a:spcAft>
                  <a:spcPts val="0"/>
                </a:spcAft>
                <a:buFont typeface="Arial" panose="020B0604020202020204" pitchFamily="34" charset="0"/>
                <a:buChar char="•"/>
                <a:defRPr/>
              </a:pPr>
              <a:r>
                <a:rPr lang="en-US" sz="966" dirty="0">
                  <a:solidFill>
                    <a:prstClr val="black"/>
                  </a:solidFill>
                  <a:latin typeface="Calibri"/>
                  <a:ea typeface="+mn-ea"/>
                </a:rPr>
                <a:t>It provides a </a:t>
              </a:r>
              <a:r>
                <a:rPr lang="en-US" sz="966" dirty="0">
                  <a:solidFill>
                    <a:srgbClr val="00B0F0"/>
                  </a:solidFill>
                  <a:latin typeface="Calibri"/>
                  <a:ea typeface="+mn-ea"/>
                </a:rPr>
                <a:t>common understanding </a:t>
              </a:r>
              <a:r>
                <a:rPr lang="en-US" sz="966" dirty="0">
                  <a:solidFill>
                    <a:prstClr val="black"/>
                  </a:solidFill>
                  <a:latin typeface="Calibri"/>
                  <a:ea typeface="+mn-ea"/>
                </a:rPr>
                <a:t>around the key capabilities needed to support the treatment of data​.</a:t>
              </a:r>
            </a:p>
            <a:p>
              <a:pPr marL="183932" indent="-183932" defTabSz="686678" fontAlgn="auto">
                <a:lnSpc>
                  <a:spcPct val="150000"/>
                </a:lnSpc>
                <a:spcBef>
                  <a:spcPts val="0"/>
                </a:spcBef>
                <a:spcAft>
                  <a:spcPts val="0"/>
                </a:spcAft>
                <a:buFont typeface="Arial" panose="020B0604020202020204" pitchFamily="34" charset="0"/>
                <a:buChar char="•"/>
                <a:defRPr/>
              </a:pPr>
              <a:r>
                <a:rPr lang="en-AU" sz="966" dirty="0">
                  <a:solidFill>
                    <a:prstClr val="black"/>
                  </a:solidFill>
                  <a:latin typeface="Calibri"/>
                  <a:ea typeface="+mn-ea"/>
                </a:rPr>
                <a:t>It provides a </a:t>
              </a:r>
              <a:r>
                <a:rPr lang="en-AU" sz="966" dirty="0">
                  <a:solidFill>
                    <a:srgbClr val="00B0F0"/>
                  </a:solidFill>
                  <a:latin typeface="Calibri"/>
                  <a:ea typeface="+mn-ea"/>
                </a:rPr>
                <a:t>standardised framework </a:t>
              </a:r>
              <a:r>
                <a:rPr lang="en-AU" sz="966" dirty="0">
                  <a:solidFill>
                    <a:prstClr val="black"/>
                  </a:solidFill>
                  <a:latin typeface="Calibri"/>
                  <a:ea typeface="+mn-ea"/>
                </a:rPr>
                <a:t>to guide solution and architecture design. </a:t>
              </a:r>
            </a:p>
            <a:p>
              <a:pPr marL="183932" indent="-183932" defTabSz="686678" fontAlgn="auto">
                <a:lnSpc>
                  <a:spcPct val="150000"/>
                </a:lnSpc>
                <a:spcBef>
                  <a:spcPts val="0"/>
                </a:spcBef>
                <a:spcAft>
                  <a:spcPts val="0"/>
                </a:spcAft>
                <a:buFont typeface="Arial" panose="020B0604020202020204" pitchFamily="34" charset="0"/>
                <a:buChar char="•"/>
                <a:defRPr/>
              </a:pPr>
              <a:r>
                <a:rPr lang="en-AU" sz="966" dirty="0">
                  <a:solidFill>
                    <a:prstClr val="black"/>
                  </a:solidFill>
                  <a:latin typeface="Calibri"/>
                  <a:ea typeface="+mn-ea"/>
                </a:rPr>
                <a:t>It provides an </a:t>
              </a:r>
              <a:r>
                <a:rPr lang="en-AU" sz="966" dirty="0">
                  <a:solidFill>
                    <a:srgbClr val="00B0F0"/>
                  </a:solidFill>
                  <a:latin typeface="Calibri"/>
                  <a:ea typeface="+mn-ea"/>
                </a:rPr>
                <a:t>agile and modern architecture </a:t>
              </a:r>
              <a:r>
                <a:rPr lang="en-AU" sz="966" dirty="0">
                  <a:solidFill>
                    <a:prstClr val="black"/>
                  </a:solidFill>
                  <a:latin typeface="Calibri"/>
                  <a:ea typeface="+mn-ea"/>
                </a:rPr>
                <a:t>to enable us to better leverage emerging technologies to  </a:t>
              </a:r>
              <a:r>
                <a:rPr lang="en-AU" sz="966" dirty="0">
                  <a:solidFill>
                    <a:srgbClr val="00B0F0"/>
                  </a:solidFill>
                  <a:latin typeface="Calibri"/>
                  <a:ea typeface="+mn-ea"/>
                </a:rPr>
                <a:t>advance our </a:t>
              </a:r>
              <a:r>
                <a:rPr lang="en-AU" sz="966" dirty="0">
                  <a:solidFill>
                    <a:prstClr val="black"/>
                  </a:solidFill>
                  <a:latin typeface="Calibri"/>
                  <a:ea typeface="+mn-ea"/>
                </a:rPr>
                <a:t>data and analytics </a:t>
              </a:r>
              <a:r>
                <a:rPr lang="en-AU" sz="966" dirty="0">
                  <a:solidFill>
                    <a:srgbClr val="00B0F0"/>
                  </a:solidFill>
                  <a:latin typeface="Calibri"/>
                  <a:ea typeface="+mn-ea"/>
                </a:rPr>
                <a:t>capabilities</a:t>
              </a:r>
              <a:r>
                <a:rPr lang="en-AU" sz="966" dirty="0">
                  <a:solidFill>
                    <a:prstClr val="black"/>
                  </a:solidFill>
                  <a:latin typeface="Calibri"/>
                  <a:ea typeface="+mn-ea"/>
                </a:rPr>
                <a:t>.</a:t>
              </a:r>
            </a:p>
          </p:txBody>
        </p:sp>
        <p:grpSp>
          <p:nvGrpSpPr>
            <p:cNvPr id="21" name="Group 20">
              <a:extLst>
                <a:ext uri="{FF2B5EF4-FFF2-40B4-BE49-F238E27FC236}">
                  <a16:creationId xmlns:a16="http://schemas.microsoft.com/office/drawing/2014/main" id="{3AA829E8-5EE2-4505-8FD1-ADC97A183793}"/>
                </a:ext>
              </a:extLst>
            </p:cNvPr>
            <p:cNvGrpSpPr>
              <a:grpSpLocks noChangeAspect="1"/>
            </p:cNvGrpSpPr>
            <p:nvPr/>
          </p:nvGrpSpPr>
          <p:grpSpPr>
            <a:xfrm>
              <a:off x="5257029" y="2689561"/>
              <a:ext cx="1335122" cy="1110815"/>
              <a:chOff x="8936628" y="1816795"/>
              <a:chExt cx="574423" cy="477917"/>
            </a:xfrm>
            <a:solidFill>
              <a:schemeClr val="accent5"/>
            </a:solidFill>
          </p:grpSpPr>
          <p:grpSp>
            <p:nvGrpSpPr>
              <p:cNvPr id="23" name="Group 141">
                <a:extLst>
                  <a:ext uri="{FF2B5EF4-FFF2-40B4-BE49-F238E27FC236}">
                    <a16:creationId xmlns:a16="http://schemas.microsoft.com/office/drawing/2014/main" id="{C22048C9-CB43-4C9B-8714-FAF7888F7C40}"/>
                  </a:ext>
                </a:extLst>
              </p:cNvPr>
              <p:cNvGrpSpPr>
                <a:grpSpLocks noChangeAspect="1"/>
              </p:cNvGrpSpPr>
              <p:nvPr/>
            </p:nvGrpSpPr>
            <p:grpSpPr bwMode="auto">
              <a:xfrm>
                <a:off x="8936628" y="1816795"/>
                <a:ext cx="395359" cy="393181"/>
                <a:chOff x="2400" y="2996"/>
                <a:chExt cx="363" cy="361"/>
              </a:xfrm>
              <a:grpFill/>
            </p:grpSpPr>
            <p:sp>
              <p:nvSpPr>
                <p:cNvPr id="30" name="Freeform 142">
                  <a:extLst>
                    <a:ext uri="{FF2B5EF4-FFF2-40B4-BE49-F238E27FC236}">
                      <a16:creationId xmlns:a16="http://schemas.microsoft.com/office/drawing/2014/main" id="{87D2B318-A606-4CE4-8BC5-C56E7F7B014E}"/>
                    </a:ext>
                  </a:extLst>
                </p:cNvPr>
                <p:cNvSpPr>
                  <a:spLocks noEditPoints="1"/>
                </p:cNvSpPr>
                <p:nvPr/>
              </p:nvSpPr>
              <p:spPr bwMode="auto">
                <a:xfrm>
                  <a:off x="2565" y="2996"/>
                  <a:ext cx="198" cy="197"/>
                </a:xfrm>
                <a:custGeom>
                  <a:avLst/>
                  <a:gdLst>
                    <a:gd name="T0" fmla="*/ 11 w 134"/>
                    <a:gd name="T1" fmla="*/ 111 h 133"/>
                    <a:gd name="T2" fmla="*/ 0 w 134"/>
                    <a:gd name="T3" fmla="*/ 122 h 133"/>
                    <a:gd name="T4" fmla="*/ 11 w 134"/>
                    <a:gd name="T5" fmla="*/ 133 h 133"/>
                    <a:gd name="T6" fmla="*/ 22 w 134"/>
                    <a:gd name="T7" fmla="*/ 122 h 133"/>
                    <a:gd name="T8" fmla="*/ 22 w 134"/>
                    <a:gd name="T9" fmla="*/ 120 h 133"/>
                    <a:gd name="T10" fmla="*/ 74 w 134"/>
                    <a:gd name="T11" fmla="*/ 68 h 133"/>
                    <a:gd name="T12" fmla="*/ 99 w 134"/>
                    <a:gd name="T13" fmla="*/ 68 h 133"/>
                    <a:gd name="T14" fmla="*/ 103 w 134"/>
                    <a:gd name="T15" fmla="*/ 66 h 133"/>
                    <a:gd name="T16" fmla="*/ 131 w 134"/>
                    <a:gd name="T17" fmla="*/ 39 h 133"/>
                    <a:gd name="T18" fmla="*/ 133 w 134"/>
                    <a:gd name="T19" fmla="*/ 32 h 133"/>
                    <a:gd name="T20" fmla="*/ 127 w 134"/>
                    <a:gd name="T21" fmla="*/ 28 h 133"/>
                    <a:gd name="T22" fmla="*/ 105 w 134"/>
                    <a:gd name="T23" fmla="*/ 28 h 133"/>
                    <a:gd name="T24" fmla="*/ 105 w 134"/>
                    <a:gd name="T25" fmla="*/ 6 h 133"/>
                    <a:gd name="T26" fmla="*/ 101 w 134"/>
                    <a:gd name="T27" fmla="*/ 1 h 133"/>
                    <a:gd name="T28" fmla="*/ 95 w 134"/>
                    <a:gd name="T29" fmla="*/ 2 h 133"/>
                    <a:gd name="T30" fmla="*/ 67 w 134"/>
                    <a:gd name="T31" fmla="*/ 30 h 133"/>
                    <a:gd name="T32" fmla="*/ 65 w 134"/>
                    <a:gd name="T33" fmla="*/ 34 h 133"/>
                    <a:gd name="T34" fmla="*/ 65 w 134"/>
                    <a:gd name="T35" fmla="*/ 59 h 133"/>
                    <a:gd name="T36" fmla="*/ 13 w 134"/>
                    <a:gd name="T37" fmla="*/ 111 h 133"/>
                    <a:gd name="T38" fmla="*/ 11 w 134"/>
                    <a:gd name="T39" fmla="*/ 111 h 133"/>
                    <a:gd name="T40" fmla="*/ 78 w 134"/>
                    <a:gd name="T41" fmla="*/ 37 h 133"/>
                    <a:gd name="T42" fmla="*/ 93 w 134"/>
                    <a:gd name="T43" fmla="*/ 22 h 133"/>
                    <a:gd name="T44" fmla="*/ 93 w 134"/>
                    <a:gd name="T45" fmla="*/ 34 h 133"/>
                    <a:gd name="T46" fmla="*/ 95 w 134"/>
                    <a:gd name="T47" fmla="*/ 39 h 133"/>
                    <a:gd name="T48" fmla="*/ 99 w 134"/>
                    <a:gd name="T49" fmla="*/ 41 h 133"/>
                    <a:gd name="T50" fmla="*/ 112 w 134"/>
                    <a:gd name="T51" fmla="*/ 41 h 133"/>
                    <a:gd name="T52" fmla="*/ 96 w 134"/>
                    <a:gd name="T53" fmla="*/ 56 h 133"/>
                    <a:gd name="T54" fmla="*/ 78 w 134"/>
                    <a:gd name="T55" fmla="*/ 56 h 133"/>
                    <a:gd name="T56" fmla="*/ 78 w 134"/>
                    <a:gd name="T57"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33">
                      <a:moveTo>
                        <a:pt x="11" y="111"/>
                      </a:moveTo>
                      <a:cubicBezTo>
                        <a:pt x="5" y="111"/>
                        <a:pt x="0" y="116"/>
                        <a:pt x="0" y="122"/>
                      </a:cubicBezTo>
                      <a:cubicBezTo>
                        <a:pt x="0" y="128"/>
                        <a:pt x="5" y="133"/>
                        <a:pt x="11" y="133"/>
                      </a:cubicBezTo>
                      <a:cubicBezTo>
                        <a:pt x="17" y="133"/>
                        <a:pt x="22" y="128"/>
                        <a:pt x="22" y="122"/>
                      </a:cubicBezTo>
                      <a:cubicBezTo>
                        <a:pt x="22" y="122"/>
                        <a:pt x="22" y="121"/>
                        <a:pt x="22" y="120"/>
                      </a:cubicBezTo>
                      <a:cubicBezTo>
                        <a:pt x="74" y="68"/>
                        <a:pt x="74" y="68"/>
                        <a:pt x="74" y="68"/>
                      </a:cubicBezTo>
                      <a:cubicBezTo>
                        <a:pt x="99" y="68"/>
                        <a:pt x="99" y="68"/>
                        <a:pt x="99" y="68"/>
                      </a:cubicBezTo>
                      <a:cubicBezTo>
                        <a:pt x="101" y="68"/>
                        <a:pt x="102" y="68"/>
                        <a:pt x="103" y="66"/>
                      </a:cubicBezTo>
                      <a:cubicBezTo>
                        <a:pt x="131" y="39"/>
                        <a:pt x="131" y="39"/>
                        <a:pt x="131" y="39"/>
                      </a:cubicBezTo>
                      <a:cubicBezTo>
                        <a:pt x="133" y="37"/>
                        <a:pt x="134" y="34"/>
                        <a:pt x="133" y="32"/>
                      </a:cubicBezTo>
                      <a:cubicBezTo>
                        <a:pt x="132" y="29"/>
                        <a:pt x="129" y="28"/>
                        <a:pt x="127" y="28"/>
                      </a:cubicBezTo>
                      <a:cubicBezTo>
                        <a:pt x="105" y="28"/>
                        <a:pt x="105" y="28"/>
                        <a:pt x="105" y="28"/>
                      </a:cubicBezTo>
                      <a:cubicBezTo>
                        <a:pt x="105" y="6"/>
                        <a:pt x="105" y="6"/>
                        <a:pt x="105" y="6"/>
                      </a:cubicBezTo>
                      <a:cubicBezTo>
                        <a:pt x="105" y="4"/>
                        <a:pt x="104" y="2"/>
                        <a:pt x="101" y="1"/>
                      </a:cubicBezTo>
                      <a:cubicBezTo>
                        <a:pt x="99" y="0"/>
                        <a:pt x="96" y="0"/>
                        <a:pt x="95" y="2"/>
                      </a:cubicBezTo>
                      <a:cubicBezTo>
                        <a:pt x="67" y="30"/>
                        <a:pt x="67" y="30"/>
                        <a:pt x="67" y="30"/>
                      </a:cubicBezTo>
                      <a:cubicBezTo>
                        <a:pt x="66" y="31"/>
                        <a:pt x="65" y="33"/>
                        <a:pt x="65" y="34"/>
                      </a:cubicBezTo>
                      <a:cubicBezTo>
                        <a:pt x="65" y="59"/>
                        <a:pt x="65" y="59"/>
                        <a:pt x="65" y="59"/>
                      </a:cubicBezTo>
                      <a:cubicBezTo>
                        <a:pt x="13" y="111"/>
                        <a:pt x="13" y="111"/>
                        <a:pt x="13" y="111"/>
                      </a:cubicBezTo>
                      <a:cubicBezTo>
                        <a:pt x="12" y="111"/>
                        <a:pt x="12" y="111"/>
                        <a:pt x="11" y="111"/>
                      </a:cubicBezTo>
                      <a:close/>
                      <a:moveTo>
                        <a:pt x="78" y="37"/>
                      </a:moveTo>
                      <a:cubicBezTo>
                        <a:pt x="93" y="22"/>
                        <a:pt x="93" y="22"/>
                        <a:pt x="93" y="22"/>
                      </a:cubicBezTo>
                      <a:cubicBezTo>
                        <a:pt x="93" y="34"/>
                        <a:pt x="93" y="34"/>
                        <a:pt x="93" y="34"/>
                      </a:cubicBezTo>
                      <a:cubicBezTo>
                        <a:pt x="93" y="36"/>
                        <a:pt x="93" y="38"/>
                        <a:pt x="95" y="39"/>
                      </a:cubicBezTo>
                      <a:cubicBezTo>
                        <a:pt x="96" y="40"/>
                        <a:pt x="97" y="41"/>
                        <a:pt x="99" y="41"/>
                      </a:cubicBezTo>
                      <a:cubicBezTo>
                        <a:pt x="112" y="41"/>
                        <a:pt x="112" y="41"/>
                        <a:pt x="112" y="41"/>
                      </a:cubicBezTo>
                      <a:cubicBezTo>
                        <a:pt x="96" y="56"/>
                        <a:pt x="96" y="56"/>
                        <a:pt x="96" y="56"/>
                      </a:cubicBezTo>
                      <a:cubicBezTo>
                        <a:pt x="78" y="56"/>
                        <a:pt x="78" y="56"/>
                        <a:pt x="78" y="56"/>
                      </a:cubicBezTo>
                      <a:lnTo>
                        <a:pt x="7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white"/>
                    </a:solidFill>
                    <a:latin typeface="Calibri Light" panose="020F0302020204030204" pitchFamily="34" charset="0"/>
                    <a:ea typeface="+mn-ea"/>
                  </a:endParaRPr>
                </a:p>
              </p:txBody>
            </p:sp>
            <p:sp>
              <p:nvSpPr>
                <p:cNvPr id="31" name="Freeform 143">
                  <a:extLst>
                    <a:ext uri="{FF2B5EF4-FFF2-40B4-BE49-F238E27FC236}">
                      <a16:creationId xmlns:a16="http://schemas.microsoft.com/office/drawing/2014/main" id="{3A3F524E-A11F-4A51-99CF-2327D44A81B2}"/>
                    </a:ext>
                  </a:extLst>
                </p:cNvPr>
                <p:cNvSpPr>
                  <a:spLocks/>
                </p:cNvSpPr>
                <p:nvPr/>
              </p:nvSpPr>
              <p:spPr bwMode="auto">
                <a:xfrm>
                  <a:off x="2455" y="3051"/>
                  <a:ext cx="252" cy="252"/>
                </a:xfrm>
                <a:custGeom>
                  <a:avLst/>
                  <a:gdLst>
                    <a:gd name="T0" fmla="*/ 123 w 170"/>
                    <a:gd name="T1" fmla="*/ 16 h 170"/>
                    <a:gd name="T2" fmla="*/ 120 w 170"/>
                    <a:gd name="T3" fmla="*/ 8 h 170"/>
                    <a:gd name="T4" fmla="*/ 120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9 w 170"/>
                    <a:gd name="T17" fmla="*/ 47 h 170"/>
                    <a:gd name="T18" fmla="*/ 154 w 170"/>
                    <a:gd name="T19" fmla="*/ 47 h 170"/>
                    <a:gd name="T20" fmla="*/ 151 w 170"/>
                    <a:gd name="T21" fmla="*/ 51 h 170"/>
                    <a:gd name="T22" fmla="*/ 151 w 170"/>
                    <a:gd name="T23" fmla="*/ 55 h 170"/>
                    <a:gd name="T24" fmla="*/ 157 w 170"/>
                    <a:gd name="T25" fmla="*/ 85 h 170"/>
                    <a:gd name="T26" fmla="*/ 85 w 170"/>
                    <a:gd name="T27" fmla="*/ 158 h 170"/>
                    <a:gd name="T28" fmla="*/ 13 w 170"/>
                    <a:gd name="T29" fmla="*/ 85 h 170"/>
                    <a:gd name="T30" fmla="*/ 85 w 170"/>
                    <a:gd name="T31" fmla="*/ 13 h 170"/>
                    <a:gd name="T32" fmla="*/ 115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5" y="13"/>
                        <a:pt x="123" y="9"/>
                        <a:pt x="120" y="8"/>
                      </a:cubicBezTo>
                      <a:cubicBezTo>
                        <a:pt x="120" y="8"/>
                        <a:pt x="120" y="8"/>
                        <a:pt x="120" y="8"/>
                      </a:cubicBezTo>
                      <a:cubicBezTo>
                        <a:pt x="109" y="3"/>
                        <a:pt x="97" y="0"/>
                        <a:pt x="85" y="0"/>
                      </a:cubicBezTo>
                      <a:cubicBezTo>
                        <a:pt x="38" y="0"/>
                        <a:pt x="0" y="38"/>
                        <a:pt x="0" y="85"/>
                      </a:cubicBezTo>
                      <a:cubicBezTo>
                        <a:pt x="0" y="132"/>
                        <a:pt x="38" y="170"/>
                        <a:pt x="85" y="170"/>
                      </a:cubicBezTo>
                      <a:cubicBezTo>
                        <a:pt x="132" y="170"/>
                        <a:pt x="170" y="132"/>
                        <a:pt x="170" y="85"/>
                      </a:cubicBezTo>
                      <a:cubicBezTo>
                        <a:pt x="170" y="73"/>
                        <a:pt x="168" y="61"/>
                        <a:pt x="162" y="50"/>
                      </a:cubicBezTo>
                      <a:cubicBezTo>
                        <a:pt x="162" y="49"/>
                        <a:pt x="161" y="47"/>
                        <a:pt x="159" y="47"/>
                      </a:cubicBezTo>
                      <a:cubicBezTo>
                        <a:pt x="157" y="46"/>
                        <a:pt x="156" y="46"/>
                        <a:pt x="154" y="47"/>
                      </a:cubicBezTo>
                      <a:cubicBezTo>
                        <a:pt x="153" y="48"/>
                        <a:pt x="151" y="49"/>
                        <a:pt x="151" y="51"/>
                      </a:cubicBezTo>
                      <a:cubicBezTo>
                        <a:pt x="150" y="52"/>
                        <a:pt x="150" y="54"/>
                        <a:pt x="151" y="55"/>
                      </a:cubicBezTo>
                      <a:cubicBezTo>
                        <a:pt x="155" y="65"/>
                        <a:pt x="157" y="75"/>
                        <a:pt x="157" y="85"/>
                      </a:cubicBezTo>
                      <a:cubicBezTo>
                        <a:pt x="157" y="125"/>
                        <a:pt x="125" y="157"/>
                        <a:pt x="85" y="158"/>
                      </a:cubicBezTo>
                      <a:cubicBezTo>
                        <a:pt x="45" y="157"/>
                        <a:pt x="13" y="125"/>
                        <a:pt x="13" y="85"/>
                      </a:cubicBezTo>
                      <a:cubicBezTo>
                        <a:pt x="13" y="45"/>
                        <a:pt x="45" y="13"/>
                        <a:pt x="85" y="13"/>
                      </a:cubicBezTo>
                      <a:cubicBezTo>
                        <a:pt x="95" y="13"/>
                        <a:pt x="105" y="15"/>
                        <a:pt x="115" y="19"/>
                      </a:cubicBezTo>
                      <a:cubicBezTo>
                        <a:pt x="118" y="21"/>
                        <a:pt x="122" y="19"/>
                        <a:pt x="12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white"/>
                    </a:solidFill>
                    <a:latin typeface="Calibri Light" panose="020F0302020204030204" pitchFamily="34" charset="0"/>
                    <a:ea typeface="+mn-ea"/>
                  </a:endParaRPr>
                </a:p>
              </p:txBody>
            </p:sp>
            <p:sp>
              <p:nvSpPr>
                <p:cNvPr id="32" name="Freeform 144">
                  <a:extLst>
                    <a:ext uri="{FF2B5EF4-FFF2-40B4-BE49-F238E27FC236}">
                      <a16:creationId xmlns:a16="http://schemas.microsoft.com/office/drawing/2014/main" id="{4513165E-0566-4CC6-9C61-9D0BE89AA9BA}"/>
                    </a:ext>
                  </a:extLst>
                </p:cNvPr>
                <p:cNvSpPr>
                  <a:spLocks/>
                </p:cNvSpPr>
                <p:nvPr/>
              </p:nvSpPr>
              <p:spPr bwMode="auto">
                <a:xfrm>
                  <a:off x="2510" y="3106"/>
                  <a:ext cx="142" cy="142"/>
                </a:xfrm>
                <a:custGeom>
                  <a:avLst/>
                  <a:gdLst>
                    <a:gd name="T0" fmla="*/ 48 w 96"/>
                    <a:gd name="T1" fmla="*/ 13 h 96"/>
                    <a:gd name="T2" fmla="*/ 56 w 96"/>
                    <a:gd name="T3" fmla="*/ 14 h 96"/>
                    <a:gd name="T4" fmla="*/ 64 w 96"/>
                    <a:gd name="T5" fmla="*/ 9 h 96"/>
                    <a:gd name="T6" fmla="*/ 59 w 96"/>
                    <a:gd name="T7" fmla="*/ 1 h 96"/>
                    <a:gd name="T8" fmla="*/ 48 w 96"/>
                    <a:gd name="T9" fmla="*/ 0 h 96"/>
                    <a:gd name="T10" fmla="*/ 0 w 96"/>
                    <a:gd name="T11" fmla="*/ 48 h 96"/>
                    <a:gd name="T12" fmla="*/ 48 w 96"/>
                    <a:gd name="T13" fmla="*/ 96 h 96"/>
                    <a:gd name="T14" fmla="*/ 96 w 96"/>
                    <a:gd name="T15" fmla="*/ 48 h 96"/>
                    <a:gd name="T16" fmla="*/ 95 w 96"/>
                    <a:gd name="T17" fmla="*/ 38 h 96"/>
                    <a:gd name="T18" fmla="*/ 92 w 96"/>
                    <a:gd name="T19" fmla="*/ 34 h 96"/>
                    <a:gd name="T20" fmla="*/ 87 w 96"/>
                    <a:gd name="T21" fmla="*/ 33 h 96"/>
                    <a:gd name="T22" fmla="*/ 83 w 96"/>
                    <a:gd name="T23" fmla="*/ 36 h 96"/>
                    <a:gd name="T24" fmla="*/ 83 w 96"/>
                    <a:gd name="T25" fmla="*/ 40 h 96"/>
                    <a:gd name="T26" fmla="*/ 83 w 96"/>
                    <a:gd name="T27" fmla="*/ 48 h 96"/>
                    <a:gd name="T28" fmla="*/ 48 w 96"/>
                    <a:gd name="T29" fmla="*/ 84 h 96"/>
                    <a:gd name="T30" fmla="*/ 13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1" y="13"/>
                        <a:pt x="53" y="13"/>
                        <a:pt x="56" y="14"/>
                      </a:cubicBezTo>
                      <a:cubicBezTo>
                        <a:pt x="59" y="15"/>
                        <a:pt x="63" y="12"/>
                        <a:pt x="64" y="9"/>
                      </a:cubicBezTo>
                      <a:cubicBezTo>
                        <a:pt x="64" y="6"/>
                        <a:pt x="62" y="2"/>
                        <a:pt x="59" y="1"/>
                      </a:cubicBezTo>
                      <a:cubicBezTo>
                        <a:pt x="55" y="1"/>
                        <a:pt x="52" y="0"/>
                        <a:pt x="48" y="0"/>
                      </a:cubicBezTo>
                      <a:cubicBezTo>
                        <a:pt x="22" y="0"/>
                        <a:pt x="0" y="22"/>
                        <a:pt x="0" y="48"/>
                      </a:cubicBezTo>
                      <a:cubicBezTo>
                        <a:pt x="0" y="75"/>
                        <a:pt x="22" y="96"/>
                        <a:pt x="48" y="96"/>
                      </a:cubicBezTo>
                      <a:cubicBezTo>
                        <a:pt x="75" y="96"/>
                        <a:pt x="96" y="75"/>
                        <a:pt x="96" y="48"/>
                      </a:cubicBezTo>
                      <a:cubicBezTo>
                        <a:pt x="96" y="45"/>
                        <a:pt x="96" y="41"/>
                        <a:pt x="95" y="38"/>
                      </a:cubicBezTo>
                      <a:cubicBezTo>
                        <a:pt x="94" y="36"/>
                        <a:pt x="93" y="34"/>
                        <a:pt x="92" y="34"/>
                      </a:cubicBezTo>
                      <a:cubicBezTo>
                        <a:pt x="91" y="33"/>
                        <a:pt x="89" y="32"/>
                        <a:pt x="87" y="33"/>
                      </a:cubicBezTo>
                      <a:cubicBezTo>
                        <a:pt x="86" y="33"/>
                        <a:pt x="84" y="34"/>
                        <a:pt x="83" y="36"/>
                      </a:cubicBezTo>
                      <a:cubicBezTo>
                        <a:pt x="82" y="37"/>
                        <a:pt x="82" y="39"/>
                        <a:pt x="83" y="40"/>
                      </a:cubicBezTo>
                      <a:cubicBezTo>
                        <a:pt x="83" y="43"/>
                        <a:pt x="83" y="46"/>
                        <a:pt x="83" y="48"/>
                      </a:cubicBezTo>
                      <a:cubicBezTo>
                        <a:pt x="83" y="68"/>
                        <a:pt x="68" y="83"/>
                        <a:pt x="48" y="84"/>
                      </a:cubicBezTo>
                      <a:cubicBezTo>
                        <a:pt x="29" y="83"/>
                        <a:pt x="13" y="68"/>
                        <a:pt x="13" y="48"/>
                      </a:cubicBezTo>
                      <a:cubicBezTo>
                        <a:pt x="13" y="29"/>
                        <a:pt x="29" y="13"/>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white"/>
                    </a:solidFill>
                    <a:latin typeface="Calibri Light" panose="020F0302020204030204" pitchFamily="34" charset="0"/>
                    <a:ea typeface="+mn-ea"/>
                  </a:endParaRPr>
                </a:p>
              </p:txBody>
            </p:sp>
            <p:sp>
              <p:nvSpPr>
                <p:cNvPr id="33" name="Freeform 145">
                  <a:extLst>
                    <a:ext uri="{FF2B5EF4-FFF2-40B4-BE49-F238E27FC236}">
                      <a16:creationId xmlns:a16="http://schemas.microsoft.com/office/drawing/2014/main" id="{CDB8F3CB-EE01-444E-9792-7DF304F7C7EE}"/>
                    </a:ext>
                  </a:extLst>
                </p:cNvPr>
                <p:cNvSpPr>
                  <a:spLocks/>
                </p:cNvSpPr>
                <p:nvPr/>
              </p:nvSpPr>
              <p:spPr bwMode="auto">
                <a:xfrm>
                  <a:off x="2400" y="2996"/>
                  <a:ext cx="271" cy="361"/>
                </a:xfrm>
                <a:custGeom>
                  <a:avLst/>
                  <a:gdLst>
                    <a:gd name="T0" fmla="*/ 122 w 183"/>
                    <a:gd name="T1" fmla="*/ 232 h 244"/>
                    <a:gd name="T2" fmla="*/ 13 w 183"/>
                    <a:gd name="T3" fmla="*/ 122 h 244"/>
                    <a:gd name="T4" fmla="*/ 122 w 183"/>
                    <a:gd name="T5" fmla="*/ 13 h 244"/>
                    <a:gd name="T6" fmla="*/ 166 w 183"/>
                    <a:gd name="T7" fmla="*/ 22 h 244"/>
                    <a:gd name="T8" fmla="*/ 170 w 183"/>
                    <a:gd name="T9" fmla="*/ 22 h 244"/>
                    <a:gd name="T10" fmla="*/ 174 w 183"/>
                    <a:gd name="T11" fmla="*/ 19 h 244"/>
                    <a:gd name="T12" fmla="*/ 174 w 183"/>
                    <a:gd name="T13" fmla="*/ 14 h 244"/>
                    <a:gd name="T14" fmla="*/ 171 w 183"/>
                    <a:gd name="T15" fmla="*/ 10 h 244"/>
                    <a:gd name="T16" fmla="*/ 122 w 183"/>
                    <a:gd name="T17" fmla="*/ 0 h 244"/>
                    <a:gd name="T18" fmla="*/ 0 w 183"/>
                    <a:gd name="T19" fmla="*/ 122 h 244"/>
                    <a:gd name="T20" fmla="*/ 122 w 183"/>
                    <a:gd name="T21" fmla="*/ 244 h 244"/>
                    <a:gd name="T22" fmla="*/ 181 w 183"/>
                    <a:gd name="T23" fmla="*/ 229 h 244"/>
                    <a:gd name="T24" fmla="*/ 183 w 183"/>
                    <a:gd name="T25" fmla="*/ 227 h 244"/>
                    <a:gd name="T26" fmla="*/ 177 w 183"/>
                    <a:gd name="T27" fmla="*/ 217 h 244"/>
                    <a:gd name="T28" fmla="*/ 122 w 183"/>
                    <a:gd name="T29" fmla="*/ 2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44">
                      <a:moveTo>
                        <a:pt x="122" y="232"/>
                      </a:moveTo>
                      <a:cubicBezTo>
                        <a:pt x="62" y="231"/>
                        <a:pt x="13" y="182"/>
                        <a:pt x="13" y="122"/>
                      </a:cubicBezTo>
                      <a:cubicBezTo>
                        <a:pt x="13" y="62"/>
                        <a:pt x="62" y="13"/>
                        <a:pt x="122" y="13"/>
                      </a:cubicBezTo>
                      <a:cubicBezTo>
                        <a:pt x="137" y="13"/>
                        <a:pt x="152" y="16"/>
                        <a:pt x="166" y="22"/>
                      </a:cubicBezTo>
                      <a:cubicBezTo>
                        <a:pt x="167" y="22"/>
                        <a:pt x="169" y="23"/>
                        <a:pt x="170" y="22"/>
                      </a:cubicBezTo>
                      <a:cubicBezTo>
                        <a:pt x="172" y="21"/>
                        <a:pt x="173" y="20"/>
                        <a:pt x="174" y="19"/>
                      </a:cubicBezTo>
                      <a:cubicBezTo>
                        <a:pt x="175" y="17"/>
                        <a:pt x="175" y="15"/>
                        <a:pt x="174" y="14"/>
                      </a:cubicBezTo>
                      <a:cubicBezTo>
                        <a:pt x="173" y="12"/>
                        <a:pt x="172" y="11"/>
                        <a:pt x="171" y="10"/>
                      </a:cubicBezTo>
                      <a:cubicBezTo>
                        <a:pt x="155" y="4"/>
                        <a:pt x="139" y="0"/>
                        <a:pt x="122" y="0"/>
                      </a:cubicBezTo>
                      <a:cubicBezTo>
                        <a:pt x="55" y="0"/>
                        <a:pt x="0" y="55"/>
                        <a:pt x="0" y="122"/>
                      </a:cubicBezTo>
                      <a:cubicBezTo>
                        <a:pt x="0" y="189"/>
                        <a:pt x="55" y="244"/>
                        <a:pt x="122" y="244"/>
                      </a:cubicBezTo>
                      <a:cubicBezTo>
                        <a:pt x="143" y="244"/>
                        <a:pt x="163" y="239"/>
                        <a:pt x="181" y="229"/>
                      </a:cubicBezTo>
                      <a:cubicBezTo>
                        <a:pt x="181" y="228"/>
                        <a:pt x="182" y="227"/>
                        <a:pt x="183" y="227"/>
                      </a:cubicBezTo>
                      <a:cubicBezTo>
                        <a:pt x="180" y="224"/>
                        <a:pt x="178" y="220"/>
                        <a:pt x="177" y="217"/>
                      </a:cubicBezTo>
                      <a:cubicBezTo>
                        <a:pt x="161" y="226"/>
                        <a:pt x="142" y="232"/>
                        <a:pt x="122" y="2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white"/>
                    </a:solidFill>
                    <a:latin typeface="Calibri Light" panose="020F0302020204030204" pitchFamily="34" charset="0"/>
                    <a:ea typeface="+mn-ea"/>
                  </a:endParaRPr>
                </a:p>
              </p:txBody>
            </p:sp>
            <p:sp>
              <p:nvSpPr>
                <p:cNvPr id="34" name="Freeform 146">
                  <a:extLst>
                    <a:ext uri="{FF2B5EF4-FFF2-40B4-BE49-F238E27FC236}">
                      <a16:creationId xmlns:a16="http://schemas.microsoft.com/office/drawing/2014/main" id="{4111F3FC-401C-4A51-BAF4-D3ADC03924E3}"/>
                    </a:ext>
                  </a:extLst>
                </p:cNvPr>
                <p:cNvSpPr>
                  <a:spLocks/>
                </p:cNvSpPr>
                <p:nvPr/>
              </p:nvSpPr>
              <p:spPr bwMode="auto">
                <a:xfrm>
                  <a:off x="2727" y="3100"/>
                  <a:ext cx="34" cy="120"/>
                </a:xfrm>
                <a:custGeom>
                  <a:avLst/>
                  <a:gdLst>
                    <a:gd name="T0" fmla="*/ 19 w 23"/>
                    <a:gd name="T1" fmla="*/ 77 h 81"/>
                    <a:gd name="T2" fmla="*/ 20 w 23"/>
                    <a:gd name="T3" fmla="*/ 77 h 81"/>
                    <a:gd name="T4" fmla="*/ 23 w 23"/>
                    <a:gd name="T5" fmla="*/ 52 h 81"/>
                    <a:gd name="T6" fmla="*/ 13 w 23"/>
                    <a:gd name="T7" fmla="*/ 4 h 81"/>
                    <a:gd name="T8" fmla="*/ 10 w 23"/>
                    <a:gd name="T9" fmla="*/ 0 h 81"/>
                    <a:gd name="T10" fmla="*/ 5 w 23"/>
                    <a:gd name="T11" fmla="*/ 0 h 81"/>
                    <a:gd name="T12" fmla="*/ 1 w 23"/>
                    <a:gd name="T13" fmla="*/ 9 h 81"/>
                    <a:gd name="T14" fmla="*/ 10 w 23"/>
                    <a:gd name="T15" fmla="*/ 52 h 81"/>
                    <a:gd name="T16" fmla="*/ 7 w 23"/>
                    <a:gd name="T17" fmla="*/ 81 h 81"/>
                    <a:gd name="T18" fmla="*/ 19 w 23"/>
                    <a:gd name="T1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81">
                      <a:moveTo>
                        <a:pt x="19" y="77"/>
                      </a:moveTo>
                      <a:cubicBezTo>
                        <a:pt x="20" y="77"/>
                        <a:pt x="20" y="77"/>
                        <a:pt x="20" y="77"/>
                      </a:cubicBezTo>
                      <a:cubicBezTo>
                        <a:pt x="22" y="69"/>
                        <a:pt x="23" y="61"/>
                        <a:pt x="23" y="52"/>
                      </a:cubicBezTo>
                      <a:cubicBezTo>
                        <a:pt x="23" y="35"/>
                        <a:pt x="20" y="19"/>
                        <a:pt x="13" y="4"/>
                      </a:cubicBezTo>
                      <a:cubicBezTo>
                        <a:pt x="12" y="2"/>
                        <a:pt x="11" y="1"/>
                        <a:pt x="10" y="0"/>
                      </a:cubicBezTo>
                      <a:cubicBezTo>
                        <a:pt x="8" y="0"/>
                        <a:pt x="6" y="0"/>
                        <a:pt x="5" y="0"/>
                      </a:cubicBezTo>
                      <a:cubicBezTo>
                        <a:pt x="2" y="2"/>
                        <a:pt x="0" y="6"/>
                        <a:pt x="1" y="9"/>
                      </a:cubicBezTo>
                      <a:cubicBezTo>
                        <a:pt x="7" y="22"/>
                        <a:pt x="10" y="37"/>
                        <a:pt x="10" y="52"/>
                      </a:cubicBezTo>
                      <a:cubicBezTo>
                        <a:pt x="10" y="62"/>
                        <a:pt x="9" y="72"/>
                        <a:pt x="7" y="81"/>
                      </a:cubicBezTo>
                      <a:cubicBezTo>
                        <a:pt x="10" y="79"/>
                        <a:pt x="15" y="77"/>
                        <a:pt x="1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white"/>
                    </a:solidFill>
                    <a:latin typeface="Calibri Light" panose="020F0302020204030204" pitchFamily="34" charset="0"/>
                    <a:ea typeface="+mn-ea"/>
                  </a:endParaRPr>
                </a:p>
              </p:txBody>
            </p:sp>
          </p:grpSp>
          <p:grpSp>
            <p:nvGrpSpPr>
              <p:cNvPr id="24" name="Group 171">
                <a:extLst>
                  <a:ext uri="{FF2B5EF4-FFF2-40B4-BE49-F238E27FC236}">
                    <a16:creationId xmlns:a16="http://schemas.microsoft.com/office/drawing/2014/main" id="{2D737B65-174F-4319-B424-5163C17FDF9C}"/>
                  </a:ext>
                </a:extLst>
              </p:cNvPr>
              <p:cNvGrpSpPr>
                <a:grpSpLocks noChangeAspect="1"/>
              </p:cNvGrpSpPr>
              <p:nvPr/>
            </p:nvGrpSpPr>
            <p:grpSpPr bwMode="auto">
              <a:xfrm>
                <a:off x="9270995" y="2054656"/>
                <a:ext cx="240056" cy="240056"/>
                <a:chOff x="6735" y="1918"/>
                <a:chExt cx="231" cy="231"/>
              </a:xfrm>
              <a:grpFill/>
            </p:grpSpPr>
            <p:sp>
              <p:nvSpPr>
                <p:cNvPr id="26" name="Freeform 172">
                  <a:extLst>
                    <a:ext uri="{FF2B5EF4-FFF2-40B4-BE49-F238E27FC236}">
                      <a16:creationId xmlns:a16="http://schemas.microsoft.com/office/drawing/2014/main" id="{78C45E86-1159-43DE-A1E7-B7385726F7FA}"/>
                    </a:ext>
                  </a:extLst>
                </p:cNvPr>
                <p:cNvSpPr>
                  <a:spLocks noEditPoints="1"/>
                </p:cNvSpPr>
                <p:nvPr/>
              </p:nvSpPr>
              <p:spPr bwMode="auto">
                <a:xfrm>
                  <a:off x="6735" y="1918"/>
                  <a:ext cx="231" cy="231"/>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2 h 156"/>
                    <a:gd name="T12" fmla="*/ 12 w 156"/>
                    <a:gd name="T13" fmla="*/ 78 h 156"/>
                    <a:gd name="T14" fmla="*/ 78 w 156"/>
                    <a:gd name="T15" fmla="*/ 144 h 156"/>
                    <a:gd name="T16" fmla="*/ 144 w 156"/>
                    <a:gd name="T17" fmla="*/ 78 h 156"/>
                    <a:gd name="T18" fmla="*/ 78 w 156"/>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1" y="12"/>
                        <a:pt x="12" y="42"/>
                        <a:pt x="12" y="78"/>
                      </a:cubicBezTo>
                      <a:cubicBezTo>
                        <a:pt x="12" y="115"/>
                        <a:pt x="41" y="144"/>
                        <a:pt x="78" y="144"/>
                      </a:cubicBezTo>
                      <a:cubicBezTo>
                        <a:pt x="114" y="144"/>
                        <a:pt x="144" y="115"/>
                        <a:pt x="144" y="78"/>
                      </a:cubicBezTo>
                      <a:cubicBezTo>
                        <a:pt x="144" y="42"/>
                        <a:pt x="114"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white"/>
                    </a:solidFill>
                    <a:latin typeface="Calibri Light" panose="020F0302020204030204" pitchFamily="34" charset="0"/>
                    <a:ea typeface="+mn-ea"/>
                  </a:endParaRPr>
                </a:p>
              </p:txBody>
            </p:sp>
            <p:sp>
              <p:nvSpPr>
                <p:cNvPr id="28" name="Freeform 173">
                  <a:extLst>
                    <a:ext uri="{FF2B5EF4-FFF2-40B4-BE49-F238E27FC236}">
                      <a16:creationId xmlns:a16="http://schemas.microsoft.com/office/drawing/2014/main" id="{2806439C-95CB-4DF5-B982-69DEE2060EF3}"/>
                    </a:ext>
                  </a:extLst>
                </p:cNvPr>
                <p:cNvSpPr>
                  <a:spLocks/>
                </p:cNvSpPr>
                <p:nvPr/>
              </p:nvSpPr>
              <p:spPr bwMode="auto">
                <a:xfrm>
                  <a:off x="6841" y="1963"/>
                  <a:ext cx="62" cy="97"/>
                </a:xfrm>
                <a:custGeom>
                  <a:avLst/>
                  <a:gdLst>
                    <a:gd name="T0" fmla="*/ 36 w 42"/>
                    <a:gd name="T1" fmla="*/ 66 h 66"/>
                    <a:gd name="T2" fmla="*/ 6 w 42"/>
                    <a:gd name="T3" fmla="*/ 66 h 66"/>
                    <a:gd name="T4" fmla="*/ 0 w 42"/>
                    <a:gd name="T5" fmla="*/ 60 h 66"/>
                    <a:gd name="T6" fmla="*/ 0 w 42"/>
                    <a:gd name="T7" fmla="*/ 6 h 66"/>
                    <a:gd name="T8" fmla="*/ 6 w 42"/>
                    <a:gd name="T9" fmla="*/ 0 h 66"/>
                    <a:gd name="T10" fmla="*/ 12 w 42"/>
                    <a:gd name="T11" fmla="*/ 6 h 66"/>
                    <a:gd name="T12" fmla="*/ 12 w 42"/>
                    <a:gd name="T13" fmla="*/ 54 h 66"/>
                    <a:gd name="T14" fmla="*/ 36 w 42"/>
                    <a:gd name="T15" fmla="*/ 54 h 66"/>
                    <a:gd name="T16" fmla="*/ 42 w 42"/>
                    <a:gd name="T17" fmla="*/ 60 h 66"/>
                    <a:gd name="T18" fmla="*/ 36 w 42"/>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6">
                      <a:moveTo>
                        <a:pt x="36" y="66"/>
                      </a:moveTo>
                      <a:cubicBezTo>
                        <a:pt x="6" y="66"/>
                        <a:pt x="6" y="66"/>
                        <a:pt x="6" y="66"/>
                      </a:cubicBezTo>
                      <a:cubicBezTo>
                        <a:pt x="3" y="66"/>
                        <a:pt x="0" y="64"/>
                        <a:pt x="0" y="60"/>
                      </a:cubicBezTo>
                      <a:cubicBezTo>
                        <a:pt x="0" y="6"/>
                        <a:pt x="0" y="6"/>
                        <a:pt x="0" y="6"/>
                      </a:cubicBezTo>
                      <a:cubicBezTo>
                        <a:pt x="0" y="3"/>
                        <a:pt x="3" y="0"/>
                        <a:pt x="6" y="0"/>
                      </a:cubicBezTo>
                      <a:cubicBezTo>
                        <a:pt x="9" y="0"/>
                        <a:pt x="12" y="3"/>
                        <a:pt x="12" y="6"/>
                      </a:cubicBezTo>
                      <a:cubicBezTo>
                        <a:pt x="12" y="54"/>
                        <a:pt x="12" y="54"/>
                        <a:pt x="12" y="54"/>
                      </a:cubicBezTo>
                      <a:cubicBezTo>
                        <a:pt x="36" y="54"/>
                        <a:pt x="36" y="54"/>
                        <a:pt x="36" y="54"/>
                      </a:cubicBezTo>
                      <a:cubicBezTo>
                        <a:pt x="39" y="54"/>
                        <a:pt x="42" y="57"/>
                        <a:pt x="42" y="60"/>
                      </a:cubicBezTo>
                      <a:cubicBezTo>
                        <a:pt x="42" y="64"/>
                        <a:pt x="39" y="66"/>
                        <a:pt x="3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1341">
                    <a:solidFill>
                      <a:prstClr val="white"/>
                    </a:solidFill>
                    <a:latin typeface="Calibri Light" panose="020F0302020204030204" pitchFamily="34" charset="0"/>
                    <a:ea typeface="+mn-ea"/>
                  </a:endParaRPr>
                </a:p>
              </p:txBody>
            </p:sp>
          </p:grpSp>
        </p:grpSp>
      </p:grpSp>
    </p:spTree>
    <p:extLst>
      <p:ext uri="{BB962C8B-B14F-4D97-AF65-F5344CB8AC3E}">
        <p14:creationId xmlns:p14="http://schemas.microsoft.com/office/powerpoint/2010/main" val="4010362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E7BF2D1F-7225-4A89-A0F9-5983E4C95046}"/>
              </a:ext>
            </a:extLst>
          </p:cNvPr>
          <p:cNvSpPr txBox="1"/>
          <p:nvPr/>
        </p:nvSpPr>
        <p:spPr>
          <a:xfrm>
            <a:off x="256877" y="836544"/>
            <a:ext cx="6474197" cy="257443"/>
          </a:xfrm>
          <a:prstGeom prst="rect">
            <a:avLst/>
          </a:prstGeom>
          <a:noFill/>
        </p:spPr>
        <p:txBody>
          <a:bodyPr wrap="square" rtlCol="0">
            <a:spAutoFit/>
          </a:bodyPr>
          <a:lstStyle/>
          <a:p>
            <a:pPr defTabSz="686678" fontAlgn="auto">
              <a:spcBef>
                <a:spcPts val="322"/>
              </a:spcBef>
              <a:spcAft>
                <a:spcPts val="322"/>
              </a:spcAft>
            </a:pPr>
            <a:r>
              <a:rPr lang="en-AU" sz="1073" dirty="0">
                <a:solidFill>
                  <a:prstClr val="black"/>
                </a:solidFill>
                <a:latin typeface="Calibri"/>
                <a:ea typeface="+mn-ea"/>
                <a:cs typeface="Arial" panose="020B0604020202020204" pitchFamily="34" charset="0"/>
              </a:rPr>
              <a:t>The Data Reference Architecture Model contains the following key components:</a:t>
            </a:r>
          </a:p>
        </p:txBody>
      </p:sp>
      <p:sp>
        <p:nvSpPr>
          <p:cNvPr id="7" name="Slide Number Placeholder 5">
            <a:extLst>
              <a:ext uri="{FF2B5EF4-FFF2-40B4-BE49-F238E27FC236}">
                <a16:creationId xmlns:a16="http://schemas.microsoft.com/office/drawing/2014/main" id="{66B09FA1-F28E-4BBD-89A5-2C2D8EEE3A78}"/>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28</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11877801-3697-46E0-81A9-0AC4F8186DA5}"/>
              </a:ext>
            </a:extLst>
          </p:cNvPr>
          <p:cNvSpPr txBox="1"/>
          <p:nvPr/>
        </p:nvSpPr>
        <p:spPr>
          <a:xfrm>
            <a:off x="5916583" y="1104225"/>
            <a:ext cx="2946302" cy="3534173"/>
          </a:xfrm>
          <a:prstGeom prst="rect">
            <a:avLst/>
          </a:prstGeom>
          <a:noFill/>
        </p:spPr>
        <p:txBody>
          <a:bodyPr wrap="square" rtlCol="0">
            <a:spAutoFit/>
          </a:bodyPr>
          <a:lstStyle/>
          <a:p>
            <a:pPr marL="183932" indent="-183932" defTabSz="686678" fontAlgn="auto">
              <a:spcBef>
                <a:spcPts val="322"/>
              </a:spcBef>
              <a:spcAft>
                <a:spcPts val="161"/>
              </a:spcAft>
              <a:buFont typeface="Wingdings" panose="05000000000000000000" pitchFamily="2" charset="2"/>
              <a:buChar char="§"/>
            </a:pPr>
            <a:r>
              <a:rPr lang="en-AU" sz="966" b="1" dirty="0">
                <a:solidFill>
                  <a:prstClr val="black"/>
                </a:solidFill>
                <a:latin typeface="Calibri"/>
                <a:ea typeface="+mn-ea"/>
                <a:cs typeface="Arial" panose="020B0604020202020204" pitchFamily="34" charset="0"/>
              </a:rPr>
              <a:t>Cross layer capabilities:</a:t>
            </a:r>
            <a:br>
              <a:rPr lang="en-AU" sz="966" b="1" dirty="0">
                <a:solidFill>
                  <a:prstClr val="black"/>
                </a:solidFill>
                <a:latin typeface="Calibri"/>
                <a:ea typeface="+mn-ea"/>
                <a:cs typeface="Arial" panose="020B0604020202020204" pitchFamily="34" charset="0"/>
              </a:rPr>
            </a:br>
            <a:r>
              <a:rPr lang="en-AU" sz="966" dirty="0">
                <a:solidFill>
                  <a:prstClr val="black"/>
                </a:solidFill>
                <a:latin typeface="Calibri"/>
                <a:ea typeface="+mn-ea"/>
                <a:cs typeface="Arial" panose="020B0604020202020204" pitchFamily="34" charset="0"/>
              </a:rPr>
              <a:t>The capabilities used across all Data Reference Architecture layers to </a:t>
            </a:r>
            <a:r>
              <a:rPr lang="en-AU" sz="966" dirty="0">
                <a:solidFill>
                  <a:srgbClr val="00B0F0"/>
                </a:solidFill>
                <a:latin typeface="Calibri"/>
                <a:ea typeface="+mn-ea"/>
                <a:cs typeface="Arial" panose="020B0604020202020204" pitchFamily="34" charset="0"/>
              </a:rPr>
              <a:t>manage data quality</a:t>
            </a:r>
            <a:r>
              <a:rPr lang="en-AU" sz="966" dirty="0">
                <a:solidFill>
                  <a:prstClr val="black"/>
                </a:solidFill>
                <a:latin typeface="Calibri"/>
                <a:ea typeface="+mn-ea"/>
                <a:cs typeface="Arial" panose="020B0604020202020204" pitchFamily="34" charset="0"/>
              </a:rPr>
              <a:t>, discoverability, </a:t>
            </a:r>
            <a:r>
              <a:rPr lang="en-AU" sz="966" dirty="0">
                <a:solidFill>
                  <a:srgbClr val="00B0F0"/>
                </a:solidFill>
                <a:latin typeface="Calibri"/>
                <a:ea typeface="+mn-ea"/>
                <a:cs typeface="Arial" panose="020B0604020202020204" pitchFamily="34" charset="0"/>
              </a:rPr>
              <a:t>contextual fitness-for-use </a:t>
            </a:r>
            <a:r>
              <a:rPr lang="en-AU" sz="966" dirty="0">
                <a:solidFill>
                  <a:prstClr val="black"/>
                </a:solidFill>
                <a:latin typeface="Calibri"/>
                <a:ea typeface="+mn-ea"/>
                <a:cs typeface="Arial" panose="020B0604020202020204" pitchFamily="34" charset="0"/>
              </a:rPr>
              <a:t>and support for non functional requirements such as </a:t>
            </a:r>
            <a:r>
              <a:rPr lang="en-AU" sz="966" dirty="0">
                <a:solidFill>
                  <a:srgbClr val="00B0F0"/>
                </a:solidFill>
                <a:latin typeface="Calibri"/>
                <a:ea typeface="+mn-ea"/>
                <a:cs typeface="Arial" panose="020B0604020202020204" pitchFamily="34" charset="0"/>
              </a:rPr>
              <a:t>security </a:t>
            </a:r>
            <a:r>
              <a:rPr lang="en-AU" sz="966" dirty="0">
                <a:solidFill>
                  <a:prstClr val="black"/>
                </a:solidFill>
                <a:latin typeface="Calibri"/>
                <a:ea typeface="+mn-ea"/>
                <a:cs typeface="Arial" panose="020B0604020202020204" pitchFamily="34" charset="0"/>
              </a:rPr>
              <a:t>and availability. </a:t>
            </a:r>
          </a:p>
          <a:p>
            <a:pPr marL="183932" indent="-183932" defTabSz="686678" fontAlgn="auto">
              <a:spcBef>
                <a:spcPts val="322"/>
              </a:spcBef>
              <a:spcAft>
                <a:spcPts val="161"/>
              </a:spcAft>
              <a:buFont typeface="Wingdings" panose="05000000000000000000" pitchFamily="2" charset="2"/>
              <a:buChar char="§"/>
            </a:pPr>
            <a:r>
              <a:rPr lang="en-AU" sz="966" b="1" dirty="0">
                <a:solidFill>
                  <a:prstClr val="black"/>
                </a:solidFill>
                <a:latin typeface="Calibri"/>
                <a:ea typeface="+mn-ea"/>
                <a:cs typeface="Arial" panose="020B0604020202020204" pitchFamily="34" charset="0"/>
              </a:rPr>
              <a:t>Data consumption:</a:t>
            </a:r>
            <a:br>
              <a:rPr lang="en-AU" sz="966" b="1" dirty="0">
                <a:solidFill>
                  <a:prstClr val="black"/>
                </a:solidFill>
                <a:latin typeface="Calibri"/>
                <a:ea typeface="+mn-ea"/>
                <a:cs typeface="Arial" panose="020B0604020202020204" pitchFamily="34" charset="0"/>
              </a:rPr>
            </a:br>
            <a:r>
              <a:rPr lang="en-AU" sz="966" dirty="0">
                <a:solidFill>
                  <a:prstClr val="black"/>
                </a:solidFill>
                <a:latin typeface="Calibri"/>
                <a:ea typeface="+mn-ea"/>
                <a:cs typeface="Arial" panose="020B0604020202020204" pitchFamily="34" charset="0"/>
              </a:rPr>
              <a:t>Methods and means as to how </a:t>
            </a:r>
            <a:r>
              <a:rPr lang="en-AU" sz="966" dirty="0">
                <a:solidFill>
                  <a:srgbClr val="00B0F0"/>
                </a:solidFill>
                <a:latin typeface="Calibri"/>
                <a:ea typeface="+mn-ea"/>
                <a:cs typeface="Arial" panose="020B0604020202020204" pitchFamily="34" charset="0"/>
              </a:rPr>
              <a:t>data is consumed </a:t>
            </a:r>
            <a:r>
              <a:rPr lang="en-AU" sz="966" dirty="0">
                <a:solidFill>
                  <a:prstClr val="black"/>
                </a:solidFill>
                <a:latin typeface="Calibri"/>
                <a:ea typeface="+mn-ea"/>
                <a:cs typeface="Arial" panose="020B0604020202020204" pitchFamily="34" charset="0"/>
              </a:rPr>
              <a:t>and used to support business purposes.</a:t>
            </a:r>
          </a:p>
          <a:p>
            <a:pPr marL="183932" indent="-183932" defTabSz="686678" fontAlgn="auto">
              <a:spcBef>
                <a:spcPts val="322"/>
              </a:spcBef>
              <a:spcAft>
                <a:spcPts val="161"/>
              </a:spcAft>
              <a:buFont typeface="Wingdings" panose="05000000000000000000" pitchFamily="2" charset="2"/>
              <a:buChar char="§"/>
            </a:pPr>
            <a:r>
              <a:rPr lang="en-AU" sz="966" b="1" dirty="0">
                <a:solidFill>
                  <a:prstClr val="black"/>
                </a:solidFill>
                <a:latin typeface="Calibri"/>
                <a:ea typeface="+mn-ea"/>
                <a:cs typeface="Arial" panose="020B0604020202020204" pitchFamily="34" charset="0"/>
              </a:rPr>
              <a:t>Data services:</a:t>
            </a:r>
            <a:br>
              <a:rPr lang="en-AU" sz="966" b="1" dirty="0">
                <a:solidFill>
                  <a:prstClr val="black"/>
                </a:solidFill>
                <a:latin typeface="Calibri"/>
                <a:ea typeface="+mn-ea"/>
                <a:cs typeface="Arial" panose="020B0604020202020204" pitchFamily="34" charset="0"/>
              </a:rPr>
            </a:br>
            <a:r>
              <a:rPr lang="en-AU" sz="966" dirty="0">
                <a:solidFill>
                  <a:prstClr val="black"/>
                </a:solidFill>
                <a:latin typeface="Calibri"/>
                <a:ea typeface="+mn-ea"/>
                <a:cs typeface="Arial" panose="020B0604020202020204" pitchFamily="34" charset="0"/>
              </a:rPr>
              <a:t>Services and related technologies used to </a:t>
            </a:r>
            <a:r>
              <a:rPr lang="en-AU" sz="966" dirty="0">
                <a:solidFill>
                  <a:srgbClr val="00B0F0"/>
                </a:solidFill>
                <a:latin typeface="Calibri"/>
                <a:ea typeface="+mn-ea"/>
                <a:cs typeface="Arial" panose="020B0604020202020204" pitchFamily="34" charset="0"/>
              </a:rPr>
              <a:t>securely</a:t>
            </a:r>
            <a:r>
              <a:rPr lang="en-AU" sz="966" dirty="0">
                <a:solidFill>
                  <a:prstClr val="black"/>
                </a:solidFill>
                <a:latin typeface="Calibri"/>
                <a:ea typeface="+mn-ea"/>
                <a:cs typeface="Arial" panose="020B0604020202020204" pitchFamily="34" charset="0"/>
              </a:rPr>
              <a:t> make data</a:t>
            </a:r>
            <a:r>
              <a:rPr lang="en-AU" sz="966" dirty="0">
                <a:solidFill>
                  <a:srgbClr val="00B0F0"/>
                </a:solidFill>
                <a:latin typeface="Calibri"/>
                <a:ea typeface="+mn-ea"/>
                <a:cs typeface="Arial" panose="020B0604020202020204" pitchFamily="34" charset="0"/>
              </a:rPr>
              <a:t> available </a:t>
            </a:r>
            <a:r>
              <a:rPr lang="en-AU" sz="966" dirty="0">
                <a:solidFill>
                  <a:prstClr val="black"/>
                </a:solidFill>
                <a:latin typeface="Calibri"/>
                <a:ea typeface="+mn-ea"/>
                <a:cs typeface="Arial" panose="020B0604020202020204" pitchFamily="34" charset="0"/>
              </a:rPr>
              <a:t>for </a:t>
            </a:r>
            <a:r>
              <a:rPr lang="en-AU" sz="966" dirty="0">
                <a:solidFill>
                  <a:srgbClr val="00B0F0"/>
                </a:solidFill>
                <a:latin typeface="Calibri"/>
                <a:ea typeface="+mn-ea"/>
                <a:cs typeface="Arial" panose="020B0604020202020204" pitchFamily="34" charset="0"/>
              </a:rPr>
              <a:t>consumption. </a:t>
            </a:r>
          </a:p>
          <a:p>
            <a:pPr marL="183932" indent="-183932" defTabSz="686678" fontAlgn="auto">
              <a:spcBef>
                <a:spcPts val="322"/>
              </a:spcBef>
              <a:spcAft>
                <a:spcPts val="161"/>
              </a:spcAft>
              <a:buFont typeface="Wingdings" panose="05000000000000000000" pitchFamily="2" charset="2"/>
              <a:buChar char="§"/>
            </a:pPr>
            <a:r>
              <a:rPr lang="en-AU" sz="966" b="1" dirty="0">
                <a:solidFill>
                  <a:prstClr val="black"/>
                </a:solidFill>
                <a:latin typeface="Calibri"/>
                <a:ea typeface="+mn-ea"/>
                <a:cs typeface="Arial" panose="020B0604020202020204" pitchFamily="34" charset="0"/>
              </a:rPr>
              <a:t>Data storage and processing:</a:t>
            </a:r>
            <a:br>
              <a:rPr lang="en-AU" sz="966" b="1" dirty="0">
                <a:solidFill>
                  <a:prstClr val="black"/>
                </a:solidFill>
                <a:latin typeface="Calibri"/>
                <a:ea typeface="+mn-ea"/>
                <a:cs typeface="Arial" panose="020B0604020202020204" pitchFamily="34" charset="0"/>
              </a:rPr>
            </a:br>
            <a:r>
              <a:rPr lang="en-AU" sz="966" dirty="0">
                <a:solidFill>
                  <a:prstClr val="black"/>
                </a:solidFill>
                <a:latin typeface="Calibri"/>
                <a:ea typeface="+mn-ea"/>
                <a:cs typeface="Arial" panose="020B0604020202020204" pitchFamily="34" charset="0"/>
              </a:rPr>
              <a:t>The </a:t>
            </a:r>
            <a:r>
              <a:rPr lang="en-AU" sz="966" dirty="0">
                <a:solidFill>
                  <a:srgbClr val="00B0F0"/>
                </a:solidFill>
                <a:latin typeface="Calibri"/>
                <a:ea typeface="+mn-ea"/>
                <a:cs typeface="Arial" panose="020B0604020202020204" pitchFamily="34" charset="0"/>
              </a:rPr>
              <a:t>grouping of capabilities </a:t>
            </a:r>
            <a:r>
              <a:rPr lang="en-AU" sz="966" dirty="0">
                <a:solidFill>
                  <a:prstClr val="black"/>
                </a:solidFill>
                <a:latin typeface="Calibri"/>
                <a:ea typeface="+mn-ea"/>
                <a:cs typeface="Arial" panose="020B0604020202020204" pitchFamily="34" charset="0"/>
              </a:rPr>
              <a:t>where incoming data is processed, stored, curated, analysed, enriched and insights derived to deliver business outcomes.</a:t>
            </a:r>
          </a:p>
          <a:p>
            <a:pPr marL="183932" indent="-183932" defTabSz="686678" fontAlgn="auto">
              <a:spcBef>
                <a:spcPts val="322"/>
              </a:spcBef>
              <a:spcAft>
                <a:spcPts val="161"/>
              </a:spcAft>
              <a:buFont typeface="Wingdings" panose="05000000000000000000" pitchFamily="2" charset="2"/>
              <a:buChar char="§"/>
            </a:pPr>
            <a:r>
              <a:rPr lang="en-AU" sz="966" b="1" dirty="0">
                <a:solidFill>
                  <a:prstClr val="black"/>
                </a:solidFill>
                <a:latin typeface="Calibri"/>
                <a:ea typeface="+mn-ea"/>
                <a:cs typeface="Arial" panose="020B0604020202020204" pitchFamily="34" charset="0"/>
              </a:rPr>
              <a:t>Data ingestion pipeline:</a:t>
            </a:r>
            <a:br>
              <a:rPr lang="en-AU" sz="966" b="1" dirty="0">
                <a:solidFill>
                  <a:prstClr val="black"/>
                </a:solidFill>
                <a:latin typeface="Calibri"/>
                <a:ea typeface="+mn-ea"/>
                <a:cs typeface="Arial" panose="020B0604020202020204" pitchFamily="34" charset="0"/>
              </a:rPr>
            </a:br>
            <a:r>
              <a:rPr lang="en-AU" sz="966" dirty="0">
                <a:solidFill>
                  <a:prstClr val="black"/>
                </a:solidFill>
                <a:latin typeface="Calibri"/>
                <a:ea typeface="+mn-ea"/>
                <a:cs typeface="Arial" panose="020B0604020202020204" pitchFamily="34" charset="0"/>
              </a:rPr>
              <a:t>Technologies and related processes for the input of data from providers.</a:t>
            </a:r>
          </a:p>
          <a:p>
            <a:pPr marL="183932" indent="-183932" defTabSz="686678" fontAlgn="auto">
              <a:spcBef>
                <a:spcPts val="322"/>
              </a:spcBef>
              <a:spcAft>
                <a:spcPts val="161"/>
              </a:spcAft>
              <a:buFont typeface="Wingdings" panose="05000000000000000000" pitchFamily="2" charset="2"/>
              <a:buChar char="§"/>
            </a:pPr>
            <a:r>
              <a:rPr lang="en-AU" sz="966" b="1" dirty="0">
                <a:solidFill>
                  <a:prstClr val="black"/>
                </a:solidFill>
                <a:latin typeface="Calibri"/>
                <a:ea typeface="+mn-ea"/>
                <a:cs typeface="Arial" panose="020B0604020202020204" pitchFamily="34" charset="0"/>
              </a:rPr>
              <a:t>Data provider:</a:t>
            </a:r>
            <a:br>
              <a:rPr lang="en-AU" sz="966" b="1" dirty="0">
                <a:solidFill>
                  <a:prstClr val="black"/>
                </a:solidFill>
                <a:latin typeface="Calibri"/>
                <a:ea typeface="+mn-ea"/>
                <a:cs typeface="Arial" panose="020B0604020202020204" pitchFamily="34" charset="0"/>
              </a:rPr>
            </a:br>
            <a:r>
              <a:rPr lang="en-AU" sz="966" dirty="0">
                <a:solidFill>
                  <a:prstClr val="black"/>
                </a:solidFill>
                <a:latin typeface="Calibri"/>
                <a:ea typeface="+mn-ea"/>
                <a:cs typeface="Arial" panose="020B0604020202020204" pitchFamily="34" charset="0"/>
              </a:rPr>
              <a:t>Sources that provides or inputs the data. </a:t>
            </a:r>
          </a:p>
        </p:txBody>
      </p:sp>
      <p:pic>
        <p:nvPicPr>
          <p:cNvPr id="59" name="Picture 58" descr="header_strip_100dpi copy.png">
            <a:extLst>
              <a:ext uri="{FF2B5EF4-FFF2-40B4-BE49-F238E27FC236}">
                <a16:creationId xmlns:a16="http://schemas.microsoft.com/office/drawing/2014/main" id="{4DABCEA0-332D-4DE9-B3AD-629681DEE25C}"/>
              </a:ext>
            </a:extLst>
          </p:cNvPr>
          <p:cNvPicPr>
            <a:picLocks noChangeAspect="1"/>
          </p:cNvPicPr>
          <p:nvPr/>
        </p:nvPicPr>
        <p:blipFill>
          <a:blip r:embed="rId3"/>
          <a:stretch>
            <a:fillRect/>
          </a:stretch>
        </p:blipFill>
        <p:spPr>
          <a:xfrm>
            <a:off x="-1" y="50"/>
            <a:ext cx="9155113" cy="304710"/>
          </a:xfrm>
          <a:prstGeom prst="rect">
            <a:avLst/>
          </a:prstGeom>
        </p:spPr>
      </p:pic>
      <p:sp>
        <p:nvSpPr>
          <p:cNvPr id="34" name="TextBox 33">
            <a:extLst>
              <a:ext uri="{FF2B5EF4-FFF2-40B4-BE49-F238E27FC236}">
                <a16:creationId xmlns:a16="http://schemas.microsoft.com/office/drawing/2014/main" id="{1AF0C612-D861-4AE6-A5DB-08FDD684AAB0}"/>
              </a:ext>
            </a:extLst>
          </p:cNvPr>
          <p:cNvSpPr txBox="1"/>
          <p:nvPr/>
        </p:nvSpPr>
        <p:spPr>
          <a:xfrm>
            <a:off x="256877" y="408607"/>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DATA REFERENCE ARCHITECTURE – MODEL: KEY COMPONENTS</a:t>
            </a:r>
            <a:endParaRPr lang="en-AU" sz="1716" b="1" dirty="0">
              <a:solidFill>
                <a:srgbClr val="1F497D"/>
              </a:solidFill>
              <a:latin typeface="Segoe UI" panose="020B0502040204020203" pitchFamily="34" charset="0"/>
              <a:ea typeface="+mn-ea"/>
              <a:cs typeface="Segoe UI" panose="020B0502040204020203" pitchFamily="34" charset="0"/>
            </a:endParaRPr>
          </a:p>
        </p:txBody>
      </p:sp>
      <p:grpSp>
        <p:nvGrpSpPr>
          <p:cNvPr id="54" name="Group 53">
            <a:extLst>
              <a:ext uri="{FF2B5EF4-FFF2-40B4-BE49-F238E27FC236}">
                <a16:creationId xmlns:a16="http://schemas.microsoft.com/office/drawing/2014/main" id="{2EF6C650-C001-401E-95DF-3D2321CD5FDB}"/>
              </a:ext>
            </a:extLst>
          </p:cNvPr>
          <p:cNvGrpSpPr/>
          <p:nvPr/>
        </p:nvGrpSpPr>
        <p:grpSpPr>
          <a:xfrm>
            <a:off x="851789" y="1533086"/>
            <a:ext cx="4402474" cy="2676449"/>
            <a:chOff x="3277816" y="2305613"/>
            <a:chExt cx="8207976" cy="4989974"/>
          </a:xfrm>
        </p:grpSpPr>
        <p:grpSp>
          <p:nvGrpSpPr>
            <p:cNvPr id="55" name="Group 54">
              <a:extLst>
                <a:ext uri="{FF2B5EF4-FFF2-40B4-BE49-F238E27FC236}">
                  <a16:creationId xmlns:a16="http://schemas.microsoft.com/office/drawing/2014/main" id="{73D55BBF-2A38-41D6-8CE3-7668877AED70}"/>
                </a:ext>
              </a:extLst>
            </p:cNvPr>
            <p:cNvGrpSpPr/>
            <p:nvPr/>
          </p:nvGrpSpPr>
          <p:grpSpPr>
            <a:xfrm>
              <a:off x="3277816" y="2305613"/>
              <a:ext cx="8207976" cy="4989974"/>
              <a:chOff x="6906086" y="1565187"/>
              <a:chExt cx="5555229" cy="3445428"/>
            </a:xfrm>
          </p:grpSpPr>
          <p:sp>
            <p:nvSpPr>
              <p:cNvPr id="72" name="Rounded Rectangle 16">
                <a:extLst>
                  <a:ext uri="{FF2B5EF4-FFF2-40B4-BE49-F238E27FC236}">
                    <a16:creationId xmlns:a16="http://schemas.microsoft.com/office/drawing/2014/main" id="{A2DAA841-D899-48EB-8B8B-D6B932E25D6A}"/>
                  </a:ext>
                </a:extLst>
              </p:cNvPr>
              <p:cNvSpPr/>
              <p:nvPr/>
            </p:nvSpPr>
            <p:spPr>
              <a:xfrm>
                <a:off x="7957055" y="2122514"/>
                <a:ext cx="4504260" cy="422568"/>
              </a:xfrm>
              <a:prstGeom prst="roundRect">
                <a:avLst>
                  <a:gd name="adj" fmla="val 4762"/>
                </a:avLst>
              </a:prstGeom>
              <a:solidFill>
                <a:srgbClr val="F1C7E9"/>
              </a:solidFill>
              <a:ln w="9525" cap="flat" cmpd="sng" algn="ctr">
                <a:noFill/>
                <a:prstDash val="solid"/>
                <a:miter lim="800000"/>
              </a:ln>
              <a:effectLst/>
            </p:spPr>
            <p:txBody>
              <a:bodyPr lIns="49039" tIns="24519" rIns="49039" bIns="24519" rtlCol="0" anchor="ctr"/>
              <a:lstStyle/>
              <a:p>
                <a:pPr algn="ctr" defTabSz="490484" fontAlgn="auto">
                  <a:spcBef>
                    <a:spcPts val="0"/>
                  </a:spcBef>
                  <a:spcAft>
                    <a:spcPts val="0"/>
                  </a:spcAft>
                  <a:defRPr/>
                </a:pPr>
                <a:r>
                  <a:rPr lang="en-AU" sz="966" b="1" kern="0" dirty="0">
                    <a:solidFill>
                      <a:srgbClr val="000000"/>
                    </a:solidFill>
                    <a:latin typeface="Calibri"/>
                    <a:ea typeface="+mn-ea"/>
                  </a:rPr>
                  <a:t>DATA SERVICES</a:t>
                </a:r>
              </a:p>
            </p:txBody>
          </p:sp>
          <p:sp>
            <p:nvSpPr>
              <p:cNvPr id="73" name="Rounded Rectangle 22">
                <a:extLst>
                  <a:ext uri="{FF2B5EF4-FFF2-40B4-BE49-F238E27FC236}">
                    <a16:creationId xmlns:a16="http://schemas.microsoft.com/office/drawing/2014/main" id="{F9BB8182-0925-4C3C-BFAB-8E4D7307B40F}"/>
                  </a:ext>
                </a:extLst>
              </p:cNvPr>
              <p:cNvSpPr/>
              <p:nvPr/>
            </p:nvSpPr>
            <p:spPr>
              <a:xfrm>
                <a:off x="7950908" y="1565187"/>
                <a:ext cx="4504261" cy="422568"/>
              </a:xfrm>
              <a:prstGeom prst="roundRect">
                <a:avLst>
                  <a:gd name="adj" fmla="val 4741"/>
                </a:avLst>
              </a:prstGeom>
              <a:solidFill>
                <a:schemeClr val="bg2">
                  <a:lumMod val="75000"/>
                </a:schemeClr>
              </a:solidFill>
              <a:ln w="9525" cap="flat" cmpd="sng" algn="ctr">
                <a:noFill/>
                <a:prstDash val="solid"/>
                <a:miter lim="800000"/>
              </a:ln>
              <a:effectLst/>
            </p:spPr>
            <p:txBody>
              <a:bodyPr lIns="49039" tIns="24519" rIns="49039" bIns="24519" rtlCol="0" anchor="ctr"/>
              <a:lstStyle/>
              <a:p>
                <a:pPr algn="ctr" defTabSz="490484" fontAlgn="auto">
                  <a:spcBef>
                    <a:spcPts val="0"/>
                  </a:spcBef>
                  <a:spcAft>
                    <a:spcPts val="0"/>
                  </a:spcAft>
                  <a:defRPr/>
                </a:pPr>
                <a:r>
                  <a:rPr lang="en-AU" sz="966" b="1" kern="0" dirty="0">
                    <a:solidFill>
                      <a:srgbClr val="000000"/>
                    </a:solidFill>
                    <a:latin typeface="Calibri"/>
                    <a:ea typeface="+mn-ea"/>
                  </a:rPr>
                  <a:t>DATA CONSUMPTION</a:t>
                </a:r>
                <a:endParaRPr lang="en-AU" sz="966" kern="0" dirty="0">
                  <a:solidFill>
                    <a:srgbClr val="000000">
                      <a:lumMod val="75000"/>
                      <a:lumOff val="25000"/>
                    </a:srgbClr>
                  </a:solidFill>
                  <a:latin typeface="Calibri"/>
                  <a:ea typeface="+mn-ea"/>
                </a:endParaRPr>
              </a:p>
            </p:txBody>
          </p:sp>
          <p:sp>
            <p:nvSpPr>
              <p:cNvPr id="74" name="Rounded Rectangle 22">
                <a:extLst>
                  <a:ext uri="{FF2B5EF4-FFF2-40B4-BE49-F238E27FC236}">
                    <a16:creationId xmlns:a16="http://schemas.microsoft.com/office/drawing/2014/main" id="{C54F345A-63B2-4158-9AFA-F7973D8321E4}"/>
                  </a:ext>
                </a:extLst>
              </p:cNvPr>
              <p:cNvSpPr/>
              <p:nvPr/>
            </p:nvSpPr>
            <p:spPr>
              <a:xfrm>
                <a:off x="6906086" y="1565187"/>
                <a:ext cx="1024889" cy="3445428"/>
              </a:xfrm>
              <a:prstGeom prst="roundRect">
                <a:avLst>
                  <a:gd name="adj" fmla="val 2728"/>
                </a:avLst>
              </a:prstGeom>
              <a:solidFill>
                <a:schemeClr val="accent3">
                  <a:lumMod val="40000"/>
                  <a:lumOff val="60000"/>
                </a:schemeClr>
              </a:solidFill>
              <a:ln w="15875" cap="flat" cmpd="sng" algn="ctr">
                <a:noFill/>
                <a:prstDash val="solid"/>
                <a:miter lim="800000"/>
              </a:ln>
              <a:effectLst/>
            </p:spPr>
            <p:txBody>
              <a:bodyPr lIns="49039" tIns="24519" rIns="49039" bIns="24519" rtlCol="0" anchor="ctr"/>
              <a:lstStyle/>
              <a:p>
                <a:pPr algn="ctr" defTabSz="490484" fontAlgn="auto">
                  <a:spcBef>
                    <a:spcPts val="0"/>
                  </a:spcBef>
                  <a:spcAft>
                    <a:spcPts val="0"/>
                  </a:spcAft>
                  <a:defRPr/>
                </a:pPr>
                <a:r>
                  <a:rPr lang="en-AU" sz="966" b="1" kern="0" dirty="0">
                    <a:solidFill>
                      <a:srgbClr val="000000"/>
                    </a:solidFill>
                    <a:latin typeface="Calibri"/>
                    <a:ea typeface="+mn-ea"/>
                  </a:rPr>
                  <a:t>CROSS LAYER CAPABILITIES</a:t>
                </a:r>
                <a:endParaRPr lang="en-AU" sz="966" kern="0" dirty="0">
                  <a:solidFill>
                    <a:srgbClr val="000000">
                      <a:lumMod val="75000"/>
                      <a:lumOff val="25000"/>
                    </a:srgbClr>
                  </a:solidFill>
                  <a:latin typeface="Calibri"/>
                  <a:ea typeface="+mn-ea"/>
                </a:endParaRPr>
              </a:p>
            </p:txBody>
          </p:sp>
          <p:sp>
            <p:nvSpPr>
              <p:cNvPr id="75" name="Rounded Rectangle 22">
                <a:extLst>
                  <a:ext uri="{FF2B5EF4-FFF2-40B4-BE49-F238E27FC236}">
                    <a16:creationId xmlns:a16="http://schemas.microsoft.com/office/drawing/2014/main" id="{467B6570-BD14-48EE-8C06-3EA974487776}"/>
                  </a:ext>
                </a:extLst>
              </p:cNvPr>
              <p:cNvSpPr/>
              <p:nvPr/>
            </p:nvSpPr>
            <p:spPr>
              <a:xfrm>
                <a:off x="7940870" y="4586405"/>
                <a:ext cx="4504260" cy="422568"/>
              </a:xfrm>
              <a:prstGeom prst="roundRect">
                <a:avLst>
                  <a:gd name="adj" fmla="val 4741"/>
                </a:avLst>
              </a:prstGeom>
              <a:solidFill>
                <a:schemeClr val="accent6">
                  <a:lumMod val="60000"/>
                  <a:lumOff val="40000"/>
                </a:schemeClr>
              </a:solidFill>
              <a:ln w="15875" cap="flat" cmpd="sng" algn="ctr">
                <a:noFill/>
                <a:prstDash val="solid"/>
                <a:miter lim="800000"/>
              </a:ln>
              <a:effectLst/>
            </p:spPr>
            <p:txBody>
              <a:bodyPr lIns="49039" tIns="24519" rIns="49039" bIns="24519" rtlCol="0" anchor="ctr"/>
              <a:lstStyle/>
              <a:p>
                <a:pPr algn="ctr" defTabSz="490484" fontAlgn="auto">
                  <a:spcBef>
                    <a:spcPts val="0"/>
                  </a:spcBef>
                  <a:spcAft>
                    <a:spcPts val="0"/>
                  </a:spcAft>
                  <a:defRPr/>
                </a:pPr>
                <a:r>
                  <a:rPr lang="en-AU" sz="966" b="1" kern="0" dirty="0">
                    <a:solidFill>
                      <a:srgbClr val="000000"/>
                    </a:solidFill>
                    <a:latin typeface="Calibri"/>
                    <a:ea typeface="+mn-ea"/>
                  </a:rPr>
                  <a:t>SOURCES - DATA PROVIDER</a:t>
                </a:r>
                <a:endParaRPr lang="en-AU" sz="966" kern="0" dirty="0">
                  <a:solidFill>
                    <a:srgbClr val="000000">
                      <a:lumMod val="75000"/>
                      <a:lumOff val="25000"/>
                    </a:srgbClr>
                  </a:solidFill>
                  <a:latin typeface="Calibri"/>
                  <a:ea typeface="+mn-ea"/>
                </a:endParaRPr>
              </a:p>
            </p:txBody>
          </p:sp>
          <p:sp>
            <p:nvSpPr>
              <p:cNvPr id="77" name="Rounded Rectangle 22">
                <a:extLst>
                  <a:ext uri="{FF2B5EF4-FFF2-40B4-BE49-F238E27FC236}">
                    <a16:creationId xmlns:a16="http://schemas.microsoft.com/office/drawing/2014/main" id="{8DAE2076-4F0C-45FD-9C0B-350BB0C28E8B}"/>
                  </a:ext>
                </a:extLst>
              </p:cNvPr>
              <p:cNvSpPr/>
              <p:nvPr/>
            </p:nvSpPr>
            <p:spPr>
              <a:xfrm>
                <a:off x="7957055" y="4022775"/>
                <a:ext cx="4498112" cy="422568"/>
              </a:xfrm>
              <a:prstGeom prst="roundRect">
                <a:avLst>
                  <a:gd name="adj" fmla="val 4741"/>
                </a:avLst>
              </a:prstGeom>
              <a:solidFill>
                <a:schemeClr val="accent5">
                  <a:lumMod val="40000"/>
                  <a:lumOff val="60000"/>
                </a:schemeClr>
              </a:solidFill>
              <a:ln w="15875" cap="flat" cmpd="sng" algn="ctr">
                <a:noFill/>
                <a:prstDash val="solid"/>
                <a:miter lim="800000"/>
              </a:ln>
              <a:effectLst/>
            </p:spPr>
            <p:txBody>
              <a:bodyPr lIns="49039" tIns="24519" rIns="49039" bIns="24519" rtlCol="0" anchor="ctr"/>
              <a:lstStyle/>
              <a:p>
                <a:pPr algn="ctr" defTabSz="490484" fontAlgn="auto">
                  <a:spcBef>
                    <a:spcPts val="0"/>
                  </a:spcBef>
                  <a:spcAft>
                    <a:spcPts val="0"/>
                  </a:spcAft>
                  <a:defRPr/>
                </a:pPr>
                <a:r>
                  <a:rPr lang="en-AU" sz="966" b="1" kern="0" dirty="0">
                    <a:solidFill>
                      <a:srgbClr val="000000"/>
                    </a:solidFill>
                    <a:latin typeface="Calibri"/>
                    <a:ea typeface="+mn-ea"/>
                  </a:rPr>
                  <a:t>INGESTION PIPELINE</a:t>
                </a:r>
                <a:endParaRPr lang="en-AU" sz="966" kern="0" dirty="0">
                  <a:solidFill>
                    <a:srgbClr val="000000">
                      <a:lumMod val="75000"/>
                      <a:lumOff val="25000"/>
                    </a:srgbClr>
                  </a:solidFill>
                  <a:latin typeface="Calibri"/>
                  <a:ea typeface="+mn-ea"/>
                </a:endParaRPr>
              </a:p>
            </p:txBody>
          </p:sp>
          <p:sp>
            <p:nvSpPr>
              <p:cNvPr id="78" name="Rounded Rectangle 113">
                <a:extLst>
                  <a:ext uri="{FF2B5EF4-FFF2-40B4-BE49-F238E27FC236}">
                    <a16:creationId xmlns:a16="http://schemas.microsoft.com/office/drawing/2014/main" id="{0241E6F8-6200-4A03-BAB0-4B84AF19C253}"/>
                  </a:ext>
                </a:extLst>
              </p:cNvPr>
              <p:cNvSpPr/>
              <p:nvPr/>
            </p:nvSpPr>
            <p:spPr>
              <a:xfrm>
                <a:off x="7957057" y="2696049"/>
                <a:ext cx="4498112" cy="1173959"/>
              </a:xfrm>
              <a:prstGeom prst="roundRect">
                <a:avLst>
                  <a:gd name="adj" fmla="val 3558"/>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t"/>
              <a:lstStyle/>
              <a:p>
                <a:pPr algn="ctr" defTabSz="686678" fontAlgn="auto">
                  <a:spcBef>
                    <a:spcPts val="0"/>
                  </a:spcBef>
                  <a:spcAft>
                    <a:spcPts val="0"/>
                  </a:spcAft>
                </a:pPr>
                <a:r>
                  <a:rPr lang="en-AU" sz="966" b="1" dirty="0">
                    <a:solidFill>
                      <a:prstClr val="black"/>
                    </a:solidFill>
                    <a:latin typeface="Calibri"/>
                  </a:rPr>
                  <a:t>DATA STORAGE &amp; PROCESSING</a:t>
                </a:r>
              </a:p>
            </p:txBody>
          </p:sp>
        </p:grpSp>
        <p:sp>
          <p:nvSpPr>
            <p:cNvPr id="56" name="Rounded Rectangle 22">
              <a:extLst>
                <a:ext uri="{FF2B5EF4-FFF2-40B4-BE49-F238E27FC236}">
                  <a16:creationId xmlns:a16="http://schemas.microsoft.com/office/drawing/2014/main" id="{924A97F5-1CA9-4C8B-B2BB-EA3CA8A05190}"/>
                </a:ext>
              </a:extLst>
            </p:cNvPr>
            <p:cNvSpPr/>
            <p:nvPr/>
          </p:nvSpPr>
          <p:spPr>
            <a:xfrm flipH="1">
              <a:off x="6660000" y="4683892"/>
              <a:ext cx="1148511" cy="836162"/>
            </a:xfrm>
            <a:prstGeom prst="roundRect">
              <a:avLst>
                <a:gd name="adj" fmla="val 4741"/>
              </a:avLst>
            </a:prstGeom>
            <a:solidFill>
              <a:srgbClr val="F5E4E3"/>
            </a:solidFill>
            <a:ln w="3175" cap="flat" cmpd="sng" algn="ctr">
              <a:solidFill>
                <a:schemeClr val="tx1"/>
              </a:solidFill>
              <a:prstDash val="dash"/>
              <a:miter lim="800000"/>
            </a:ln>
            <a:effectLst/>
          </p:spPr>
          <p:txBody>
            <a:bodyPr lIns="49039" tIns="24519" rIns="49039" bIns="24519" rtlCol="0" anchor="ctr"/>
            <a:lstStyle/>
            <a:p>
              <a:pPr algn="ctr" defTabSz="490484" fontAlgn="auto">
                <a:spcBef>
                  <a:spcPts val="0"/>
                </a:spcBef>
                <a:spcAft>
                  <a:spcPts val="0"/>
                </a:spcAft>
                <a:defRPr/>
              </a:pPr>
              <a:r>
                <a:rPr lang="en-AU" sz="697" kern="0" dirty="0">
                  <a:solidFill>
                    <a:srgbClr val="000000"/>
                  </a:solidFill>
                  <a:latin typeface="Calibri"/>
                  <a:ea typeface="+mn-ea"/>
                </a:rPr>
                <a:t>DATA SCIENCE</a:t>
              </a:r>
              <a:endParaRPr lang="en-AU" sz="697" kern="0" dirty="0">
                <a:solidFill>
                  <a:srgbClr val="000000">
                    <a:lumMod val="75000"/>
                    <a:lumOff val="25000"/>
                  </a:srgbClr>
                </a:solidFill>
                <a:latin typeface="Calibri"/>
                <a:ea typeface="+mn-ea"/>
              </a:endParaRPr>
            </a:p>
          </p:txBody>
        </p:sp>
        <p:sp>
          <p:nvSpPr>
            <p:cNvPr id="57" name="Rounded Rectangle 14">
              <a:extLst>
                <a:ext uri="{FF2B5EF4-FFF2-40B4-BE49-F238E27FC236}">
                  <a16:creationId xmlns:a16="http://schemas.microsoft.com/office/drawing/2014/main" id="{531BCCA0-89CE-48DB-A5A6-C41056DD049D}"/>
                </a:ext>
              </a:extLst>
            </p:cNvPr>
            <p:cNvSpPr/>
            <p:nvPr/>
          </p:nvSpPr>
          <p:spPr>
            <a:xfrm flipH="1">
              <a:off x="8100000" y="4353814"/>
              <a:ext cx="1782794" cy="1182719"/>
            </a:xfrm>
            <a:prstGeom prst="roundRect">
              <a:avLst>
                <a:gd name="adj" fmla="val 5203"/>
              </a:avLst>
            </a:prstGeom>
            <a:solidFill>
              <a:schemeClr val="tx2">
                <a:lumMod val="20000"/>
                <a:lumOff val="80000"/>
              </a:schemeClr>
            </a:solidFill>
            <a:ln w="3175" cap="flat" cmpd="sng" algn="ctr">
              <a:solidFill>
                <a:schemeClr val="tx1"/>
              </a:solidFill>
              <a:prstDash val="dash"/>
              <a:miter lim="800000"/>
            </a:ln>
            <a:effectLst/>
          </p:spPr>
          <p:txBody>
            <a:bodyPr lIns="49039" tIns="24519" rIns="49039" bIns="24519" rtlCol="0" anchor="ctr"/>
            <a:lstStyle/>
            <a:p>
              <a:pPr algn="ctr" defTabSz="490484" fontAlgn="auto">
                <a:spcBef>
                  <a:spcPts val="0"/>
                </a:spcBef>
                <a:spcAft>
                  <a:spcPts val="0"/>
                </a:spcAft>
                <a:defRPr/>
              </a:pPr>
              <a:r>
                <a:rPr lang="en-AU" sz="697" kern="0" dirty="0">
                  <a:solidFill>
                    <a:srgbClr val="000000"/>
                  </a:solidFill>
                  <a:latin typeface="Calibri"/>
                  <a:ea typeface="+mn-ea"/>
                </a:rPr>
                <a:t>ENTERPRISE DATA CORE</a:t>
              </a:r>
            </a:p>
          </p:txBody>
        </p:sp>
        <p:sp>
          <p:nvSpPr>
            <p:cNvPr id="58" name="Rounded Rectangle 22">
              <a:extLst>
                <a:ext uri="{FF2B5EF4-FFF2-40B4-BE49-F238E27FC236}">
                  <a16:creationId xmlns:a16="http://schemas.microsoft.com/office/drawing/2014/main" id="{32252E7F-9CF9-404E-ACD3-59820D9EE130}"/>
                </a:ext>
              </a:extLst>
            </p:cNvPr>
            <p:cNvSpPr/>
            <p:nvPr/>
          </p:nvSpPr>
          <p:spPr>
            <a:xfrm flipH="1">
              <a:off x="5220000" y="4683892"/>
              <a:ext cx="1148512" cy="836162"/>
            </a:xfrm>
            <a:prstGeom prst="roundRect">
              <a:avLst>
                <a:gd name="adj" fmla="val 4741"/>
              </a:avLst>
            </a:prstGeom>
            <a:solidFill>
              <a:srgbClr val="F5E4E3"/>
            </a:solidFill>
            <a:ln w="3175" cap="flat" cmpd="sng" algn="ctr">
              <a:solidFill>
                <a:schemeClr val="tx1"/>
              </a:solidFill>
              <a:prstDash val="dash"/>
              <a:miter lim="800000"/>
            </a:ln>
            <a:effectLst/>
          </p:spPr>
          <p:txBody>
            <a:bodyPr lIns="49039" tIns="24519" rIns="49039" bIns="24519" rtlCol="0" anchor="ctr"/>
            <a:lstStyle/>
            <a:p>
              <a:pPr algn="ctr" defTabSz="490484" fontAlgn="auto">
                <a:spcBef>
                  <a:spcPts val="0"/>
                </a:spcBef>
                <a:spcAft>
                  <a:spcPts val="0"/>
                </a:spcAft>
                <a:defRPr/>
              </a:pPr>
              <a:r>
                <a:rPr lang="en-AU" sz="697" kern="0" dirty="0">
                  <a:solidFill>
                    <a:srgbClr val="000000"/>
                  </a:solidFill>
                  <a:latin typeface="Calibri"/>
                  <a:ea typeface="+mn-ea"/>
                </a:rPr>
                <a:t>FAST, COMPLEX EVENT PROCESSING</a:t>
              </a:r>
              <a:endParaRPr lang="en-AU" sz="697" kern="0" dirty="0">
                <a:solidFill>
                  <a:srgbClr val="000000">
                    <a:lumMod val="75000"/>
                    <a:lumOff val="25000"/>
                  </a:srgbClr>
                </a:solidFill>
                <a:latin typeface="Calibri"/>
                <a:ea typeface="+mn-ea"/>
              </a:endParaRPr>
            </a:p>
          </p:txBody>
        </p:sp>
        <p:grpSp>
          <p:nvGrpSpPr>
            <p:cNvPr id="60" name="Group 59">
              <a:extLst>
                <a:ext uri="{FF2B5EF4-FFF2-40B4-BE49-F238E27FC236}">
                  <a16:creationId xmlns:a16="http://schemas.microsoft.com/office/drawing/2014/main" id="{1ACC99DB-6809-47CC-9CFB-A95F3F9AD0C7}"/>
                </a:ext>
              </a:extLst>
            </p:cNvPr>
            <p:cNvGrpSpPr/>
            <p:nvPr/>
          </p:nvGrpSpPr>
          <p:grpSpPr>
            <a:xfrm>
              <a:off x="10440000" y="2896950"/>
              <a:ext cx="423529" cy="3791035"/>
              <a:chOff x="10440000" y="2896950"/>
              <a:chExt cx="423529" cy="3791035"/>
            </a:xfrm>
          </p:grpSpPr>
          <p:sp>
            <p:nvSpPr>
              <p:cNvPr id="68" name="Up Arrow 205">
                <a:extLst>
                  <a:ext uri="{FF2B5EF4-FFF2-40B4-BE49-F238E27FC236}">
                    <a16:creationId xmlns:a16="http://schemas.microsoft.com/office/drawing/2014/main" id="{C2CD42F2-DE2C-4625-BF44-CB82DAF54515}"/>
                  </a:ext>
                </a:extLst>
              </p:cNvPr>
              <p:cNvSpPr/>
              <p:nvPr/>
            </p:nvSpPr>
            <p:spPr>
              <a:xfrm>
                <a:off x="10440000" y="3722400"/>
                <a:ext cx="423529" cy="222948"/>
              </a:xfrm>
              <a:prstGeom prst="up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69" name="Up Arrow 204">
                <a:extLst>
                  <a:ext uri="{FF2B5EF4-FFF2-40B4-BE49-F238E27FC236}">
                    <a16:creationId xmlns:a16="http://schemas.microsoft.com/office/drawing/2014/main" id="{B6C1D5E5-48CE-4E5C-B9D0-F6E5ED65CD04}"/>
                  </a:ext>
                </a:extLst>
              </p:cNvPr>
              <p:cNvSpPr/>
              <p:nvPr/>
            </p:nvSpPr>
            <p:spPr>
              <a:xfrm>
                <a:off x="10440000" y="5652000"/>
                <a:ext cx="423529" cy="222948"/>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70" name="Up Arrow 206">
                <a:extLst>
                  <a:ext uri="{FF2B5EF4-FFF2-40B4-BE49-F238E27FC236}">
                    <a16:creationId xmlns:a16="http://schemas.microsoft.com/office/drawing/2014/main" id="{022DBB73-C91D-470C-BE86-65A4F3C420D6}"/>
                  </a:ext>
                </a:extLst>
              </p:cNvPr>
              <p:cNvSpPr/>
              <p:nvPr/>
            </p:nvSpPr>
            <p:spPr>
              <a:xfrm>
                <a:off x="10440000" y="2896950"/>
                <a:ext cx="423529" cy="222948"/>
              </a:xfrm>
              <a:prstGeom prst="upArrow">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71" name="Up Arrow 203">
                <a:extLst>
                  <a:ext uri="{FF2B5EF4-FFF2-40B4-BE49-F238E27FC236}">
                    <a16:creationId xmlns:a16="http://schemas.microsoft.com/office/drawing/2014/main" id="{08FEC8D9-EBE1-4DAF-B81D-77CF965ECA3E}"/>
                  </a:ext>
                </a:extLst>
              </p:cNvPr>
              <p:cNvSpPr/>
              <p:nvPr/>
            </p:nvSpPr>
            <p:spPr>
              <a:xfrm>
                <a:off x="10440000" y="6465037"/>
                <a:ext cx="423529" cy="222948"/>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grpSp>
          <p:nvGrpSpPr>
            <p:cNvPr id="62" name="Group 61">
              <a:extLst>
                <a:ext uri="{FF2B5EF4-FFF2-40B4-BE49-F238E27FC236}">
                  <a16:creationId xmlns:a16="http://schemas.microsoft.com/office/drawing/2014/main" id="{D30EAC88-71E5-405E-8801-C09E1735F57E}"/>
                </a:ext>
              </a:extLst>
            </p:cNvPr>
            <p:cNvGrpSpPr/>
            <p:nvPr/>
          </p:nvGrpSpPr>
          <p:grpSpPr>
            <a:xfrm>
              <a:off x="5122136" y="2896924"/>
              <a:ext cx="423529" cy="3791035"/>
              <a:chOff x="10440000" y="2896950"/>
              <a:chExt cx="423529" cy="3791035"/>
            </a:xfrm>
          </p:grpSpPr>
          <p:sp>
            <p:nvSpPr>
              <p:cNvPr id="64" name="Up Arrow 205">
                <a:extLst>
                  <a:ext uri="{FF2B5EF4-FFF2-40B4-BE49-F238E27FC236}">
                    <a16:creationId xmlns:a16="http://schemas.microsoft.com/office/drawing/2014/main" id="{A78BFD6B-06DA-4203-9F18-A53E2818500C}"/>
                  </a:ext>
                </a:extLst>
              </p:cNvPr>
              <p:cNvSpPr/>
              <p:nvPr/>
            </p:nvSpPr>
            <p:spPr>
              <a:xfrm>
                <a:off x="10440000" y="3720506"/>
                <a:ext cx="423529" cy="222948"/>
              </a:xfrm>
              <a:prstGeom prst="up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65" name="Up Arrow 204">
                <a:extLst>
                  <a:ext uri="{FF2B5EF4-FFF2-40B4-BE49-F238E27FC236}">
                    <a16:creationId xmlns:a16="http://schemas.microsoft.com/office/drawing/2014/main" id="{81A56417-457E-488E-B88F-4CDCFD114B81}"/>
                  </a:ext>
                </a:extLst>
              </p:cNvPr>
              <p:cNvSpPr/>
              <p:nvPr/>
            </p:nvSpPr>
            <p:spPr>
              <a:xfrm>
                <a:off x="10440000" y="5652026"/>
                <a:ext cx="423529" cy="222948"/>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66" name="Up Arrow 206">
                <a:extLst>
                  <a:ext uri="{FF2B5EF4-FFF2-40B4-BE49-F238E27FC236}">
                    <a16:creationId xmlns:a16="http://schemas.microsoft.com/office/drawing/2014/main" id="{8BB8DB41-3241-49E4-A57A-816701DB91C3}"/>
                  </a:ext>
                </a:extLst>
              </p:cNvPr>
              <p:cNvSpPr/>
              <p:nvPr/>
            </p:nvSpPr>
            <p:spPr>
              <a:xfrm>
                <a:off x="10440000" y="2896950"/>
                <a:ext cx="423529" cy="222948"/>
              </a:xfrm>
              <a:prstGeom prst="upArrow">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67" name="Up Arrow 203">
                <a:extLst>
                  <a:ext uri="{FF2B5EF4-FFF2-40B4-BE49-F238E27FC236}">
                    <a16:creationId xmlns:a16="http://schemas.microsoft.com/office/drawing/2014/main" id="{DB805061-31D3-4747-9675-F9A2D292B0CF}"/>
                  </a:ext>
                </a:extLst>
              </p:cNvPr>
              <p:cNvSpPr/>
              <p:nvPr/>
            </p:nvSpPr>
            <p:spPr>
              <a:xfrm>
                <a:off x="10440000" y="6465037"/>
                <a:ext cx="423529" cy="222948"/>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63" name="Rounded Rectangle 91">
              <a:extLst>
                <a:ext uri="{FF2B5EF4-FFF2-40B4-BE49-F238E27FC236}">
                  <a16:creationId xmlns:a16="http://schemas.microsoft.com/office/drawing/2014/main" id="{5DB1B9FD-6E1B-4CAE-AE0A-91A96CC6E03A}"/>
                </a:ext>
              </a:extLst>
            </p:cNvPr>
            <p:cNvSpPr/>
            <p:nvPr/>
          </p:nvSpPr>
          <p:spPr>
            <a:xfrm flipH="1">
              <a:off x="10174283" y="4683892"/>
              <a:ext cx="1148509" cy="837328"/>
            </a:xfrm>
            <a:prstGeom prst="roundRect">
              <a:avLst>
                <a:gd name="adj" fmla="val 6627"/>
              </a:avLst>
            </a:prstGeom>
            <a:solidFill>
              <a:schemeClr val="accent3">
                <a:lumMod val="20000"/>
                <a:lumOff val="80000"/>
              </a:scheme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dirty="0">
                  <a:solidFill>
                    <a:prstClr val="black"/>
                  </a:solidFill>
                  <a:latin typeface="Calibri"/>
                </a:rPr>
                <a:t>SYSTEMS OF RECORD</a:t>
              </a:r>
            </a:p>
          </p:txBody>
        </p:sp>
      </p:grpSp>
    </p:spTree>
    <p:extLst>
      <p:ext uri="{BB962C8B-B14F-4D97-AF65-F5344CB8AC3E}">
        <p14:creationId xmlns:p14="http://schemas.microsoft.com/office/powerpoint/2010/main" val="2256083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lide Number Placeholder 5">
            <a:extLst>
              <a:ext uri="{FF2B5EF4-FFF2-40B4-BE49-F238E27FC236}">
                <a16:creationId xmlns:a16="http://schemas.microsoft.com/office/drawing/2014/main" id="{EB503B4B-146E-4EE6-990B-827011662CE2}"/>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29</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43" name="Picture 242" descr="header_strip_100dpi copy.png">
            <a:extLst>
              <a:ext uri="{FF2B5EF4-FFF2-40B4-BE49-F238E27FC236}">
                <a16:creationId xmlns:a16="http://schemas.microsoft.com/office/drawing/2014/main" id="{10563833-80B6-4169-980E-91F6B824F541}"/>
              </a:ext>
            </a:extLst>
          </p:cNvPr>
          <p:cNvPicPr>
            <a:picLocks noChangeAspect="1"/>
          </p:cNvPicPr>
          <p:nvPr/>
        </p:nvPicPr>
        <p:blipFill>
          <a:blip r:embed="rId3"/>
          <a:stretch>
            <a:fillRect/>
          </a:stretch>
        </p:blipFill>
        <p:spPr>
          <a:xfrm>
            <a:off x="-1" y="50"/>
            <a:ext cx="9155113" cy="304710"/>
          </a:xfrm>
          <a:prstGeom prst="rect">
            <a:avLst/>
          </a:prstGeom>
        </p:spPr>
      </p:pic>
      <p:sp>
        <p:nvSpPr>
          <p:cNvPr id="127" name="TextBox 126">
            <a:extLst>
              <a:ext uri="{FF2B5EF4-FFF2-40B4-BE49-F238E27FC236}">
                <a16:creationId xmlns:a16="http://schemas.microsoft.com/office/drawing/2014/main" id="{0058E8CA-60E4-41E7-9CAB-F4AE6622F31A}"/>
              </a:ext>
            </a:extLst>
          </p:cNvPr>
          <p:cNvSpPr txBox="1"/>
          <p:nvPr/>
        </p:nvSpPr>
        <p:spPr>
          <a:xfrm>
            <a:off x="1334906" y="408972"/>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DATA REFERENCE ARCHITECTURE – MODEL</a:t>
            </a:r>
            <a:endParaRPr lang="en-AU" sz="1716" b="1" dirty="0">
              <a:solidFill>
                <a:srgbClr val="1F497D"/>
              </a:solidFill>
              <a:latin typeface="Segoe UI" panose="020B0502040204020203" pitchFamily="34" charset="0"/>
              <a:ea typeface="+mn-ea"/>
              <a:cs typeface="Segoe UI" panose="020B0502040204020203" pitchFamily="34" charset="0"/>
            </a:endParaRPr>
          </a:p>
        </p:txBody>
      </p:sp>
      <p:grpSp>
        <p:nvGrpSpPr>
          <p:cNvPr id="146" name="Group 145">
            <a:extLst>
              <a:ext uri="{FF2B5EF4-FFF2-40B4-BE49-F238E27FC236}">
                <a16:creationId xmlns:a16="http://schemas.microsoft.com/office/drawing/2014/main" id="{F338FDA1-E72F-4A70-8528-35EFAEAA96A7}"/>
              </a:ext>
            </a:extLst>
          </p:cNvPr>
          <p:cNvGrpSpPr/>
          <p:nvPr/>
        </p:nvGrpSpPr>
        <p:grpSpPr>
          <a:xfrm>
            <a:off x="1352297" y="806372"/>
            <a:ext cx="7179550" cy="4010735"/>
            <a:chOff x="2521224" y="1503308"/>
            <a:chExt cx="13385560" cy="7477619"/>
          </a:xfrm>
        </p:grpSpPr>
        <p:grpSp>
          <p:nvGrpSpPr>
            <p:cNvPr id="148" name="Group 147">
              <a:extLst>
                <a:ext uri="{FF2B5EF4-FFF2-40B4-BE49-F238E27FC236}">
                  <a16:creationId xmlns:a16="http://schemas.microsoft.com/office/drawing/2014/main" id="{7D0FC0B3-7AB3-4567-B068-53E752E4F7F5}"/>
                </a:ext>
              </a:extLst>
            </p:cNvPr>
            <p:cNvGrpSpPr/>
            <p:nvPr/>
          </p:nvGrpSpPr>
          <p:grpSpPr>
            <a:xfrm>
              <a:off x="2521224" y="1503308"/>
              <a:ext cx="13385560" cy="7477619"/>
              <a:chOff x="2521224" y="1503308"/>
              <a:chExt cx="13385560" cy="7477619"/>
            </a:xfrm>
          </p:grpSpPr>
          <p:grpSp>
            <p:nvGrpSpPr>
              <p:cNvPr id="391" name="Group 390">
                <a:extLst>
                  <a:ext uri="{FF2B5EF4-FFF2-40B4-BE49-F238E27FC236}">
                    <a16:creationId xmlns:a16="http://schemas.microsoft.com/office/drawing/2014/main" id="{CA9BF183-2572-4007-971E-F135899C8E25}"/>
                  </a:ext>
                </a:extLst>
              </p:cNvPr>
              <p:cNvGrpSpPr/>
              <p:nvPr/>
            </p:nvGrpSpPr>
            <p:grpSpPr>
              <a:xfrm>
                <a:off x="2521224" y="1503308"/>
                <a:ext cx="1764704" cy="7477404"/>
                <a:chOff x="2521224" y="1503308"/>
                <a:chExt cx="1764704" cy="7477404"/>
              </a:xfrm>
            </p:grpSpPr>
            <p:sp>
              <p:nvSpPr>
                <p:cNvPr id="416" name="Rectangle 415">
                  <a:extLst>
                    <a:ext uri="{FF2B5EF4-FFF2-40B4-BE49-F238E27FC236}">
                      <a16:creationId xmlns:a16="http://schemas.microsoft.com/office/drawing/2014/main" id="{717B68B8-1ED1-429B-8399-0D49FAC56DB2}"/>
                    </a:ext>
                  </a:extLst>
                </p:cNvPr>
                <p:cNvSpPr/>
                <p:nvPr/>
              </p:nvSpPr>
              <p:spPr>
                <a:xfrm>
                  <a:off x="2521224" y="1503308"/>
                  <a:ext cx="1764704" cy="74774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17" name="TextBox 416">
                  <a:extLst>
                    <a:ext uri="{FF2B5EF4-FFF2-40B4-BE49-F238E27FC236}">
                      <a16:creationId xmlns:a16="http://schemas.microsoft.com/office/drawing/2014/main" id="{10AC41C5-6CF6-4019-B464-1C981B9FBFD6}"/>
                    </a:ext>
                  </a:extLst>
                </p:cNvPr>
                <p:cNvSpPr txBox="1"/>
                <p:nvPr/>
              </p:nvSpPr>
              <p:spPr>
                <a:xfrm>
                  <a:off x="2589319" y="1544112"/>
                  <a:ext cx="1634653" cy="683465"/>
                </a:xfrm>
                <a:prstGeom prst="rect">
                  <a:avLst/>
                </a:prstGeom>
                <a:noFill/>
              </p:spPr>
              <p:txBody>
                <a:bodyPr wrap="square" lIns="68655" tIns="34328" rIns="68655" bIns="34328" rtlCol="0">
                  <a:spAutoFit/>
                </a:bodyPr>
                <a:lstStyle/>
                <a:p>
                  <a:pPr algn="ctr" defTabSz="686678" fontAlgn="auto">
                    <a:spcBef>
                      <a:spcPts val="0"/>
                    </a:spcBef>
                    <a:spcAft>
                      <a:spcPts val="0"/>
                    </a:spcAft>
                  </a:pPr>
                  <a:r>
                    <a:rPr lang="en-AU" sz="966" b="1" dirty="0">
                      <a:solidFill>
                        <a:prstClr val="black"/>
                      </a:solidFill>
                      <a:latin typeface="Calibri"/>
                      <a:ea typeface="+mn-ea"/>
                    </a:rPr>
                    <a:t>CROSS LAYER CAPABILITIES</a:t>
                  </a:r>
                </a:p>
              </p:txBody>
            </p:sp>
          </p:grpSp>
          <p:grpSp>
            <p:nvGrpSpPr>
              <p:cNvPr id="392" name="Group 391">
                <a:extLst>
                  <a:ext uri="{FF2B5EF4-FFF2-40B4-BE49-F238E27FC236}">
                    <a16:creationId xmlns:a16="http://schemas.microsoft.com/office/drawing/2014/main" id="{F9F4E021-9126-4BAC-B15B-377471433B4D}"/>
                  </a:ext>
                </a:extLst>
              </p:cNvPr>
              <p:cNvGrpSpPr/>
              <p:nvPr/>
            </p:nvGrpSpPr>
            <p:grpSpPr>
              <a:xfrm>
                <a:off x="4389914" y="1503308"/>
                <a:ext cx="11494540" cy="648000"/>
                <a:chOff x="4389914" y="1503308"/>
                <a:chExt cx="11494540" cy="648000"/>
              </a:xfrm>
            </p:grpSpPr>
            <p:sp>
              <p:nvSpPr>
                <p:cNvPr id="414" name="Rectangle 413">
                  <a:extLst>
                    <a:ext uri="{FF2B5EF4-FFF2-40B4-BE49-F238E27FC236}">
                      <a16:creationId xmlns:a16="http://schemas.microsoft.com/office/drawing/2014/main" id="{97E80A83-A782-466B-9284-87DE330CEF97}"/>
                    </a:ext>
                  </a:extLst>
                </p:cNvPr>
                <p:cNvSpPr/>
                <p:nvPr/>
              </p:nvSpPr>
              <p:spPr>
                <a:xfrm>
                  <a:off x="4389914" y="1503308"/>
                  <a:ext cx="11494540" cy="64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15" name="TextBox 414">
                  <a:extLst>
                    <a:ext uri="{FF2B5EF4-FFF2-40B4-BE49-F238E27FC236}">
                      <a16:creationId xmlns:a16="http://schemas.microsoft.com/office/drawing/2014/main" id="{62B6B643-2DC0-43C9-89B4-325E6913F02A}"/>
                    </a:ext>
                  </a:extLst>
                </p:cNvPr>
                <p:cNvSpPr txBox="1"/>
                <p:nvPr/>
              </p:nvSpPr>
              <p:spPr>
                <a:xfrm>
                  <a:off x="4418868" y="1610224"/>
                  <a:ext cx="2404908" cy="406359"/>
                </a:xfrm>
                <a:prstGeom prst="rect">
                  <a:avLst/>
                </a:prstGeom>
                <a:noFill/>
              </p:spPr>
              <p:txBody>
                <a:bodyPr wrap="square" lIns="68655" tIns="34328" rIns="68655" bIns="34328" rtlCol="0">
                  <a:spAutoFit/>
                </a:bodyPr>
                <a:lstStyle/>
                <a:p>
                  <a:pPr defTabSz="686678" fontAlgn="auto">
                    <a:spcBef>
                      <a:spcPts val="0"/>
                    </a:spcBef>
                    <a:spcAft>
                      <a:spcPts val="0"/>
                    </a:spcAft>
                  </a:pPr>
                  <a:r>
                    <a:rPr lang="en-AU" sz="966" b="1" dirty="0">
                      <a:solidFill>
                        <a:prstClr val="black"/>
                      </a:solidFill>
                      <a:latin typeface="Calibri"/>
                      <a:ea typeface="+mn-ea"/>
                    </a:rPr>
                    <a:t>DATA CONSUMPTION</a:t>
                  </a:r>
                </a:p>
              </p:txBody>
            </p:sp>
          </p:grpSp>
          <p:grpSp>
            <p:nvGrpSpPr>
              <p:cNvPr id="393" name="Group 392">
                <a:extLst>
                  <a:ext uri="{FF2B5EF4-FFF2-40B4-BE49-F238E27FC236}">
                    <a16:creationId xmlns:a16="http://schemas.microsoft.com/office/drawing/2014/main" id="{82388593-7984-4E0E-B387-9392B345C39C}"/>
                  </a:ext>
                </a:extLst>
              </p:cNvPr>
              <p:cNvGrpSpPr/>
              <p:nvPr/>
            </p:nvGrpSpPr>
            <p:grpSpPr>
              <a:xfrm>
                <a:off x="4381102" y="3103823"/>
                <a:ext cx="11525682" cy="3992446"/>
                <a:chOff x="4381102" y="3103823"/>
                <a:chExt cx="11525682" cy="3992446"/>
              </a:xfrm>
            </p:grpSpPr>
            <p:grpSp>
              <p:nvGrpSpPr>
                <p:cNvPr id="409" name="Group 408">
                  <a:extLst>
                    <a:ext uri="{FF2B5EF4-FFF2-40B4-BE49-F238E27FC236}">
                      <a16:creationId xmlns:a16="http://schemas.microsoft.com/office/drawing/2014/main" id="{F1AF0EDC-37F3-42AA-9E6A-F06CEC3FCC7D}"/>
                    </a:ext>
                  </a:extLst>
                </p:cNvPr>
                <p:cNvGrpSpPr/>
                <p:nvPr/>
              </p:nvGrpSpPr>
              <p:grpSpPr>
                <a:xfrm>
                  <a:off x="4412244" y="3103823"/>
                  <a:ext cx="11494540" cy="3992446"/>
                  <a:chOff x="4412244" y="3103823"/>
                  <a:chExt cx="11494540" cy="3992446"/>
                </a:xfrm>
              </p:grpSpPr>
              <p:sp>
                <p:nvSpPr>
                  <p:cNvPr id="411" name="Rounded Rectangle 113">
                    <a:extLst>
                      <a:ext uri="{FF2B5EF4-FFF2-40B4-BE49-F238E27FC236}">
                        <a16:creationId xmlns:a16="http://schemas.microsoft.com/office/drawing/2014/main" id="{998604C2-A9A7-4610-A0EC-5E89A2D2CE1A}"/>
                      </a:ext>
                    </a:extLst>
                  </p:cNvPr>
                  <p:cNvSpPr/>
                  <p:nvPr/>
                </p:nvSpPr>
                <p:spPr>
                  <a:xfrm>
                    <a:off x="4412244" y="3397415"/>
                    <a:ext cx="11494540" cy="3698854"/>
                  </a:xfrm>
                  <a:prstGeom prst="roundRect">
                    <a:avLst>
                      <a:gd name="adj" fmla="val 0"/>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defTabSz="686678" fontAlgn="auto">
                      <a:spcBef>
                        <a:spcPts val="0"/>
                      </a:spcBef>
                      <a:spcAft>
                        <a:spcPts val="0"/>
                      </a:spcAft>
                    </a:pPr>
                    <a:endParaRPr lang="en-AU" sz="751" b="1" dirty="0">
                      <a:solidFill>
                        <a:prstClr val="black"/>
                      </a:solidFill>
                      <a:latin typeface="Calibri"/>
                    </a:endParaRPr>
                  </a:p>
                </p:txBody>
              </p:sp>
              <p:sp>
                <p:nvSpPr>
                  <p:cNvPr id="412" name="Up Arrow 201">
                    <a:extLst>
                      <a:ext uri="{FF2B5EF4-FFF2-40B4-BE49-F238E27FC236}">
                        <a16:creationId xmlns:a16="http://schemas.microsoft.com/office/drawing/2014/main" id="{A8C88A49-3FF9-4696-ADBC-D37B5DEB7515}"/>
                      </a:ext>
                    </a:extLst>
                  </p:cNvPr>
                  <p:cNvSpPr/>
                  <p:nvPr/>
                </p:nvSpPr>
                <p:spPr>
                  <a:xfrm>
                    <a:off x="5096757" y="3103823"/>
                    <a:ext cx="457273" cy="331833"/>
                  </a:xfrm>
                  <a:prstGeom prst="up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13" name="Up Arrow 205">
                    <a:extLst>
                      <a:ext uri="{FF2B5EF4-FFF2-40B4-BE49-F238E27FC236}">
                        <a16:creationId xmlns:a16="http://schemas.microsoft.com/office/drawing/2014/main" id="{714213B0-08F0-4C67-8E72-96900AB09E7D}"/>
                      </a:ext>
                    </a:extLst>
                  </p:cNvPr>
                  <p:cNvSpPr/>
                  <p:nvPr/>
                </p:nvSpPr>
                <p:spPr>
                  <a:xfrm>
                    <a:off x="14652000" y="3103823"/>
                    <a:ext cx="457273" cy="331833"/>
                  </a:xfrm>
                  <a:prstGeom prst="up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410" name="Rectangle 409">
                  <a:extLst>
                    <a:ext uri="{FF2B5EF4-FFF2-40B4-BE49-F238E27FC236}">
                      <a16:creationId xmlns:a16="http://schemas.microsoft.com/office/drawing/2014/main" id="{B864F50B-59F4-48C5-8D85-65F0300F9710}"/>
                    </a:ext>
                  </a:extLst>
                </p:cNvPr>
                <p:cNvSpPr/>
                <p:nvPr/>
              </p:nvSpPr>
              <p:spPr>
                <a:xfrm>
                  <a:off x="4381102" y="4258941"/>
                  <a:ext cx="1539078" cy="1237679"/>
                </a:xfrm>
                <a:prstGeom prst="rect">
                  <a:avLst/>
                </a:prstGeom>
              </p:spPr>
              <p:txBody>
                <a:bodyPr wrap="square" lIns="68655" tIns="34328" rIns="68655" bIns="34328">
                  <a:spAutoFit/>
                </a:bodyPr>
                <a:lstStyle/>
                <a:p>
                  <a:pPr defTabSz="686678" fontAlgn="auto">
                    <a:spcBef>
                      <a:spcPts val="0"/>
                    </a:spcBef>
                    <a:spcAft>
                      <a:spcPts val="0"/>
                    </a:spcAft>
                  </a:pPr>
                  <a:r>
                    <a:rPr lang="en-AU" sz="966" b="1" dirty="0">
                      <a:solidFill>
                        <a:prstClr val="black"/>
                      </a:solidFill>
                      <a:latin typeface="Calibri"/>
                      <a:ea typeface="+mn-ea"/>
                    </a:rPr>
                    <a:t>DATA STORAGE</a:t>
                  </a:r>
                </a:p>
                <a:p>
                  <a:pPr defTabSz="686678" fontAlgn="auto">
                    <a:spcBef>
                      <a:spcPts val="0"/>
                    </a:spcBef>
                    <a:spcAft>
                      <a:spcPts val="0"/>
                    </a:spcAft>
                  </a:pPr>
                  <a:r>
                    <a:rPr lang="en-AU" sz="966" b="1" dirty="0">
                      <a:solidFill>
                        <a:prstClr val="black"/>
                      </a:solidFill>
                      <a:latin typeface="Calibri"/>
                      <a:ea typeface="+mn-ea"/>
                    </a:rPr>
                    <a:t>&amp;  </a:t>
                  </a:r>
                </a:p>
                <a:p>
                  <a:pPr defTabSz="686678" fontAlgn="auto">
                    <a:spcBef>
                      <a:spcPts val="0"/>
                    </a:spcBef>
                    <a:spcAft>
                      <a:spcPts val="0"/>
                    </a:spcAft>
                  </a:pPr>
                  <a:r>
                    <a:rPr lang="en-AU" sz="966" b="1" dirty="0">
                      <a:solidFill>
                        <a:prstClr val="black"/>
                      </a:solidFill>
                      <a:latin typeface="Calibri"/>
                      <a:ea typeface="+mn-ea"/>
                    </a:rPr>
                    <a:t>PROCESSING</a:t>
                  </a:r>
                </a:p>
              </p:txBody>
            </p:sp>
          </p:grpSp>
          <p:grpSp>
            <p:nvGrpSpPr>
              <p:cNvPr id="394" name="Group 393">
                <a:extLst>
                  <a:ext uri="{FF2B5EF4-FFF2-40B4-BE49-F238E27FC236}">
                    <a16:creationId xmlns:a16="http://schemas.microsoft.com/office/drawing/2014/main" id="{3D11FA74-66A0-424C-B83D-5A7DE0F875BA}"/>
                  </a:ext>
                </a:extLst>
              </p:cNvPr>
              <p:cNvGrpSpPr/>
              <p:nvPr/>
            </p:nvGrpSpPr>
            <p:grpSpPr>
              <a:xfrm>
                <a:off x="4364722" y="7092000"/>
                <a:ext cx="11519732" cy="963401"/>
                <a:chOff x="4364722" y="7077486"/>
                <a:chExt cx="11519732" cy="963401"/>
              </a:xfrm>
            </p:grpSpPr>
            <p:sp>
              <p:nvSpPr>
                <p:cNvPr id="405" name="Rectangle 404">
                  <a:extLst>
                    <a:ext uri="{FF2B5EF4-FFF2-40B4-BE49-F238E27FC236}">
                      <a16:creationId xmlns:a16="http://schemas.microsoft.com/office/drawing/2014/main" id="{B2FB9603-D7E9-471E-9A1F-4E11C553C79A}"/>
                    </a:ext>
                  </a:extLst>
                </p:cNvPr>
                <p:cNvSpPr/>
                <p:nvPr/>
              </p:nvSpPr>
              <p:spPr>
                <a:xfrm>
                  <a:off x="4389914" y="7392887"/>
                  <a:ext cx="11494540" cy="64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06" name="TextBox 405">
                  <a:extLst>
                    <a:ext uri="{FF2B5EF4-FFF2-40B4-BE49-F238E27FC236}">
                      <a16:creationId xmlns:a16="http://schemas.microsoft.com/office/drawing/2014/main" id="{D089C431-7329-4AF8-B8EF-8BA295F235CA}"/>
                    </a:ext>
                  </a:extLst>
                </p:cNvPr>
                <p:cNvSpPr txBox="1"/>
                <p:nvPr/>
              </p:nvSpPr>
              <p:spPr>
                <a:xfrm>
                  <a:off x="4364722" y="7465962"/>
                  <a:ext cx="2294039" cy="406359"/>
                </a:xfrm>
                <a:prstGeom prst="rect">
                  <a:avLst/>
                </a:prstGeom>
                <a:noFill/>
              </p:spPr>
              <p:txBody>
                <a:bodyPr wrap="square" lIns="68655" tIns="34328" rIns="68655" bIns="34328" rtlCol="0">
                  <a:spAutoFit/>
                </a:bodyPr>
                <a:lstStyle/>
                <a:p>
                  <a:pPr defTabSz="686678" fontAlgn="auto">
                    <a:spcBef>
                      <a:spcPts val="0"/>
                    </a:spcBef>
                    <a:spcAft>
                      <a:spcPts val="0"/>
                    </a:spcAft>
                  </a:pPr>
                  <a:r>
                    <a:rPr lang="en-AU" sz="966" b="1" dirty="0">
                      <a:solidFill>
                        <a:prstClr val="black"/>
                      </a:solidFill>
                      <a:latin typeface="Calibri"/>
                      <a:ea typeface="+mn-ea"/>
                    </a:rPr>
                    <a:t>INGESTION PIPELINE</a:t>
                  </a:r>
                </a:p>
              </p:txBody>
            </p:sp>
            <p:sp>
              <p:nvSpPr>
                <p:cNvPr id="407" name="Up Arrow 200">
                  <a:extLst>
                    <a:ext uri="{FF2B5EF4-FFF2-40B4-BE49-F238E27FC236}">
                      <a16:creationId xmlns:a16="http://schemas.microsoft.com/office/drawing/2014/main" id="{305A6772-9B42-4BF1-BCDA-64BD62AD360C}"/>
                    </a:ext>
                  </a:extLst>
                </p:cNvPr>
                <p:cNvSpPr/>
                <p:nvPr/>
              </p:nvSpPr>
              <p:spPr>
                <a:xfrm>
                  <a:off x="5096757" y="7078635"/>
                  <a:ext cx="457273" cy="331833"/>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08" name="Up Arrow 204">
                  <a:extLst>
                    <a:ext uri="{FF2B5EF4-FFF2-40B4-BE49-F238E27FC236}">
                      <a16:creationId xmlns:a16="http://schemas.microsoft.com/office/drawing/2014/main" id="{0E3D5DAB-6CC9-4E3D-A65A-B52A724E1073}"/>
                    </a:ext>
                  </a:extLst>
                </p:cNvPr>
                <p:cNvSpPr/>
                <p:nvPr/>
              </p:nvSpPr>
              <p:spPr>
                <a:xfrm>
                  <a:off x="14616000" y="7077486"/>
                  <a:ext cx="457273" cy="331833"/>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grpSp>
            <p:nvGrpSpPr>
              <p:cNvPr id="395" name="Group 394">
                <a:extLst>
                  <a:ext uri="{FF2B5EF4-FFF2-40B4-BE49-F238E27FC236}">
                    <a16:creationId xmlns:a16="http://schemas.microsoft.com/office/drawing/2014/main" id="{CD84209D-06BD-41AD-B40D-D09FA758E60C}"/>
                  </a:ext>
                </a:extLst>
              </p:cNvPr>
              <p:cNvGrpSpPr/>
              <p:nvPr/>
            </p:nvGrpSpPr>
            <p:grpSpPr>
              <a:xfrm>
                <a:off x="4389914" y="2152731"/>
                <a:ext cx="11494540" cy="947477"/>
                <a:chOff x="4389914" y="2172609"/>
                <a:chExt cx="11494540" cy="947477"/>
              </a:xfrm>
            </p:grpSpPr>
            <p:sp>
              <p:nvSpPr>
                <p:cNvPr id="401" name="Rectangle 400">
                  <a:extLst>
                    <a:ext uri="{FF2B5EF4-FFF2-40B4-BE49-F238E27FC236}">
                      <a16:creationId xmlns:a16="http://schemas.microsoft.com/office/drawing/2014/main" id="{E0201E4B-0FA7-4C77-AE2C-F81D8D88A737}"/>
                    </a:ext>
                  </a:extLst>
                </p:cNvPr>
                <p:cNvSpPr/>
                <p:nvPr/>
              </p:nvSpPr>
              <p:spPr>
                <a:xfrm>
                  <a:off x="4389914" y="2472086"/>
                  <a:ext cx="11494540" cy="648000"/>
                </a:xfrm>
                <a:prstGeom prst="rect">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02" name="TextBox 401">
                  <a:extLst>
                    <a:ext uri="{FF2B5EF4-FFF2-40B4-BE49-F238E27FC236}">
                      <a16:creationId xmlns:a16="http://schemas.microsoft.com/office/drawing/2014/main" id="{8EB1CBE5-888A-4F16-82A2-1B785214CB54}"/>
                    </a:ext>
                  </a:extLst>
                </p:cNvPr>
                <p:cNvSpPr txBox="1"/>
                <p:nvPr/>
              </p:nvSpPr>
              <p:spPr>
                <a:xfrm>
                  <a:off x="4418868" y="2606520"/>
                  <a:ext cx="1983848" cy="406359"/>
                </a:xfrm>
                <a:prstGeom prst="rect">
                  <a:avLst/>
                </a:prstGeom>
                <a:noFill/>
              </p:spPr>
              <p:txBody>
                <a:bodyPr wrap="square" lIns="68655" tIns="34328" rIns="68655" bIns="34328" rtlCol="0">
                  <a:spAutoFit/>
                </a:bodyPr>
                <a:lstStyle/>
                <a:p>
                  <a:pPr defTabSz="686678" fontAlgn="auto">
                    <a:spcBef>
                      <a:spcPts val="0"/>
                    </a:spcBef>
                    <a:spcAft>
                      <a:spcPts val="0"/>
                    </a:spcAft>
                  </a:pPr>
                  <a:r>
                    <a:rPr lang="en-AU" sz="966" b="1" dirty="0">
                      <a:solidFill>
                        <a:prstClr val="black"/>
                      </a:solidFill>
                      <a:latin typeface="Calibri"/>
                      <a:ea typeface="+mn-ea"/>
                    </a:rPr>
                    <a:t>DATA SERVICES</a:t>
                  </a:r>
                </a:p>
              </p:txBody>
            </p:sp>
            <p:sp>
              <p:nvSpPr>
                <p:cNvPr id="403" name="Up Arrow 202">
                  <a:extLst>
                    <a:ext uri="{FF2B5EF4-FFF2-40B4-BE49-F238E27FC236}">
                      <a16:creationId xmlns:a16="http://schemas.microsoft.com/office/drawing/2014/main" id="{896FD3B2-BA29-4040-9790-51546651BEEE}"/>
                    </a:ext>
                  </a:extLst>
                </p:cNvPr>
                <p:cNvSpPr/>
                <p:nvPr/>
              </p:nvSpPr>
              <p:spPr>
                <a:xfrm>
                  <a:off x="5096757" y="2172609"/>
                  <a:ext cx="457273" cy="331833"/>
                </a:xfrm>
                <a:prstGeom prst="upArrow">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04" name="Up Arrow 206">
                  <a:extLst>
                    <a:ext uri="{FF2B5EF4-FFF2-40B4-BE49-F238E27FC236}">
                      <a16:creationId xmlns:a16="http://schemas.microsoft.com/office/drawing/2014/main" id="{DDA707E4-69B8-4FAB-8DC6-2810C39A2C42}"/>
                    </a:ext>
                  </a:extLst>
                </p:cNvPr>
                <p:cNvSpPr/>
                <p:nvPr/>
              </p:nvSpPr>
              <p:spPr>
                <a:xfrm>
                  <a:off x="14652000" y="2172609"/>
                  <a:ext cx="457273" cy="331833"/>
                </a:xfrm>
                <a:prstGeom prst="upArrow">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grpSp>
            <p:nvGrpSpPr>
              <p:cNvPr id="396" name="Group 395">
                <a:extLst>
                  <a:ext uri="{FF2B5EF4-FFF2-40B4-BE49-F238E27FC236}">
                    <a16:creationId xmlns:a16="http://schemas.microsoft.com/office/drawing/2014/main" id="{486037E3-D0BB-4B4D-9548-C1CD81ED8510}"/>
                  </a:ext>
                </a:extLst>
              </p:cNvPr>
              <p:cNvGrpSpPr/>
              <p:nvPr/>
            </p:nvGrpSpPr>
            <p:grpSpPr>
              <a:xfrm>
                <a:off x="4376096" y="8028000"/>
                <a:ext cx="11508356" cy="952927"/>
                <a:chOff x="4376096" y="7998972"/>
                <a:chExt cx="11508356" cy="952927"/>
              </a:xfrm>
            </p:grpSpPr>
            <p:sp>
              <p:nvSpPr>
                <p:cNvPr id="397" name="Rectangle 396">
                  <a:extLst>
                    <a:ext uri="{FF2B5EF4-FFF2-40B4-BE49-F238E27FC236}">
                      <a16:creationId xmlns:a16="http://schemas.microsoft.com/office/drawing/2014/main" id="{7D10E103-50E7-4876-8C25-830116C65C33}"/>
                    </a:ext>
                  </a:extLst>
                </p:cNvPr>
                <p:cNvSpPr/>
                <p:nvPr/>
              </p:nvSpPr>
              <p:spPr>
                <a:xfrm>
                  <a:off x="4389912" y="8294360"/>
                  <a:ext cx="11494540" cy="64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398" name="TextBox 397">
                  <a:extLst>
                    <a:ext uri="{FF2B5EF4-FFF2-40B4-BE49-F238E27FC236}">
                      <a16:creationId xmlns:a16="http://schemas.microsoft.com/office/drawing/2014/main" id="{E5E902A0-B7FF-456B-A9D7-DF1D573BD32D}"/>
                    </a:ext>
                  </a:extLst>
                </p:cNvPr>
                <p:cNvSpPr txBox="1"/>
                <p:nvPr/>
              </p:nvSpPr>
              <p:spPr>
                <a:xfrm>
                  <a:off x="4376096" y="8268434"/>
                  <a:ext cx="2167649" cy="683465"/>
                </a:xfrm>
                <a:prstGeom prst="rect">
                  <a:avLst/>
                </a:prstGeom>
                <a:noFill/>
              </p:spPr>
              <p:txBody>
                <a:bodyPr wrap="square" lIns="68655" tIns="34328" rIns="68655" bIns="34328" rtlCol="0">
                  <a:spAutoFit/>
                </a:bodyPr>
                <a:lstStyle/>
                <a:p>
                  <a:pPr defTabSz="686678" fontAlgn="auto">
                    <a:spcBef>
                      <a:spcPts val="0"/>
                    </a:spcBef>
                    <a:spcAft>
                      <a:spcPts val="0"/>
                    </a:spcAft>
                  </a:pPr>
                  <a:r>
                    <a:rPr lang="en-AU" sz="966" b="1" dirty="0">
                      <a:solidFill>
                        <a:prstClr val="black"/>
                      </a:solidFill>
                      <a:latin typeface="Calibri"/>
                      <a:ea typeface="+mn-ea"/>
                    </a:rPr>
                    <a:t>SOURCES </a:t>
                  </a:r>
                </a:p>
                <a:p>
                  <a:pPr defTabSz="686678" fontAlgn="auto">
                    <a:spcBef>
                      <a:spcPts val="0"/>
                    </a:spcBef>
                    <a:spcAft>
                      <a:spcPts val="0"/>
                    </a:spcAft>
                  </a:pPr>
                  <a:r>
                    <a:rPr lang="en-AU" sz="966" b="1" dirty="0">
                      <a:solidFill>
                        <a:prstClr val="black"/>
                      </a:solidFill>
                      <a:latin typeface="Calibri"/>
                      <a:ea typeface="+mn-ea"/>
                    </a:rPr>
                    <a:t>– DATA PROVIDER</a:t>
                  </a:r>
                </a:p>
              </p:txBody>
            </p:sp>
            <p:sp>
              <p:nvSpPr>
                <p:cNvPr id="399" name="Up Arrow 199">
                  <a:extLst>
                    <a:ext uri="{FF2B5EF4-FFF2-40B4-BE49-F238E27FC236}">
                      <a16:creationId xmlns:a16="http://schemas.microsoft.com/office/drawing/2014/main" id="{F13AEC47-45C8-4148-8E9D-7A22B1064DAF}"/>
                    </a:ext>
                  </a:extLst>
                </p:cNvPr>
                <p:cNvSpPr/>
                <p:nvPr/>
              </p:nvSpPr>
              <p:spPr>
                <a:xfrm>
                  <a:off x="5096757" y="7998972"/>
                  <a:ext cx="457273" cy="331833"/>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400" name="Up Arrow 203">
                  <a:extLst>
                    <a:ext uri="{FF2B5EF4-FFF2-40B4-BE49-F238E27FC236}">
                      <a16:creationId xmlns:a16="http://schemas.microsoft.com/office/drawing/2014/main" id="{68064F49-D8CE-4D84-9A58-29913C44DDDB}"/>
                    </a:ext>
                  </a:extLst>
                </p:cNvPr>
                <p:cNvSpPr/>
                <p:nvPr/>
              </p:nvSpPr>
              <p:spPr>
                <a:xfrm>
                  <a:off x="14652000" y="7998972"/>
                  <a:ext cx="457273" cy="331833"/>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grpSp>
        <p:grpSp>
          <p:nvGrpSpPr>
            <p:cNvPr id="149" name="Group 148">
              <a:extLst>
                <a:ext uri="{FF2B5EF4-FFF2-40B4-BE49-F238E27FC236}">
                  <a16:creationId xmlns:a16="http://schemas.microsoft.com/office/drawing/2014/main" id="{D5DE2F97-4245-49C8-A40B-7544BDFA5A00}"/>
                </a:ext>
              </a:extLst>
            </p:cNvPr>
            <p:cNvGrpSpPr/>
            <p:nvPr/>
          </p:nvGrpSpPr>
          <p:grpSpPr>
            <a:xfrm>
              <a:off x="2589319" y="2461824"/>
              <a:ext cx="1663206" cy="6283807"/>
              <a:chOff x="1356796" y="1692867"/>
              <a:chExt cx="1663206" cy="6283807"/>
            </a:xfrm>
          </p:grpSpPr>
          <p:grpSp>
            <p:nvGrpSpPr>
              <p:cNvPr id="251" name="Group 250">
                <a:extLst>
                  <a:ext uri="{FF2B5EF4-FFF2-40B4-BE49-F238E27FC236}">
                    <a16:creationId xmlns:a16="http://schemas.microsoft.com/office/drawing/2014/main" id="{AF0F2A81-1132-4B6D-A10C-3C50E0EF5219}"/>
                  </a:ext>
                </a:extLst>
              </p:cNvPr>
              <p:cNvGrpSpPr/>
              <p:nvPr/>
            </p:nvGrpSpPr>
            <p:grpSpPr>
              <a:xfrm>
                <a:off x="1512000" y="7092000"/>
                <a:ext cx="1352385" cy="884674"/>
                <a:chOff x="1512000" y="7092000"/>
                <a:chExt cx="1352385" cy="884674"/>
              </a:xfrm>
            </p:grpSpPr>
            <p:sp>
              <p:nvSpPr>
                <p:cNvPr id="389" name="TextBox 388">
                  <a:extLst>
                    <a:ext uri="{FF2B5EF4-FFF2-40B4-BE49-F238E27FC236}">
                      <a16:creationId xmlns:a16="http://schemas.microsoft.com/office/drawing/2014/main" id="{F8DBAED5-07A8-40A4-A8A4-763EE922182B}"/>
                    </a:ext>
                  </a:extLst>
                </p:cNvPr>
                <p:cNvSpPr txBox="1"/>
                <p:nvPr/>
              </p:nvSpPr>
              <p:spPr>
                <a:xfrm>
                  <a:off x="1512000" y="7632000"/>
                  <a:ext cx="1352385" cy="344674"/>
                </a:xfrm>
                <a:prstGeom prst="rect">
                  <a:avLst/>
                </a:prstGeom>
                <a:noFill/>
              </p:spPr>
              <p:txBody>
                <a:bodyPr wrap="square" lIns="68655" tIns="34328" rIns="68655" bIns="34328" rtlCol="0">
                  <a:spAutoFit/>
                </a:bodyPr>
                <a:lstStyle/>
                <a:p>
                  <a:pPr algn="ctr" defTabSz="686678" fontAlgn="auto">
                    <a:spcBef>
                      <a:spcPts val="0"/>
                    </a:spcBef>
                    <a:spcAft>
                      <a:spcPts val="0"/>
                    </a:spcAft>
                  </a:pPr>
                  <a:r>
                    <a:rPr lang="en-AU" sz="751" b="1" dirty="0">
                      <a:solidFill>
                        <a:prstClr val="black"/>
                      </a:solidFill>
                      <a:latin typeface="Calibri"/>
                      <a:ea typeface="+mn-ea"/>
                    </a:rPr>
                    <a:t>Data Security</a:t>
                  </a:r>
                </a:p>
              </p:txBody>
            </p:sp>
            <p:sp>
              <p:nvSpPr>
                <p:cNvPr id="390" name="Freeform 6">
                  <a:extLst>
                    <a:ext uri="{FF2B5EF4-FFF2-40B4-BE49-F238E27FC236}">
                      <a16:creationId xmlns:a16="http://schemas.microsoft.com/office/drawing/2014/main" id="{F9F7E773-A97E-43A3-A302-782F2248D7B4}"/>
                    </a:ext>
                  </a:extLst>
                </p:cNvPr>
                <p:cNvSpPr>
                  <a:spLocks noEditPoints="1"/>
                </p:cNvSpPr>
                <p:nvPr/>
              </p:nvSpPr>
              <p:spPr bwMode="auto">
                <a:xfrm>
                  <a:off x="1926000" y="7092000"/>
                  <a:ext cx="424181" cy="485509"/>
                </a:xfrm>
                <a:custGeom>
                  <a:avLst/>
                  <a:gdLst>
                    <a:gd name="T0" fmla="*/ 24 w 95"/>
                    <a:gd name="T1" fmla="*/ 93 h 93"/>
                    <a:gd name="T2" fmla="*/ 48 w 95"/>
                    <a:gd name="T3" fmla="*/ 69 h 93"/>
                    <a:gd name="T4" fmla="*/ 45 w 95"/>
                    <a:gd name="T5" fmla="*/ 58 h 93"/>
                    <a:gd name="T6" fmla="*/ 64 w 95"/>
                    <a:gd name="T7" fmla="*/ 40 h 93"/>
                    <a:gd name="T8" fmla="*/ 72 w 95"/>
                    <a:gd name="T9" fmla="*/ 48 h 93"/>
                    <a:gd name="T10" fmla="*/ 79 w 95"/>
                    <a:gd name="T11" fmla="*/ 41 h 93"/>
                    <a:gd name="T12" fmla="*/ 71 w 95"/>
                    <a:gd name="T13" fmla="*/ 33 h 93"/>
                    <a:gd name="T14" fmla="*/ 76 w 95"/>
                    <a:gd name="T15" fmla="*/ 28 h 93"/>
                    <a:gd name="T16" fmla="*/ 86 w 95"/>
                    <a:gd name="T17" fmla="*/ 38 h 93"/>
                    <a:gd name="T18" fmla="*/ 95 w 95"/>
                    <a:gd name="T19" fmla="*/ 29 h 93"/>
                    <a:gd name="T20" fmla="*/ 85 w 95"/>
                    <a:gd name="T21" fmla="*/ 19 h 93"/>
                    <a:gd name="T22" fmla="*/ 89 w 95"/>
                    <a:gd name="T23" fmla="*/ 14 h 93"/>
                    <a:gd name="T24" fmla="*/ 89 w 95"/>
                    <a:gd name="T25" fmla="*/ 3 h 93"/>
                    <a:gd name="T26" fmla="*/ 79 w 95"/>
                    <a:gd name="T27" fmla="*/ 3 h 93"/>
                    <a:gd name="T28" fmla="*/ 35 w 95"/>
                    <a:gd name="T29" fmla="*/ 47 h 93"/>
                    <a:gd name="T30" fmla="*/ 24 w 95"/>
                    <a:gd name="T31" fmla="*/ 45 h 93"/>
                    <a:gd name="T32" fmla="*/ 0 w 95"/>
                    <a:gd name="T33" fmla="*/ 69 h 93"/>
                    <a:gd name="T34" fmla="*/ 24 w 95"/>
                    <a:gd name="T35" fmla="*/ 93 h 93"/>
                    <a:gd name="T36" fmla="*/ 24 w 95"/>
                    <a:gd name="T37" fmla="*/ 57 h 93"/>
                    <a:gd name="T38" fmla="*/ 36 w 95"/>
                    <a:gd name="T39" fmla="*/ 69 h 93"/>
                    <a:gd name="T40" fmla="*/ 24 w 95"/>
                    <a:gd name="T41" fmla="*/ 81 h 93"/>
                    <a:gd name="T42" fmla="*/ 12 w 95"/>
                    <a:gd name="T43" fmla="*/ 69 h 93"/>
                    <a:gd name="T44" fmla="*/ 24 w 95"/>
                    <a:gd name="T4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93">
                      <a:moveTo>
                        <a:pt x="24" y="93"/>
                      </a:moveTo>
                      <a:cubicBezTo>
                        <a:pt x="37" y="93"/>
                        <a:pt x="48" y="82"/>
                        <a:pt x="48" y="69"/>
                      </a:cubicBezTo>
                      <a:cubicBezTo>
                        <a:pt x="48" y="65"/>
                        <a:pt x="47" y="61"/>
                        <a:pt x="45" y="58"/>
                      </a:cubicBezTo>
                      <a:cubicBezTo>
                        <a:pt x="64" y="40"/>
                        <a:pt x="64" y="40"/>
                        <a:pt x="64" y="40"/>
                      </a:cubicBezTo>
                      <a:cubicBezTo>
                        <a:pt x="72" y="48"/>
                        <a:pt x="72" y="48"/>
                        <a:pt x="72" y="48"/>
                      </a:cubicBezTo>
                      <a:cubicBezTo>
                        <a:pt x="79" y="41"/>
                        <a:pt x="79" y="41"/>
                        <a:pt x="79" y="41"/>
                      </a:cubicBezTo>
                      <a:cubicBezTo>
                        <a:pt x="71" y="33"/>
                        <a:pt x="71" y="33"/>
                        <a:pt x="71" y="33"/>
                      </a:cubicBezTo>
                      <a:cubicBezTo>
                        <a:pt x="76" y="28"/>
                        <a:pt x="76" y="28"/>
                        <a:pt x="76" y="28"/>
                      </a:cubicBezTo>
                      <a:cubicBezTo>
                        <a:pt x="86" y="38"/>
                        <a:pt x="86" y="38"/>
                        <a:pt x="86" y="38"/>
                      </a:cubicBezTo>
                      <a:cubicBezTo>
                        <a:pt x="95" y="29"/>
                        <a:pt x="95" y="29"/>
                        <a:pt x="95" y="29"/>
                      </a:cubicBezTo>
                      <a:cubicBezTo>
                        <a:pt x="85" y="19"/>
                        <a:pt x="85" y="19"/>
                        <a:pt x="85" y="19"/>
                      </a:cubicBezTo>
                      <a:cubicBezTo>
                        <a:pt x="89" y="14"/>
                        <a:pt x="89" y="14"/>
                        <a:pt x="89" y="14"/>
                      </a:cubicBezTo>
                      <a:cubicBezTo>
                        <a:pt x="92" y="11"/>
                        <a:pt x="92" y="6"/>
                        <a:pt x="89" y="3"/>
                      </a:cubicBezTo>
                      <a:cubicBezTo>
                        <a:pt x="86" y="0"/>
                        <a:pt x="81" y="0"/>
                        <a:pt x="79" y="3"/>
                      </a:cubicBezTo>
                      <a:cubicBezTo>
                        <a:pt x="35" y="47"/>
                        <a:pt x="35" y="47"/>
                        <a:pt x="35" y="47"/>
                      </a:cubicBezTo>
                      <a:cubicBezTo>
                        <a:pt x="31" y="46"/>
                        <a:pt x="28" y="45"/>
                        <a:pt x="24" y="45"/>
                      </a:cubicBezTo>
                      <a:cubicBezTo>
                        <a:pt x="11" y="45"/>
                        <a:pt x="0" y="56"/>
                        <a:pt x="0" y="69"/>
                      </a:cubicBezTo>
                      <a:cubicBezTo>
                        <a:pt x="0" y="82"/>
                        <a:pt x="11" y="93"/>
                        <a:pt x="24" y="93"/>
                      </a:cubicBezTo>
                      <a:close/>
                      <a:moveTo>
                        <a:pt x="24" y="57"/>
                      </a:moveTo>
                      <a:cubicBezTo>
                        <a:pt x="31" y="57"/>
                        <a:pt x="36" y="62"/>
                        <a:pt x="36" y="69"/>
                      </a:cubicBezTo>
                      <a:cubicBezTo>
                        <a:pt x="36" y="75"/>
                        <a:pt x="31" y="81"/>
                        <a:pt x="24" y="81"/>
                      </a:cubicBezTo>
                      <a:cubicBezTo>
                        <a:pt x="17" y="81"/>
                        <a:pt x="12" y="75"/>
                        <a:pt x="12" y="69"/>
                      </a:cubicBezTo>
                      <a:cubicBezTo>
                        <a:pt x="12" y="62"/>
                        <a:pt x="17" y="57"/>
                        <a:pt x="24"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grpSp>
          <p:grpSp>
            <p:nvGrpSpPr>
              <p:cNvPr id="252" name="Group 251">
                <a:extLst>
                  <a:ext uri="{FF2B5EF4-FFF2-40B4-BE49-F238E27FC236}">
                    <a16:creationId xmlns:a16="http://schemas.microsoft.com/office/drawing/2014/main" id="{37A22A1B-201B-4C6B-A112-8A2CC9B6A55E}"/>
                  </a:ext>
                </a:extLst>
              </p:cNvPr>
              <p:cNvGrpSpPr/>
              <p:nvPr/>
            </p:nvGrpSpPr>
            <p:grpSpPr>
              <a:xfrm>
                <a:off x="1356796" y="4932000"/>
                <a:ext cx="1507589" cy="884673"/>
                <a:chOff x="1356796" y="4932000"/>
                <a:chExt cx="1507589" cy="884673"/>
              </a:xfrm>
            </p:grpSpPr>
            <p:sp>
              <p:nvSpPr>
                <p:cNvPr id="374" name="TextBox 373">
                  <a:hlinkClick r:id="" action="ppaction://noaction"/>
                  <a:extLst>
                    <a:ext uri="{FF2B5EF4-FFF2-40B4-BE49-F238E27FC236}">
                      <a16:creationId xmlns:a16="http://schemas.microsoft.com/office/drawing/2014/main" id="{B6B7BF7B-636D-4755-A211-E7D4B5CE2C8A}"/>
                    </a:ext>
                  </a:extLst>
                </p:cNvPr>
                <p:cNvSpPr txBox="1"/>
                <p:nvPr/>
              </p:nvSpPr>
              <p:spPr>
                <a:xfrm>
                  <a:off x="1356796" y="5471999"/>
                  <a:ext cx="1507589" cy="344674"/>
                </a:xfrm>
                <a:prstGeom prst="rect">
                  <a:avLst/>
                </a:prstGeom>
                <a:noFill/>
              </p:spPr>
              <p:txBody>
                <a:bodyPr wrap="square" lIns="68655" tIns="34328" rIns="68655" bIns="34328" rtlCol="0">
                  <a:spAutoFit/>
                </a:bodyPr>
                <a:lstStyle/>
                <a:p>
                  <a:pPr algn="ctr" defTabSz="686678" fontAlgn="auto">
                    <a:spcBef>
                      <a:spcPts val="0"/>
                    </a:spcBef>
                    <a:spcAft>
                      <a:spcPts val="0"/>
                    </a:spcAft>
                  </a:pPr>
                  <a:r>
                    <a:rPr lang="en-AU" sz="751" b="1" dirty="0">
                      <a:solidFill>
                        <a:prstClr val="black"/>
                      </a:solidFill>
                      <a:latin typeface="Calibri"/>
                      <a:ea typeface="+mn-ea"/>
                    </a:rPr>
                    <a:t>Data Catalogue</a:t>
                  </a:r>
                </a:p>
              </p:txBody>
            </p:sp>
            <p:grpSp>
              <p:nvGrpSpPr>
                <p:cNvPr id="375" name="Group 374">
                  <a:extLst>
                    <a:ext uri="{FF2B5EF4-FFF2-40B4-BE49-F238E27FC236}">
                      <a16:creationId xmlns:a16="http://schemas.microsoft.com/office/drawing/2014/main" id="{6127006F-2147-49C3-B9A8-3F9B106A3FD6}"/>
                    </a:ext>
                  </a:extLst>
                </p:cNvPr>
                <p:cNvGrpSpPr/>
                <p:nvPr/>
              </p:nvGrpSpPr>
              <p:grpSpPr>
                <a:xfrm>
                  <a:off x="1926000" y="4932000"/>
                  <a:ext cx="338917" cy="523437"/>
                  <a:chOff x="8246839" y="3717032"/>
                  <a:chExt cx="339465" cy="425188"/>
                </a:xfrm>
              </p:grpSpPr>
              <p:sp>
                <p:nvSpPr>
                  <p:cNvPr id="376" name="Freeform 1867">
                    <a:extLst>
                      <a:ext uri="{FF2B5EF4-FFF2-40B4-BE49-F238E27FC236}">
                        <a16:creationId xmlns:a16="http://schemas.microsoft.com/office/drawing/2014/main" id="{D12AE211-5DB3-4F01-BD95-81CED6D8C6FD}"/>
                      </a:ext>
                    </a:extLst>
                  </p:cNvPr>
                  <p:cNvSpPr>
                    <a:spLocks noEditPoints="1"/>
                  </p:cNvSpPr>
                  <p:nvPr/>
                </p:nvSpPr>
                <p:spPr bwMode="auto">
                  <a:xfrm>
                    <a:off x="8408000" y="3717032"/>
                    <a:ext cx="178304" cy="195450"/>
                  </a:xfrm>
                  <a:custGeom>
                    <a:avLst/>
                    <a:gdLst>
                      <a:gd name="T0" fmla="*/ 39 w 40"/>
                      <a:gd name="T1" fmla="*/ 13 h 44"/>
                      <a:gd name="T2" fmla="*/ 27 w 40"/>
                      <a:gd name="T3" fmla="*/ 1 h 44"/>
                      <a:gd name="T4" fmla="*/ 26 w 40"/>
                      <a:gd name="T5" fmla="*/ 0 h 44"/>
                      <a:gd name="T6" fmla="*/ 6 w 40"/>
                      <a:gd name="T7" fmla="*/ 0 h 44"/>
                      <a:gd name="T8" fmla="*/ 4 w 40"/>
                      <a:gd name="T9" fmla="*/ 2 h 44"/>
                      <a:gd name="T10" fmla="*/ 4 w 40"/>
                      <a:gd name="T11" fmla="*/ 16 h 44"/>
                      <a:gd name="T12" fmla="*/ 2 w 40"/>
                      <a:gd name="T13" fmla="*/ 16 h 44"/>
                      <a:gd name="T14" fmla="*/ 0 w 40"/>
                      <a:gd name="T15" fmla="*/ 18 h 44"/>
                      <a:gd name="T16" fmla="*/ 2 w 40"/>
                      <a:gd name="T17" fmla="*/ 20 h 44"/>
                      <a:gd name="T18" fmla="*/ 4 w 40"/>
                      <a:gd name="T19" fmla="*/ 20 h 44"/>
                      <a:gd name="T20" fmla="*/ 4 w 40"/>
                      <a:gd name="T21" fmla="*/ 42 h 44"/>
                      <a:gd name="T22" fmla="*/ 6 w 40"/>
                      <a:gd name="T23" fmla="*/ 44 h 44"/>
                      <a:gd name="T24" fmla="*/ 38 w 40"/>
                      <a:gd name="T25" fmla="*/ 44 h 44"/>
                      <a:gd name="T26" fmla="*/ 40 w 40"/>
                      <a:gd name="T27" fmla="*/ 42 h 44"/>
                      <a:gd name="T28" fmla="*/ 40 w 40"/>
                      <a:gd name="T29" fmla="*/ 14 h 44"/>
                      <a:gd name="T30" fmla="*/ 39 w 40"/>
                      <a:gd name="T31" fmla="*/ 13 h 44"/>
                      <a:gd name="T32" fmla="*/ 26 w 40"/>
                      <a:gd name="T33" fmla="*/ 14 h 44"/>
                      <a:gd name="T34" fmla="*/ 26 w 40"/>
                      <a:gd name="T35" fmla="*/ 2 h 44"/>
                      <a:gd name="T36" fmla="*/ 38 w 40"/>
                      <a:gd name="T37" fmla="*/ 14 h 44"/>
                      <a:gd name="T38" fmla="*/ 26 w 40"/>
                      <a:gd name="T3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4">
                        <a:moveTo>
                          <a:pt x="39" y="13"/>
                        </a:moveTo>
                        <a:cubicBezTo>
                          <a:pt x="27" y="1"/>
                          <a:pt x="27" y="1"/>
                          <a:pt x="27" y="1"/>
                        </a:cubicBezTo>
                        <a:cubicBezTo>
                          <a:pt x="27" y="0"/>
                          <a:pt x="27" y="0"/>
                          <a:pt x="26" y="0"/>
                        </a:cubicBezTo>
                        <a:cubicBezTo>
                          <a:pt x="6" y="0"/>
                          <a:pt x="6" y="0"/>
                          <a:pt x="6" y="0"/>
                        </a:cubicBezTo>
                        <a:cubicBezTo>
                          <a:pt x="5" y="0"/>
                          <a:pt x="4" y="1"/>
                          <a:pt x="4" y="2"/>
                        </a:cubicBezTo>
                        <a:cubicBezTo>
                          <a:pt x="4" y="16"/>
                          <a:pt x="4" y="16"/>
                          <a:pt x="4" y="16"/>
                        </a:cubicBezTo>
                        <a:cubicBezTo>
                          <a:pt x="2" y="16"/>
                          <a:pt x="2" y="16"/>
                          <a:pt x="2" y="16"/>
                        </a:cubicBezTo>
                        <a:cubicBezTo>
                          <a:pt x="1" y="16"/>
                          <a:pt x="0" y="17"/>
                          <a:pt x="0" y="18"/>
                        </a:cubicBezTo>
                        <a:cubicBezTo>
                          <a:pt x="0" y="19"/>
                          <a:pt x="1" y="20"/>
                          <a:pt x="2" y="20"/>
                        </a:cubicBezTo>
                        <a:cubicBezTo>
                          <a:pt x="4" y="20"/>
                          <a:pt x="4" y="20"/>
                          <a:pt x="4" y="20"/>
                        </a:cubicBezTo>
                        <a:cubicBezTo>
                          <a:pt x="4" y="42"/>
                          <a:pt x="4" y="42"/>
                          <a:pt x="4" y="42"/>
                        </a:cubicBezTo>
                        <a:cubicBezTo>
                          <a:pt x="4" y="43"/>
                          <a:pt x="5" y="44"/>
                          <a:pt x="6" y="44"/>
                        </a:cubicBezTo>
                        <a:cubicBezTo>
                          <a:pt x="38" y="44"/>
                          <a:pt x="38" y="44"/>
                          <a:pt x="38" y="44"/>
                        </a:cubicBezTo>
                        <a:cubicBezTo>
                          <a:pt x="39" y="44"/>
                          <a:pt x="40" y="43"/>
                          <a:pt x="40" y="42"/>
                        </a:cubicBezTo>
                        <a:cubicBezTo>
                          <a:pt x="40" y="14"/>
                          <a:pt x="40" y="14"/>
                          <a:pt x="40" y="14"/>
                        </a:cubicBezTo>
                        <a:cubicBezTo>
                          <a:pt x="40" y="13"/>
                          <a:pt x="40" y="13"/>
                          <a:pt x="39" y="13"/>
                        </a:cubicBezTo>
                        <a:close/>
                        <a:moveTo>
                          <a:pt x="26" y="14"/>
                        </a:moveTo>
                        <a:cubicBezTo>
                          <a:pt x="26" y="2"/>
                          <a:pt x="26" y="2"/>
                          <a:pt x="26" y="2"/>
                        </a:cubicBezTo>
                        <a:cubicBezTo>
                          <a:pt x="38" y="14"/>
                          <a:pt x="38" y="14"/>
                          <a:pt x="38" y="14"/>
                        </a:cubicBez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77" name="Freeform 1868">
                    <a:extLst>
                      <a:ext uri="{FF2B5EF4-FFF2-40B4-BE49-F238E27FC236}">
                        <a16:creationId xmlns:a16="http://schemas.microsoft.com/office/drawing/2014/main" id="{C2C79929-0BA7-4CCF-9B4C-99B7EFDC9AE0}"/>
                      </a:ext>
                    </a:extLst>
                  </p:cNvPr>
                  <p:cNvSpPr>
                    <a:spLocks noEditPoints="1"/>
                  </p:cNvSpPr>
                  <p:nvPr/>
                </p:nvSpPr>
                <p:spPr bwMode="auto">
                  <a:xfrm>
                    <a:off x="8408000" y="3946770"/>
                    <a:ext cx="178304" cy="195450"/>
                  </a:xfrm>
                  <a:custGeom>
                    <a:avLst/>
                    <a:gdLst>
                      <a:gd name="T0" fmla="*/ 27 w 40"/>
                      <a:gd name="T1" fmla="*/ 1 h 44"/>
                      <a:gd name="T2" fmla="*/ 26 w 40"/>
                      <a:gd name="T3" fmla="*/ 0 h 44"/>
                      <a:gd name="T4" fmla="*/ 6 w 40"/>
                      <a:gd name="T5" fmla="*/ 0 h 44"/>
                      <a:gd name="T6" fmla="*/ 4 w 40"/>
                      <a:gd name="T7" fmla="*/ 2 h 44"/>
                      <a:gd name="T8" fmla="*/ 4 w 40"/>
                      <a:gd name="T9" fmla="*/ 24 h 44"/>
                      <a:gd name="T10" fmla="*/ 2 w 40"/>
                      <a:gd name="T11" fmla="*/ 24 h 44"/>
                      <a:gd name="T12" fmla="*/ 0 w 40"/>
                      <a:gd name="T13" fmla="*/ 26 h 44"/>
                      <a:gd name="T14" fmla="*/ 2 w 40"/>
                      <a:gd name="T15" fmla="*/ 28 h 44"/>
                      <a:gd name="T16" fmla="*/ 4 w 40"/>
                      <a:gd name="T17" fmla="*/ 28 h 44"/>
                      <a:gd name="T18" fmla="*/ 4 w 40"/>
                      <a:gd name="T19" fmla="*/ 42 h 44"/>
                      <a:gd name="T20" fmla="*/ 6 w 40"/>
                      <a:gd name="T21" fmla="*/ 44 h 44"/>
                      <a:gd name="T22" fmla="*/ 38 w 40"/>
                      <a:gd name="T23" fmla="*/ 44 h 44"/>
                      <a:gd name="T24" fmla="*/ 40 w 40"/>
                      <a:gd name="T25" fmla="*/ 42 h 44"/>
                      <a:gd name="T26" fmla="*/ 40 w 40"/>
                      <a:gd name="T27" fmla="*/ 14 h 44"/>
                      <a:gd name="T28" fmla="*/ 39 w 40"/>
                      <a:gd name="T29" fmla="*/ 13 h 44"/>
                      <a:gd name="T30" fmla="*/ 27 w 40"/>
                      <a:gd name="T31" fmla="*/ 1 h 44"/>
                      <a:gd name="T32" fmla="*/ 26 w 40"/>
                      <a:gd name="T33" fmla="*/ 14 h 44"/>
                      <a:gd name="T34" fmla="*/ 26 w 40"/>
                      <a:gd name="T35" fmla="*/ 2 h 44"/>
                      <a:gd name="T36" fmla="*/ 38 w 40"/>
                      <a:gd name="T37" fmla="*/ 14 h 44"/>
                      <a:gd name="T38" fmla="*/ 26 w 40"/>
                      <a:gd name="T3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4">
                        <a:moveTo>
                          <a:pt x="27" y="1"/>
                        </a:moveTo>
                        <a:cubicBezTo>
                          <a:pt x="27" y="0"/>
                          <a:pt x="27" y="0"/>
                          <a:pt x="26" y="0"/>
                        </a:cubicBezTo>
                        <a:cubicBezTo>
                          <a:pt x="6" y="0"/>
                          <a:pt x="6" y="0"/>
                          <a:pt x="6" y="0"/>
                        </a:cubicBezTo>
                        <a:cubicBezTo>
                          <a:pt x="5" y="0"/>
                          <a:pt x="4" y="1"/>
                          <a:pt x="4" y="2"/>
                        </a:cubicBezTo>
                        <a:cubicBezTo>
                          <a:pt x="4" y="24"/>
                          <a:pt x="4" y="24"/>
                          <a:pt x="4" y="24"/>
                        </a:cubicBezTo>
                        <a:cubicBezTo>
                          <a:pt x="2" y="24"/>
                          <a:pt x="2" y="24"/>
                          <a:pt x="2" y="24"/>
                        </a:cubicBezTo>
                        <a:cubicBezTo>
                          <a:pt x="1" y="24"/>
                          <a:pt x="0" y="25"/>
                          <a:pt x="0" y="26"/>
                        </a:cubicBezTo>
                        <a:cubicBezTo>
                          <a:pt x="0" y="27"/>
                          <a:pt x="1" y="28"/>
                          <a:pt x="2" y="28"/>
                        </a:cubicBezTo>
                        <a:cubicBezTo>
                          <a:pt x="4" y="28"/>
                          <a:pt x="4" y="28"/>
                          <a:pt x="4" y="28"/>
                        </a:cubicBezTo>
                        <a:cubicBezTo>
                          <a:pt x="4" y="42"/>
                          <a:pt x="4" y="42"/>
                          <a:pt x="4" y="42"/>
                        </a:cubicBezTo>
                        <a:cubicBezTo>
                          <a:pt x="4" y="43"/>
                          <a:pt x="5" y="44"/>
                          <a:pt x="6" y="44"/>
                        </a:cubicBezTo>
                        <a:cubicBezTo>
                          <a:pt x="38" y="44"/>
                          <a:pt x="38" y="44"/>
                          <a:pt x="38" y="44"/>
                        </a:cubicBezTo>
                        <a:cubicBezTo>
                          <a:pt x="39" y="44"/>
                          <a:pt x="40" y="43"/>
                          <a:pt x="40" y="42"/>
                        </a:cubicBezTo>
                        <a:cubicBezTo>
                          <a:pt x="40" y="14"/>
                          <a:pt x="40" y="14"/>
                          <a:pt x="40" y="14"/>
                        </a:cubicBezTo>
                        <a:cubicBezTo>
                          <a:pt x="40" y="13"/>
                          <a:pt x="40" y="13"/>
                          <a:pt x="39" y="13"/>
                        </a:cubicBezTo>
                        <a:lnTo>
                          <a:pt x="27" y="1"/>
                        </a:lnTo>
                        <a:close/>
                        <a:moveTo>
                          <a:pt x="26" y="14"/>
                        </a:moveTo>
                        <a:cubicBezTo>
                          <a:pt x="26" y="2"/>
                          <a:pt x="26" y="2"/>
                          <a:pt x="26" y="2"/>
                        </a:cubicBezTo>
                        <a:cubicBezTo>
                          <a:pt x="38" y="14"/>
                          <a:pt x="38" y="14"/>
                          <a:pt x="38" y="14"/>
                        </a:cubicBez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78" name="Freeform 1869">
                    <a:extLst>
                      <a:ext uri="{FF2B5EF4-FFF2-40B4-BE49-F238E27FC236}">
                        <a16:creationId xmlns:a16="http://schemas.microsoft.com/office/drawing/2014/main" id="{C6F6756A-EDAE-474E-8B51-DC7029FE5FBB}"/>
                      </a:ext>
                    </a:extLst>
                  </p:cNvPr>
                  <p:cNvSpPr>
                    <a:spLocks/>
                  </p:cNvSpPr>
                  <p:nvPr/>
                </p:nvSpPr>
                <p:spPr bwMode="auto">
                  <a:xfrm>
                    <a:off x="8246839" y="3717032"/>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79" name="Freeform 1870">
                    <a:extLst>
                      <a:ext uri="{FF2B5EF4-FFF2-40B4-BE49-F238E27FC236}">
                        <a16:creationId xmlns:a16="http://schemas.microsoft.com/office/drawing/2014/main" id="{99BB4573-4D1C-49E2-8B6E-E59F96F329CD}"/>
                      </a:ext>
                    </a:extLst>
                  </p:cNvPr>
                  <p:cNvSpPr>
                    <a:spLocks/>
                  </p:cNvSpPr>
                  <p:nvPr/>
                </p:nvSpPr>
                <p:spPr bwMode="auto">
                  <a:xfrm>
                    <a:off x="8246839" y="3823328"/>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0" name="Freeform 1871">
                    <a:extLst>
                      <a:ext uri="{FF2B5EF4-FFF2-40B4-BE49-F238E27FC236}">
                        <a16:creationId xmlns:a16="http://schemas.microsoft.com/office/drawing/2014/main" id="{9C149997-9AB1-4A89-B200-FE0FB9EB8E6A}"/>
                      </a:ext>
                    </a:extLst>
                  </p:cNvPr>
                  <p:cNvSpPr>
                    <a:spLocks/>
                  </p:cNvSpPr>
                  <p:nvPr/>
                </p:nvSpPr>
                <p:spPr bwMode="auto">
                  <a:xfrm>
                    <a:off x="8246839" y="3768465"/>
                    <a:ext cx="37719" cy="37719"/>
                  </a:xfrm>
                  <a:custGeom>
                    <a:avLst/>
                    <a:gdLst>
                      <a:gd name="T0" fmla="*/ 6 w 8"/>
                      <a:gd name="T1" fmla="*/ 4 h 8"/>
                      <a:gd name="T2" fmla="*/ 4 w 8"/>
                      <a:gd name="T3" fmla="*/ 4 h 8"/>
                      <a:gd name="T4" fmla="*/ 4 w 8"/>
                      <a:gd name="T5" fmla="*/ 2 h 8"/>
                      <a:gd name="T6" fmla="*/ 2 w 8"/>
                      <a:gd name="T7" fmla="*/ 0 h 8"/>
                      <a:gd name="T8" fmla="*/ 0 w 8"/>
                      <a:gd name="T9" fmla="*/ 2 h 8"/>
                      <a:gd name="T10" fmla="*/ 0 w 8"/>
                      <a:gd name="T11" fmla="*/ 6 h 8"/>
                      <a:gd name="T12" fmla="*/ 2 w 8"/>
                      <a:gd name="T13" fmla="*/ 8 h 8"/>
                      <a:gd name="T14" fmla="*/ 6 w 8"/>
                      <a:gd name="T15" fmla="*/ 8 h 8"/>
                      <a:gd name="T16" fmla="*/ 8 w 8"/>
                      <a:gd name="T17" fmla="*/ 6 h 8"/>
                      <a:gd name="T18" fmla="*/ 6 w 8"/>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6" y="4"/>
                        </a:moveTo>
                        <a:cubicBezTo>
                          <a:pt x="4" y="4"/>
                          <a:pt x="4" y="4"/>
                          <a:pt x="4" y="4"/>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ubicBezTo>
                          <a:pt x="6" y="8"/>
                          <a:pt x="6" y="8"/>
                          <a:pt x="6" y="8"/>
                        </a:cubicBezTo>
                        <a:cubicBezTo>
                          <a:pt x="7" y="8"/>
                          <a:pt x="8" y="7"/>
                          <a:pt x="8" y="6"/>
                        </a:cubicBezTo>
                        <a:cubicBezTo>
                          <a:pt x="8" y="5"/>
                          <a:pt x="7" y="4"/>
                          <a:pt x="6"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1" name="Freeform 1872">
                    <a:extLst>
                      <a:ext uri="{FF2B5EF4-FFF2-40B4-BE49-F238E27FC236}">
                        <a16:creationId xmlns:a16="http://schemas.microsoft.com/office/drawing/2014/main" id="{32AA1E28-EE2D-4608-B3B8-73947BD9BE25}"/>
                      </a:ext>
                    </a:extLst>
                  </p:cNvPr>
                  <p:cNvSpPr>
                    <a:spLocks/>
                  </p:cNvSpPr>
                  <p:nvPr/>
                </p:nvSpPr>
                <p:spPr bwMode="auto">
                  <a:xfrm>
                    <a:off x="8246839" y="3874763"/>
                    <a:ext cx="17146" cy="3771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2" name="Freeform 1873">
                    <a:extLst>
                      <a:ext uri="{FF2B5EF4-FFF2-40B4-BE49-F238E27FC236}">
                        <a16:creationId xmlns:a16="http://schemas.microsoft.com/office/drawing/2014/main" id="{D4E3E8AA-B87B-4736-9E31-C456EE24B4F7}"/>
                      </a:ext>
                    </a:extLst>
                  </p:cNvPr>
                  <p:cNvSpPr>
                    <a:spLocks/>
                  </p:cNvSpPr>
                  <p:nvPr/>
                </p:nvSpPr>
                <p:spPr bwMode="auto">
                  <a:xfrm>
                    <a:off x="8246839" y="3929626"/>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3" name="Freeform 1874">
                    <a:extLst>
                      <a:ext uri="{FF2B5EF4-FFF2-40B4-BE49-F238E27FC236}">
                        <a16:creationId xmlns:a16="http://schemas.microsoft.com/office/drawing/2014/main" id="{EED1C246-849F-4345-BE7C-CE6BD2B4EF43}"/>
                      </a:ext>
                    </a:extLst>
                  </p:cNvPr>
                  <p:cNvSpPr>
                    <a:spLocks/>
                  </p:cNvSpPr>
                  <p:nvPr/>
                </p:nvSpPr>
                <p:spPr bwMode="auto">
                  <a:xfrm>
                    <a:off x="8246839" y="3984489"/>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4" name="Freeform 1875">
                    <a:extLst>
                      <a:ext uri="{FF2B5EF4-FFF2-40B4-BE49-F238E27FC236}">
                        <a16:creationId xmlns:a16="http://schemas.microsoft.com/office/drawing/2014/main" id="{D0A380BF-5212-45E5-8D5A-D167D05F801B}"/>
                      </a:ext>
                    </a:extLst>
                  </p:cNvPr>
                  <p:cNvSpPr>
                    <a:spLocks/>
                  </p:cNvSpPr>
                  <p:nvPr/>
                </p:nvSpPr>
                <p:spPr bwMode="auto">
                  <a:xfrm>
                    <a:off x="8246839" y="4035922"/>
                    <a:ext cx="37719" cy="34289"/>
                  </a:xfrm>
                  <a:custGeom>
                    <a:avLst/>
                    <a:gdLst>
                      <a:gd name="T0" fmla="*/ 6 w 8"/>
                      <a:gd name="T1" fmla="*/ 4 h 8"/>
                      <a:gd name="T2" fmla="*/ 4 w 8"/>
                      <a:gd name="T3" fmla="*/ 4 h 8"/>
                      <a:gd name="T4" fmla="*/ 4 w 8"/>
                      <a:gd name="T5" fmla="*/ 2 h 8"/>
                      <a:gd name="T6" fmla="*/ 2 w 8"/>
                      <a:gd name="T7" fmla="*/ 0 h 8"/>
                      <a:gd name="T8" fmla="*/ 0 w 8"/>
                      <a:gd name="T9" fmla="*/ 2 h 8"/>
                      <a:gd name="T10" fmla="*/ 0 w 8"/>
                      <a:gd name="T11" fmla="*/ 6 h 8"/>
                      <a:gd name="T12" fmla="*/ 2 w 8"/>
                      <a:gd name="T13" fmla="*/ 8 h 8"/>
                      <a:gd name="T14" fmla="*/ 6 w 8"/>
                      <a:gd name="T15" fmla="*/ 8 h 8"/>
                      <a:gd name="T16" fmla="*/ 8 w 8"/>
                      <a:gd name="T17" fmla="*/ 6 h 8"/>
                      <a:gd name="T18" fmla="*/ 6 w 8"/>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6" y="4"/>
                        </a:moveTo>
                        <a:cubicBezTo>
                          <a:pt x="4" y="4"/>
                          <a:pt x="4" y="4"/>
                          <a:pt x="4" y="4"/>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ubicBezTo>
                          <a:pt x="6" y="8"/>
                          <a:pt x="6" y="8"/>
                          <a:pt x="6" y="8"/>
                        </a:cubicBezTo>
                        <a:cubicBezTo>
                          <a:pt x="7" y="8"/>
                          <a:pt x="8" y="7"/>
                          <a:pt x="8" y="6"/>
                        </a:cubicBezTo>
                        <a:cubicBezTo>
                          <a:pt x="8" y="5"/>
                          <a:pt x="7" y="4"/>
                          <a:pt x="6"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5" name="Freeform 1876">
                    <a:extLst>
                      <a:ext uri="{FF2B5EF4-FFF2-40B4-BE49-F238E27FC236}">
                        <a16:creationId xmlns:a16="http://schemas.microsoft.com/office/drawing/2014/main" id="{A3A8BF61-7CCD-4C32-B9DF-6F5D4467C417}"/>
                      </a:ext>
                    </a:extLst>
                  </p:cNvPr>
                  <p:cNvSpPr>
                    <a:spLocks/>
                  </p:cNvSpPr>
                  <p:nvPr/>
                </p:nvSpPr>
                <p:spPr bwMode="auto">
                  <a:xfrm>
                    <a:off x="8301702" y="3789039"/>
                    <a:ext cx="3428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6" name="Freeform 1877">
                    <a:extLst>
                      <a:ext uri="{FF2B5EF4-FFF2-40B4-BE49-F238E27FC236}">
                        <a16:creationId xmlns:a16="http://schemas.microsoft.com/office/drawing/2014/main" id="{6569065D-1549-4489-85EC-D4C8A2DB4C67}"/>
                      </a:ext>
                    </a:extLst>
                  </p:cNvPr>
                  <p:cNvSpPr>
                    <a:spLocks/>
                  </p:cNvSpPr>
                  <p:nvPr/>
                </p:nvSpPr>
                <p:spPr bwMode="auto">
                  <a:xfrm>
                    <a:off x="8353137" y="3789039"/>
                    <a:ext cx="3771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7" name="Freeform 1878">
                    <a:extLst>
                      <a:ext uri="{FF2B5EF4-FFF2-40B4-BE49-F238E27FC236}">
                        <a16:creationId xmlns:a16="http://schemas.microsoft.com/office/drawing/2014/main" id="{2A55DA23-BFFD-48F2-ABE8-25428557BEF5}"/>
                      </a:ext>
                    </a:extLst>
                  </p:cNvPr>
                  <p:cNvSpPr>
                    <a:spLocks/>
                  </p:cNvSpPr>
                  <p:nvPr/>
                </p:nvSpPr>
                <p:spPr bwMode="auto">
                  <a:xfrm>
                    <a:off x="8301702" y="4053068"/>
                    <a:ext cx="3428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88" name="Freeform 1879">
                    <a:extLst>
                      <a:ext uri="{FF2B5EF4-FFF2-40B4-BE49-F238E27FC236}">
                        <a16:creationId xmlns:a16="http://schemas.microsoft.com/office/drawing/2014/main" id="{50F0E0C9-6520-4926-B28A-AA583C573B06}"/>
                      </a:ext>
                    </a:extLst>
                  </p:cNvPr>
                  <p:cNvSpPr>
                    <a:spLocks/>
                  </p:cNvSpPr>
                  <p:nvPr/>
                </p:nvSpPr>
                <p:spPr bwMode="auto">
                  <a:xfrm>
                    <a:off x="8353137" y="4053068"/>
                    <a:ext cx="3771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grpSp>
          </p:grpSp>
          <p:grpSp>
            <p:nvGrpSpPr>
              <p:cNvPr id="253" name="Group 252">
                <a:extLst>
                  <a:ext uri="{FF2B5EF4-FFF2-40B4-BE49-F238E27FC236}">
                    <a16:creationId xmlns:a16="http://schemas.microsoft.com/office/drawing/2014/main" id="{96D294BA-C493-4893-BCFB-39215D68EEDC}"/>
                  </a:ext>
                </a:extLst>
              </p:cNvPr>
              <p:cNvGrpSpPr/>
              <p:nvPr/>
            </p:nvGrpSpPr>
            <p:grpSpPr>
              <a:xfrm>
                <a:off x="1512000" y="3852000"/>
                <a:ext cx="1353828" cy="884674"/>
                <a:chOff x="1512000" y="3852000"/>
                <a:chExt cx="1353828" cy="884674"/>
              </a:xfrm>
            </p:grpSpPr>
            <p:sp>
              <p:nvSpPr>
                <p:cNvPr id="372" name="TextBox 371">
                  <a:extLst>
                    <a:ext uri="{FF2B5EF4-FFF2-40B4-BE49-F238E27FC236}">
                      <a16:creationId xmlns:a16="http://schemas.microsoft.com/office/drawing/2014/main" id="{4A1BC689-3346-4445-B643-6111E1433BF3}"/>
                    </a:ext>
                  </a:extLst>
                </p:cNvPr>
                <p:cNvSpPr txBox="1"/>
                <p:nvPr/>
              </p:nvSpPr>
              <p:spPr>
                <a:xfrm>
                  <a:off x="1512000" y="4392000"/>
                  <a:ext cx="1353828" cy="344674"/>
                </a:xfrm>
                <a:prstGeom prst="rect">
                  <a:avLst/>
                </a:prstGeom>
                <a:noFill/>
              </p:spPr>
              <p:txBody>
                <a:bodyPr wrap="square" lIns="68655" tIns="34328" rIns="68655" bIns="34328" rtlCol="0">
                  <a:spAutoFit/>
                </a:bodyPr>
                <a:lstStyle/>
                <a:p>
                  <a:pPr algn="ctr" defTabSz="686678" fontAlgn="auto">
                    <a:spcBef>
                      <a:spcPts val="0"/>
                    </a:spcBef>
                    <a:spcAft>
                      <a:spcPts val="0"/>
                    </a:spcAft>
                  </a:pPr>
                  <a:r>
                    <a:rPr lang="en-AU" sz="751" b="1" dirty="0">
                      <a:solidFill>
                        <a:prstClr val="black"/>
                      </a:solidFill>
                      <a:latin typeface="Calibri"/>
                      <a:ea typeface="+mn-ea"/>
                    </a:rPr>
                    <a:t>MDM/RDM</a:t>
                  </a:r>
                </a:p>
              </p:txBody>
            </p:sp>
            <p:sp>
              <p:nvSpPr>
                <p:cNvPr id="373" name="Freeform 155">
                  <a:extLst>
                    <a:ext uri="{FF2B5EF4-FFF2-40B4-BE49-F238E27FC236}">
                      <a16:creationId xmlns:a16="http://schemas.microsoft.com/office/drawing/2014/main" id="{399CFCBD-9072-4F5A-AB26-0E7ACB23360A}"/>
                    </a:ext>
                  </a:extLst>
                </p:cNvPr>
                <p:cNvSpPr>
                  <a:spLocks noEditPoints="1"/>
                </p:cNvSpPr>
                <p:nvPr/>
              </p:nvSpPr>
              <p:spPr bwMode="auto">
                <a:xfrm>
                  <a:off x="1926000" y="3852000"/>
                  <a:ext cx="387907" cy="401354"/>
                </a:xfrm>
                <a:custGeom>
                  <a:avLst/>
                  <a:gdLst>
                    <a:gd name="T0" fmla="*/ 94 w 96"/>
                    <a:gd name="T1" fmla="*/ 40 h 96"/>
                    <a:gd name="T2" fmla="*/ 83 w 96"/>
                    <a:gd name="T3" fmla="*/ 40 h 96"/>
                    <a:gd name="T4" fmla="*/ 79 w 96"/>
                    <a:gd name="T5" fmla="*/ 31 h 96"/>
                    <a:gd name="T6" fmla="*/ 88 w 96"/>
                    <a:gd name="T7" fmla="*/ 23 h 96"/>
                    <a:gd name="T8" fmla="*/ 88 w 96"/>
                    <a:gd name="T9" fmla="*/ 21 h 96"/>
                    <a:gd name="T10" fmla="*/ 88 w 96"/>
                    <a:gd name="T11" fmla="*/ 20 h 96"/>
                    <a:gd name="T12" fmla="*/ 76 w 96"/>
                    <a:gd name="T13" fmla="*/ 8 h 96"/>
                    <a:gd name="T14" fmla="*/ 73 w 96"/>
                    <a:gd name="T15" fmla="*/ 8 h 96"/>
                    <a:gd name="T16" fmla="*/ 65 w 96"/>
                    <a:gd name="T17" fmla="*/ 17 h 96"/>
                    <a:gd name="T18" fmla="*/ 56 w 96"/>
                    <a:gd name="T19" fmla="*/ 13 h 96"/>
                    <a:gd name="T20" fmla="*/ 56 w 96"/>
                    <a:gd name="T21" fmla="*/ 2 h 96"/>
                    <a:gd name="T22" fmla="*/ 54 w 96"/>
                    <a:gd name="T23" fmla="*/ 0 h 96"/>
                    <a:gd name="T24" fmla="*/ 42 w 96"/>
                    <a:gd name="T25" fmla="*/ 0 h 96"/>
                    <a:gd name="T26" fmla="*/ 40 w 96"/>
                    <a:gd name="T27" fmla="*/ 2 h 96"/>
                    <a:gd name="T28" fmla="*/ 40 w 96"/>
                    <a:gd name="T29" fmla="*/ 13 h 96"/>
                    <a:gd name="T30" fmla="*/ 31 w 96"/>
                    <a:gd name="T31" fmla="*/ 17 h 96"/>
                    <a:gd name="T32" fmla="*/ 23 w 96"/>
                    <a:gd name="T33" fmla="*/ 8 h 96"/>
                    <a:gd name="T34" fmla="*/ 20 w 96"/>
                    <a:gd name="T35" fmla="*/ 8 h 96"/>
                    <a:gd name="T36" fmla="*/ 8 w 96"/>
                    <a:gd name="T37" fmla="*/ 20 h 96"/>
                    <a:gd name="T38" fmla="*/ 8 w 96"/>
                    <a:gd name="T39" fmla="*/ 23 h 96"/>
                    <a:gd name="T40" fmla="*/ 17 w 96"/>
                    <a:gd name="T41" fmla="*/ 31 h 96"/>
                    <a:gd name="T42" fmla="*/ 13 w 96"/>
                    <a:gd name="T43" fmla="*/ 40 h 96"/>
                    <a:gd name="T44" fmla="*/ 2 w 96"/>
                    <a:gd name="T45" fmla="*/ 40 h 96"/>
                    <a:gd name="T46" fmla="*/ 0 w 96"/>
                    <a:gd name="T47" fmla="*/ 42 h 96"/>
                    <a:gd name="T48" fmla="*/ 0 w 96"/>
                    <a:gd name="T49" fmla="*/ 54 h 96"/>
                    <a:gd name="T50" fmla="*/ 2 w 96"/>
                    <a:gd name="T51" fmla="*/ 56 h 96"/>
                    <a:gd name="T52" fmla="*/ 13 w 96"/>
                    <a:gd name="T53" fmla="*/ 56 h 96"/>
                    <a:gd name="T54" fmla="*/ 17 w 96"/>
                    <a:gd name="T55" fmla="*/ 65 h 96"/>
                    <a:gd name="T56" fmla="*/ 8 w 96"/>
                    <a:gd name="T57" fmla="*/ 73 h 96"/>
                    <a:gd name="T58" fmla="*/ 8 w 96"/>
                    <a:gd name="T59" fmla="*/ 75 h 96"/>
                    <a:gd name="T60" fmla="*/ 8 w 96"/>
                    <a:gd name="T61" fmla="*/ 76 h 96"/>
                    <a:gd name="T62" fmla="*/ 20 w 96"/>
                    <a:gd name="T63" fmla="*/ 88 h 96"/>
                    <a:gd name="T64" fmla="*/ 23 w 96"/>
                    <a:gd name="T65" fmla="*/ 88 h 96"/>
                    <a:gd name="T66" fmla="*/ 31 w 96"/>
                    <a:gd name="T67" fmla="*/ 79 h 96"/>
                    <a:gd name="T68" fmla="*/ 40 w 96"/>
                    <a:gd name="T69" fmla="*/ 83 h 96"/>
                    <a:gd name="T70" fmla="*/ 40 w 96"/>
                    <a:gd name="T71" fmla="*/ 94 h 96"/>
                    <a:gd name="T72" fmla="*/ 42 w 96"/>
                    <a:gd name="T73" fmla="*/ 96 h 96"/>
                    <a:gd name="T74" fmla="*/ 54 w 96"/>
                    <a:gd name="T75" fmla="*/ 96 h 96"/>
                    <a:gd name="T76" fmla="*/ 56 w 96"/>
                    <a:gd name="T77" fmla="*/ 94 h 96"/>
                    <a:gd name="T78" fmla="*/ 56 w 96"/>
                    <a:gd name="T79" fmla="*/ 83 h 96"/>
                    <a:gd name="T80" fmla="*/ 65 w 96"/>
                    <a:gd name="T81" fmla="*/ 79 h 96"/>
                    <a:gd name="T82" fmla="*/ 73 w 96"/>
                    <a:gd name="T83" fmla="*/ 88 h 96"/>
                    <a:gd name="T84" fmla="*/ 76 w 96"/>
                    <a:gd name="T85" fmla="*/ 88 h 96"/>
                    <a:gd name="T86" fmla="*/ 88 w 96"/>
                    <a:gd name="T87" fmla="*/ 76 h 96"/>
                    <a:gd name="T88" fmla="*/ 88 w 96"/>
                    <a:gd name="T89" fmla="*/ 73 h 96"/>
                    <a:gd name="T90" fmla="*/ 79 w 96"/>
                    <a:gd name="T91" fmla="*/ 65 h 96"/>
                    <a:gd name="T92" fmla="*/ 83 w 96"/>
                    <a:gd name="T93" fmla="*/ 56 h 96"/>
                    <a:gd name="T94" fmla="*/ 94 w 96"/>
                    <a:gd name="T95" fmla="*/ 56 h 96"/>
                    <a:gd name="T96" fmla="*/ 96 w 96"/>
                    <a:gd name="T97" fmla="*/ 54 h 96"/>
                    <a:gd name="T98" fmla="*/ 96 w 96"/>
                    <a:gd name="T99" fmla="*/ 42 h 96"/>
                    <a:gd name="T100" fmla="*/ 94 w 96"/>
                    <a:gd name="T101" fmla="*/ 40 h 96"/>
                    <a:gd name="T102" fmla="*/ 48 w 96"/>
                    <a:gd name="T103" fmla="*/ 64 h 96"/>
                    <a:gd name="T104" fmla="*/ 32 w 96"/>
                    <a:gd name="T105" fmla="*/ 48 h 96"/>
                    <a:gd name="T106" fmla="*/ 48 w 96"/>
                    <a:gd name="T107" fmla="*/ 32 h 96"/>
                    <a:gd name="T108" fmla="*/ 64 w 96"/>
                    <a:gd name="T109" fmla="*/ 48 h 96"/>
                    <a:gd name="T110" fmla="*/ 48 w 96"/>
                    <a:gd name="T11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6">
                      <a:moveTo>
                        <a:pt x="94" y="40"/>
                      </a:moveTo>
                      <a:cubicBezTo>
                        <a:pt x="83" y="40"/>
                        <a:pt x="83" y="40"/>
                        <a:pt x="83" y="40"/>
                      </a:cubicBezTo>
                      <a:cubicBezTo>
                        <a:pt x="82" y="37"/>
                        <a:pt x="81" y="33"/>
                        <a:pt x="79" y="31"/>
                      </a:cubicBezTo>
                      <a:cubicBezTo>
                        <a:pt x="88" y="23"/>
                        <a:pt x="88" y="23"/>
                        <a:pt x="88" y="23"/>
                      </a:cubicBezTo>
                      <a:cubicBezTo>
                        <a:pt x="88" y="22"/>
                        <a:pt x="88" y="22"/>
                        <a:pt x="88" y="21"/>
                      </a:cubicBezTo>
                      <a:cubicBezTo>
                        <a:pt x="88" y="21"/>
                        <a:pt x="88" y="20"/>
                        <a:pt x="88" y="20"/>
                      </a:cubicBezTo>
                      <a:cubicBezTo>
                        <a:pt x="76" y="8"/>
                        <a:pt x="76" y="8"/>
                        <a:pt x="76" y="8"/>
                      </a:cubicBezTo>
                      <a:cubicBezTo>
                        <a:pt x="75" y="8"/>
                        <a:pt x="74" y="8"/>
                        <a:pt x="73" y="8"/>
                      </a:cubicBezTo>
                      <a:cubicBezTo>
                        <a:pt x="65" y="17"/>
                        <a:pt x="65" y="17"/>
                        <a:pt x="65" y="17"/>
                      </a:cubicBezTo>
                      <a:cubicBezTo>
                        <a:pt x="63" y="15"/>
                        <a:pt x="59" y="14"/>
                        <a:pt x="56" y="13"/>
                      </a:cubicBezTo>
                      <a:cubicBezTo>
                        <a:pt x="56" y="2"/>
                        <a:pt x="56" y="2"/>
                        <a:pt x="56" y="2"/>
                      </a:cubicBezTo>
                      <a:cubicBezTo>
                        <a:pt x="56" y="1"/>
                        <a:pt x="55" y="0"/>
                        <a:pt x="54" y="0"/>
                      </a:cubicBezTo>
                      <a:cubicBezTo>
                        <a:pt x="42" y="0"/>
                        <a:pt x="42" y="0"/>
                        <a:pt x="42" y="0"/>
                      </a:cubicBezTo>
                      <a:cubicBezTo>
                        <a:pt x="41" y="0"/>
                        <a:pt x="40" y="1"/>
                        <a:pt x="40" y="2"/>
                      </a:cubicBezTo>
                      <a:cubicBezTo>
                        <a:pt x="40" y="13"/>
                        <a:pt x="40" y="13"/>
                        <a:pt x="40" y="13"/>
                      </a:cubicBezTo>
                      <a:cubicBezTo>
                        <a:pt x="37" y="14"/>
                        <a:pt x="33" y="15"/>
                        <a:pt x="31" y="17"/>
                      </a:cubicBezTo>
                      <a:cubicBezTo>
                        <a:pt x="23" y="8"/>
                        <a:pt x="23" y="8"/>
                        <a:pt x="23" y="8"/>
                      </a:cubicBezTo>
                      <a:cubicBezTo>
                        <a:pt x="22" y="8"/>
                        <a:pt x="20" y="8"/>
                        <a:pt x="20" y="8"/>
                      </a:cubicBezTo>
                      <a:cubicBezTo>
                        <a:pt x="8" y="20"/>
                        <a:pt x="8" y="20"/>
                        <a:pt x="8" y="20"/>
                      </a:cubicBezTo>
                      <a:cubicBezTo>
                        <a:pt x="8" y="20"/>
                        <a:pt x="8" y="22"/>
                        <a:pt x="8" y="23"/>
                      </a:cubicBezTo>
                      <a:cubicBezTo>
                        <a:pt x="17" y="31"/>
                        <a:pt x="17" y="31"/>
                        <a:pt x="17" y="31"/>
                      </a:cubicBezTo>
                      <a:cubicBezTo>
                        <a:pt x="15" y="33"/>
                        <a:pt x="14" y="37"/>
                        <a:pt x="13" y="40"/>
                      </a:cubicBezTo>
                      <a:cubicBezTo>
                        <a:pt x="2" y="40"/>
                        <a:pt x="2" y="40"/>
                        <a:pt x="2" y="40"/>
                      </a:cubicBezTo>
                      <a:cubicBezTo>
                        <a:pt x="1" y="40"/>
                        <a:pt x="0" y="41"/>
                        <a:pt x="0" y="42"/>
                      </a:cubicBezTo>
                      <a:cubicBezTo>
                        <a:pt x="0" y="54"/>
                        <a:pt x="0" y="54"/>
                        <a:pt x="0" y="54"/>
                      </a:cubicBezTo>
                      <a:cubicBezTo>
                        <a:pt x="0" y="55"/>
                        <a:pt x="1" y="56"/>
                        <a:pt x="2" y="56"/>
                      </a:cubicBezTo>
                      <a:cubicBezTo>
                        <a:pt x="13" y="56"/>
                        <a:pt x="13" y="56"/>
                        <a:pt x="13" y="56"/>
                      </a:cubicBezTo>
                      <a:cubicBezTo>
                        <a:pt x="14" y="59"/>
                        <a:pt x="15" y="63"/>
                        <a:pt x="17" y="65"/>
                      </a:cubicBezTo>
                      <a:cubicBezTo>
                        <a:pt x="8" y="73"/>
                        <a:pt x="8" y="73"/>
                        <a:pt x="8" y="73"/>
                      </a:cubicBezTo>
                      <a:cubicBezTo>
                        <a:pt x="8" y="74"/>
                        <a:pt x="8" y="74"/>
                        <a:pt x="8" y="75"/>
                      </a:cubicBezTo>
                      <a:cubicBezTo>
                        <a:pt x="8" y="75"/>
                        <a:pt x="8" y="76"/>
                        <a:pt x="8" y="76"/>
                      </a:cubicBezTo>
                      <a:cubicBezTo>
                        <a:pt x="20" y="88"/>
                        <a:pt x="20" y="88"/>
                        <a:pt x="20" y="88"/>
                      </a:cubicBezTo>
                      <a:cubicBezTo>
                        <a:pt x="20" y="88"/>
                        <a:pt x="22" y="88"/>
                        <a:pt x="23" y="88"/>
                      </a:cubicBezTo>
                      <a:cubicBezTo>
                        <a:pt x="31" y="79"/>
                        <a:pt x="31" y="79"/>
                        <a:pt x="31" y="79"/>
                      </a:cubicBezTo>
                      <a:cubicBezTo>
                        <a:pt x="33" y="81"/>
                        <a:pt x="37" y="82"/>
                        <a:pt x="40" y="83"/>
                      </a:cubicBezTo>
                      <a:cubicBezTo>
                        <a:pt x="40" y="94"/>
                        <a:pt x="40" y="94"/>
                        <a:pt x="40" y="94"/>
                      </a:cubicBezTo>
                      <a:cubicBezTo>
                        <a:pt x="40" y="95"/>
                        <a:pt x="41" y="96"/>
                        <a:pt x="42" y="96"/>
                      </a:cubicBezTo>
                      <a:cubicBezTo>
                        <a:pt x="54" y="96"/>
                        <a:pt x="54" y="96"/>
                        <a:pt x="54" y="96"/>
                      </a:cubicBezTo>
                      <a:cubicBezTo>
                        <a:pt x="55" y="96"/>
                        <a:pt x="56" y="95"/>
                        <a:pt x="56" y="94"/>
                      </a:cubicBezTo>
                      <a:cubicBezTo>
                        <a:pt x="56" y="83"/>
                        <a:pt x="56" y="83"/>
                        <a:pt x="56" y="83"/>
                      </a:cubicBezTo>
                      <a:cubicBezTo>
                        <a:pt x="59" y="82"/>
                        <a:pt x="63" y="81"/>
                        <a:pt x="65" y="79"/>
                      </a:cubicBezTo>
                      <a:cubicBezTo>
                        <a:pt x="73" y="88"/>
                        <a:pt x="73" y="88"/>
                        <a:pt x="73" y="88"/>
                      </a:cubicBezTo>
                      <a:cubicBezTo>
                        <a:pt x="74" y="88"/>
                        <a:pt x="76" y="88"/>
                        <a:pt x="76" y="88"/>
                      </a:cubicBezTo>
                      <a:cubicBezTo>
                        <a:pt x="88" y="76"/>
                        <a:pt x="88" y="76"/>
                        <a:pt x="88" y="76"/>
                      </a:cubicBezTo>
                      <a:cubicBezTo>
                        <a:pt x="88" y="76"/>
                        <a:pt x="88" y="74"/>
                        <a:pt x="88" y="73"/>
                      </a:cubicBezTo>
                      <a:cubicBezTo>
                        <a:pt x="79" y="65"/>
                        <a:pt x="79" y="65"/>
                        <a:pt x="79" y="65"/>
                      </a:cubicBezTo>
                      <a:cubicBezTo>
                        <a:pt x="81" y="63"/>
                        <a:pt x="82" y="59"/>
                        <a:pt x="83" y="56"/>
                      </a:cubicBezTo>
                      <a:cubicBezTo>
                        <a:pt x="94" y="56"/>
                        <a:pt x="94" y="56"/>
                        <a:pt x="94" y="56"/>
                      </a:cubicBezTo>
                      <a:cubicBezTo>
                        <a:pt x="95" y="56"/>
                        <a:pt x="96" y="55"/>
                        <a:pt x="96" y="54"/>
                      </a:cubicBezTo>
                      <a:cubicBezTo>
                        <a:pt x="96" y="42"/>
                        <a:pt x="96" y="42"/>
                        <a:pt x="96" y="42"/>
                      </a:cubicBezTo>
                      <a:cubicBezTo>
                        <a:pt x="96" y="41"/>
                        <a:pt x="95" y="40"/>
                        <a:pt x="94" y="40"/>
                      </a:cubicBezTo>
                      <a:close/>
                      <a:moveTo>
                        <a:pt x="48" y="64"/>
                      </a:moveTo>
                      <a:cubicBezTo>
                        <a:pt x="39" y="64"/>
                        <a:pt x="32" y="57"/>
                        <a:pt x="32" y="48"/>
                      </a:cubicBezTo>
                      <a:cubicBezTo>
                        <a:pt x="32" y="39"/>
                        <a:pt x="39" y="32"/>
                        <a:pt x="48" y="32"/>
                      </a:cubicBezTo>
                      <a:cubicBezTo>
                        <a:pt x="57" y="32"/>
                        <a:pt x="64" y="39"/>
                        <a:pt x="64" y="48"/>
                      </a:cubicBezTo>
                      <a:cubicBezTo>
                        <a:pt x="64" y="57"/>
                        <a:pt x="57" y="64"/>
                        <a:pt x="48"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grpSp>
          <p:grpSp>
            <p:nvGrpSpPr>
              <p:cNvPr id="254" name="Group 253">
                <a:extLst>
                  <a:ext uri="{FF2B5EF4-FFF2-40B4-BE49-F238E27FC236}">
                    <a16:creationId xmlns:a16="http://schemas.microsoft.com/office/drawing/2014/main" id="{5B2C2701-2D50-4D86-92DD-1C36E15325FD}"/>
                  </a:ext>
                </a:extLst>
              </p:cNvPr>
              <p:cNvGrpSpPr/>
              <p:nvPr/>
            </p:nvGrpSpPr>
            <p:grpSpPr>
              <a:xfrm>
                <a:off x="1368000" y="2772000"/>
                <a:ext cx="1652002" cy="884674"/>
                <a:chOff x="1368000" y="2772000"/>
                <a:chExt cx="1652002" cy="884674"/>
              </a:xfrm>
            </p:grpSpPr>
            <p:sp>
              <p:nvSpPr>
                <p:cNvPr id="370" name="TextBox 369">
                  <a:extLst>
                    <a:ext uri="{FF2B5EF4-FFF2-40B4-BE49-F238E27FC236}">
                      <a16:creationId xmlns:a16="http://schemas.microsoft.com/office/drawing/2014/main" id="{8977D35F-1696-4682-A49E-965F883DCC5C}"/>
                    </a:ext>
                  </a:extLst>
                </p:cNvPr>
                <p:cNvSpPr txBox="1"/>
                <p:nvPr/>
              </p:nvSpPr>
              <p:spPr>
                <a:xfrm>
                  <a:off x="1368000" y="3312000"/>
                  <a:ext cx="1652002" cy="344674"/>
                </a:xfrm>
                <a:prstGeom prst="rect">
                  <a:avLst/>
                </a:prstGeom>
                <a:noFill/>
              </p:spPr>
              <p:txBody>
                <a:bodyPr wrap="square" lIns="68655" tIns="34328" rIns="68655" bIns="34328" rtlCol="0">
                  <a:spAutoFit/>
                </a:bodyPr>
                <a:lstStyle/>
                <a:p>
                  <a:pPr algn="ctr" defTabSz="686678" fontAlgn="auto">
                    <a:spcBef>
                      <a:spcPts val="0"/>
                    </a:spcBef>
                    <a:spcAft>
                      <a:spcPts val="0"/>
                    </a:spcAft>
                  </a:pPr>
                  <a:r>
                    <a:rPr lang="en-AU" sz="751" b="1" dirty="0">
                      <a:solidFill>
                        <a:prstClr val="black"/>
                      </a:solidFill>
                      <a:latin typeface="Calibri"/>
                      <a:ea typeface="+mn-ea"/>
                    </a:rPr>
                    <a:t>Metadata Mgmt.</a:t>
                  </a:r>
                </a:p>
              </p:txBody>
            </p:sp>
            <p:sp>
              <p:nvSpPr>
                <p:cNvPr id="371" name="Freeform 154">
                  <a:extLst>
                    <a:ext uri="{FF2B5EF4-FFF2-40B4-BE49-F238E27FC236}">
                      <a16:creationId xmlns:a16="http://schemas.microsoft.com/office/drawing/2014/main" id="{01ACC33C-65C3-4D3B-829B-22CE4167F6E9}"/>
                    </a:ext>
                  </a:extLst>
                </p:cNvPr>
                <p:cNvSpPr>
                  <a:spLocks/>
                </p:cNvSpPr>
                <p:nvPr/>
              </p:nvSpPr>
              <p:spPr bwMode="auto">
                <a:xfrm>
                  <a:off x="1926000" y="2772000"/>
                  <a:ext cx="426679" cy="415434"/>
                </a:xfrm>
                <a:custGeom>
                  <a:avLst/>
                  <a:gdLst>
                    <a:gd name="T0" fmla="*/ 91 w 97"/>
                    <a:gd name="T1" fmla="*/ 15 h 94"/>
                    <a:gd name="T2" fmla="*/ 90 w 97"/>
                    <a:gd name="T3" fmla="*/ 14 h 94"/>
                    <a:gd name="T4" fmla="*/ 88 w 97"/>
                    <a:gd name="T5" fmla="*/ 14 h 94"/>
                    <a:gd name="T6" fmla="*/ 75 w 97"/>
                    <a:gd name="T7" fmla="*/ 27 h 94"/>
                    <a:gd name="T8" fmla="*/ 68 w 97"/>
                    <a:gd name="T9" fmla="*/ 27 h 94"/>
                    <a:gd name="T10" fmla="*/ 68 w 97"/>
                    <a:gd name="T11" fmla="*/ 19 h 94"/>
                    <a:gd name="T12" fmla="*/ 80 w 97"/>
                    <a:gd name="T13" fmla="*/ 6 h 94"/>
                    <a:gd name="T14" fmla="*/ 81 w 97"/>
                    <a:gd name="T15" fmla="*/ 4 h 94"/>
                    <a:gd name="T16" fmla="*/ 79 w 97"/>
                    <a:gd name="T17" fmla="*/ 3 h 94"/>
                    <a:gd name="T18" fmla="*/ 67 w 97"/>
                    <a:gd name="T19" fmla="*/ 0 h 94"/>
                    <a:gd name="T20" fmla="*/ 47 w 97"/>
                    <a:gd name="T21" fmla="*/ 8 h 94"/>
                    <a:gd name="T22" fmla="*/ 41 w 97"/>
                    <a:gd name="T23" fmla="*/ 39 h 94"/>
                    <a:gd name="T24" fmla="*/ 3 w 97"/>
                    <a:gd name="T25" fmla="*/ 77 h 94"/>
                    <a:gd name="T26" fmla="*/ 0 w 97"/>
                    <a:gd name="T27" fmla="*/ 84 h 94"/>
                    <a:gd name="T28" fmla="*/ 3 w 97"/>
                    <a:gd name="T29" fmla="*/ 91 h 94"/>
                    <a:gd name="T30" fmla="*/ 10 w 97"/>
                    <a:gd name="T31" fmla="*/ 94 h 94"/>
                    <a:gd name="T32" fmla="*/ 17 w 97"/>
                    <a:gd name="T33" fmla="*/ 91 h 94"/>
                    <a:gd name="T34" fmla="*/ 55 w 97"/>
                    <a:gd name="T35" fmla="*/ 53 h 94"/>
                    <a:gd name="T36" fmla="*/ 66 w 97"/>
                    <a:gd name="T37" fmla="*/ 56 h 94"/>
                    <a:gd name="T38" fmla="*/ 66 w 97"/>
                    <a:gd name="T39" fmla="*/ 56 h 94"/>
                    <a:gd name="T40" fmla="*/ 86 w 97"/>
                    <a:gd name="T41" fmla="*/ 47 h 94"/>
                    <a:gd name="T42" fmla="*/ 91 w 97"/>
                    <a:gd name="T43"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4">
                      <a:moveTo>
                        <a:pt x="91" y="15"/>
                      </a:moveTo>
                      <a:cubicBezTo>
                        <a:pt x="91" y="14"/>
                        <a:pt x="90" y="14"/>
                        <a:pt x="90" y="14"/>
                      </a:cubicBezTo>
                      <a:cubicBezTo>
                        <a:pt x="89" y="14"/>
                        <a:pt x="89" y="14"/>
                        <a:pt x="88" y="14"/>
                      </a:cubicBezTo>
                      <a:cubicBezTo>
                        <a:pt x="75" y="27"/>
                        <a:pt x="75" y="27"/>
                        <a:pt x="75" y="27"/>
                      </a:cubicBezTo>
                      <a:cubicBezTo>
                        <a:pt x="68" y="27"/>
                        <a:pt x="68" y="27"/>
                        <a:pt x="68" y="27"/>
                      </a:cubicBezTo>
                      <a:cubicBezTo>
                        <a:pt x="68" y="19"/>
                        <a:pt x="68" y="19"/>
                        <a:pt x="68" y="19"/>
                      </a:cubicBezTo>
                      <a:cubicBezTo>
                        <a:pt x="80" y="6"/>
                        <a:pt x="80" y="6"/>
                        <a:pt x="80" y="6"/>
                      </a:cubicBezTo>
                      <a:cubicBezTo>
                        <a:pt x="80" y="5"/>
                        <a:pt x="81" y="5"/>
                        <a:pt x="81" y="4"/>
                      </a:cubicBezTo>
                      <a:cubicBezTo>
                        <a:pt x="80" y="4"/>
                        <a:pt x="80" y="3"/>
                        <a:pt x="79" y="3"/>
                      </a:cubicBezTo>
                      <a:cubicBezTo>
                        <a:pt x="76" y="1"/>
                        <a:pt x="71" y="0"/>
                        <a:pt x="67" y="0"/>
                      </a:cubicBezTo>
                      <a:cubicBezTo>
                        <a:pt x="59" y="0"/>
                        <a:pt x="52" y="3"/>
                        <a:pt x="47" y="8"/>
                      </a:cubicBezTo>
                      <a:cubicBezTo>
                        <a:pt x="38" y="16"/>
                        <a:pt x="36" y="28"/>
                        <a:pt x="41" y="39"/>
                      </a:cubicBezTo>
                      <a:cubicBezTo>
                        <a:pt x="3" y="77"/>
                        <a:pt x="3" y="77"/>
                        <a:pt x="3" y="77"/>
                      </a:cubicBezTo>
                      <a:cubicBezTo>
                        <a:pt x="1" y="79"/>
                        <a:pt x="0" y="82"/>
                        <a:pt x="0" y="84"/>
                      </a:cubicBezTo>
                      <a:cubicBezTo>
                        <a:pt x="0" y="87"/>
                        <a:pt x="1" y="90"/>
                        <a:pt x="3" y="91"/>
                      </a:cubicBezTo>
                      <a:cubicBezTo>
                        <a:pt x="4" y="93"/>
                        <a:pt x="7" y="94"/>
                        <a:pt x="10" y="94"/>
                      </a:cubicBezTo>
                      <a:cubicBezTo>
                        <a:pt x="12" y="94"/>
                        <a:pt x="15" y="93"/>
                        <a:pt x="17" y="91"/>
                      </a:cubicBezTo>
                      <a:cubicBezTo>
                        <a:pt x="55" y="53"/>
                        <a:pt x="55" y="53"/>
                        <a:pt x="55" y="53"/>
                      </a:cubicBezTo>
                      <a:cubicBezTo>
                        <a:pt x="59" y="55"/>
                        <a:pt x="62" y="56"/>
                        <a:pt x="66" y="56"/>
                      </a:cubicBezTo>
                      <a:cubicBezTo>
                        <a:pt x="66" y="56"/>
                        <a:pt x="66" y="56"/>
                        <a:pt x="66" y="56"/>
                      </a:cubicBezTo>
                      <a:cubicBezTo>
                        <a:pt x="74" y="56"/>
                        <a:pt x="81" y="53"/>
                        <a:pt x="86" y="47"/>
                      </a:cubicBezTo>
                      <a:cubicBezTo>
                        <a:pt x="95" y="39"/>
                        <a:pt x="97" y="26"/>
                        <a:pt x="9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grpSp>
          <p:grpSp>
            <p:nvGrpSpPr>
              <p:cNvPr id="255" name="Group 254">
                <a:extLst>
                  <a:ext uri="{FF2B5EF4-FFF2-40B4-BE49-F238E27FC236}">
                    <a16:creationId xmlns:a16="http://schemas.microsoft.com/office/drawing/2014/main" id="{A4E0A9ED-3F30-487E-9FAB-4CABE57E0504}"/>
                  </a:ext>
                </a:extLst>
              </p:cNvPr>
              <p:cNvGrpSpPr/>
              <p:nvPr/>
            </p:nvGrpSpPr>
            <p:grpSpPr>
              <a:xfrm>
                <a:off x="1512000" y="1692867"/>
                <a:ext cx="1353828" cy="883807"/>
                <a:chOff x="1512000" y="1692867"/>
                <a:chExt cx="1353828" cy="883807"/>
              </a:xfrm>
            </p:grpSpPr>
            <p:sp>
              <p:nvSpPr>
                <p:cNvPr id="259" name="TextBox 258">
                  <a:extLst>
                    <a:ext uri="{FF2B5EF4-FFF2-40B4-BE49-F238E27FC236}">
                      <a16:creationId xmlns:a16="http://schemas.microsoft.com/office/drawing/2014/main" id="{43491324-9078-4330-A7C4-136C4E4B4C7A}"/>
                    </a:ext>
                  </a:extLst>
                </p:cNvPr>
                <p:cNvSpPr txBox="1"/>
                <p:nvPr/>
              </p:nvSpPr>
              <p:spPr>
                <a:xfrm>
                  <a:off x="1512000" y="2232000"/>
                  <a:ext cx="1353828" cy="344674"/>
                </a:xfrm>
                <a:prstGeom prst="rect">
                  <a:avLst/>
                </a:prstGeom>
                <a:noFill/>
              </p:spPr>
              <p:txBody>
                <a:bodyPr wrap="square" lIns="68655" tIns="34328" rIns="68655" bIns="34328" rtlCol="0">
                  <a:spAutoFit/>
                </a:bodyPr>
                <a:lstStyle/>
                <a:p>
                  <a:pPr algn="ctr" defTabSz="686678" fontAlgn="auto">
                    <a:spcBef>
                      <a:spcPts val="0"/>
                    </a:spcBef>
                    <a:spcAft>
                      <a:spcPts val="0"/>
                    </a:spcAft>
                  </a:pPr>
                  <a:r>
                    <a:rPr lang="en-AU" sz="751" b="1" dirty="0">
                      <a:solidFill>
                        <a:prstClr val="black"/>
                      </a:solidFill>
                      <a:latin typeface="Calibri"/>
                      <a:ea typeface="+mn-ea"/>
                    </a:rPr>
                    <a:t>Governance</a:t>
                  </a:r>
                </a:p>
              </p:txBody>
            </p:sp>
            <p:grpSp>
              <p:nvGrpSpPr>
                <p:cNvPr id="260" name="Group 259">
                  <a:extLst>
                    <a:ext uri="{FF2B5EF4-FFF2-40B4-BE49-F238E27FC236}">
                      <a16:creationId xmlns:a16="http://schemas.microsoft.com/office/drawing/2014/main" id="{406BE4D7-4972-460F-88EC-E600549AFCEC}"/>
                    </a:ext>
                  </a:extLst>
                </p:cNvPr>
                <p:cNvGrpSpPr/>
                <p:nvPr/>
              </p:nvGrpSpPr>
              <p:grpSpPr>
                <a:xfrm>
                  <a:off x="1926702" y="1692867"/>
                  <a:ext cx="479893" cy="486917"/>
                  <a:chOff x="3935964" y="5571146"/>
                  <a:chExt cx="423000" cy="423001"/>
                </a:xfrm>
              </p:grpSpPr>
              <p:sp>
                <p:nvSpPr>
                  <p:cNvPr id="261" name="Freeform 2968">
                    <a:extLst>
                      <a:ext uri="{FF2B5EF4-FFF2-40B4-BE49-F238E27FC236}">
                        <a16:creationId xmlns:a16="http://schemas.microsoft.com/office/drawing/2014/main" id="{CD69C651-C29B-4F48-B41E-0717E6759492}"/>
                      </a:ext>
                    </a:extLst>
                  </p:cNvPr>
                  <p:cNvSpPr>
                    <a:spLocks noEditPoints="1"/>
                  </p:cNvSpPr>
                  <p:nvPr/>
                </p:nvSpPr>
                <p:spPr bwMode="auto">
                  <a:xfrm>
                    <a:off x="4058770" y="5571146"/>
                    <a:ext cx="300194" cy="300194"/>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68" name="Freeform 2969">
                    <a:extLst>
                      <a:ext uri="{FF2B5EF4-FFF2-40B4-BE49-F238E27FC236}">
                        <a16:creationId xmlns:a16="http://schemas.microsoft.com/office/drawing/2014/main" id="{B289EE5E-7827-4D6E-B480-A45C0507D523}"/>
                      </a:ext>
                    </a:extLst>
                  </p:cNvPr>
                  <p:cNvSpPr>
                    <a:spLocks/>
                  </p:cNvSpPr>
                  <p:nvPr/>
                </p:nvSpPr>
                <p:spPr bwMode="auto">
                  <a:xfrm>
                    <a:off x="4031480" y="5864518"/>
                    <a:ext cx="293372" cy="112574"/>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sp>
                <p:nvSpPr>
                  <p:cNvPr id="369" name="Freeform 2970">
                    <a:extLst>
                      <a:ext uri="{FF2B5EF4-FFF2-40B4-BE49-F238E27FC236}">
                        <a16:creationId xmlns:a16="http://schemas.microsoft.com/office/drawing/2014/main" id="{95C7C034-0275-4A90-8900-8443EFE17A4A}"/>
                      </a:ext>
                    </a:extLst>
                  </p:cNvPr>
                  <p:cNvSpPr>
                    <a:spLocks/>
                  </p:cNvSpPr>
                  <p:nvPr/>
                </p:nvSpPr>
                <p:spPr bwMode="auto">
                  <a:xfrm>
                    <a:off x="3935964" y="5854283"/>
                    <a:ext cx="78461" cy="139864"/>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grpSp>
          </p:grpSp>
          <p:grpSp>
            <p:nvGrpSpPr>
              <p:cNvPr id="256" name="Group 255">
                <a:extLst>
                  <a:ext uri="{FF2B5EF4-FFF2-40B4-BE49-F238E27FC236}">
                    <a16:creationId xmlns:a16="http://schemas.microsoft.com/office/drawing/2014/main" id="{B4B2F52D-DBE0-480A-87B0-8924AEB95324}"/>
                  </a:ext>
                </a:extLst>
              </p:cNvPr>
              <p:cNvGrpSpPr/>
              <p:nvPr/>
            </p:nvGrpSpPr>
            <p:grpSpPr>
              <a:xfrm>
                <a:off x="1512000" y="6012000"/>
                <a:ext cx="1352385" cy="884674"/>
                <a:chOff x="1512000" y="6012000"/>
                <a:chExt cx="1352385" cy="884674"/>
              </a:xfrm>
            </p:grpSpPr>
            <p:sp>
              <p:nvSpPr>
                <p:cNvPr id="257" name="TextBox 256">
                  <a:extLst>
                    <a:ext uri="{FF2B5EF4-FFF2-40B4-BE49-F238E27FC236}">
                      <a16:creationId xmlns:a16="http://schemas.microsoft.com/office/drawing/2014/main" id="{B2607F3E-847E-44E4-832E-C8C791B3A425}"/>
                    </a:ext>
                  </a:extLst>
                </p:cNvPr>
                <p:cNvSpPr txBox="1"/>
                <p:nvPr/>
              </p:nvSpPr>
              <p:spPr>
                <a:xfrm>
                  <a:off x="1512000" y="6552000"/>
                  <a:ext cx="1352385" cy="344674"/>
                </a:xfrm>
                <a:prstGeom prst="rect">
                  <a:avLst/>
                </a:prstGeom>
                <a:noFill/>
              </p:spPr>
              <p:txBody>
                <a:bodyPr wrap="square" lIns="68655" tIns="34328" rIns="68655" bIns="34328" rtlCol="0">
                  <a:spAutoFit/>
                </a:bodyPr>
                <a:lstStyle/>
                <a:p>
                  <a:pPr algn="ctr" defTabSz="686678" fontAlgn="auto">
                    <a:spcBef>
                      <a:spcPts val="0"/>
                    </a:spcBef>
                    <a:spcAft>
                      <a:spcPts val="0"/>
                    </a:spcAft>
                  </a:pPr>
                  <a:r>
                    <a:rPr lang="en-AU" sz="751" b="1" dirty="0">
                      <a:solidFill>
                        <a:prstClr val="black"/>
                      </a:solidFill>
                      <a:latin typeface="Calibri"/>
                      <a:ea typeface="+mn-ea"/>
                    </a:rPr>
                    <a:t>Disaster Rec.</a:t>
                  </a:r>
                </a:p>
              </p:txBody>
            </p:sp>
            <p:sp>
              <p:nvSpPr>
                <p:cNvPr id="258" name="Freeform 159">
                  <a:extLst>
                    <a:ext uri="{FF2B5EF4-FFF2-40B4-BE49-F238E27FC236}">
                      <a16:creationId xmlns:a16="http://schemas.microsoft.com/office/drawing/2014/main" id="{A398D1AD-0A98-4621-BB55-7C9A25A1A579}"/>
                    </a:ext>
                  </a:extLst>
                </p:cNvPr>
                <p:cNvSpPr>
                  <a:spLocks/>
                </p:cNvSpPr>
                <p:nvPr/>
              </p:nvSpPr>
              <p:spPr bwMode="auto">
                <a:xfrm>
                  <a:off x="1926000" y="6012000"/>
                  <a:ext cx="568630" cy="552918"/>
                </a:xfrm>
                <a:custGeom>
                  <a:avLst/>
                  <a:gdLst>
                    <a:gd name="T0" fmla="*/ 92 w 96"/>
                    <a:gd name="T1" fmla="*/ 40 h 84"/>
                    <a:gd name="T2" fmla="*/ 73 w 96"/>
                    <a:gd name="T3" fmla="*/ 40 h 84"/>
                    <a:gd name="T4" fmla="*/ 66 w 96"/>
                    <a:gd name="T5" fmla="*/ 23 h 84"/>
                    <a:gd name="T6" fmla="*/ 62 w 96"/>
                    <a:gd name="T7" fmla="*/ 20 h 84"/>
                    <a:gd name="T8" fmla="*/ 58 w 96"/>
                    <a:gd name="T9" fmla="*/ 23 h 84"/>
                    <a:gd name="T10" fmla="*/ 51 w 96"/>
                    <a:gd name="T11" fmla="*/ 58 h 84"/>
                    <a:gd name="T12" fmla="*/ 42 w 96"/>
                    <a:gd name="T13" fmla="*/ 3 h 84"/>
                    <a:gd name="T14" fmla="*/ 38 w 96"/>
                    <a:gd name="T15" fmla="*/ 0 h 84"/>
                    <a:gd name="T16" fmla="*/ 34 w 96"/>
                    <a:gd name="T17" fmla="*/ 3 h 84"/>
                    <a:gd name="T18" fmla="*/ 23 w 96"/>
                    <a:gd name="T19" fmla="*/ 40 h 84"/>
                    <a:gd name="T20" fmla="*/ 4 w 96"/>
                    <a:gd name="T21" fmla="*/ 40 h 84"/>
                    <a:gd name="T22" fmla="*/ 0 w 96"/>
                    <a:gd name="T23" fmla="*/ 44 h 84"/>
                    <a:gd name="T24" fmla="*/ 4 w 96"/>
                    <a:gd name="T25" fmla="*/ 48 h 84"/>
                    <a:gd name="T26" fmla="*/ 26 w 96"/>
                    <a:gd name="T27" fmla="*/ 48 h 84"/>
                    <a:gd name="T28" fmla="*/ 30 w 96"/>
                    <a:gd name="T29" fmla="*/ 45 h 84"/>
                    <a:gd name="T30" fmla="*/ 37 w 96"/>
                    <a:gd name="T31" fmla="*/ 22 h 84"/>
                    <a:gd name="T32" fmla="*/ 46 w 96"/>
                    <a:gd name="T33" fmla="*/ 81 h 84"/>
                    <a:gd name="T34" fmla="*/ 50 w 96"/>
                    <a:gd name="T35" fmla="*/ 84 h 84"/>
                    <a:gd name="T36" fmla="*/ 50 w 96"/>
                    <a:gd name="T37" fmla="*/ 84 h 84"/>
                    <a:gd name="T38" fmla="*/ 54 w 96"/>
                    <a:gd name="T39" fmla="*/ 81 h 84"/>
                    <a:gd name="T40" fmla="*/ 63 w 96"/>
                    <a:gd name="T41" fmla="*/ 38 h 84"/>
                    <a:gd name="T42" fmla="*/ 66 w 96"/>
                    <a:gd name="T43" fmla="*/ 45 h 84"/>
                    <a:gd name="T44" fmla="*/ 70 w 96"/>
                    <a:gd name="T45" fmla="*/ 48 h 84"/>
                    <a:gd name="T46" fmla="*/ 92 w 96"/>
                    <a:gd name="T47" fmla="*/ 48 h 84"/>
                    <a:gd name="T48" fmla="*/ 96 w 96"/>
                    <a:gd name="T49" fmla="*/ 44 h 84"/>
                    <a:gd name="T50" fmla="*/ 92 w 96"/>
                    <a:gd name="T51"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84">
                      <a:moveTo>
                        <a:pt x="92" y="40"/>
                      </a:moveTo>
                      <a:cubicBezTo>
                        <a:pt x="73" y="40"/>
                        <a:pt x="73" y="40"/>
                        <a:pt x="73" y="40"/>
                      </a:cubicBezTo>
                      <a:cubicBezTo>
                        <a:pt x="66" y="23"/>
                        <a:pt x="66" y="23"/>
                        <a:pt x="66" y="23"/>
                      </a:cubicBezTo>
                      <a:cubicBezTo>
                        <a:pt x="65" y="21"/>
                        <a:pt x="63" y="20"/>
                        <a:pt x="62" y="20"/>
                      </a:cubicBezTo>
                      <a:cubicBezTo>
                        <a:pt x="60" y="20"/>
                        <a:pt x="58" y="21"/>
                        <a:pt x="58" y="23"/>
                      </a:cubicBezTo>
                      <a:cubicBezTo>
                        <a:pt x="51" y="58"/>
                        <a:pt x="51" y="58"/>
                        <a:pt x="51" y="58"/>
                      </a:cubicBezTo>
                      <a:cubicBezTo>
                        <a:pt x="42" y="3"/>
                        <a:pt x="42" y="3"/>
                        <a:pt x="42" y="3"/>
                      </a:cubicBezTo>
                      <a:cubicBezTo>
                        <a:pt x="42" y="2"/>
                        <a:pt x="40" y="0"/>
                        <a:pt x="38" y="0"/>
                      </a:cubicBezTo>
                      <a:cubicBezTo>
                        <a:pt x="36" y="0"/>
                        <a:pt x="35" y="1"/>
                        <a:pt x="34" y="3"/>
                      </a:cubicBezTo>
                      <a:cubicBezTo>
                        <a:pt x="23" y="40"/>
                        <a:pt x="23" y="40"/>
                        <a:pt x="23" y="40"/>
                      </a:cubicBezTo>
                      <a:cubicBezTo>
                        <a:pt x="4" y="40"/>
                        <a:pt x="4" y="40"/>
                        <a:pt x="4" y="40"/>
                      </a:cubicBezTo>
                      <a:cubicBezTo>
                        <a:pt x="2" y="40"/>
                        <a:pt x="0" y="42"/>
                        <a:pt x="0" y="44"/>
                      </a:cubicBezTo>
                      <a:cubicBezTo>
                        <a:pt x="0" y="46"/>
                        <a:pt x="2" y="48"/>
                        <a:pt x="4" y="48"/>
                      </a:cubicBezTo>
                      <a:cubicBezTo>
                        <a:pt x="26" y="48"/>
                        <a:pt x="26" y="48"/>
                        <a:pt x="26" y="48"/>
                      </a:cubicBezTo>
                      <a:cubicBezTo>
                        <a:pt x="28" y="48"/>
                        <a:pt x="29" y="47"/>
                        <a:pt x="30" y="45"/>
                      </a:cubicBezTo>
                      <a:cubicBezTo>
                        <a:pt x="37" y="22"/>
                        <a:pt x="37" y="22"/>
                        <a:pt x="37" y="22"/>
                      </a:cubicBezTo>
                      <a:cubicBezTo>
                        <a:pt x="46" y="81"/>
                        <a:pt x="46" y="81"/>
                        <a:pt x="46" y="81"/>
                      </a:cubicBezTo>
                      <a:cubicBezTo>
                        <a:pt x="46" y="83"/>
                        <a:pt x="48" y="84"/>
                        <a:pt x="50" y="84"/>
                      </a:cubicBezTo>
                      <a:cubicBezTo>
                        <a:pt x="50" y="84"/>
                        <a:pt x="50" y="84"/>
                        <a:pt x="50" y="84"/>
                      </a:cubicBezTo>
                      <a:cubicBezTo>
                        <a:pt x="52" y="84"/>
                        <a:pt x="54" y="83"/>
                        <a:pt x="54" y="81"/>
                      </a:cubicBezTo>
                      <a:cubicBezTo>
                        <a:pt x="63" y="38"/>
                        <a:pt x="63" y="38"/>
                        <a:pt x="63" y="38"/>
                      </a:cubicBezTo>
                      <a:cubicBezTo>
                        <a:pt x="66" y="45"/>
                        <a:pt x="66" y="45"/>
                        <a:pt x="66" y="45"/>
                      </a:cubicBezTo>
                      <a:cubicBezTo>
                        <a:pt x="67" y="47"/>
                        <a:pt x="68" y="48"/>
                        <a:pt x="70" y="48"/>
                      </a:cubicBezTo>
                      <a:cubicBezTo>
                        <a:pt x="92" y="48"/>
                        <a:pt x="92" y="48"/>
                        <a:pt x="92" y="48"/>
                      </a:cubicBezTo>
                      <a:cubicBezTo>
                        <a:pt x="94" y="48"/>
                        <a:pt x="96" y="46"/>
                        <a:pt x="96" y="44"/>
                      </a:cubicBezTo>
                      <a:cubicBezTo>
                        <a:pt x="96" y="42"/>
                        <a:pt x="94" y="40"/>
                        <a:pt x="9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78" fontAlgn="auto">
                    <a:spcBef>
                      <a:spcPts val="0"/>
                    </a:spcBef>
                    <a:spcAft>
                      <a:spcPts val="0"/>
                    </a:spcAft>
                  </a:pPr>
                  <a:endParaRPr lang="en-AU" sz="751">
                    <a:solidFill>
                      <a:prstClr val="black"/>
                    </a:solidFill>
                    <a:latin typeface="Calibri"/>
                    <a:ea typeface="+mn-ea"/>
                  </a:endParaRPr>
                </a:p>
              </p:txBody>
            </p:sp>
          </p:grpSp>
        </p:grpSp>
        <p:grpSp>
          <p:nvGrpSpPr>
            <p:cNvPr id="150" name="Group 149">
              <a:extLst>
                <a:ext uri="{FF2B5EF4-FFF2-40B4-BE49-F238E27FC236}">
                  <a16:creationId xmlns:a16="http://schemas.microsoft.com/office/drawing/2014/main" id="{8110FBF2-CFF4-4797-8A66-F5537F221D24}"/>
                </a:ext>
              </a:extLst>
            </p:cNvPr>
            <p:cNvGrpSpPr/>
            <p:nvPr/>
          </p:nvGrpSpPr>
          <p:grpSpPr>
            <a:xfrm>
              <a:off x="7200000" y="1592375"/>
              <a:ext cx="8423331" cy="440345"/>
              <a:chOff x="6481023" y="1080000"/>
              <a:chExt cx="8423331" cy="440345"/>
            </a:xfrm>
          </p:grpSpPr>
          <p:sp>
            <p:nvSpPr>
              <p:cNvPr id="239" name="Rounded Rectangle 122">
                <a:extLst>
                  <a:ext uri="{FF2B5EF4-FFF2-40B4-BE49-F238E27FC236}">
                    <a16:creationId xmlns:a16="http://schemas.microsoft.com/office/drawing/2014/main" id="{BB1FC30C-AE0C-498D-8A6E-CCD7C62605A9}"/>
                  </a:ext>
                </a:extLst>
              </p:cNvPr>
              <p:cNvSpPr/>
              <p:nvPr/>
            </p:nvSpPr>
            <p:spPr>
              <a:xfrm>
                <a:off x="6481023" y="1080000"/>
                <a:ext cx="1224354" cy="4382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Self Service</a:t>
                </a:r>
              </a:p>
            </p:txBody>
          </p:sp>
          <p:sp>
            <p:nvSpPr>
              <p:cNvPr id="242" name="Rounded Rectangle 120">
                <a:extLst>
                  <a:ext uri="{FF2B5EF4-FFF2-40B4-BE49-F238E27FC236}">
                    <a16:creationId xmlns:a16="http://schemas.microsoft.com/office/drawing/2014/main" id="{47ADA555-662E-4608-8B7E-791D061AB9AD}"/>
                  </a:ext>
                </a:extLst>
              </p:cNvPr>
              <p:cNvSpPr/>
              <p:nvPr/>
            </p:nvSpPr>
            <p:spPr>
              <a:xfrm>
                <a:off x="7920000" y="1081145"/>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BI &amp; V</a:t>
                </a:r>
              </a:p>
            </p:txBody>
          </p:sp>
          <p:sp>
            <p:nvSpPr>
              <p:cNvPr id="246" name="Rounded Rectangle 120">
                <a:extLst>
                  <a:ext uri="{FF2B5EF4-FFF2-40B4-BE49-F238E27FC236}">
                    <a16:creationId xmlns:a16="http://schemas.microsoft.com/office/drawing/2014/main" id="{24B310D4-4B89-436A-941A-3DBF3856A5C0}"/>
                  </a:ext>
                </a:extLst>
              </p:cNvPr>
              <p:cNvSpPr/>
              <p:nvPr/>
            </p:nvSpPr>
            <p:spPr>
              <a:xfrm>
                <a:off x="9360000" y="1080000"/>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Alerts &amp; Notifications</a:t>
                </a:r>
              </a:p>
            </p:txBody>
          </p:sp>
          <p:sp>
            <p:nvSpPr>
              <p:cNvPr id="248" name="Rounded Rectangle 120">
                <a:extLst>
                  <a:ext uri="{FF2B5EF4-FFF2-40B4-BE49-F238E27FC236}">
                    <a16:creationId xmlns:a16="http://schemas.microsoft.com/office/drawing/2014/main" id="{1D16CE04-E588-468D-8278-41D59850F6E8}"/>
                  </a:ext>
                </a:extLst>
              </p:cNvPr>
              <p:cNvSpPr/>
              <p:nvPr/>
            </p:nvSpPr>
            <p:spPr>
              <a:xfrm>
                <a:off x="10800000" y="1080817"/>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Downstream Systems</a:t>
                </a:r>
              </a:p>
            </p:txBody>
          </p:sp>
          <p:sp>
            <p:nvSpPr>
              <p:cNvPr id="249" name="Rounded Rectangle 120">
                <a:extLst>
                  <a:ext uri="{FF2B5EF4-FFF2-40B4-BE49-F238E27FC236}">
                    <a16:creationId xmlns:a16="http://schemas.microsoft.com/office/drawing/2014/main" id="{1C508197-741A-414D-9915-4D9FFBD07614}"/>
                  </a:ext>
                </a:extLst>
              </p:cNvPr>
              <p:cNvSpPr/>
              <p:nvPr/>
            </p:nvSpPr>
            <p:spPr>
              <a:xfrm>
                <a:off x="12240000" y="1080000"/>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External Systems</a:t>
                </a:r>
              </a:p>
            </p:txBody>
          </p:sp>
          <p:sp>
            <p:nvSpPr>
              <p:cNvPr id="250" name="Rounded Rectangle 120">
                <a:extLst>
                  <a:ext uri="{FF2B5EF4-FFF2-40B4-BE49-F238E27FC236}">
                    <a16:creationId xmlns:a16="http://schemas.microsoft.com/office/drawing/2014/main" id="{C6739CBE-3998-466A-9DC0-0803F7F75E4E}"/>
                  </a:ext>
                </a:extLst>
              </p:cNvPr>
              <p:cNvSpPr/>
              <p:nvPr/>
            </p:nvSpPr>
            <p:spPr>
              <a:xfrm>
                <a:off x="13680000" y="1080000"/>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Operations</a:t>
                </a:r>
              </a:p>
            </p:txBody>
          </p:sp>
        </p:grpSp>
        <p:grpSp>
          <p:nvGrpSpPr>
            <p:cNvPr id="151" name="Group 150">
              <a:extLst>
                <a:ext uri="{FF2B5EF4-FFF2-40B4-BE49-F238E27FC236}">
                  <a16:creationId xmlns:a16="http://schemas.microsoft.com/office/drawing/2014/main" id="{52ED8241-C5F0-4B2D-A1BD-8AEBA43E6241}"/>
                </a:ext>
              </a:extLst>
            </p:cNvPr>
            <p:cNvGrpSpPr/>
            <p:nvPr/>
          </p:nvGrpSpPr>
          <p:grpSpPr>
            <a:xfrm>
              <a:off x="7200000" y="2550716"/>
              <a:ext cx="8422904" cy="439200"/>
              <a:chOff x="6076800" y="1990233"/>
              <a:chExt cx="8422904" cy="439200"/>
            </a:xfrm>
          </p:grpSpPr>
          <p:sp>
            <p:nvSpPr>
              <p:cNvPr id="226" name="Rounded Rectangle 127">
                <a:extLst>
                  <a:ext uri="{FF2B5EF4-FFF2-40B4-BE49-F238E27FC236}">
                    <a16:creationId xmlns:a16="http://schemas.microsoft.com/office/drawing/2014/main" id="{04722BCC-E22D-4991-BC3F-B560899F1A9B}"/>
                  </a:ext>
                </a:extLst>
              </p:cNvPr>
              <p:cNvSpPr/>
              <p:nvPr/>
            </p:nvSpPr>
            <p:spPr>
              <a:xfrm>
                <a:off x="607680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API Manager</a:t>
                </a:r>
              </a:p>
            </p:txBody>
          </p:sp>
          <p:sp>
            <p:nvSpPr>
              <p:cNvPr id="227" name="Rounded Rectangle 148">
                <a:extLst>
                  <a:ext uri="{FF2B5EF4-FFF2-40B4-BE49-F238E27FC236}">
                    <a16:creationId xmlns:a16="http://schemas.microsoft.com/office/drawing/2014/main" id="{C8852ECC-D70C-4538-AA2A-97A5736C627E}"/>
                  </a:ext>
                </a:extLst>
              </p:cNvPr>
              <p:cNvSpPr/>
              <p:nvPr/>
            </p:nvSpPr>
            <p:spPr>
              <a:xfrm>
                <a:off x="895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Batch</a:t>
                </a:r>
              </a:p>
            </p:txBody>
          </p:sp>
          <p:sp>
            <p:nvSpPr>
              <p:cNvPr id="231" name="Rounded Rectangle 120">
                <a:extLst>
                  <a:ext uri="{FF2B5EF4-FFF2-40B4-BE49-F238E27FC236}">
                    <a16:creationId xmlns:a16="http://schemas.microsoft.com/office/drawing/2014/main" id="{E39C0824-CDE8-43AB-8702-8F005BFA7B92}"/>
                  </a:ext>
                </a:extLst>
              </p:cNvPr>
              <p:cNvSpPr/>
              <p:nvPr/>
            </p:nvSpPr>
            <p:spPr>
              <a:xfrm>
                <a:off x="751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Streaming</a:t>
                </a:r>
              </a:p>
            </p:txBody>
          </p:sp>
          <p:sp>
            <p:nvSpPr>
              <p:cNvPr id="232" name="Rounded Rectangle 148">
                <a:extLst>
                  <a:ext uri="{FF2B5EF4-FFF2-40B4-BE49-F238E27FC236}">
                    <a16:creationId xmlns:a16="http://schemas.microsoft.com/office/drawing/2014/main" id="{0691B7BB-2FFA-419C-AF32-515469EBCA18}"/>
                  </a:ext>
                </a:extLst>
              </p:cNvPr>
              <p:cNvSpPr/>
              <p:nvPr/>
            </p:nvSpPr>
            <p:spPr>
              <a:xfrm>
                <a:off x="1039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Direct Access</a:t>
                </a:r>
              </a:p>
            </p:txBody>
          </p:sp>
          <p:sp>
            <p:nvSpPr>
              <p:cNvPr id="233" name="Rounded Rectangle 148">
                <a:extLst>
                  <a:ext uri="{FF2B5EF4-FFF2-40B4-BE49-F238E27FC236}">
                    <a16:creationId xmlns:a16="http://schemas.microsoft.com/office/drawing/2014/main" id="{630691B9-2DAB-4A45-A7AC-6A18C24A7760}"/>
                  </a:ext>
                </a:extLst>
              </p:cNvPr>
              <p:cNvSpPr/>
              <p:nvPr/>
            </p:nvSpPr>
            <p:spPr>
              <a:xfrm>
                <a:off x="13275350" y="1990233"/>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Index &amp; Search</a:t>
                </a:r>
              </a:p>
            </p:txBody>
          </p:sp>
          <p:sp>
            <p:nvSpPr>
              <p:cNvPr id="236" name="Rounded Rectangle 148">
                <a:extLst>
                  <a:ext uri="{FF2B5EF4-FFF2-40B4-BE49-F238E27FC236}">
                    <a16:creationId xmlns:a16="http://schemas.microsoft.com/office/drawing/2014/main" id="{C1470ACA-5BFD-4854-ABF4-A60C315725D5}"/>
                  </a:ext>
                </a:extLst>
              </p:cNvPr>
              <p:cNvSpPr/>
              <p:nvPr/>
            </p:nvSpPr>
            <p:spPr>
              <a:xfrm>
                <a:off x="1183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Virtualisation</a:t>
                </a:r>
              </a:p>
            </p:txBody>
          </p:sp>
        </p:grpSp>
        <p:grpSp>
          <p:nvGrpSpPr>
            <p:cNvPr id="152" name="Group 151">
              <a:extLst>
                <a:ext uri="{FF2B5EF4-FFF2-40B4-BE49-F238E27FC236}">
                  <a16:creationId xmlns:a16="http://schemas.microsoft.com/office/drawing/2014/main" id="{DF63C229-9CE8-4DDA-A330-3EC0483B6C55}"/>
                </a:ext>
              </a:extLst>
            </p:cNvPr>
            <p:cNvGrpSpPr/>
            <p:nvPr/>
          </p:nvGrpSpPr>
          <p:grpSpPr>
            <a:xfrm>
              <a:off x="7347064" y="8474316"/>
              <a:ext cx="7164000" cy="439200"/>
              <a:chOff x="3600000" y="7920000"/>
              <a:chExt cx="7164000" cy="439200"/>
            </a:xfrm>
          </p:grpSpPr>
          <p:sp>
            <p:nvSpPr>
              <p:cNvPr id="219" name="Rounded Rectangle 127">
                <a:extLst>
                  <a:ext uri="{FF2B5EF4-FFF2-40B4-BE49-F238E27FC236}">
                    <a16:creationId xmlns:a16="http://schemas.microsoft.com/office/drawing/2014/main" id="{198F2367-C143-444D-8301-AF92197ED999}"/>
                  </a:ext>
                </a:extLst>
              </p:cNvPr>
              <p:cNvSpPr/>
              <p:nvPr/>
            </p:nvSpPr>
            <p:spPr>
              <a:xfrm>
                <a:off x="36000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Client Data</a:t>
                </a:r>
              </a:p>
            </p:txBody>
          </p:sp>
          <p:sp>
            <p:nvSpPr>
              <p:cNvPr id="220" name="Rounded Rectangle 127">
                <a:extLst>
                  <a:ext uri="{FF2B5EF4-FFF2-40B4-BE49-F238E27FC236}">
                    <a16:creationId xmlns:a16="http://schemas.microsoft.com/office/drawing/2014/main" id="{AB47D922-175A-4E06-B7A0-80DEFCE6BB20}"/>
                  </a:ext>
                </a:extLst>
              </p:cNvPr>
              <p:cNvSpPr/>
              <p:nvPr/>
            </p:nvSpPr>
            <p:spPr>
              <a:xfrm>
                <a:off x="50868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Business Data</a:t>
                </a:r>
              </a:p>
            </p:txBody>
          </p:sp>
          <p:sp>
            <p:nvSpPr>
              <p:cNvPr id="222" name="Rounded Rectangle 127">
                <a:extLst>
                  <a:ext uri="{FF2B5EF4-FFF2-40B4-BE49-F238E27FC236}">
                    <a16:creationId xmlns:a16="http://schemas.microsoft.com/office/drawing/2014/main" id="{30E08DD8-F9F4-4634-825F-210150FC5FC0}"/>
                  </a:ext>
                </a:extLst>
              </p:cNvPr>
              <p:cNvSpPr/>
              <p:nvPr/>
            </p:nvSpPr>
            <p:spPr>
              <a:xfrm>
                <a:off x="65772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3</a:t>
                </a:r>
                <a:r>
                  <a:rPr lang="en-AU" sz="697" b="1" baseline="30000" dirty="0">
                    <a:solidFill>
                      <a:prstClr val="black"/>
                    </a:solidFill>
                    <a:latin typeface="Calibri"/>
                  </a:rPr>
                  <a:t>rd</a:t>
                </a:r>
                <a:r>
                  <a:rPr lang="en-AU" sz="697" b="1" dirty="0">
                    <a:solidFill>
                      <a:prstClr val="black"/>
                    </a:solidFill>
                    <a:latin typeface="Calibri"/>
                  </a:rPr>
                  <a:t> Party Data</a:t>
                </a:r>
              </a:p>
            </p:txBody>
          </p:sp>
          <p:sp>
            <p:nvSpPr>
              <p:cNvPr id="223" name="Rounded Rectangle 127">
                <a:extLst>
                  <a:ext uri="{FF2B5EF4-FFF2-40B4-BE49-F238E27FC236}">
                    <a16:creationId xmlns:a16="http://schemas.microsoft.com/office/drawing/2014/main" id="{5956FD09-3AEC-464B-A742-529C6D4F72B9}"/>
                  </a:ext>
                </a:extLst>
              </p:cNvPr>
              <p:cNvSpPr/>
              <p:nvPr/>
            </p:nvSpPr>
            <p:spPr>
              <a:xfrm>
                <a:off x="80640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Logs and System Data</a:t>
                </a:r>
              </a:p>
            </p:txBody>
          </p:sp>
          <p:sp>
            <p:nvSpPr>
              <p:cNvPr id="225" name="Rounded Rectangle 127">
                <a:extLst>
                  <a:ext uri="{FF2B5EF4-FFF2-40B4-BE49-F238E27FC236}">
                    <a16:creationId xmlns:a16="http://schemas.microsoft.com/office/drawing/2014/main" id="{F9E092C6-20C5-432C-B23D-27EC4D2B81A4}"/>
                  </a:ext>
                </a:extLst>
              </p:cNvPr>
              <p:cNvSpPr/>
              <p:nvPr/>
            </p:nvSpPr>
            <p:spPr>
              <a:xfrm>
                <a:off x="95400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Event Data</a:t>
                </a:r>
              </a:p>
            </p:txBody>
          </p:sp>
        </p:grpSp>
        <p:grpSp>
          <p:nvGrpSpPr>
            <p:cNvPr id="153" name="Group 152">
              <a:extLst>
                <a:ext uri="{FF2B5EF4-FFF2-40B4-BE49-F238E27FC236}">
                  <a16:creationId xmlns:a16="http://schemas.microsoft.com/office/drawing/2014/main" id="{61085B59-2841-4A38-B1A8-F706A30DB886}"/>
                </a:ext>
              </a:extLst>
            </p:cNvPr>
            <p:cNvGrpSpPr/>
            <p:nvPr/>
          </p:nvGrpSpPr>
          <p:grpSpPr>
            <a:xfrm>
              <a:off x="7347064" y="7506756"/>
              <a:ext cx="7164000" cy="439200"/>
              <a:chOff x="2322299" y="7200000"/>
              <a:chExt cx="7164000" cy="439200"/>
            </a:xfrm>
          </p:grpSpPr>
          <p:sp>
            <p:nvSpPr>
              <p:cNvPr id="215" name="Rounded Rectangle 127">
                <a:extLst>
                  <a:ext uri="{FF2B5EF4-FFF2-40B4-BE49-F238E27FC236}">
                    <a16:creationId xmlns:a16="http://schemas.microsoft.com/office/drawing/2014/main" id="{067834D8-A9F3-48EB-9E3D-8761A6D2C6AF}"/>
                  </a:ext>
                </a:extLst>
              </p:cNvPr>
              <p:cNvSpPr/>
              <p:nvPr/>
            </p:nvSpPr>
            <p:spPr>
              <a:xfrm>
                <a:off x="232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API</a:t>
                </a:r>
              </a:p>
            </p:txBody>
          </p:sp>
          <p:sp>
            <p:nvSpPr>
              <p:cNvPr id="216" name="Rounded Rectangle 127">
                <a:extLst>
                  <a:ext uri="{FF2B5EF4-FFF2-40B4-BE49-F238E27FC236}">
                    <a16:creationId xmlns:a16="http://schemas.microsoft.com/office/drawing/2014/main" id="{9040505E-DF6B-48E7-978C-074415934DBF}"/>
                  </a:ext>
                </a:extLst>
              </p:cNvPr>
              <p:cNvSpPr/>
              <p:nvPr/>
            </p:nvSpPr>
            <p:spPr>
              <a:xfrm>
                <a:off x="430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Streaming</a:t>
                </a:r>
              </a:p>
            </p:txBody>
          </p:sp>
          <p:sp>
            <p:nvSpPr>
              <p:cNvPr id="217" name="Rounded Rectangle 127">
                <a:extLst>
                  <a:ext uri="{FF2B5EF4-FFF2-40B4-BE49-F238E27FC236}">
                    <a16:creationId xmlns:a16="http://schemas.microsoft.com/office/drawing/2014/main" id="{3C200354-3034-4B1B-B1C2-4A73665F1212}"/>
                  </a:ext>
                </a:extLst>
              </p:cNvPr>
              <p:cNvSpPr/>
              <p:nvPr/>
            </p:nvSpPr>
            <p:spPr>
              <a:xfrm>
                <a:off x="628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Messaging</a:t>
                </a:r>
              </a:p>
            </p:txBody>
          </p:sp>
          <p:sp>
            <p:nvSpPr>
              <p:cNvPr id="218" name="Rounded Rectangle 127">
                <a:extLst>
                  <a:ext uri="{FF2B5EF4-FFF2-40B4-BE49-F238E27FC236}">
                    <a16:creationId xmlns:a16="http://schemas.microsoft.com/office/drawing/2014/main" id="{BADC009E-40C9-4C95-AFA3-BC69285AE2BD}"/>
                  </a:ext>
                </a:extLst>
              </p:cNvPr>
              <p:cNvSpPr/>
              <p:nvPr/>
            </p:nvSpPr>
            <p:spPr>
              <a:xfrm>
                <a:off x="826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Batch</a:t>
                </a:r>
              </a:p>
            </p:txBody>
          </p:sp>
        </p:grpSp>
        <p:grpSp>
          <p:nvGrpSpPr>
            <p:cNvPr id="154" name="Group 153">
              <a:extLst>
                <a:ext uri="{FF2B5EF4-FFF2-40B4-BE49-F238E27FC236}">
                  <a16:creationId xmlns:a16="http://schemas.microsoft.com/office/drawing/2014/main" id="{B7EA8A8A-93A3-4279-83AD-25428D129B09}"/>
                </a:ext>
              </a:extLst>
            </p:cNvPr>
            <p:cNvGrpSpPr/>
            <p:nvPr/>
          </p:nvGrpSpPr>
          <p:grpSpPr>
            <a:xfrm>
              <a:off x="13899040" y="3760662"/>
              <a:ext cx="1763299" cy="2658500"/>
              <a:chOff x="13899040" y="3760662"/>
              <a:chExt cx="1763299" cy="2658500"/>
            </a:xfrm>
          </p:grpSpPr>
          <p:sp>
            <p:nvSpPr>
              <p:cNvPr id="211" name="Rounded Rectangle 91">
                <a:extLst>
                  <a:ext uri="{FF2B5EF4-FFF2-40B4-BE49-F238E27FC236}">
                    <a16:creationId xmlns:a16="http://schemas.microsoft.com/office/drawing/2014/main" id="{8F1F24F3-A0CB-4E33-871F-237D7FD0FED6}"/>
                  </a:ext>
                </a:extLst>
              </p:cNvPr>
              <p:cNvSpPr/>
              <p:nvPr/>
            </p:nvSpPr>
            <p:spPr>
              <a:xfrm>
                <a:off x="14291315" y="3760662"/>
                <a:ext cx="1331589" cy="2658500"/>
              </a:xfrm>
              <a:prstGeom prst="roundRect">
                <a:avLst>
                  <a:gd name="adj" fmla="val 6408"/>
                </a:avLst>
              </a:prstGeom>
              <a:solidFill>
                <a:schemeClr val="accent3">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6678" fontAlgn="auto">
                  <a:spcBef>
                    <a:spcPts val="0"/>
                  </a:spcBef>
                  <a:spcAft>
                    <a:spcPts val="0"/>
                  </a:spcAft>
                </a:pPr>
                <a:endParaRPr lang="en-AU" sz="751" b="1" dirty="0">
                  <a:solidFill>
                    <a:prstClr val="black"/>
                  </a:solidFill>
                  <a:latin typeface="Calibri"/>
                </a:endParaRPr>
              </a:p>
            </p:txBody>
          </p:sp>
          <p:sp>
            <p:nvSpPr>
              <p:cNvPr id="212" name="TextBox 211">
                <a:extLst>
                  <a:ext uri="{FF2B5EF4-FFF2-40B4-BE49-F238E27FC236}">
                    <a16:creationId xmlns:a16="http://schemas.microsoft.com/office/drawing/2014/main" id="{CE8E47A0-8176-4027-9C3C-B642F2D3DF53}"/>
                  </a:ext>
                </a:extLst>
              </p:cNvPr>
              <p:cNvSpPr txBox="1"/>
              <p:nvPr/>
            </p:nvSpPr>
            <p:spPr>
              <a:xfrm>
                <a:off x="14218455" y="4298413"/>
                <a:ext cx="1443884" cy="602988"/>
              </a:xfrm>
              <a:prstGeom prst="rect">
                <a:avLst/>
              </a:prstGeom>
              <a:noFill/>
            </p:spPr>
            <p:txBody>
              <a:bodyPr wrap="square" rtlCol="0">
                <a:spAutoFit/>
              </a:bodyPr>
              <a:lstStyle/>
              <a:p>
                <a:pPr algn="ctr" defTabSz="686678" fontAlgn="auto">
                  <a:spcBef>
                    <a:spcPts val="0"/>
                  </a:spcBef>
                  <a:spcAft>
                    <a:spcPts val="0"/>
                  </a:spcAft>
                </a:pPr>
                <a:r>
                  <a:rPr lang="en-AU" sz="751" b="1" dirty="0">
                    <a:solidFill>
                      <a:prstClr val="black"/>
                    </a:solidFill>
                    <a:latin typeface="Calibri"/>
                    <a:ea typeface="+mn-ea"/>
                  </a:rPr>
                  <a:t>SYSTEMS OF RECORD</a:t>
                </a:r>
                <a:endParaRPr lang="en-AU" sz="751" b="1" i="1" dirty="0">
                  <a:solidFill>
                    <a:prstClr val="black"/>
                  </a:solidFill>
                  <a:latin typeface="Calibri"/>
                  <a:ea typeface="+mn-ea"/>
                </a:endParaRPr>
              </a:p>
            </p:txBody>
          </p:sp>
          <p:sp>
            <p:nvSpPr>
              <p:cNvPr id="214" name="Up Arrow 107">
                <a:extLst>
                  <a:ext uri="{FF2B5EF4-FFF2-40B4-BE49-F238E27FC236}">
                    <a16:creationId xmlns:a16="http://schemas.microsoft.com/office/drawing/2014/main" id="{748B68C2-5534-4BBA-9121-3805C71B5C8D}"/>
                  </a:ext>
                </a:extLst>
              </p:cNvPr>
              <p:cNvSpPr/>
              <p:nvPr/>
            </p:nvSpPr>
            <p:spPr>
              <a:xfrm rot="5400000">
                <a:off x="13980040" y="4007140"/>
                <a:ext cx="234000" cy="396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grpSp>
          <p:nvGrpSpPr>
            <p:cNvPr id="155" name="Group 154">
              <a:extLst>
                <a:ext uri="{FF2B5EF4-FFF2-40B4-BE49-F238E27FC236}">
                  <a16:creationId xmlns:a16="http://schemas.microsoft.com/office/drawing/2014/main" id="{5754B2A9-A6C7-4D10-B54D-4AF9DF1F8366}"/>
                </a:ext>
              </a:extLst>
            </p:cNvPr>
            <p:cNvGrpSpPr/>
            <p:nvPr/>
          </p:nvGrpSpPr>
          <p:grpSpPr>
            <a:xfrm>
              <a:off x="14630578" y="6445088"/>
              <a:ext cx="481661" cy="1383854"/>
              <a:chOff x="14267909" y="6649757"/>
              <a:chExt cx="481661" cy="1383854"/>
            </a:xfrm>
          </p:grpSpPr>
          <p:sp>
            <p:nvSpPr>
              <p:cNvPr id="208" name="Up Arrow 203">
                <a:extLst>
                  <a:ext uri="{FF2B5EF4-FFF2-40B4-BE49-F238E27FC236}">
                    <a16:creationId xmlns:a16="http://schemas.microsoft.com/office/drawing/2014/main" id="{4EFD876C-59E0-4952-B2EE-624BDD24673C}"/>
                  </a:ext>
                </a:extLst>
              </p:cNvPr>
              <p:cNvSpPr/>
              <p:nvPr/>
            </p:nvSpPr>
            <p:spPr>
              <a:xfrm rot="16200000">
                <a:off x="14391740" y="7675780"/>
                <a:ext cx="234000" cy="481661"/>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210" name="Rectangle 209">
                <a:extLst>
                  <a:ext uri="{FF2B5EF4-FFF2-40B4-BE49-F238E27FC236}">
                    <a16:creationId xmlns:a16="http://schemas.microsoft.com/office/drawing/2014/main" id="{8D81068A-086A-4136-B9D5-CE68AD2AAECF}"/>
                  </a:ext>
                </a:extLst>
              </p:cNvPr>
              <p:cNvSpPr/>
              <p:nvPr/>
            </p:nvSpPr>
            <p:spPr>
              <a:xfrm rot="5400000">
                <a:off x="14027317" y="7253210"/>
                <a:ext cx="1325706" cy="118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156" name="Rounded Rectangle 195">
              <a:extLst>
                <a:ext uri="{FF2B5EF4-FFF2-40B4-BE49-F238E27FC236}">
                  <a16:creationId xmlns:a16="http://schemas.microsoft.com/office/drawing/2014/main" id="{93130D89-E4A3-4066-9482-CD5AA6E95C9A}"/>
                </a:ext>
              </a:extLst>
            </p:cNvPr>
            <p:cNvSpPr/>
            <p:nvPr/>
          </p:nvSpPr>
          <p:spPr>
            <a:xfrm>
              <a:off x="6219627" y="6537600"/>
              <a:ext cx="2962845" cy="460800"/>
            </a:xfrm>
            <a:prstGeom prst="roundRect">
              <a:avLst>
                <a:gd name="adj" fmla="val 1178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ctr"/>
            <a:lstStyle/>
            <a:p>
              <a:pPr algn="ctr" defTabSz="686678" fontAlgn="auto">
                <a:spcBef>
                  <a:spcPts val="0"/>
                </a:spcBef>
                <a:spcAft>
                  <a:spcPts val="0"/>
                </a:spcAft>
              </a:pPr>
              <a:r>
                <a:rPr lang="en-AU" sz="751" b="1" dirty="0">
                  <a:solidFill>
                    <a:prstClr val="black"/>
                  </a:solidFill>
                  <a:latin typeface="Calibri"/>
                </a:rPr>
                <a:t>Stream Processing</a:t>
              </a:r>
            </a:p>
          </p:txBody>
        </p:sp>
        <p:sp>
          <p:nvSpPr>
            <p:cNvPr id="157" name="Left-Right Arrow 190">
              <a:extLst>
                <a:ext uri="{FF2B5EF4-FFF2-40B4-BE49-F238E27FC236}">
                  <a16:creationId xmlns:a16="http://schemas.microsoft.com/office/drawing/2014/main" id="{1BC236C0-59D2-4D90-95C6-D7AFB299C099}"/>
                </a:ext>
              </a:extLst>
            </p:cNvPr>
            <p:cNvSpPr/>
            <p:nvPr/>
          </p:nvSpPr>
          <p:spPr>
            <a:xfrm>
              <a:off x="7505320" y="3520049"/>
              <a:ext cx="2124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58" name="Left-Right Arrow 100">
              <a:extLst>
                <a:ext uri="{FF2B5EF4-FFF2-40B4-BE49-F238E27FC236}">
                  <a16:creationId xmlns:a16="http://schemas.microsoft.com/office/drawing/2014/main" id="{C793C274-1DB2-4C7B-9C7B-2BC41540F05E}"/>
                </a:ext>
              </a:extLst>
            </p:cNvPr>
            <p:cNvSpPr/>
            <p:nvPr/>
          </p:nvSpPr>
          <p:spPr>
            <a:xfrm>
              <a:off x="7515728" y="4535928"/>
              <a:ext cx="396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59" name="Left-Right Arrow 100">
              <a:extLst>
                <a:ext uri="{FF2B5EF4-FFF2-40B4-BE49-F238E27FC236}">
                  <a16:creationId xmlns:a16="http://schemas.microsoft.com/office/drawing/2014/main" id="{3DB97B47-7AC7-4904-81B4-A125A2258C4F}"/>
                </a:ext>
              </a:extLst>
            </p:cNvPr>
            <p:cNvSpPr/>
            <p:nvPr/>
          </p:nvSpPr>
          <p:spPr>
            <a:xfrm>
              <a:off x="9218520" y="4535928"/>
              <a:ext cx="396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nvGrpSpPr>
            <p:cNvPr id="160" name="Group 159">
              <a:extLst>
                <a:ext uri="{FF2B5EF4-FFF2-40B4-BE49-F238E27FC236}">
                  <a16:creationId xmlns:a16="http://schemas.microsoft.com/office/drawing/2014/main" id="{1ACF9D57-21D0-4455-B7D9-846F7FF925EB}"/>
                </a:ext>
              </a:extLst>
            </p:cNvPr>
            <p:cNvGrpSpPr/>
            <p:nvPr/>
          </p:nvGrpSpPr>
          <p:grpSpPr>
            <a:xfrm>
              <a:off x="6161978" y="3446856"/>
              <a:ext cx="1381880" cy="3082067"/>
              <a:chOff x="6161978" y="3446856"/>
              <a:chExt cx="1381880" cy="3082067"/>
            </a:xfrm>
          </p:grpSpPr>
          <p:grpSp>
            <p:nvGrpSpPr>
              <p:cNvPr id="201" name="Group 200">
                <a:extLst>
                  <a:ext uri="{FF2B5EF4-FFF2-40B4-BE49-F238E27FC236}">
                    <a16:creationId xmlns:a16="http://schemas.microsoft.com/office/drawing/2014/main" id="{261DEE7A-985B-4D03-B405-BF0DCE1B5BEF}"/>
                  </a:ext>
                </a:extLst>
              </p:cNvPr>
              <p:cNvGrpSpPr/>
              <p:nvPr/>
            </p:nvGrpSpPr>
            <p:grpSpPr>
              <a:xfrm>
                <a:off x="6161978" y="3446856"/>
                <a:ext cx="1381880" cy="2868597"/>
                <a:chOff x="3729551" y="3760662"/>
                <a:chExt cx="1381880" cy="2868597"/>
              </a:xfrm>
            </p:grpSpPr>
            <p:sp>
              <p:nvSpPr>
                <p:cNvPr id="203" name="Rounded Rectangle 143">
                  <a:extLst>
                    <a:ext uri="{FF2B5EF4-FFF2-40B4-BE49-F238E27FC236}">
                      <a16:creationId xmlns:a16="http://schemas.microsoft.com/office/drawing/2014/main" id="{46B34932-FB41-4EA5-90DD-13A73AE84805}"/>
                    </a:ext>
                  </a:extLst>
                </p:cNvPr>
                <p:cNvSpPr/>
                <p:nvPr/>
              </p:nvSpPr>
              <p:spPr>
                <a:xfrm>
                  <a:off x="3759791" y="3760662"/>
                  <a:ext cx="1332000" cy="2868597"/>
                </a:xfrm>
                <a:prstGeom prst="roundRect">
                  <a:avLst>
                    <a:gd name="adj" fmla="val 6745"/>
                  </a:avLst>
                </a:prstGeom>
                <a:solidFill>
                  <a:srgbClr val="F5E4E3"/>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b"/>
                <a:lstStyle/>
                <a:p>
                  <a:pPr algn="ctr" defTabSz="686678" fontAlgn="auto">
                    <a:spcBef>
                      <a:spcPts val="0"/>
                    </a:spcBef>
                    <a:spcAft>
                      <a:spcPts val="0"/>
                    </a:spcAft>
                  </a:pPr>
                  <a:endParaRPr lang="en-AU" sz="751" b="1" dirty="0">
                    <a:solidFill>
                      <a:prstClr val="black"/>
                    </a:solidFill>
                    <a:latin typeface="Calibri"/>
                  </a:endParaRPr>
                </a:p>
              </p:txBody>
            </p:sp>
            <p:sp>
              <p:nvSpPr>
                <p:cNvPr id="204" name="Rounded Rectangle 144">
                  <a:extLst>
                    <a:ext uri="{FF2B5EF4-FFF2-40B4-BE49-F238E27FC236}">
                      <a16:creationId xmlns:a16="http://schemas.microsoft.com/office/drawing/2014/main" id="{B48CD3EC-86A2-47D7-9837-D655466065F3}"/>
                    </a:ext>
                  </a:extLst>
                </p:cNvPr>
                <p:cNvSpPr/>
                <p:nvPr/>
              </p:nvSpPr>
              <p:spPr>
                <a:xfrm>
                  <a:off x="3787776" y="4639022"/>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Event Analytics</a:t>
                  </a:r>
                </a:p>
              </p:txBody>
            </p:sp>
            <p:sp>
              <p:nvSpPr>
                <p:cNvPr id="205" name="TextBox 204">
                  <a:extLst>
                    <a:ext uri="{FF2B5EF4-FFF2-40B4-BE49-F238E27FC236}">
                      <a16:creationId xmlns:a16="http://schemas.microsoft.com/office/drawing/2014/main" id="{0C530AA8-B199-4CC3-B42D-0E2B7FB5B5E3}"/>
                    </a:ext>
                  </a:extLst>
                </p:cNvPr>
                <p:cNvSpPr txBox="1"/>
                <p:nvPr/>
              </p:nvSpPr>
              <p:spPr>
                <a:xfrm>
                  <a:off x="3729551" y="3805646"/>
                  <a:ext cx="1381880" cy="738549"/>
                </a:xfrm>
                <a:prstGeom prst="rect">
                  <a:avLst/>
                </a:prstGeom>
                <a:noFill/>
              </p:spPr>
              <p:txBody>
                <a:bodyPr wrap="square" lIns="49021" tIns="24510" rIns="49021" bIns="24510" rtlCol="0">
                  <a:spAutoFit/>
                </a:bodyPr>
                <a:lstStyle/>
                <a:p>
                  <a:pPr algn="ctr" defTabSz="686678" fontAlgn="auto">
                    <a:spcBef>
                      <a:spcPts val="0"/>
                    </a:spcBef>
                    <a:spcAft>
                      <a:spcPts val="0"/>
                    </a:spcAft>
                  </a:pPr>
                  <a:r>
                    <a:rPr lang="en-AU" sz="751" b="1" dirty="0">
                      <a:solidFill>
                        <a:prstClr val="black"/>
                      </a:solidFill>
                      <a:latin typeface="Calibri"/>
                      <a:ea typeface="+mn-ea"/>
                    </a:rPr>
                    <a:t>FAST, COMPLEX EVENT PROCESSING</a:t>
                  </a:r>
                </a:p>
              </p:txBody>
            </p:sp>
            <p:sp>
              <p:nvSpPr>
                <p:cNvPr id="206" name="Rounded Rectangle 186">
                  <a:extLst>
                    <a:ext uri="{FF2B5EF4-FFF2-40B4-BE49-F238E27FC236}">
                      <a16:creationId xmlns:a16="http://schemas.microsoft.com/office/drawing/2014/main" id="{6440EC1E-C19A-4C53-AC57-B37A02BA7F43}"/>
                    </a:ext>
                  </a:extLst>
                </p:cNvPr>
                <p:cNvSpPr/>
                <p:nvPr/>
              </p:nvSpPr>
              <p:spPr>
                <a:xfrm>
                  <a:off x="3787200" y="5857205"/>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Event Detection</a:t>
                  </a:r>
                </a:p>
              </p:txBody>
            </p:sp>
            <p:sp>
              <p:nvSpPr>
                <p:cNvPr id="207" name="Left-Right Arrow 100">
                  <a:extLst>
                    <a:ext uri="{FF2B5EF4-FFF2-40B4-BE49-F238E27FC236}">
                      <a16:creationId xmlns:a16="http://schemas.microsoft.com/office/drawing/2014/main" id="{B080689E-B784-45CE-B710-E79C9DA2A39C}"/>
                    </a:ext>
                  </a:extLst>
                </p:cNvPr>
                <p:cNvSpPr/>
                <p:nvPr/>
              </p:nvSpPr>
              <p:spPr>
                <a:xfrm rot="5400000">
                  <a:off x="4147200" y="5472000"/>
                  <a:ext cx="540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202" name="Up Arrow 107">
                <a:extLst>
                  <a:ext uri="{FF2B5EF4-FFF2-40B4-BE49-F238E27FC236}">
                    <a16:creationId xmlns:a16="http://schemas.microsoft.com/office/drawing/2014/main" id="{03C15F29-A407-49D5-99C1-22CD6B4F4712}"/>
                  </a:ext>
                </a:extLst>
              </p:cNvPr>
              <p:cNvSpPr/>
              <p:nvPr/>
            </p:nvSpPr>
            <p:spPr>
              <a:xfrm>
                <a:off x="6725792" y="6321600"/>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grpSp>
          <p:nvGrpSpPr>
            <p:cNvPr id="161" name="Group 160">
              <a:extLst>
                <a:ext uri="{FF2B5EF4-FFF2-40B4-BE49-F238E27FC236}">
                  <a16:creationId xmlns:a16="http://schemas.microsoft.com/office/drawing/2014/main" id="{C23A01CF-CEC2-43B6-ACA5-2B3186752CCE}"/>
                </a:ext>
              </a:extLst>
            </p:cNvPr>
            <p:cNvGrpSpPr/>
            <p:nvPr/>
          </p:nvGrpSpPr>
          <p:grpSpPr>
            <a:xfrm>
              <a:off x="7899172" y="3858691"/>
              <a:ext cx="1332000" cy="2670101"/>
              <a:chOff x="7899172" y="3858691"/>
              <a:chExt cx="1332000" cy="2670101"/>
            </a:xfrm>
          </p:grpSpPr>
          <p:grpSp>
            <p:nvGrpSpPr>
              <p:cNvPr id="194" name="Group 193">
                <a:extLst>
                  <a:ext uri="{FF2B5EF4-FFF2-40B4-BE49-F238E27FC236}">
                    <a16:creationId xmlns:a16="http://schemas.microsoft.com/office/drawing/2014/main" id="{1EA284C5-D3B3-49CC-9A4D-F67E1D2D4586}"/>
                  </a:ext>
                </a:extLst>
              </p:cNvPr>
              <p:cNvGrpSpPr/>
              <p:nvPr/>
            </p:nvGrpSpPr>
            <p:grpSpPr>
              <a:xfrm>
                <a:off x="7899172" y="3858691"/>
                <a:ext cx="1332000" cy="2456762"/>
                <a:chOff x="5575512" y="4220559"/>
                <a:chExt cx="1332000" cy="2456762"/>
              </a:xfrm>
            </p:grpSpPr>
            <p:sp>
              <p:nvSpPr>
                <p:cNvPr id="197" name="Rounded Rectangle 105">
                  <a:extLst>
                    <a:ext uri="{FF2B5EF4-FFF2-40B4-BE49-F238E27FC236}">
                      <a16:creationId xmlns:a16="http://schemas.microsoft.com/office/drawing/2014/main" id="{795663AC-04E5-4260-8BD9-742953B0BF78}"/>
                    </a:ext>
                  </a:extLst>
                </p:cNvPr>
                <p:cNvSpPr/>
                <p:nvPr/>
              </p:nvSpPr>
              <p:spPr>
                <a:xfrm>
                  <a:off x="5575512" y="4220559"/>
                  <a:ext cx="1332000" cy="2456762"/>
                </a:xfrm>
                <a:prstGeom prst="roundRect">
                  <a:avLst>
                    <a:gd name="adj" fmla="val 7579"/>
                  </a:avLst>
                </a:prstGeom>
                <a:gradFill flip="none" rotWithShape="1">
                  <a:gsLst>
                    <a:gs pos="41000">
                      <a:srgbClr val="BBCEE5"/>
                    </a:gs>
                    <a:gs pos="0">
                      <a:srgbClr val="C6D9F1"/>
                    </a:gs>
                    <a:gs pos="46000">
                      <a:srgbClr val="F5E4E3"/>
                    </a:gs>
                  </a:gsLst>
                  <a:lin ang="16200000" scaled="1"/>
                  <a:tileRect/>
                </a:gra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t"/>
                <a:lstStyle/>
                <a:p>
                  <a:pPr algn="ctr" defTabSz="686678" fontAlgn="auto">
                    <a:spcBef>
                      <a:spcPts val="0"/>
                    </a:spcBef>
                    <a:spcAft>
                      <a:spcPts val="0"/>
                    </a:spcAft>
                  </a:pPr>
                  <a:r>
                    <a:rPr lang="en-AU" sz="751" b="1" dirty="0">
                      <a:solidFill>
                        <a:prstClr val="black"/>
                      </a:solidFill>
                      <a:latin typeface="Calibri"/>
                    </a:rPr>
                    <a:t>DATA SCIENCE</a:t>
                  </a:r>
                </a:p>
              </p:txBody>
            </p:sp>
            <p:sp>
              <p:nvSpPr>
                <p:cNvPr id="198" name="Rounded Rectangle 187">
                  <a:extLst>
                    <a:ext uri="{FF2B5EF4-FFF2-40B4-BE49-F238E27FC236}">
                      <a16:creationId xmlns:a16="http://schemas.microsoft.com/office/drawing/2014/main" id="{5C1DEC13-2FC0-4B8E-99A5-9C602A21E800}"/>
                    </a:ext>
                  </a:extLst>
                </p:cNvPr>
                <p:cNvSpPr/>
                <p:nvPr/>
              </p:nvSpPr>
              <p:spPr>
                <a:xfrm>
                  <a:off x="5608800" y="4640400"/>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Production Model Execution</a:t>
                  </a:r>
                </a:p>
              </p:txBody>
            </p:sp>
            <p:sp>
              <p:nvSpPr>
                <p:cNvPr id="199" name="Rounded Rectangle 212">
                  <a:extLst>
                    <a:ext uri="{FF2B5EF4-FFF2-40B4-BE49-F238E27FC236}">
                      <a16:creationId xmlns:a16="http://schemas.microsoft.com/office/drawing/2014/main" id="{36DB43AD-96EA-4929-803B-BAEB25EF600D}"/>
                    </a:ext>
                  </a:extLst>
                </p:cNvPr>
                <p:cNvSpPr/>
                <p:nvPr/>
              </p:nvSpPr>
              <p:spPr>
                <a:xfrm>
                  <a:off x="5608800" y="5857200"/>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Model Development </a:t>
                  </a:r>
                </a:p>
              </p:txBody>
            </p:sp>
            <p:sp>
              <p:nvSpPr>
                <p:cNvPr id="200" name="Left-Right Arrow 100">
                  <a:extLst>
                    <a:ext uri="{FF2B5EF4-FFF2-40B4-BE49-F238E27FC236}">
                      <a16:creationId xmlns:a16="http://schemas.microsoft.com/office/drawing/2014/main" id="{103C4AED-F60E-4B8F-BD01-8E6B84342CCF}"/>
                    </a:ext>
                  </a:extLst>
                </p:cNvPr>
                <p:cNvSpPr/>
                <p:nvPr/>
              </p:nvSpPr>
              <p:spPr>
                <a:xfrm rot="5400000">
                  <a:off x="5966570" y="5472000"/>
                  <a:ext cx="540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sp>
            <p:nvSpPr>
              <p:cNvPr id="196" name="Up Arrow 107">
                <a:extLst>
                  <a:ext uri="{FF2B5EF4-FFF2-40B4-BE49-F238E27FC236}">
                    <a16:creationId xmlns:a16="http://schemas.microsoft.com/office/drawing/2014/main" id="{889DB174-9BB3-4C9F-90BA-CA47745AD80C}"/>
                  </a:ext>
                </a:extLst>
              </p:cNvPr>
              <p:cNvSpPr/>
              <p:nvPr/>
            </p:nvSpPr>
            <p:spPr>
              <a:xfrm>
                <a:off x="8458040" y="6321469"/>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grpSp>
          <p:nvGrpSpPr>
            <p:cNvPr id="162" name="Group 161">
              <a:extLst>
                <a:ext uri="{FF2B5EF4-FFF2-40B4-BE49-F238E27FC236}">
                  <a16:creationId xmlns:a16="http://schemas.microsoft.com/office/drawing/2014/main" id="{B4FE2F6C-F200-4F0E-8261-F8B440F1BFD6}"/>
                </a:ext>
              </a:extLst>
            </p:cNvPr>
            <p:cNvGrpSpPr/>
            <p:nvPr/>
          </p:nvGrpSpPr>
          <p:grpSpPr>
            <a:xfrm>
              <a:off x="9608296" y="3434716"/>
              <a:ext cx="4283724" cy="3614131"/>
              <a:chOff x="9608296" y="3434716"/>
              <a:chExt cx="4283724" cy="3614131"/>
            </a:xfrm>
          </p:grpSpPr>
          <p:grpSp>
            <p:nvGrpSpPr>
              <p:cNvPr id="168" name="Group 167">
                <a:extLst>
                  <a:ext uri="{FF2B5EF4-FFF2-40B4-BE49-F238E27FC236}">
                    <a16:creationId xmlns:a16="http://schemas.microsoft.com/office/drawing/2014/main" id="{02B78ACE-4660-401F-A195-0A2B49F1BDD6}"/>
                  </a:ext>
                </a:extLst>
              </p:cNvPr>
              <p:cNvGrpSpPr/>
              <p:nvPr/>
            </p:nvGrpSpPr>
            <p:grpSpPr>
              <a:xfrm>
                <a:off x="9608296" y="3434716"/>
                <a:ext cx="4283724" cy="3614131"/>
                <a:chOff x="9608296" y="3434716"/>
                <a:chExt cx="4283724" cy="3614131"/>
              </a:xfrm>
            </p:grpSpPr>
            <p:sp>
              <p:nvSpPr>
                <p:cNvPr id="170" name="Rounded Rectangle 140">
                  <a:extLst>
                    <a:ext uri="{FF2B5EF4-FFF2-40B4-BE49-F238E27FC236}">
                      <a16:creationId xmlns:a16="http://schemas.microsoft.com/office/drawing/2014/main" id="{8476F0F5-7E39-46BD-945D-FC0081F86994}"/>
                    </a:ext>
                  </a:extLst>
                </p:cNvPr>
                <p:cNvSpPr/>
                <p:nvPr/>
              </p:nvSpPr>
              <p:spPr>
                <a:xfrm>
                  <a:off x="9608296" y="3434716"/>
                  <a:ext cx="4283724" cy="3614131"/>
                </a:xfrm>
                <a:prstGeom prst="roundRect">
                  <a:avLst>
                    <a:gd name="adj" fmla="val 2429"/>
                  </a:avLst>
                </a:prstGeom>
                <a:solidFill>
                  <a:schemeClr val="tx2">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lstStyle/>
                <a:p>
                  <a:pPr algn="ctr" defTabSz="686678" fontAlgn="auto">
                    <a:spcBef>
                      <a:spcPts val="0"/>
                    </a:spcBef>
                    <a:spcAft>
                      <a:spcPts val="0"/>
                    </a:spcAft>
                  </a:pPr>
                  <a:r>
                    <a:rPr lang="en-AU" sz="751" b="1" dirty="0">
                      <a:solidFill>
                        <a:prstClr val="black"/>
                      </a:solidFill>
                      <a:latin typeface="Calibri"/>
                    </a:rPr>
                    <a:t>ENTERPRISE DATA CORE</a:t>
                  </a:r>
                </a:p>
              </p:txBody>
            </p:sp>
            <p:grpSp>
              <p:nvGrpSpPr>
                <p:cNvPr id="171" name="Group 170">
                  <a:extLst>
                    <a:ext uri="{FF2B5EF4-FFF2-40B4-BE49-F238E27FC236}">
                      <a16:creationId xmlns:a16="http://schemas.microsoft.com/office/drawing/2014/main" id="{8860A001-7D20-45AD-84BF-64BA6326039D}"/>
                    </a:ext>
                  </a:extLst>
                </p:cNvPr>
                <p:cNvGrpSpPr/>
                <p:nvPr/>
              </p:nvGrpSpPr>
              <p:grpSpPr>
                <a:xfrm>
                  <a:off x="9794588" y="6329438"/>
                  <a:ext cx="3914463" cy="667684"/>
                  <a:chOff x="8923320" y="6109179"/>
                  <a:chExt cx="3914463" cy="667684"/>
                </a:xfrm>
              </p:grpSpPr>
              <p:sp>
                <p:nvSpPr>
                  <p:cNvPr id="185" name="Rounded Rectangle 211">
                    <a:extLst>
                      <a:ext uri="{FF2B5EF4-FFF2-40B4-BE49-F238E27FC236}">
                        <a16:creationId xmlns:a16="http://schemas.microsoft.com/office/drawing/2014/main" id="{AC451147-43C4-4C14-9694-82C82E929386}"/>
                      </a:ext>
                    </a:extLst>
                  </p:cNvPr>
                  <p:cNvSpPr/>
                  <p:nvPr/>
                </p:nvSpPr>
                <p:spPr>
                  <a:xfrm>
                    <a:off x="8923320" y="6315658"/>
                    <a:ext cx="3914463" cy="46120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ctr"/>
                  <a:lstStyle/>
                  <a:p>
                    <a:pPr algn="ctr" defTabSz="686678" fontAlgn="auto">
                      <a:spcBef>
                        <a:spcPts val="0"/>
                      </a:spcBef>
                      <a:spcAft>
                        <a:spcPts val="0"/>
                      </a:spcAft>
                    </a:pPr>
                    <a:r>
                      <a:rPr lang="en-AU" sz="751" b="1" dirty="0">
                        <a:solidFill>
                          <a:prstClr val="black"/>
                        </a:solidFill>
                        <a:latin typeface="Calibri"/>
                      </a:rPr>
                      <a:t>Data Storage</a:t>
                    </a:r>
                  </a:p>
                </p:txBody>
              </p:sp>
              <p:sp>
                <p:nvSpPr>
                  <p:cNvPr id="190" name="Up Arrow 107">
                    <a:extLst>
                      <a:ext uri="{FF2B5EF4-FFF2-40B4-BE49-F238E27FC236}">
                        <a16:creationId xmlns:a16="http://schemas.microsoft.com/office/drawing/2014/main" id="{9210A24C-BB57-4680-A999-C07EF0B4FD2A}"/>
                      </a:ext>
                    </a:extLst>
                  </p:cNvPr>
                  <p:cNvSpPr/>
                  <p:nvPr/>
                </p:nvSpPr>
                <p:spPr>
                  <a:xfrm>
                    <a:off x="9373613" y="6109179"/>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sp>
                <p:nvSpPr>
                  <p:cNvPr id="191" name="Up Arrow 107">
                    <a:extLst>
                      <a:ext uri="{FF2B5EF4-FFF2-40B4-BE49-F238E27FC236}">
                        <a16:creationId xmlns:a16="http://schemas.microsoft.com/office/drawing/2014/main" id="{7C919724-BDA9-4CBA-8236-B74EF62226C3}"/>
                      </a:ext>
                    </a:extLst>
                  </p:cNvPr>
                  <p:cNvSpPr/>
                  <p:nvPr/>
                </p:nvSpPr>
                <p:spPr>
                  <a:xfrm rot="10800000">
                    <a:off x="10888231" y="6111995"/>
                    <a:ext cx="234000" cy="207932"/>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black">
                          <a:lumMod val="50000"/>
                          <a:lumOff val="50000"/>
                        </a:prstClr>
                      </a:solidFill>
                      <a:latin typeface="Calibri"/>
                    </a:endParaRPr>
                  </a:p>
                </p:txBody>
              </p:sp>
            </p:grpSp>
            <p:grpSp>
              <p:nvGrpSpPr>
                <p:cNvPr id="172" name="Group 171">
                  <a:extLst>
                    <a:ext uri="{FF2B5EF4-FFF2-40B4-BE49-F238E27FC236}">
                      <a16:creationId xmlns:a16="http://schemas.microsoft.com/office/drawing/2014/main" id="{7A154A56-0B83-4F55-9FE3-3220DE7A399B}"/>
                    </a:ext>
                  </a:extLst>
                </p:cNvPr>
                <p:cNvGrpSpPr/>
                <p:nvPr/>
              </p:nvGrpSpPr>
              <p:grpSpPr>
                <a:xfrm>
                  <a:off x="9796493" y="3791817"/>
                  <a:ext cx="2559674" cy="1778837"/>
                  <a:chOff x="9540000" y="3805627"/>
                  <a:chExt cx="2559674" cy="1778837"/>
                </a:xfrm>
              </p:grpSpPr>
              <p:sp>
                <p:nvSpPr>
                  <p:cNvPr id="180" name="Rounded Rectangle 141">
                    <a:extLst>
                      <a:ext uri="{FF2B5EF4-FFF2-40B4-BE49-F238E27FC236}">
                        <a16:creationId xmlns:a16="http://schemas.microsoft.com/office/drawing/2014/main" id="{A11BFF0A-98A2-4537-9897-FEE84F4D6966}"/>
                      </a:ext>
                    </a:extLst>
                  </p:cNvPr>
                  <p:cNvSpPr/>
                  <p:nvPr/>
                </p:nvSpPr>
                <p:spPr>
                  <a:xfrm>
                    <a:off x="9540000" y="3805627"/>
                    <a:ext cx="2559674" cy="1778837"/>
                  </a:xfrm>
                  <a:prstGeom prst="roundRect">
                    <a:avLst>
                      <a:gd name="adj" fmla="val 692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lstStyle/>
                  <a:p>
                    <a:pPr algn="ctr" defTabSz="686678" fontAlgn="auto">
                      <a:spcBef>
                        <a:spcPts val="0"/>
                      </a:spcBef>
                      <a:spcAft>
                        <a:spcPts val="0"/>
                      </a:spcAft>
                    </a:pPr>
                    <a:r>
                      <a:rPr lang="en-AU" sz="751" b="1" dirty="0">
                        <a:solidFill>
                          <a:prstClr val="black"/>
                        </a:solidFill>
                        <a:latin typeface="Calibri"/>
                      </a:rPr>
                      <a:t>Curated Data</a:t>
                    </a:r>
                  </a:p>
                </p:txBody>
              </p:sp>
              <p:sp>
                <p:nvSpPr>
                  <p:cNvPr id="181" name="Rounded Rectangle 143">
                    <a:hlinkClick r:id="" action="ppaction://noaction"/>
                    <a:extLst>
                      <a:ext uri="{FF2B5EF4-FFF2-40B4-BE49-F238E27FC236}">
                        <a16:creationId xmlns:a16="http://schemas.microsoft.com/office/drawing/2014/main" id="{ED698481-B1C6-4035-A5A0-C619F8BD5ABF}"/>
                      </a:ext>
                    </a:extLst>
                  </p:cNvPr>
                  <p:cNvSpPr/>
                  <p:nvPr/>
                </p:nvSpPr>
                <p:spPr>
                  <a:xfrm>
                    <a:off x="9828000" y="4644000"/>
                    <a:ext cx="2016000" cy="414000"/>
                  </a:xfrm>
                  <a:prstGeom prst="roundRect">
                    <a:avLst>
                      <a:gd name="adj" fmla="val 6745"/>
                    </a:avLst>
                  </a:prstGeom>
                  <a:solidFill>
                    <a:schemeClr val="tx2">
                      <a:lumMod val="20000"/>
                      <a:lumOff val="80000"/>
                    </a:schemeClr>
                  </a:solidFill>
                  <a:ln w="63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Business View</a:t>
                    </a:r>
                  </a:p>
                </p:txBody>
              </p:sp>
              <p:sp>
                <p:nvSpPr>
                  <p:cNvPr id="182" name="Rounded Rectangle 143">
                    <a:hlinkClick r:id="" action="ppaction://noaction"/>
                    <a:extLst>
                      <a:ext uri="{FF2B5EF4-FFF2-40B4-BE49-F238E27FC236}">
                        <a16:creationId xmlns:a16="http://schemas.microsoft.com/office/drawing/2014/main" id="{2CD69792-F02D-48F1-A54A-5E6EB887800B}"/>
                      </a:ext>
                    </a:extLst>
                  </p:cNvPr>
                  <p:cNvSpPr/>
                  <p:nvPr/>
                </p:nvSpPr>
                <p:spPr>
                  <a:xfrm>
                    <a:off x="9828000" y="4176000"/>
                    <a:ext cx="2016000" cy="414000"/>
                  </a:xfrm>
                  <a:prstGeom prst="roundRect">
                    <a:avLst>
                      <a:gd name="adj" fmla="val 6745"/>
                    </a:avLst>
                  </a:prstGeom>
                  <a:solidFill>
                    <a:schemeClr val="tx2">
                      <a:lumMod val="20000"/>
                      <a:lumOff val="80000"/>
                    </a:schemeClr>
                  </a:solidFill>
                  <a:ln w="63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Tailored View</a:t>
                    </a:r>
                  </a:p>
                </p:txBody>
              </p:sp>
              <p:sp>
                <p:nvSpPr>
                  <p:cNvPr id="184" name="Rounded Rectangle 143">
                    <a:hlinkClick r:id="" action="ppaction://noaction"/>
                    <a:extLst>
                      <a:ext uri="{FF2B5EF4-FFF2-40B4-BE49-F238E27FC236}">
                        <a16:creationId xmlns:a16="http://schemas.microsoft.com/office/drawing/2014/main" id="{B281CB74-42E6-468A-92FF-5A5A8D7BECA8}"/>
                      </a:ext>
                    </a:extLst>
                  </p:cNvPr>
                  <p:cNvSpPr/>
                  <p:nvPr/>
                </p:nvSpPr>
                <p:spPr>
                  <a:xfrm>
                    <a:off x="9828000" y="5112000"/>
                    <a:ext cx="2016000" cy="414000"/>
                  </a:xfrm>
                  <a:prstGeom prst="roundRect">
                    <a:avLst>
                      <a:gd name="adj" fmla="val 6745"/>
                    </a:avLst>
                  </a:prstGeom>
                  <a:solidFill>
                    <a:schemeClr val="tx2">
                      <a:lumMod val="20000"/>
                      <a:lumOff val="80000"/>
                    </a:schemeClr>
                  </a:solidFill>
                  <a:ln w="63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Base View</a:t>
                    </a:r>
                  </a:p>
                </p:txBody>
              </p:sp>
            </p:grpSp>
            <p:grpSp>
              <p:nvGrpSpPr>
                <p:cNvPr id="173" name="Group 172">
                  <a:extLst>
                    <a:ext uri="{FF2B5EF4-FFF2-40B4-BE49-F238E27FC236}">
                      <a16:creationId xmlns:a16="http://schemas.microsoft.com/office/drawing/2014/main" id="{E3F5936D-8C80-4CEF-96FE-DC47EAB64E5B}"/>
                    </a:ext>
                  </a:extLst>
                </p:cNvPr>
                <p:cNvGrpSpPr/>
                <p:nvPr/>
              </p:nvGrpSpPr>
              <p:grpSpPr>
                <a:xfrm>
                  <a:off x="9796492" y="5576111"/>
                  <a:ext cx="3480475" cy="761462"/>
                  <a:chOff x="8925224" y="5355852"/>
                  <a:chExt cx="3480475" cy="761462"/>
                </a:xfrm>
              </p:grpSpPr>
              <p:sp>
                <p:nvSpPr>
                  <p:cNvPr id="177" name="Rounded Rectangle 195">
                    <a:extLst>
                      <a:ext uri="{FF2B5EF4-FFF2-40B4-BE49-F238E27FC236}">
                        <a16:creationId xmlns:a16="http://schemas.microsoft.com/office/drawing/2014/main" id="{315EA38D-B9E1-47CE-ABF4-922D8E288868}"/>
                      </a:ext>
                    </a:extLst>
                  </p:cNvPr>
                  <p:cNvSpPr/>
                  <p:nvPr/>
                </p:nvSpPr>
                <p:spPr>
                  <a:xfrm>
                    <a:off x="8925224" y="5557101"/>
                    <a:ext cx="3480475" cy="560213"/>
                  </a:xfrm>
                  <a:prstGeom prst="roundRect">
                    <a:avLst>
                      <a:gd name="adj" fmla="val 1178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ctr"/>
                  <a:lstStyle/>
                  <a:p>
                    <a:pPr algn="ctr" defTabSz="686678" fontAlgn="auto">
                      <a:spcBef>
                        <a:spcPts val="0"/>
                      </a:spcBef>
                      <a:spcAft>
                        <a:spcPts val="0"/>
                      </a:spcAft>
                    </a:pPr>
                    <a:r>
                      <a:rPr lang="en-AU" sz="751" b="1" dirty="0">
                        <a:solidFill>
                          <a:prstClr val="black"/>
                        </a:solidFill>
                        <a:latin typeface="Calibri"/>
                      </a:rPr>
                      <a:t>Data Integration &amp; Transformation</a:t>
                    </a:r>
                  </a:p>
                </p:txBody>
              </p:sp>
              <p:sp>
                <p:nvSpPr>
                  <p:cNvPr id="178" name="Up Arrow 107">
                    <a:extLst>
                      <a:ext uri="{FF2B5EF4-FFF2-40B4-BE49-F238E27FC236}">
                        <a16:creationId xmlns:a16="http://schemas.microsoft.com/office/drawing/2014/main" id="{5EBE2DCA-DDEB-44F8-A778-BFC013D9E2F4}"/>
                      </a:ext>
                    </a:extLst>
                  </p:cNvPr>
                  <p:cNvSpPr/>
                  <p:nvPr/>
                </p:nvSpPr>
                <p:spPr>
                  <a:xfrm>
                    <a:off x="9350260" y="5355852"/>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sp>
                <p:nvSpPr>
                  <p:cNvPr id="179" name="Up Arrow 107">
                    <a:extLst>
                      <a:ext uri="{FF2B5EF4-FFF2-40B4-BE49-F238E27FC236}">
                        <a16:creationId xmlns:a16="http://schemas.microsoft.com/office/drawing/2014/main" id="{683497F6-F69C-420C-B9A4-CE137ACEB12A}"/>
                      </a:ext>
                    </a:extLst>
                  </p:cNvPr>
                  <p:cNvSpPr/>
                  <p:nvPr/>
                </p:nvSpPr>
                <p:spPr>
                  <a:xfrm rot="10800000">
                    <a:off x="10864879" y="5358668"/>
                    <a:ext cx="234000" cy="207932"/>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black">
                          <a:lumMod val="50000"/>
                          <a:lumOff val="50000"/>
                        </a:prstClr>
                      </a:solidFill>
                      <a:latin typeface="Calibri"/>
                    </a:endParaRPr>
                  </a:p>
                </p:txBody>
              </p:sp>
            </p:grpSp>
            <p:sp>
              <p:nvSpPr>
                <p:cNvPr id="174" name="Rounded Rectangle 192">
                  <a:extLst>
                    <a:ext uri="{FF2B5EF4-FFF2-40B4-BE49-F238E27FC236}">
                      <a16:creationId xmlns:a16="http://schemas.microsoft.com/office/drawing/2014/main" id="{238BD445-8D22-4383-8750-596CD77B5949}"/>
                    </a:ext>
                  </a:extLst>
                </p:cNvPr>
                <p:cNvSpPr/>
                <p:nvPr/>
              </p:nvSpPr>
              <p:spPr>
                <a:xfrm>
                  <a:off x="12757218" y="3795382"/>
                  <a:ext cx="961758" cy="72769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ctr"/>
                <a:lstStyle/>
                <a:p>
                  <a:pPr algn="ctr" defTabSz="686678" fontAlgn="auto">
                    <a:spcBef>
                      <a:spcPts val="0"/>
                    </a:spcBef>
                    <a:spcAft>
                      <a:spcPts val="0"/>
                    </a:spcAft>
                  </a:pPr>
                  <a:r>
                    <a:rPr lang="en-AU" sz="751" b="1" dirty="0">
                      <a:solidFill>
                        <a:prstClr val="black"/>
                      </a:solidFill>
                      <a:latin typeface="Calibri"/>
                    </a:rPr>
                    <a:t>Query Engine</a:t>
                  </a:r>
                </a:p>
              </p:txBody>
            </p:sp>
            <p:sp>
              <p:nvSpPr>
                <p:cNvPr id="175" name="Left-Right Arrow 190">
                  <a:extLst>
                    <a:ext uri="{FF2B5EF4-FFF2-40B4-BE49-F238E27FC236}">
                      <a16:creationId xmlns:a16="http://schemas.microsoft.com/office/drawing/2014/main" id="{38353D50-C126-4578-8759-C5C5CC55F89E}"/>
                    </a:ext>
                  </a:extLst>
                </p:cNvPr>
                <p:cNvSpPr/>
                <p:nvPr/>
              </p:nvSpPr>
              <p:spPr>
                <a:xfrm rot="5400000">
                  <a:off x="12474344" y="5413093"/>
                  <a:ext cx="2016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sp>
              <p:nvSpPr>
                <p:cNvPr id="176" name="Left-Right Arrow 100">
                  <a:extLst>
                    <a:ext uri="{FF2B5EF4-FFF2-40B4-BE49-F238E27FC236}">
                      <a16:creationId xmlns:a16="http://schemas.microsoft.com/office/drawing/2014/main" id="{46961518-7B9C-4F0A-BE50-559B82BD1CE0}"/>
                    </a:ext>
                  </a:extLst>
                </p:cNvPr>
                <p:cNvSpPr/>
                <p:nvPr/>
              </p:nvSpPr>
              <p:spPr>
                <a:xfrm>
                  <a:off x="12360222" y="4088633"/>
                  <a:ext cx="396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sp>
            <p:nvSpPr>
              <p:cNvPr id="169" name="Left-Right Arrow 190">
                <a:extLst>
                  <a:ext uri="{FF2B5EF4-FFF2-40B4-BE49-F238E27FC236}">
                    <a16:creationId xmlns:a16="http://schemas.microsoft.com/office/drawing/2014/main" id="{FEB83332-72CE-4344-AE88-737B8D719A35}"/>
                  </a:ext>
                </a:extLst>
              </p:cNvPr>
              <p:cNvSpPr/>
              <p:nvPr/>
            </p:nvSpPr>
            <p:spPr>
              <a:xfrm rot="5400000">
                <a:off x="12408615" y="5055391"/>
                <a:ext cx="1260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grpSp>
          <p:nvGrpSpPr>
            <p:cNvPr id="163" name="Group 162">
              <a:extLst>
                <a:ext uri="{FF2B5EF4-FFF2-40B4-BE49-F238E27FC236}">
                  <a16:creationId xmlns:a16="http://schemas.microsoft.com/office/drawing/2014/main" id="{D3499C47-9365-427B-9F13-BF50E057199E}"/>
                </a:ext>
              </a:extLst>
            </p:cNvPr>
            <p:cNvGrpSpPr/>
            <p:nvPr/>
          </p:nvGrpSpPr>
          <p:grpSpPr>
            <a:xfrm>
              <a:off x="9190550" y="5940336"/>
              <a:ext cx="639994" cy="838185"/>
              <a:chOff x="13673788" y="7074462"/>
              <a:chExt cx="639994" cy="838185"/>
            </a:xfrm>
          </p:grpSpPr>
          <p:sp>
            <p:nvSpPr>
              <p:cNvPr id="165" name="Up Arrow 107">
                <a:extLst>
                  <a:ext uri="{FF2B5EF4-FFF2-40B4-BE49-F238E27FC236}">
                    <a16:creationId xmlns:a16="http://schemas.microsoft.com/office/drawing/2014/main" id="{0847549A-C4CA-45A6-AD04-469743799E48}"/>
                  </a:ext>
                </a:extLst>
              </p:cNvPr>
              <p:cNvSpPr/>
              <p:nvPr/>
            </p:nvSpPr>
            <p:spPr>
              <a:xfrm rot="16200000">
                <a:off x="13745788" y="7606647"/>
                <a:ext cx="234000" cy="378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66" name="Rectangle 165">
                <a:extLst>
                  <a:ext uri="{FF2B5EF4-FFF2-40B4-BE49-F238E27FC236}">
                    <a16:creationId xmlns:a16="http://schemas.microsoft.com/office/drawing/2014/main" id="{029E374C-C500-441D-AA6D-A6CD6355CC09}"/>
                  </a:ext>
                </a:extLst>
              </p:cNvPr>
              <p:cNvSpPr/>
              <p:nvPr/>
            </p:nvSpPr>
            <p:spPr>
              <a:xfrm rot="5400000">
                <a:off x="13652140" y="7417354"/>
                <a:ext cx="684000" cy="118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sp>
            <p:nvSpPr>
              <p:cNvPr id="167" name="Up Arrow 107">
                <a:extLst>
                  <a:ext uri="{FF2B5EF4-FFF2-40B4-BE49-F238E27FC236}">
                    <a16:creationId xmlns:a16="http://schemas.microsoft.com/office/drawing/2014/main" id="{06E97FDA-1685-4C1C-AF14-BCC9D51BC6E1}"/>
                  </a:ext>
                </a:extLst>
              </p:cNvPr>
              <p:cNvSpPr/>
              <p:nvPr/>
            </p:nvSpPr>
            <p:spPr>
              <a:xfrm rot="5400000">
                <a:off x="14016782" y="7011462"/>
                <a:ext cx="234000" cy="360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164" name="Up Arrow 107">
              <a:extLst>
                <a:ext uri="{FF2B5EF4-FFF2-40B4-BE49-F238E27FC236}">
                  <a16:creationId xmlns:a16="http://schemas.microsoft.com/office/drawing/2014/main" id="{B4B4CA6C-0DBB-451A-9E80-B6125012B8F1}"/>
                </a:ext>
              </a:extLst>
            </p:cNvPr>
            <p:cNvSpPr/>
            <p:nvPr/>
          </p:nvSpPr>
          <p:spPr>
            <a:xfrm rot="5400000">
              <a:off x="9378642" y="6556890"/>
              <a:ext cx="234000" cy="612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2" name="Rectangle 1">
            <a:extLst>
              <a:ext uri="{FF2B5EF4-FFF2-40B4-BE49-F238E27FC236}">
                <a16:creationId xmlns:a16="http://schemas.microsoft.com/office/drawing/2014/main" id="{AE579579-A64E-462A-BD4A-175B015BAB2E}"/>
              </a:ext>
            </a:extLst>
          </p:cNvPr>
          <p:cNvSpPr/>
          <p:nvPr/>
        </p:nvSpPr>
        <p:spPr>
          <a:xfrm>
            <a:off x="1266536" y="725020"/>
            <a:ext cx="1077867" cy="4274381"/>
          </a:xfrm>
          <a:prstGeom prst="rect">
            <a:avLst/>
          </a:prstGeom>
          <a:solidFill>
            <a:schemeClr val="accent1">
              <a:alpha val="34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2000" dirty="0">
              <a:solidFill>
                <a:schemeClr val="tx2"/>
              </a:solidFill>
              <a:cs typeface="Segoe UI" panose="020B0502040204020203" pitchFamily="34" charset="0"/>
            </a:endParaRPr>
          </a:p>
        </p:txBody>
      </p:sp>
    </p:spTree>
    <p:extLst>
      <p:ext uri="{BB962C8B-B14F-4D97-AF65-F5344CB8AC3E}">
        <p14:creationId xmlns:p14="http://schemas.microsoft.com/office/powerpoint/2010/main" val="401255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33800-6905-4C5F-A6FD-21FA684FA732}"/>
              </a:ext>
            </a:extLst>
          </p:cNvPr>
          <p:cNvSpPr>
            <a:spLocks noGrp="1"/>
          </p:cNvSpPr>
          <p:nvPr>
            <p:ph idx="1"/>
          </p:nvPr>
        </p:nvSpPr>
        <p:spPr/>
        <p:txBody>
          <a:bodyPr/>
          <a:lstStyle/>
          <a:p>
            <a:pPr marL="0" lvl="0" indent="0">
              <a:buNone/>
            </a:pPr>
            <a:r>
              <a:rPr lang="en-AU" sz="2000" dirty="0"/>
              <a:t>(</a:t>
            </a:r>
            <a:r>
              <a:rPr lang="en-AU" sz="2000" dirty="0" err="1"/>
              <a:t>i</a:t>
            </a:r>
            <a:r>
              <a:rPr lang="en-AU" sz="2000" dirty="0"/>
              <a:t>) defining roles and responsibilities for business processes, systems, and data; </a:t>
            </a:r>
          </a:p>
          <a:p>
            <a:pPr marL="0" lvl="0" indent="0">
              <a:buNone/>
            </a:pPr>
            <a:endParaRPr lang="en-AU" sz="2000" dirty="0"/>
          </a:p>
          <a:p>
            <a:pPr marL="0" lvl="0" indent="0">
              <a:buNone/>
            </a:pPr>
            <a:r>
              <a:rPr lang="en-AU" sz="2000" dirty="0"/>
              <a:t>(ii) mapping business processes, data flows, and databases; and </a:t>
            </a:r>
          </a:p>
          <a:p>
            <a:pPr marL="0" lvl="0" indent="0">
              <a:buNone/>
            </a:pPr>
            <a:endParaRPr lang="en-AU" sz="2000" dirty="0"/>
          </a:p>
          <a:p>
            <a:pPr marL="0" lvl="0" indent="0">
              <a:buNone/>
            </a:pPr>
            <a:r>
              <a:rPr lang="en-AU" sz="2000" dirty="0"/>
              <a:t>(iii) establishing a data concept model that ensures consistent use of concepts across all databases and fields as well as clearly defined data dictionaries.</a:t>
            </a:r>
            <a:endParaRPr lang="en-AU" dirty="0"/>
          </a:p>
        </p:txBody>
      </p:sp>
      <p:sp>
        <p:nvSpPr>
          <p:cNvPr id="3" name="Slide Number Placeholder 2">
            <a:extLst>
              <a:ext uri="{FF2B5EF4-FFF2-40B4-BE49-F238E27FC236}">
                <a16:creationId xmlns:a16="http://schemas.microsoft.com/office/drawing/2014/main" id="{FACA91E4-2A33-429C-A3E4-8296458D2BCE}"/>
              </a:ext>
            </a:extLst>
          </p:cNvPr>
          <p:cNvSpPr>
            <a:spLocks noGrp="1"/>
          </p:cNvSpPr>
          <p:nvPr>
            <p:ph type="sldNum" sz="quarter" idx="11"/>
          </p:nvPr>
        </p:nvSpPr>
        <p:spPr/>
        <p:txBody>
          <a:bodyPr/>
          <a:lstStyle/>
          <a:p>
            <a:fld id="{75027981-8991-894F-AA38-4332D62C8072}" type="slidenum">
              <a:rPr lang="en-US" altLang="en-US" smtClean="0"/>
              <a:pPr/>
              <a:t>3</a:t>
            </a:fld>
            <a:endParaRPr lang="en-US" altLang="en-US" dirty="0"/>
          </a:p>
        </p:txBody>
      </p:sp>
      <p:sp>
        <p:nvSpPr>
          <p:cNvPr id="4" name="Title 3">
            <a:extLst>
              <a:ext uri="{FF2B5EF4-FFF2-40B4-BE49-F238E27FC236}">
                <a16:creationId xmlns:a16="http://schemas.microsoft.com/office/drawing/2014/main" id="{D2782746-50DF-4CCE-981C-EB0452BC02C7}"/>
              </a:ext>
            </a:extLst>
          </p:cNvPr>
          <p:cNvSpPr>
            <a:spLocks noGrp="1"/>
          </p:cNvSpPr>
          <p:nvPr>
            <p:ph type="title"/>
          </p:nvPr>
        </p:nvSpPr>
        <p:spPr/>
        <p:txBody>
          <a:bodyPr/>
          <a:lstStyle/>
          <a:p>
            <a:r>
              <a:rPr lang="en-AU" b="1" i="1" dirty="0"/>
              <a:t>Introduction:</a:t>
            </a:r>
            <a:br>
              <a:rPr lang="en-AU" dirty="0"/>
            </a:br>
            <a:r>
              <a:rPr lang="en-AU" dirty="0"/>
              <a:t> </a:t>
            </a:r>
            <a:r>
              <a:rPr lang="en-AU" b="1" i="1" dirty="0"/>
              <a:t>What you should learn from this session </a:t>
            </a:r>
          </a:p>
        </p:txBody>
      </p:sp>
    </p:spTree>
    <p:extLst>
      <p:ext uri="{BB962C8B-B14F-4D97-AF65-F5344CB8AC3E}">
        <p14:creationId xmlns:p14="http://schemas.microsoft.com/office/powerpoint/2010/main" val="336808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CC0955-8B2F-4BC1-80FA-FA5753D8063D}"/>
              </a:ext>
            </a:extLst>
          </p:cNvPr>
          <p:cNvSpPr/>
          <p:nvPr/>
        </p:nvSpPr>
        <p:spPr>
          <a:xfrm>
            <a:off x="512033" y="1691605"/>
            <a:ext cx="8131047" cy="31571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2000" dirty="0">
              <a:solidFill>
                <a:schemeClr val="tx2"/>
              </a:solidFill>
              <a:cs typeface="Segoe UI" panose="020B0502040204020203" pitchFamily="34" charset="0"/>
            </a:endParaRPr>
          </a:p>
        </p:txBody>
      </p:sp>
      <p:sp>
        <p:nvSpPr>
          <p:cNvPr id="33" name="Rectangle 32">
            <a:extLst>
              <a:ext uri="{FF2B5EF4-FFF2-40B4-BE49-F238E27FC236}">
                <a16:creationId xmlns:a16="http://schemas.microsoft.com/office/drawing/2014/main" id="{69DEF050-3723-4980-882B-E4EC4EEC95C2}"/>
              </a:ext>
            </a:extLst>
          </p:cNvPr>
          <p:cNvSpPr/>
          <p:nvPr/>
        </p:nvSpPr>
        <p:spPr>
          <a:xfrm>
            <a:off x="686787" y="759766"/>
            <a:ext cx="7528284" cy="926839"/>
          </a:xfrm>
          <a:prstGeom prst="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sp>
        <p:nvSpPr>
          <p:cNvPr id="81" name="Slide Number Placeholder 5">
            <a:extLst>
              <a:ext uri="{FF2B5EF4-FFF2-40B4-BE49-F238E27FC236}">
                <a16:creationId xmlns:a16="http://schemas.microsoft.com/office/drawing/2014/main" id="{EBFAF8B8-BDD5-4EEA-B869-CFDF3B410CEE}"/>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30</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770BE42-C15F-487B-9ECB-CBFFB4895EDD}"/>
              </a:ext>
            </a:extLst>
          </p:cNvPr>
          <p:cNvSpPr txBox="1"/>
          <p:nvPr/>
        </p:nvSpPr>
        <p:spPr>
          <a:xfrm>
            <a:off x="743476" y="893024"/>
            <a:ext cx="6443444" cy="703334"/>
          </a:xfrm>
          <a:prstGeom prst="rect">
            <a:avLst/>
          </a:prstGeom>
          <a:noFill/>
        </p:spPr>
        <p:txBody>
          <a:bodyPr wrap="square" rtlCol="0">
            <a:spAutoFit/>
          </a:bodyPr>
          <a:lstStyle/>
          <a:p>
            <a:pPr defTabSz="686678" fontAlgn="auto">
              <a:spcBef>
                <a:spcPts val="0"/>
              </a:spcBef>
              <a:spcAft>
                <a:spcPts val="0"/>
              </a:spcAft>
            </a:pPr>
            <a:r>
              <a:rPr lang="en-AU" sz="1073" b="1" dirty="0">
                <a:solidFill>
                  <a:prstClr val="black"/>
                </a:solidFill>
                <a:latin typeface="Calibri"/>
                <a:ea typeface="+mn-ea"/>
              </a:rPr>
              <a:t>Guiding Principles – </a:t>
            </a:r>
            <a:br>
              <a:rPr lang="en-AU" sz="1073" b="1" dirty="0">
                <a:solidFill>
                  <a:prstClr val="black"/>
                </a:solidFill>
                <a:latin typeface="Calibri"/>
                <a:ea typeface="+mn-ea"/>
              </a:rPr>
            </a:br>
            <a:r>
              <a:rPr lang="en-AU" sz="966" i="1" dirty="0">
                <a:solidFill>
                  <a:prstClr val="black"/>
                </a:solidFill>
                <a:latin typeface="Calibri"/>
                <a:ea typeface="+mn-ea"/>
              </a:rPr>
              <a:t>used to guide and assist the </a:t>
            </a:r>
            <a:br>
              <a:rPr lang="en-AU" sz="966" i="1" dirty="0">
                <a:solidFill>
                  <a:prstClr val="black"/>
                </a:solidFill>
                <a:latin typeface="Calibri"/>
                <a:ea typeface="+mn-ea"/>
              </a:rPr>
            </a:br>
            <a:r>
              <a:rPr lang="en-AU" sz="966" i="1" dirty="0">
                <a:solidFill>
                  <a:prstClr val="black"/>
                </a:solidFill>
                <a:latin typeface="Calibri"/>
                <a:ea typeface="+mn-ea"/>
              </a:rPr>
              <a:t>development of the Data </a:t>
            </a:r>
            <a:br>
              <a:rPr lang="en-AU" sz="966" i="1" dirty="0">
                <a:solidFill>
                  <a:prstClr val="black"/>
                </a:solidFill>
                <a:latin typeface="Calibri"/>
                <a:ea typeface="+mn-ea"/>
              </a:rPr>
            </a:br>
            <a:r>
              <a:rPr lang="en-AU" sz="966" i="1" dirty="0">
                <a:solidFill>
                  <a:prstClr val="black"/>
                </a:solidFill>
                <a:latin typeface="Calibri"/>
                <a:ea typeface="+mn-ea"/>
              </a:rPr>
              <a:t>Reference Architecture Principles  </a:t>
            </a:r>
            <a:endParaRPr lang="en-AU" sz="1073" i="1" dirty="0">
              <a:solidFill>
                <a:prstClr val="black"/>
              </a:solidFill>
              <a:latin typeface="Calibri"/>
              <a:ea typeface="+mn-ea"/>
            </a:endParaRPr>
          </a:p>
        </p:txBody>
      </p:sp>
      <p:grpSp>
        <p:nvGrpSpPr>
          <p:cNvPr id="31" name="Group 30">
            <a:extLst>
              <a:ext uri="{FF2B5EF4-FFF2-40B4-BE49-F238E27FC236}">
                <a16:creationId xmlns:a16="http://schemas.microsoft.com/office/drawing/2014/main" id="{A614D59F-A8CE-45E1-B0D2-D32E930E0177}"/>
              </a:ext>
            </a:extLst>
          </p:cNvPr>
          <p:cNvGrpSpPr/>
          <p:nvPr/>
        </p:nvGrpSpPr>
        <p:grpSpPr>
          <a:xfrm>
            <a:off x="2415136" y="893024"/>
            <a:ext cx="1158549" cy="626123"/>
            <a:chOff x="4986748" y="1793758"/>
            <a:chExt cx="2160000" cy="1167344"/>
          </a:xfrm>
        </p:grpSpPr>
        <p:sp>
          <p:nvSpPr>
            <p:cNvPr id="25" name="Oval 24">
              <a:extLst>
                <a:ext uri="{FF2B5EF4-FFF2-40B4-BE49-F238E27FC236}">
                  <a16:creationId xmlns:a16="http://schemas.microsoft.com/office/drawing/2014/main" id="{4E3BE233-D10B-4611-B9B6-B32219D976F3}"/>
                </a:ext>
              </a:extLst>
            </p:cNvPr>
            <p:cNvSpPr/>
            <p:nvPr/>
          </p:nvSpPr>
          <p:spPr>
            <a:xfrm>
              <a:off x="5706748" y="1793758"/>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sp>
          <p:nvSpPr>
            <p:cNvPr id="47" name="TextBox 46">
              <a:extLst>
                <a:ext uri="{FF2B5EF4-FFF2-40B4-BE49-F238E27FC236}">
                  <a16:creationId xmlns:a16="http://schemas.microsoft.com/office/drawing/2014/main" id="{C0CA134B-0679-4DF4-B294-7F35346E34DD}"/>
                </a:ext>
              </a:extLst>
            </p:cNvPr>
            <p:cNvSpPr txBox="1"/>
            <p:nvPr/>
          </p:nvSpPr>
          <p:spPr>
            <a:xfrm>
              <a:off x="4986748" y="2484093"/>
              <a:ext cx="2160000" cy="477009"/>
            </a:xfrm>
            <a:prstGeom prst="rect">
              <a:avLst/>
            </a:prstGeom>
            <a:noFill/>
          </p:spPr>
          <p:txBody>
            <a:bodyPr wrap="square" lIns="0" tIns="0" rIns="0" bIns="24523" rtlCol="0">
              <a:spAutoFit/>
            </a:bodyPr>
            <a:lstStyle/>
            <a:p>
              <a:pPr algn="ctr" defTabSz="686678" fontAlgn="auto">
                <a:spcBef>
                  <a:spcPts val="0"/>
                </a:spcBef>
                <a:spcAft>
                  <a:spcPts val="0"/>
                </a:spcAft>
              </a:pPr>
              <a:r>
                <a:rPr lang="en-AU" sz="751" dirty="0">
                  <a:solidFill>
                    <a:prstClr val="black"/>
                  </a:solidFill>
                  <a:latin typeface="Calibri"/>
                  <a:ea typeface="+mn-ea"/>
                </a:rPr>
                <a:t>Data is treated as a </a:t>
              </a:r>
              <a:br>
                <a:rPr lang="en-AU" sz="751" dirty="0">
                  <a:solidFill>
                    <a:prstClr val="black"/>
                  </a:solidFill>
                  <a:latin typeface="Calibri"/>
                  <a:ea typeface="+mn-ea"/>
                </a:rPr>
              </a:br>
              <a:r>
                <a:rPr lang="en-AU" sz="751" dirty="0">
                  <a:solidFill>
                    <a:prstClr val="black"/>
                  </a:solidFill>
                  <a:latin typeface="Calibri"/>
                  <a:ea typeface="+mn-ea"/>
                </a:rPr>
                <a:t>corporate asset</a:t>
              </a:r>
            </a:p>
          </p:txBody>
        </p:sp>
        <p:pic>
          <p:nvPicPr>
            <p:cNvPr id="61" name="Picture 6" descr="image005">
              <a:extLst>
                <a:ext uri="{FF2B5EF4-FFF2-40B4-BE49-F238E27FC236}">
                  <a16:creationId xmlns:a16="http://schemas.microsoft.com/office/drawing/2014/main" id="{34871050-8610-4547-97D4-D3FFABB6BE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930" y="1919758"/>
              <a:ext cx="50563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10C4B08C-A766-4A8C-AEC7-B14259292781}"/>
              </a:ext>
            </a:extLst>
          </p:cNvPr>
          <p:cNvGrpSpPr/>
          <p:nvPr/>
        </p:nvGrpSpPr>
        <p:grpSpPr>
          <a:xfrm>
            <a:off x="3571571" y="893025"/>
            <a:ext cx="1158549" cy="636816"/>
            <a:chOff x="7220209" y="1783789"/>
            <a:chExt cx="2160000" cy="1187281"/>
          </a:xfrm>
        </p:grpSpPr>
        <p:sp>
          <p:nvSpPr>
            <p:cNvPr id="103" name="Oval 102">
              <a:extLst>
                <a:ext uri="{FF2B5EF4-FFF2-40B4-BE49-F238E27FC236}">
                  <a16:creationId xmlns:a16="http://schemas.microsoft.com/office/drawing/2014/main" id="{C3E37598-CE77-47D4-8CD8-9C1E21D87299}"/>
                </a:ext>
              </a:extLst>
            </p:cNvPr>
            <p:cNvSpPr/>
            <p:nvPr/>
          </p:nvSpPr>
          <p:spPr>
            <a:xfrm>
              <a:off x="7940209" y="1783789"/>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sp>
          <p:nvSpPr>
            <p:cNvPr id="49" name="TextBox 48">
              <a:extLst>
                <a:ext uri="{FF2B5EF4-FFF2-40B4-BE49-F238E27FC236}">
                  <a16:creationId xmlns:a16="http://schemas.microsoft.com/office/drawing/2014/main" id="{8059EE3A-34A5-4EE4-9ED2-6B08759CA071}"/>
                </a:ext>
              </a:extLst>
            </p:cNvPr>
            <p:cNvSpPr txBox="1"/>
            <p:nvPr/>
          </p:nvSpPr>
          <p:spPr>
            <a:xfrm>
              <a:off x="7220209" y="2494061"/>
              <a:ext cx="2160000" cy="477009"/>
            </a:xfrm>
            <a:prstGeom prst="rect">
              <a:avLst/>
            </a:prstGeom>
            <a:noFill/>
          </p:spPr>
          <p:txBody>
            <a:bodyPr wrap="square" lIns="0" tIns="0" rIns="0" bIns="24523" rtlCol="0">
              <a:spAutoFit/>
            </a:bodyPr>
            <a:lstStyle>
              <a:defPPr>
                <a:defRPr lang="en-US"/>
              </a:defPPr>
              <a:lvl1pPr>
                <a:defRPr sz="800"/>
              </a:lvl1pPr>
            </a:lstStyle>
            <a:p>
              <a:pPr algn="ctr" defTabSz="686678" fontAlgn="auto">
                <a:spcBef>
                  <a:spcPts val="0"/>
                </a:spcBef>
                <a:spcAft>
                  <a:spcPts val="0"/>
                </a:spcAft>
              </a:pPr>
              <a:r>
                <a:rPr lang="en-AU" sz="751" dirty="0">
                  <a:solidFill>
                    <a:prstClr val="black"/>
                  </a:solidFill>
                  <a:latin typeface="Calibri"/>
                  <a:ea typeface="+mn-ea"/>
                </a:rPr>
                <a:t>Increase trust and </a:t>
              </a:r>
              <a:br>
                <a:rPr lang="en-AU" sz="751" dirty="0">
                  <a:solidFill>
                    <a:prstClr val="black"/>
                  </a:solidFill>
                  <a:latin typeface="Calibri"/>
                  <a:ea typeface="+mn-ea"/>
                </a:rPr>
              </a:br>
              <a:r>
                <a:rPr lang="en-AU" sz="751" dirty="0">
                  <a:solidFill>
                    <a:prstClr val="black"/>
                  </a:solidFill>
                  <a:latin typeface="Calibri"/>
                  <a:ea typeface="+mn-ea"/>
                </a:rPr>
                <a:t>confidence in the data</a:t>
              </a:r>
            </a:p>
          </p:txBody>
        </p:sp>
        <p:pic>
          <p:nvPicPr>
            <p:cNvPr id="62" name="Picture 4" descr="image004">
              <a:extLst>
                <a:ext uri="{FF2B5EF4-FFF2-40B4-BE49-F238E27FC236}">
                  <a16:creationId xmlns:a16="http://schemas.microsoft.com/office/drawing/2014/main" id="{3FE16787-524C-46C7-B06E-0B07ADCDA9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7391" y="1909789"/>
              <a:ext cx="50563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35">
            <a:extLst>
              <a:ext uri="{FF2B5EF4-FFF2-40B4-BE49-F238E27FC236}">
                <a16:creationId xmlns:a16="http://schemas.microsoft.com/office/drawing/2014/main" id="{E5923EFE-84C6-451C-9529-EC162916460B}"/>
              </a:ext>
            </a:extLst>
          </p:cNvPr>
          <p:cNvGrpSpPr/>
          <p:nvPr/>
        </p:nvGrpSpPr>
        <p:grpSpPr>
          <a:xfrm>
            <a:off x="4728006" y="893025"/>
            <a:ext cx="1158549" cy="762579"/>
            <a:chOff x="10023251" y="1600234"/>
            <a:chExt cx="2160000" cy="1421753"/>
          </a:xfrm>
        </p:grpSpPr>
        <p:sp>
          <p:nvSpPr>
            <p:cNvPr id="104" name="Oval 103">
              <a:extLst>
                <a:ext uri="{FF2B5EF4-FFF2-40B4-BE49-F238E27FC236}">
                  <a16:creationId xmlns:a16="http://schemas.microsoft.com/office/drawing/2014/main" id="{EF05FFDF-AF2D-4913-AF00-2BB90C9A2739}"/>
                </a:ext>
              </a:extLst>
            </p:cNvPr>
            <p:cNvSpPr/>
            <p:nvPr/>
          </p:nvSpPr>
          <p:spPr>
            <a:xfrm>
              <a:off x="10743251" y="1600234"/>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sp>
          <p:nvSpPr>
            <p:cNvPr id="50" name="TextBox 49">
              <a:extLst>
                <a:ext uri="{FF2B5EF4-FFF2-40B4-BE49-F238E27FC236}">
                  <a16:creationId xmlns:a16="http://schemas.microsoft.com/office/drawing/2014/main" id="{84DB84B7-BF7E-47E0-AC91-878AE635A752}"/>
                </a:ext>
              </a:extLst>
            </p:cNvPr>
            <p:cNvSpPr txBox="1"/>
            <p:nvPr/>
          </p:nvSpPr>
          <p:spPr>
            <a:xfrm>
              <a:off x="10023251" y="2329556"/>
              <a:ext cx="2160000" cy="692431"/>
            </a:xfrm>
            <a:prstGeom prst="rect">
              <a:avLst/>
            </a:prstGeom>
            <a:noFill/>
          </p:spPr>
          <p:txBody>
            <a:bodyPr wrap="square" lIns="0" tIns="0" rIns="0" bIns="24523" rtlCol="0">
              <a:spAutoFit/>
            </a:bodyPr>
            <a:lstStyle>
              <a:defPPr>
                <a:defRPr lang="en-US"/>
              </a:defPPr>
              <a:lvl1pPr>
                <a:defRPr sz="800"/>
              </a:lvl1pPr>
            </a:lstStyle>
            <a:p>
              <a:pPr algn="ctr" defTabSz="686678" fontAlgn="auto">
                <a:spcBef>
                  <a:spcPts val="0"/>
                </a:spcBef>
                <a:spcAft>
                  <a:spcPts val="0"/>
                </a:spcAft>
              </a:pPr>
              <a:r>
                <a:rPr lang="en-AU" sz="751" dirty="0">
                  <a:solidFill>
                    <a:prstClr val="black"/>
                  </a:solidFill>
                  <a:latin typeface="Calibri"/>
                  <a:ea typeface="+mn-ea"/>
                </a:rPr>
                <a:t>Empower staff with timely </a:t>
              </a:r>
              <a:br>
                <a:rPr lang="en-AU" sz="751" dirty="0">
                  <a:solidFill>
                    <a:prstClr val="black"/>
                  </a:solidFill>
                  <a:latin typeface="Calibri"/>
                  <a:ea typeface="+mn-ea"/>
                </a:rPr>
              </a:br>
              <a:r>
                <a:rPr lang="en-AU" sz="751" dirty="0">
                  <a:solidFill>
                    <a:prstClr val="black"/>
                  </a:solidFill>
                  <a:latin typeface="Calibri"/>
                  <a:ea typeface="+mn-ea"/>
                </a:rPr>
                <a:t>access to the </a:t>
              </a:r>
              <a:br>
                <a:rPr lang="en-AU" sz="751" dirty="0">
                  <a:solidFill>
                    <a:prstClr val="black"/>
                  </a:solidFill>
                  <a:latin typeface="Calibri"/>
                  <a:ea typeface="+mn-ea"/>
                </a:rPr>
              </a:br>
              <a:r>
                <a:rPr lang="en-AU" sz="751" dirty="0">
                  <a:solidFill>
                    <a:prstClr val="black"/>
                  </a:solidFill>
                  <a:latin typeface="Calibri"/>
                  <a:ea typeface="+mn-ea"/>
                </a:rPr>
                <a:t>right data</a:t>
              </a:r>
            </a:p>
          </p:txBody>
        </p:sp>
        <p:pic>
          <p:nvPicPr>
            <p:cNvPr id="67" name="Picture 7" descr="image008">
              <a:extLst>
                <a:ext uri="{FF2B5EF4-FFF2-40B4-BE49-F238E27FC236}">
                  <a16:creationId xmlns:a16="http://schemas.microsoft.com/office/drawing/2014/main" id="{29A5AABA-2132-4044-9101-093A8D3557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0433" y="1726234"/>
              <a:ext cx="50563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34">
            <a:extLst>
              <a:ext uri="{FF2B5EF4-FFF2-40B4-BE49-F238E27FC236}">
                <a16:creationId xmlns:a16="http://schemas.microsoft.com/office/drawing/2014/main" id="{5C9340D8-FA55-4C58-8B08-0275BA2C8E08}"/>
              </a:ext>
            </a:extLst>
          </p:cNvPr>
          <p:cNvGrpSpPr/>
          <p:nvPr/>
        </p:nvGrpSpPr>
        <p:grpSpPr>
          <a:xfrm>
            <a:off x="5884441" y="893025"/>
            <a:ext cx="1158549" cy="762579"/>
            <a:chOff x="12179310" y="1600234"/>
            <a:chExt cx="2160000" cy="1421753"/>
          </a:xfrm>
        </p:grpSpPr>
        <p:sp>
          <p:nvSpPr>
            <p:cNvPr id="107" name="Oval 106">
              <a:extLst>
                <a:ext uri="{FF2B5EF4-FFF2-40B4-BE49-F238E27FC236}">
                  <a16:creationId xmlns:a16="http://schemas.microsoft.com/office/drawing/2014/main" id="{88619155-8826-4A05-8CDA-8E82D8DA2C85}"/>
                </a:ext>
              </a:extLst>
            </p:cNvPr>
            <p:cNvSpPr/>
            <p:nvPr/>
          </p:nvSpPr>
          <p:spPr>
            <a:xfrm>
              <a:off x="12899310" y="1600234"/>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sp>
          <p:nvSpPr>
            <p:cNvPr id="51" name="TextBox 50">
              <a:extLst>
                <a:ext uri="{FF2B5EF4-FFF2-40B4-BE49-F238E27FC236}">
                  <a16:creationId xmlns:a16="http://schemas.microsoft.com/office/drawing/2014/main" id="{67E0B72B-2230-4358-9DE3-675A4C6A65D6}"/>
                </a:ext>
              </a:extLst>
            </p:cNvPr>
            <p:cNvSpPr txBox="1"/>
            <p:nvPr/>
          </p:nvSpPr>
          <p:spPr>
            <a:xfrm>
              <a:off x="12179310" y="2329556"/>
              <a:ext cx="2160000" cy="692431"/>
            </a:xfrm>
            <a:prstGeom prst="rect">
              <a:avLst/>
            </a:prstGeom>
            <a:noFill/>
          </p:spPr>
          <p:txBody>
            <a:bodyPr wrap="square" lIns="0" tIns="0" rIns="0" bIns="24523" rtlCol="0">
              <a:spAutoFit/>
            </a:bodyPr>
            <a:lstStyle>
              <a:defPPr>
                <a:defRPr lang="en-US"/>
              </a:defPPr>
              <a:lvl1pPr>
                <a:defRPr sz="800"/>
              </a:lvl1pPr>
            </a:lstStyle>
            <a:p>
              <a:pPr algn="ctr" defTabSz="686678" fontAlgn="auto">
                <a:spcBef>
                  <a:spcPts val="0"/>
                </a:spcBef>
                <a:spcAft>
                  <a:spcPts val="0"/>
                </a:spcAft>
              </a:pPr>
              <a:r>
                <a:rPr lang="en-AU" sz="751" dirty="0">
                  <a:solidFill>
                    <a:prstClr val="black"/>
                  </a:solidFill>
                  <a:latin typeface="Calibri"/>
                  <a:ea typeface="+mn-ea"/>
                </a:rPr>
                <a:t>Data is used to inform decisions and deliver value for the clients</a:t>
              </a:r>
            </a:p>
          </p:txBody>
        </p:sp>
        <p:pic>
          <p:nvPicPr>
            <p:cNvPr id="74" name="Picture 9" descr="image011">
              <a:extLst>
                <a:ext uri="{FF2B5EF4-FFF2-40B4-BE49-F238E27FC236}">
                  <a16:creationId xmlns:a16="http://schemas.microsoft.com/office/drawing/2014/main" id="{92C52A78-803A-4C4B-A76D-838983A82F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06492" y="1726234"/>
              <a:ext cx="50563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a:extLst>
              <a:ext uri="{FF2B5EF4-FFF2-40B4-BE49-F238E27FC236}">
                <a16:creationId xmlns:a16="http://schemas.microsoft.com/office/drawing/2014/main" id="{DC3103B9-21CD-4E1E-BEE7-9048658AC24E}"/>
              </a:ext>
            </a:extLst>
          </p:cNvPr>
          <p:cNvGrpSpPr/>
          <p:nvPr/>
        </p:nvGrpSpPr>
        <p:grpSpPr>
          <a:xfrm>
            <a:off x="7040877" y="893025"/>
            <a:ext cx="1158549" cy="762579"/>
            <a:chOff x="14335369" y="1600234"/>
            <a:chExt cx="2160000" cy="1421753"/>
          </a:xfrm>
        </p:grpSpPr>
        <p:sp>
          <p:nvSpPr>
            <p:cNvPr id="108" name="Oval 107">
              <a:extLst>
                <a:ext uri="{FF2B5EF4-FFF2-40B4-BE49-F238E27FC236}">
                  <a16:creationId xmlns:a16="http://schemas.microsoft.com/office/drawing/2014/main" id="{E1D048FD-74F1-4E8A-8401-2DEDE0F07E1A}"/>
                </a:ext>
              </a:extLst>
            </p:cNvPr>
            <p:cNvSpPr/>
            <p:nvPr/>
          </p:nvSpPr>
          <p:spPr>
            <a:xfrm>
              <a:off x="15055369" y="1600234"/>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sp>
          <p:nvSpPr>
            <p:cNvPr id="52" name="TextBox 51">
              <a:extLst>
                <a:ext uri="{FF2B5EF4-FFF2-40B4-BE49-F238E27FC236}">
                  <a16:creationId xmlns:a16="http://schemas.microsoft.com/office/drawing/2014/main" id="{2C29A443-620A-446B-BDC3-C2978FBB8750}"/>
                </a:ext>
              </a:extLst>
            </p:cNvPr>
            <p:cNvSpPr txBox="1"/>
            <p:nvPr/>
          </p:nvSpPr>
          <p:spPr>
            <a:xfrm>
              <a:off x="14335369" y="2329556"/>
              <a:ext cx="2160000" cy="692431"/>
            </a:xfrm>
            <a:prstGeom prst="rect">
              <a:avLst/>
            </a:prstGeom>
            <a:noFill/>
          </p:spPr>
          <p:txBody>
            <a:bodyPr wrap="square" lIns="0" tIns="0" rIns="0" bIns="24523" rtlCol="0">
              <a:spAutoFit/>
            </a:bodyPr>
            <a:lstStyle>
              <a:defPPr>
                <a:defRPr lang="en-US"/>
              </a:defPPr>
              <a:lvl1pPr>
                <a:defRPr sz="800"/>
              </a:lvl1pPr>
            </a:lstStyle>
            <a:p>
              <a:pPr algn="ctr" defTabSz="686678" fontAlgn="auto">
                <a:spcBef>
                  <a:spcPts val="0"/>
                </a:spcBef>
                <a:spcAft>
                  <a:spcPts val="0"/>
                </a:spcAft>
              </a:pPr>
              <a:r>
                <a:rPr lang="en-AU" sz="751" dirty="0">
                  <a:solidFill>
                    <a:prstClr val="black"/>
                  </a:solidFill>
                  <a:latin typeface="Calibri"/>
                  <a:ea typeface="+mn-ea"/>
                </a:rPr>
                <a:t>Modern and flexible architecture that is technology agnostic</a:t>
              </a:r>
            </a:p>
          </p:txBody>
        </p:sp>
        <p:pic>
          <p:nvPicPr>
            <p:cNvPr id="82" name="Picture 10" descr="image014">
              <a:extLst>
                <a:ext uri="{FF2B5EF4-FFF2-40B4-BE49-F238E27FC236}">
                  <a16:creationId xmlns:a16="http://schemas.microsoft.com/office/drawing/2014/main" id="{C700BEFC-1949-49D8-8A41-914BC5BE0A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62551" y="1726234"/>
              <a:ext cx="50563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Rectangle 72">
            <a:extLst>
              <a:ext uri="{FF2B5EF4-FFF2-40B4-BE49-F238E27FC236}">
                <a16:creationId xmlns:a16="http://schemas.microsoft.com/office/drawing/2014/main" id="{1D2BDA73-377A-4E28-A912-A1854FBD7DE1}"/>
              </a:ext>
            </a:extLst>
          </p:cNvPr>
          <p:cNvSpPr/>
          <p:nvPr/>
        </p:nvSpPr>
        <p:spPr>
          <a:xfrm>
            <a:off x="512033" y="1807903"/>
            <a:ext cx="627547" cy="379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8618" rtlCol="0" anchor="ctr"/>
          <a:lstStyle/>
          <a:p>
            <a:pPr algn="r" defTabSz="686678" fontAlgn="auto">
              <a:spcBef>
                <a:spcPts val="0"/>
              </a:spcBef>
              <a:spcAft>
                <a:spcPts val="0"/>
              </a:spcAft>
            </a:pPr>
            <a:r>
              <a:rPr lang="en-AU" sz="858" b="1" dirty="0">
                <a:solidFill>
                  <a:srgbClr val="002060"/>
                </a:solidFill>
                <a:latin typeface="Calibri"/>
              </a:rPr>
              <a:t>Principles</a:t>
            </a:r>
          </a:p>
        </p:txBody>
      </p:sp>
      <p:grpSp>
        <p:nvGrpSpPr>
          <p:cNvPr id="72" name="Group 71">
            <a:extLst>
              <a:ext uri="{FF2B5EF4-FFF2-40B4-BE49-F238E27FC236}">
                <a16:creationId xmlns:a16="http://schemas.microsoft.com/office/drawing/2014/main" id="{D58546CE-3D02-4826-ACE7-4BAC7CB59C81}"/>
              </a:ext>
            </a:extLst>
          </p:cNvPr>
          <p:cNvGrpSpPr/>
          <p:nvPr/>
        </p:nvGrpSpPr>
        <p:grpSpPr>
          <a:xfrm>
            <a:off x="5376125" y="4877255"/>
            <a:ext cx="3510606" cy="193092"/>
            <a:chOff x="7480920" y="1142877"/>
            <a:chExt cx="4996958" cy="419012"/>
          </a:xfrm>
        </p:grpSpPr>
        <p:sp>
          <p:nvSpPr>
            <p:cNvPr id="86" name="Rounded Rectangle 19">
              <a:extLst>
                <a:ext uri="{FF2B5EF4-FFF2-40B4-BE49-F238E27FC236}">
                  <a16:creationId xmlns:a16="http://schemas.microsoft.com/office/drawing/2014/main" id="{C9022E38-7F41-4B18-87BC-94BB3368CB24}"/>
                </a:ext>
              </a:extLst>
            </p:cNvPr>
            <p:cNvSpPr/>
            <p:nvPr/>
          </p:nvSpPr>
          <p:spPr>
            <a:xfrm>
              <a:off x="7480920" y="1148269"/>
              <a:ext cx="869737" cy="413620"/>
            </a:xfrm>
            <a:prstGeom prst="roundRect">
              <a:avLst/>
            </a:prstGeom>
            <a:solidFill>
              <a:schemeClr val="accent5">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Ingestion </a:t>
              </a:r>
            </a:p>
          </p:txBody>
        </p:sp>
        <p:sp>
          <p:nvSpPr>
            <p:cNvPr id="87" name="Rounded Rectangle 20">
              <a:extLst>
                <a:ext uri="{FF2B5EF4-FFF2-40B4-BE49-F238E27FC236}">
                  <a16:creationId xmlns:a16="http://schemas.microsoft.com/office/drawing/2014/main" id="{4BFCF9FC-0587-4412-961E-6182974772CE}"/>
                </a:ext>
              </a:extLst>
            </p:cNvPr>
            <p:cNvSpPr/>
            <p:nvPr/>
          </p:nvSpPr>
          <p:spPr>
            <a:xfrm>
              <a:off x="8417024" y="1148270"/>
              <a:ext cx="1740076" cy="413619"/>
            </a:xfrm>
            <a:prstGeom prst="roundRect">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Storage &amp; Processing</a:t>
              </a:r>
            </a:p>
          </p:txBody>
        </p:sp>
        <p:sp>
          <p:nvSpPr>
            <p:cNvPr id="88" name="Rounded Rectangle 21">
              <a:extLst>
                <a:ext uri="{FF2B5EF4-FFF2-40B4-BE49-F238E27FC236}">
                  <a16:creationId xmlns:a16="http://schemas.microsoft.com/office/drawing/2014/main" id="{C6E961FE-28EB-4C8A-9E73-8AF70BC97597}"/>
                </a:ext>
              </a:extLst>
            </p:cNvPr>
            <p:cNvSpPr/>
            <p:nvPr/>
          </p:nvSpPr>
          <p:spPr>
            <a:xfrm>
              <a:off x="10231835" y="1142877"/>
              <a:ext cx="1112256" cy="403773"/>
            </a:xfrm>
            <a:prstGeom prst="roundRect">
              <a:avLst/>
            </a:prstGeom>
            <a:solidFill>
              <a:schemeClr val="bg2">
                <a:lumMod val="7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Consumption</a:t>
              </a:r>
            </a:p>
          </p:txBody>
        </p:sp>
        <p:sp>
          <p:nvSpPr>
            <p:cNvPr id="90" name="Rounded Rectangle 25">
              <a:extLst>
                <a:ext uri="{FF2B5EF4-FFF2-40B4-BE49-F238E27FC236}">
                  <a16:creationId xmlns:a16="http://schemas.microsoft.com/office/drawing/2014/main" id="{D48CDBF0-A3F4-4CB8-9301-CCC2E8EDB3B6}"/>
                </a:ext>
              </a:extLst>
            </p:cNvPr>
            <p:cNvSpPr/>
            <p:nvPr/>
          </p:nvSpPr>
          <p:spPr>
            <a:xfrm>
              <a:off x="11443271" y="1147850"/>
              <a:ext cx="1034607" cy="393826"/>
            </a:xfrm>
            <a:prstGeom prst="roundRect">
              <a:avLst/>
            </a:prstGeom>
            <a:solidFill>
              <a:schemeClr val="accent3">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Cross Layer</a:t>
              </a:r>
            </a:p>
          </p:txBody>
        </p:sp>
      </p:grpSp>
      <p:grpSp>
        <p:nvGrpSpPr>
          <p:cNvPr id="2" name="Group 1">
            <a:extLst>
              <a:ext uri="{FF2B5EF4-FFF2-40B4-BE49-F238E27FC236}">
                <a16:creationId xmlns:a16="http://schemas.microsoft.com/office/drawing/2014/main" id="{498C8266-D866-4446-9AA5-67E55B407CA2}"/>
              </a:ext>
            </a:extLst>
          </p:cNvPr>
          <p:cNvGrpSpPr/>
          <p:nvPr/>
        </p:nvGrpSpPr>
        <p:grpSpPr>
          <a:xfrm>
            <a:off x="4241853" y="1807902"/>
            <a:ext cx="1313110" cy="2968511"/>
            <a:chOff x="9116867" y="3370562"/>
            <a:chExt cx="2448163" cy="5534494"/>
          </a:xfrm>
        </p:grpSpPr>
        <p:sp>
          <p:nvSpPr>
            <p:cNvPr id="89" name="Rounded Rectangle 5">
              <a:extLst>
                <a:ext uri="{FF2B5EF4-FFF2-40B4-BE49-F238E27FC236}">
                  <a16:creationId xmlns:a16="http://schemas.microsoft.com/office/drawing/2014/main" id="{8D37A5B8-A2D9-4068-A363-7507FE830D0F}"/>
                </a:ext>
              </a:extLst>
            </p:cNvPr>
            <p:cNvSpPr/>
            <p:nvPr/>
          </p:nvSpPr>
          <p:spPr>
            <a:xfrm>
              <a:off x="9117030" y="3370562"/>
              <a:ext cx="2448000" cy="5534494"/>
            </a:xfrm>
            <a:prstGeom prst="roundRect">
              <a:avLst>
                <a:gd name="adj" fmla="val 0"/>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defTabSz="686678" fontAlgn="auto">
                <a:spcBef>
                  <a:spcPts val="0"/>
                </a:spcBef>
                <a:spcAft>
                  <a:spcPts val="0"/>
                </a:spcAft>
              </a:pPr>
              <a:endParaRPr lang="en-US" sz="751">
                <a:gradFill>
                  <a:gsLst>
                    <a:gs pos="0">
                      <a:srgbClr val="1F497D">
                        <a:lumMod val="20000"/>
                        <a:lumOff val="80000"/>
                      </a:srgbClr>
                    </a:gs>
                    <a:gs pos="50000">
                      <a:srgbClr val="4F81BD">
                        <a:tint val="44500"/>
                        <a:satMod val="160000"/>
                      </a:srgbClr>
                    </a:gs>
                    <a:gs pos="100000">
                      <a:srgbClr val="4F81BD">
                        <a:tint val="23500"/>
                        <a:satMod val="160000"/>
                      </a:srgbClr>
                    </a:gs>
                  </a:gsLst>
                  <a:lin ang="5400000" scaled="0"/>
                </a:gradFill>
                <a:latin typeface="Calibri"/>
              </a:endParaRPr>
            </a:p>
          </p:txBody>
        </p:sp>
        <p:sp>
          <p:nvSpPr>
            <p:cNvPr id="96" name="Rectangle 95">
              <a:extLst>
                <a:ext uri="{FF2B5EF4-FFF2-40B4-BE49-F238E27FC236}">
                  <a16:creationId xmlns:a16="http://schemas.microsoft.com/office/drawing/2014/main" id="{48E30525-1394-4432-93D4-8512E213B1C8}"/>
                </a:ext>
              </a:extLst>
            </p:cNvPr>
            <p:cNvSpPr/>
            <p:nvPr/>
          </p:nvSpPr>
          <p:spPr>
            <a:xfrm>
              <a:off x="9116867" y="3373474"/>
              <a:ext cx="2448000" cy="708334"/>
            </a:xfrm>
            <a:prstGeom prst="rect">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6678" fontAlgn="b">
                <a:spcBef>
                  <a:spcPts val="0"/>
                </a:spcBef>
                <a:spcAft>
                  <a:spcPts val="0"/>
                </a:spcAft>
              </a:pPr>
              <a:r>
                <a:rPr lang="en-US" sz="751" b="1" dirty="0">
                  <a:solidFill>
                    <a:prstClr val="white"/>
                  </a:solidFill>
                  <a:effectLst>
                    <a:outerShdw blurRad="508000" sx="102000" sy="102000" algn="ctr" rotWithShape="0">
                      <a:srgbClr val="1F497D">
                        <a:lumMod val="60000"/>
                        <a:lumOff val="40000"/>
                        <a:alpha val="11000"/>
                      </a:srgbClr>
                    </a:outerShdw>
                  </a:effectLst>
                  <a:latin typeface="Calibri"/>
                </a:rPr>
                <a:t>Data is used to deliver value </a:t>
              </a:r>
              <a:br>
                <a:rPr lang="en-US" sz="751" b="1" dirty="0">
                  <a:solidFill>
                    <a:prstClr val="white"/>
                  </a:solidFill>
                  <a:effectLst>
                    <a:outerShdw blurRad="508000" sx="102000" sy="102000" algn="ctr" rotWithShape="0">
                      <a:srgbClr val="1F497D">
                        <a:lumMod val="60000"/>
                        <a:lumOff val="40000"/>
                        <a:alpha val="11000"/>
                      </a:srgbClr>
                    </a:outerShdw>
                  </a:effectLst>
                  <a:latin typeface="Calibri"/>
                </a:rPr>
              </a:br>
              <a:r>
                <a:rPr lang="en-US" sz="751" b="1" dirty="0">
                  <a:solidFill>
                    <a:prstClr val="white"/>
                  </a:solidFill>
                  <a:effectLst>
                    <a:outerShdw blurRad="508000" sx="102000" sy="102000" algn="ctr" rotWithShape="0">
                      <a:srgbClr val="1F497D">
                        <a:lumMod val="60000"/>
                        <a:lumOff val="40000"/>
                        <a:alpha val="11000"/>
                      </a:srgbClr>
                    </a:outerShdw>
                  </a:effectLst>
                  <a:latin typeface="Calibri"/>
                </a:rPr>
                <a:t>and inform decisions</a:t>
              </a:r>
              <a:endParaRPr lang="en-US" sz="751" b="1" dirty="0">
                <a:solidFill>
                  <a:prstClr val="white"/>
                </a:solidFill>
                <a:effectLst>
                  <a:outerShdw blurRad="508000" sx="102000" sy="102000" algn="ctr" rotWithShape="0">
                    <a:srgbClr val="1F497D">
                      <a:lumMod val="60000"/>
                      <a:lumOff val="40000"/>
                      <a:alpha val="11000"/>
                    </a:srgbClr>
                  </a:outerShdw>
                </a:effectLst>
                <a:latin typeface="Arial"/>
              </a:endParaRPr>
            </a:p>
          </p:txBody>
        </p:sp>
        <p:sp>
          <p:nvSpPr>
            <p:cNvPr id="109" name="Rounded Rectangle 18">
              <a:extLst>
                <a:ext uri="{FF2B5EF4-FFF2-40B4-BE49-F238E27FC236}">
                  <a16:creationId xmlns:a16="http://schemas.microsoft.com/office/drawing/2014/main" id="{EFAB5559-763C-4D9C-9AE4-48E455E918C1}"/>
                </a:ext>
              </a:extLst>
            </p:cNvPr>
            <p:cNvSpPr/>
            <p:nvPr/>
          </p:nvSpPr>
          <p:spPr>
            <a:xfrm>
              <a:off x="9297030" y="4149921"/>
              <a:ext cx="2088000" cy="760012"/>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Streamline governance for industrialisation of analytical insights </a:t>
              </a:r>
            </a:p>
          </p:txBody>
        </p:sp>
        <p:sp>
          <p:nvSpPr>
            <p:cNvPr id="113" name="Rounded Rectangle 18">
              <a:extLst>
                <a:ext uri="{FF2B5EF4-FFF2-40B4-BE49-F238E27FC236}">
                  <a16:creationId xmlns:a16="http://schemas.microsoft.com/office/drawing/2014/main" id="{DB7A0218-DA62-4D96-BF5D-029C25093315}"/>
                </a:ext>
              </a:extLst>
            </p:cNvPr>
            <p:cNvSpPr/>
            <p:nvPr/>
          </p:nvSpPr>
          <p:spPr>
            <a:xfrm>
              <a:off x="9297030" y="7034825"/>
              <a:ext cx="2088000" cy="760012"/>
            </a:xfrm>
            <a:prstGeom prst="roundRect">
              <a:avLst>
                <a:gd name="adj" fmla="val 5081"/>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Utilise data &amp; insights to support business decisions</a:t>
              </a:r>
            </a:p>
          </p:txBody>
        </p:sp>
        <p:sp>
          <p:nvSpPr>
            <p:cNvPr id="114" name="Rounded Rectangle 11">
              <a:extLst>
                <a:ext uri="{FF2B5EF4-FFF2-40B4-BE49-F238E27FC236}">
                  <a16:creationId xmlns:a16="http://schemas.microsoft.com/office/drawing/2014/main" id="{CA805F7A-D015-4FC9-BE07-649368F84724}"/>
                </a:ext>
              </a:extLst>
            </p:cNvPr>
            <p:cNvSpPr/>
            <p:nvPr/>
          </p:nvSpPr>
          <p:spPr>
            <a:xfrm>
              <a:off x="9297030" y="6024454"/>
              <a:ext cx="2088000" cy="972456"/>
            </a:xfrm>
            <a:prstGeom prst="roundRect">
              <a:avLst>
                <a:gd name="adj" fmla="val 4189"/>
              </a:avLst>
            </a:prstGeom>
            <a:solidFill>
              <a:schemeClr val="bg2">
                <a:lumMod val="7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Enhance businesses ability to realise the value derived from analytical insights </a:t>
              </a:r>
            </a:p>
          </p:txBody>
        </p:sp>
        <p:sp>
          <p:nvSpPr>
            <p:cNvPr id="116" name="Rounded Rectangle 15">
              <a:extLst>
                <a:ext uri="{FF2B5EF4-FFF2-40B4-BE49-F238E27FC236}">
                  <a16:creationId xmlns:a16="http://schemas.microsoft.com/office/drawing/2014/main" id="{CC32337C-3AE0-4D7E-9AAE-08997B08D910}"/>
                </a:ext>
              </a:extLst>
            </p:cNvPr>
            <p:cNvSpPr/>
            <p:nvPr/>
          </p:nvSpPr>
          <p:spPr>
            <a:xfrm>
              <a:off x="9297030" y="7845586"/>
              <a:ext cx="2088000" cy="963230"/>
            </a:xfrm>
            <a:prstGeom prst="roundRect">
              <a:avLst>
                <a:gd name="adj" fmla="val 2853"/>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Analytical insights need assessment and governance before feed into data core  </a:t>
              </a:r>
            </a:p>
          </p:txBody>
        </p:sp>
        <p:sp>
          <p:nvSpPr>
            <p:cNvPr id="117" name="Rounded Rectangle 18">
              <a:extLst>
                <a:ext uri="{FF2B5EF4-FFF2-40B4-BE49-F238E27FC236}">
                  <a16:creationId xmlns:a16="http://schemas.microsoft.com/office/drawing/2014/main" id="{BED91D99-1098-499A-BBB5-119067C3468E}"/>
                </a:ext>
              </a:extLst>
            </p:cNvPr>
            <p:cNvSpPr/>
            <p:nvPr/>
          </p:nvSpPr>
          <p:spPr>
            <a:xfrm>
              <a:off x="9297030" y="4982763"/>
              <a:ext cx="2088000" cy="981683"/>
            </a:xfrm>
            <a:prstGeom prst="roundRect">
              <a:avLst>
                <a:gd name="adj" fmla="val 5081"/>
              </a:avLst>
            </a:prstGeom>
            <a:solidFill>
              <a:schemeClr val="bg2">
                <a:lumMod val="7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Business values and consumption requirements drive solution design</a:t>
              </a:r>
            </a:p>
          </p:txBody>
        </p:sp>
      </p:grpSp>
      <p:grpSp>
        <p:nvGrpSpPr>
          <p:cNvPr id="15" name="Group 14">
            <a:extLst>
              <a:ext uri="{FF2B5EF4-FFF2-40B4-BE49-F238E27FC236}">
                <a16:creationId xmlns:a16="http://schemas.microsoft.com/office/drawing/2014/main" id="{AF9898D1-7AC1-42A4-84C7-4A6E9D2856A5}"/>
              </a:ext>
            </a:extLst>
          </p:cNvPr>
          <p:cNvGrpSpPr/>
          <p:nvPr/>
        </p:nvGrpSpPr>
        <p:grpSpPr>
          <a:xfrm>
            <a:off x="5656608" y="1785181"/>
            <a:ext cx="2639364" cy="2991232"/>
            <a:chOff x="11754538" y="3328200"/>
            <a:chExt cx="4920832" cy="5576855"/>
          </a:xfrm>
        </p:grpSpPr>
        <p:sp>
          <p:nvSpPr>
            <p:cNvPr id="119" name="Rounded Rectangle 5">
              <a:extLst>
                <a:ext uri="{FF2B5EF4-FFF2-40B4-BE49-F238E27FC236}">
                  <a16:creationId xmlns:a16="http://schemas.microsoft.com/office/drawing/2014/main" id="{6C0E66C0-ED43-4BB3-8EFD-49343D89BF11}"/>
                </a:ext>
              </a:extLst>
            </p:cNvPr>
            <p:cNvSpPr/>
            <p:nvPr/>
          </p:nvSpPr>
          <p:spPr>
            <a:xfrm>
              <a:off x="11754538" y="3363992"/>
              <a:ext cx="4770000" cy="5541063"/>
            </a:xfrm>
            <a:prstGeom prst="roundRect">
              <a:avLst>
                <a:gd name="adj" fmla="val 0"/>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defTabSz="686678" fontAlgn="auto">
                <a:spcBef>
                  <a:spcPts val="0"/>
                </a:spcBef>
                <a:spcAft>
                  <a:spcPts val="0"/>
                </a:spcAft>
              </a:pPr>
              <a:endParaRPr lang="en-US" sz="1341">
                <a:gradFill>
                  <a:gsLst>
                    <a:gs pos="0">
                      <a:srgbClr val="1F497D">
                        <a:lumMod val="20000"/>
                        <a:lumOff val="80000"/>
                      </a:srgbClr>
                    </a:gs>
                    <a:gs pos="50000">
                      <a:srgbClr val="4F81BD">
                        <a:tint val="44500"/>
                        <a:satMod val="160000"/>
                      </a:srgbClr>
                    </a:gs>
                    <a:gs pos="100000">
                      <a:srgbClr val="4F81BD">
                        <a:tint val="23500"/>
                        <a:satMod val="160000"/>
                      </a:srgbClr>
                    </a:gs>
                  </a:gsLst>
                  <a:lin ang="5400000" scaled="0"/>
                </a:gradFill>
                <a:latin typeface="Calibri"/>
              </a:endParaRPr>
            </a:p>
          </p:txBody>
        </p:sp>
        <p:sp>
          <p:nvSpPr>
            <p:cNvPr id="120" name="Rectangle 119">
              <a:extLst>
                <a:ext uri="{FF2B5EF4-FFF2-40B4-BE49-F238E27FC236}">
                  <a16:creationId xmlns:a16="http://schemas.microsoft.com/office/drawing/2014/main" id="{CD166F69-482A-4265-8101-F87A58FCBC8B}"/>
                </a:ext>
              </a:extLst>
            </p:cNvPr>
            <p:cNvSpPr/>
            <p:nvPr/>
          </p:nvSpPr>
          <p:spPr>
            <a:xfrm>
              <a:off x="11754538" y="3370564"/>
              <a:ext cx="4770000" cy="708334"/>
            </a:xfrm>
            <a:prstGeom prst="rect">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white"/>
                  </a:solidFill>
                  <a:latin typeface="Calibri"/>
                </a:rPr>
                <a:t>Architecture to support flexibility and agility, </a:t>
              </a:r>
              <a:br>
                <a:rPr lang="en-AU" sz="751" b="1" dirty="0">
                  <a:solidFill>
                    <a:prstClr val="white"/>
                  </a:solidFill>
                  <a:latin typeface="Calibri"/>
                </a:rPr>
              </a:br>
              <a:r>
                <a:rPr lang="en-AU" sz="751" b="1" dirty="0">
                  <a:solidFill>
                    <a:prstClr val="white"/>
                  </a:solidFill>
                  <a:latin typeface="Calibri"/>
                </a:rPr>
                <a:t>and to optimise the value and benefits of data while </a:t>
              </a:r>
              <a:br>
                <a:rPr lang="en-AU" sz="751" b="1" dirty="0">
                  <a:solidFill>
                    <a:prstClr val="white"/>
                  </a:solidFill>
                  <a:latin typeface="Calibri"/>
                </a:rPr>
              </a:br>
              <a:r>
                <a:rPr lang="en-AU" sz="751" b="1" dirty="0">
                  <a:solidFill>
                    <a:prstClr val="white"/>
                  </a:solidFill>
                  <a:latin typeface="Calibri"/>
                </a:rPr>
                <a:t>reducing associated costs</a:t>
              </a:r>
            </a:p>
          </p:txBody>
        </p:sp>
        <p:sp>
          <p:nvSpPr>
            <p:cNvPr id="121" name="Title 1">
              <a:extLst>
                <a:ext uri="{FF2B5EF4-FFF2-40B4-BE49-F238E27FC236}">
                  <a16:creationId xmlns:a16="http://schemas.microsoft.com/office/drawing/2014/main" id="{B993355E-067A-4269-A845-5067F524B0E1}"/>
                </a:ext>
              </a:extLst>
            </p:cNvPr>
            <p:cNvSpPr txBox="1">
              <a:spLocks/>
            </p:cNvSpPr>
            <p:nvPr/>
          </p:nvSpPr>
          <p:spPr>
            <a:xfrm>
              <a:off x="11815370" y="3328200"/>
              <a:ext cx="4860000" cy="793062"/>
            </a:xfrm>
            <a:prstGeom prst="rect">
              <a:avLst/>
            </a:prstGeom>
          </p:spPr>
          <p:txBody>
            <a:bodyPr vert="horz" lIns="49045" tIns="24523" rIns="49045" bIns="24523" rtlCol="0" anchor="ctr">
              <a:normAutofit fontScale="975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algn="ctr" defTabSz="490484" fontAlgn="auto">
                <a:spcAft>
                  <a:spcPts val="0"/>
                </a:spcAft>
              </a:pPr>
              <a:endParaRPr lang="en-AU" sz="751" dirty="0">
                <a:solidFill>
                  <a:prstClr val="white"/>
                </a:solidFill>
                <a:latin typeface="Calibri"/>
              </a:endParaRPr>
            </a:p>
          </p:txBody>
        </p:sp>
        <p:sp>
          <p:nvSpPr>
            <p:cNvPr id="122" name="Rounded Rectangle 18">
              <a:extLst>
                <a:ext uri="{FF2B5EF4-FFF2-40B4-BE49-F238E27FC236}">
                  <a16:creationId xmlns:a16="http://schemas.microsoft.com/office/drawing/2014/main" id="{21AB74F2-63D9-4166-833F-7F02BCA93C87}"/>
                </a:ext>
              </a:extLst>
            </p:cNvPr>
            <p:cNvSpPr/>
            <p:nvPr/>
          </p:nvSpPr>
          <p:spPr>
            <a:xfrm>
              <a:off x="11906666" y="4149931"/>
              <a:ext cx="2160000" cy="981683"/>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a:spcBef>
                  <a:spcPts val="0"/>
                </a:spcBef>
                <a:spcAft>
                  <a:spcPts val="0"/>
                </a:spcAft>
              </a:pPr>
              <a:r>
                <a:rPr lang="en-AU" sz="751" dirty="0">
                  <a:solidFill>
                    <a:prstClr val="black"/>
                  </a:solidFill>
                  <a:latin typeface="Calibri"/>
                </a:rPr>
                <a:t>Componentised approach to improve flexibility </a:t>
              </a:r>
              <a:br>
                <a:rPr lang="en-AU" sz="751" dirty="0">
                  <a:solidFill>
                    <a:prstClr val="black"/>
                  </a:solidFill>
                  <a:latin typeface="Calibri"/>
                </a:rPr>
              </a:br>
              <a:r>
                <a:rPr lang="en-AU" sz="751" dirty="0">
                  <a:solidFill>
                    <a:prstClr val="black"/>
                  </a:solidFill>
                  <a:latin typeface="Calibri"/>
                </a:rPr>
                <a:t>and the ability to respond to changes</a:t>
              </a:r>
            </a:p>
          </p:txBody>
        </p:sp>
        <p:sp>
          <p:nvSpPr>
            <p:cNvPr id="123" name="Rounded Rectangle 11">
              <a:extLst>
                <a:ext uri="{FF2B5EF4-FFF2-40B4-BE49-F238E27FC236}">
                  <a16:creationId xmlns:a16="http://schemas.microsoft.com/office/drawing/2014/main" id="{54172373-96E1-484D-B43E-5FC0C1F45E7E}"/>
                </a:ext>
              </a:extLst>
            </p:cNvPr>
            <p:cNvSpPr/>
            <p:nvPr/>
          </p:nvSpPr>
          <p:spPr>
            <a:xfrm>
              <a:off x="14208317" y="5237275"/>
              <a:ext cx="2160000" cy="752869"/>
            </a:xfrm>
            <a:prstGeom prst="roundRect">
              <a:avLst>
                <a:gd name="adj" fmla="val 4189"/>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Store enterprise data </a:t>
              </a:r>
              <a:br>
                <a:rPr lang="en-AU" sz="751" dirty="0">
                  <a:solidFill>
                    <a:prstClr val="black"/>
                  </a:solidFill>
                  <a:latin typeface="Calibri"/>
                </a:rPr>
              </a:br>
              <a:r>
                <a:rPr lang="en-AU" sz="751" dirty="0">
                  <a:solidFill>
                    <a:prstClr val="black"/>
                  </a:solidFill>
                  <a:latin typeface="Calibri"/>
                </a:rPr>
                <a:t>on the Enterprise </a:t>
              </a:r>
              <a:br>
                <a:rPr lang="en-AU" sz="751" dirty="0">
                  <a:solidFill>
                    <a:prstClr val="black"/>
                  </a:solidFill>
                  <a:latin typeface="Calibri"/>
                </a:rPr>
              </a:br>
              <a:r>
                <a:rPr lang="en-AU" sz="751" dirty="0">
                  <a:solidFill>
                    <a:prstClr val="black"/>
                  </a:solidFill>
                  <a:latin typeface="Calibri"/>
                </a:rPr>
                <a:t>Data Core </a:t>
              </a:r>
            </a:p>
          </p:txBody>
        </p:sp>
        <p:sp>
          <p:nvSpPr>
            <p:cNvPr id="124" name="Rounded Rectangle 14">
              <a:extLst>
                <a:ext uri="{FF2B5EF4-FFF2-40B4-BE49-F238E27FC236}">
                  <a16:creationId xmlns:a16="http://schemas.microsoft.com/office/drawing/2014/main" id="{59B93ACF-2429-4CD8-8FA8-24CD455BB74E}"/>
                </a:ext>
              </a:extLst>
            </p:cNvPr>
            <p:cNvSpPr/>
            <p:nvPr/>
          </p:nvSpPr>
          <p:spPr>
            <a:xfrm>
              <a:off x="14208315" y="6095797"/>
              <a:ext cx="2160000" cy="760012"/>
            </a:xfrm>
            <a:prstGeom prst="roundRect">
              <a:avLst>
                <a:gd name="adj" fmla="val 5203"/>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Data transformation happens on the </a:t>
              </a:r>
              <a:br>
                <a:rPr lang="en-AU" sz="751" dirty="0">
                  <a:solidFill>
                    <a:prstClr val="black"/>
                  </a:solidFill>
                  <a:latin typeface="Calibri"/>
                </a:rPr>
              </a:br>
              <a:r>
                <a:rPr lang="en-AU" sz="751" dirty="0">
                  <a:solidFill>
                    <a:prstClr val="black"/>
                  </a:solidFill>
                  <a:latin typeface="Calibri"/>
                </a:rPr>
                <a:t>Enterprise Data Core </a:t>
              </a:r>
            </a:p>
          </p:txBody>
        </p:sp>
        <p:sp>
          <p:nvSpPr>
            <p:cNvPr id="125" name="Rounded Rectangle 15">
              <a:extLst>
                <a:ext uri="{FF2B5EF4-FFF2-40B4-BE49-F238E27FC236}">
                  <a16:creationId xmlns:a16="http://schemas.microsoft.com/office/drawing/2014/main" id="{3A1BC72B-8EA1-4B61-A9FC-A0A693F6EFCE}"/>
                </a:ext>
              </a:extLst>
            </p:cNvPr>
            <p:cNvSpPr/>
            <p:nvPr/>
          </p:nvSpPr>
          <p:spPr>
            <a:xfrm>
              <a:off x="14220521" y="6975648"/>
              <a:ext cx="2160000" cy="745725"/>
            </a:xfrm>
            <a:prstGeom prst="roundRect">
              <a:avLst>
                <a:gd name="adj" fmla="val 2853"/>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Curated data requires central control and </a:t>
              </a:r>
              <a:br>
                <a:rPr lang="en-AU" sz="751" dirty="0">
                  <a:solidFill>
                    <a:prstClr val="black"/>
                  </a:solidFill>
                  <a:latin typeface="Calibri"/>
                </a:rPr>
              </a:br>
              <a:r>
                <a:rPr lang="en-AU" sz="751" dirty="0">
                  <a:solidFill>
                    <a:prstClr val="black"/>
                  </a:solidFill>
                  <a:latin typeface="Calibri"/>
                </a:rPr>
                <a:t>quality assurance </a:t>
              </a:r>
            </a:p>
          </p:txBody>
        </p:sp>
        <p:sp>
          <p:nvSpPr>
            <p:cNvPr id="126" name="Rounded Rectangle 11">
              <a:extLst>
                <a:ext uri="{FF2B5EF4-FFF2-40B4-BE49-F238E27FC236}">
                  <a16:creationId xmlns:a16="http://schemas.microsoft.com/office/drawing/2014/main" id="{5ACBBB59-27F8-4357-8B95-4194541207E7}"/>
                </a:ext>
              </a:extLst>
            </p:cNvPr>
            <p:cNvSpPr/>
            <p:nvPr/>
          </p:nvSpPr>
          <p:spPr>
            <a:xfrm>
              <a:off x="11904262" y="5237275"/>
              <a:ext cx="2160000" cy="752869"/>
            </a:xfrm>
            <a:prstGeom prst="roundRect">
              <a:avLst>
                <a:gd name="adj" fmla="val 4189"/>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Strict governance </a:t>
              </a:r>
              <a:br>
                <a:rPr lang="en-AU" sz="751" dirty="0">
                  <a:solidFill>
                    <a:prstClr val="black"/>
                  </a:solidFill>
                  <a:latin typeface="Calibri"/>
                </a:rPr>
              </a:br>
              <a:r>
                <a:rPr lang="en-AU" sz="751" dirty="0">
                  <a:solidFill>
                    <a:prstClr val="black"/>
                  </a:solidFill>
                  <a:latin typeface="Calibri"/>
                </a:rPr>
                <a:t>on access to Systems </a:t>
              </a:r>
              <a:br>
                <a:rPr lang="en-AU" sz="751" dirty="0">
                  <a:solidFill>
                    <a:prstClr val="black"/>
                  </a:solidFill>
                  <a:latin typeface="Calibri"/>
                </a:rPr>
              </a:br>
              <a:r>
                <a:rPr lang="en-AU" sz="751" dirty="0">
                  <a:solidFill>
                    <a:prstClr val="black"/>
                  </a:solidFill>
                  <a:latin typeface="Calibri"/>
                </a:rPr>
                <a:t>of Record</a:t>
              </a:r>
            </a:p>
          </p:txBody>
        </p:sp>
        <p:sp>
          <p:nvSpPr>
            <p:cNvPr id="127" name="Rounded Rectangle 18">
              <a:extLst>
                <a:ext uri="{FF2B5EF4-FFF2-40B4-BE49-F238E27FC236}">
                  <a16:creationId xmlns:a16="http://schemas.microsoft.com/office/drawing/2014/main" id="{30134E63-45BE-4CEA-95B4-26FA8A5F9F75}"/>
                </a:ext>
              </a:extLst>
            </p:cNvPr>
            <p:cNvSpPr/>
            <p:nvPr/>
          </p:nvSpPr>
          <p:spPr>
            <a:xfrm>
              <a:off x="11904262" y="6096781"/>
              <a:ext cx="2160000" cy="760012"/>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Automation of processes and flows wherever practical</a:t>
              </a:r>
            </a:p>
          </p:txBody>
        </p:sp>
        <p:sp>
          <p:nvSpPr>
            <p:cNvPr id="128" name="Rounded Rectangle 18">
              <a:extLst>
                <a:ext uri="{FF2B5EF4-FFF2-40B4-BE49-F238E27FC236}">
                  <a16:creationId xmlns:a16="http://schemas.microsoft.com/office/drawing/2014/main" id="{421B683C-1173-429B-ABA1-8F941C70A452}"/>
                </a:ext>
              </a:extLst>
            </p:cNvPr>
            <p:cNvSpPr/>
            <p:nvPr/>
          </p:nvSpPr>
          <p:spPr>
            <a:xfrm>
              <a:off x="11925097" y="7827131"/>
              <a:ext cx="2160000" cy="981683"/>
            </a:xfrm>
            <a:prstGeom prst="roundRect">
              <a:avLst>
                <a:gd name="adj" fmla="val 5081"/>
              </a:avLst>
            </a:prstGeom>
            <a:solidFill>
              <a:schemeClr val="accent5">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Ingestion pipeline supports different data types, patterns and multiple SLAs </a:t>
              </a:r>
            </a:p>
          </p:txBody>
        </p:sp>
        <p:sp>
          <p:nvSpPr>
            <p:cNvPr id="129" name="Rounded Rectangle 18">
              <a:extLst>
                <a:ext uri="{FF2B5EF4-FFF2-40B4-BE49-F238E27FC236}">
                  <a16:creationId xmlns:a16="http://schemas.microsoft.com/office/drawing/2014/main" id="{D250BB1E-018F-4033-8A9C-CF96EB98C046}"/>
                </a:ext>
              </a:extLst>
            </p:cNvPr>
            <p:cNvSpPr/>
            <p:nvPr/>
          </p:nvSpPr>
          <p:spPr>
            <a:xfrm>
              <a:off x="14208313" y="4261278"/>
              <a:ext cx="2160000" cy="760012"/>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Align technology </a:t>
              </a:r>
              <a:br>
                <a:rPr lang="en-AU" sz="751" dirty="0">
                  <a:solidFill>
                    <a:prstClr val="black"/>
                  </a:solidFill>
                  <a:latin typeface="Calibri"/>
                </a:rPr>
              </a:br>
              <a:r>
                <a:rPr lang="en-AU" sz="751" dirty="0">
                  <a:solidFill>
                    <a:prstClr val="black"/>
                  </a:solidFill>
                  <a:latin typeface="Calibri"/>
                </a:rPr>
                <a:t>platforms to support appropriate capabilities </a:t>
              </a:r>
            </a:p>
          </p:txBody>
        </p:sp>
        <p:sp>
          <p:nvSpPr>
            <p:cNvPr id="130" name="Rounded Rectangle 18">
              <a:extLst>
                <a:ext uri="{FF2B5EF4-FFF2-40B4-BE49-F238E27FC236}">
                  <a16:creationId xmlns:a16="http://schemas.microsoft.com/office/drawing/2014/main" id="{2BD9BB08-867C-4F30-A410-EA9B7C5E76DF}"/>
                </a:ext>
              </a:extLst>
            </p:cNvPr>
            <p:cNvSpPr/>
            <p:nvPr/>
          </p:nvSpPr>
          <p:spPr>
            <a:xfrm>
              <a:off x="11917405" y="6960877"/>
              <a:ext cx="2160000" cy="760012"/>
            </a:xfrm>
            <a:prstGeom prst="roundRect">
              <a:avLst>
                <a:gd name="adj" fmla="val 5081"/>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Keep a persistent copy </a:t>
              </a:r>
              <a:br>
                <a:rPr lang="en-AU" sz="751" dirty="0">
                  <a:solidFill>
                    <a:prstClr val="black"/>
                  </a:solidFill>
                  <a:latin typeface="Calibri"/>
                </a:rPr>
              </a:br>
              <a:r>
                <a:rPr lang="en-AU" sz="751" dirty="0">
                  <a:solidFill>
                    <a:prstClr val="black"/>
                  </a:solidFill>
                  <a:latin typeface="Calibri"/>
                </a:rPr>
                <a:t>of data received from </a:t>
              </a:r>
              <a:br>
                <a:rPr lang="en-AU" sz="751" dirty="0">
                  <a:solidFill>
                    <a:prstClr val="black"/>
                  </a:solidFill>
                  <a:latin typeface="Calibri"/>
                </a:rPr>
              </a:br>
              <a:r>
                <a:rPr lang="en-AU" sz="751" dirty="0">
                  <a:solidFill>
                    <a:prstClr val="black"/>
                  </a:solidFill>
                  <a:latin typeface="Calibri"/>
                </a:rPr>
                <a:t>data providers</a:t>
              </a:r>
            </a:p>
          </p:txBody>
        </p:sp>
        <p:sp>
          <p:nvSpPr>
            <p:cNvPr id="131" name="Rounded Rectangle 11">
              <a:extLst>
                <a:ext uri="{FF2B5EF4-FFF2-40B4-BE49-F238E27FC236}">
                  <a16:creationId xmlns:a16="http://schemas.microsoft.com/office/drawing/2014/main" id="{D2DB5759-1641-49FA-BDC6-FA4D057AF3E8}"/>
                </a:ext>
              </a:extLst>
            </p:cNvPr>
            <p:cNvSpPr/>
            <p:nvPr/>
          </p:nvSpPr>
          <p:spPr>
            <a:xfrm>
              <a:off x="14208313" y="7836358"/>
              <a:ext cx="2160000" cy="972456"/>
            </a:xfrm>
            <a:prstGeom prst="roundRect">
              <a:avLst>
                <a:gd name="adj" fmla="val 4189"/>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System of record is protected by a layer of controls or physical separation</a:t>
              </a:r>
            </a:p>
          </p:txBody>
        </p:sp>
      </p:grpSp>
      <p:pic>
        <p:nvPicPr>
          <p:cNvPr id="133" name="Picture 132" descr="header_strip_100dpi copy.png">
            <a:extLst>
              <a:ext uri="{FF2B5EF4-FFF2-40B4-BE49-F238E27FC236}">
                <a16:creationId xmlns:a16="http://schemas.microsoft.com/office/drawing/2014/main" id="{9ADD9D04-BEA2-40DA-9A17-C6AF6E0D8FA2}"/>
              </a:ext>
            </a:extLst>
          </p:cNvPr>
          <p:cNvPicPr>
            <a:picLocks noChangeAspect="1"/>
          </p:cNvPicPr>
          <p:nvPr/>
        </p:nvPicPr>
        <p:blipFill>
          <a:blip r:embed="rId8"/>
          <a:stretch>
            <a:fillRect/>
          </a:stretch>
        </p:blipFill>
        <p:spPr>
          <a:xfrm>
            <a:off x="-1" y="50"/>
            <a:ext cx="9155113" cy="304710"/>
          </a:xfrm>
          <a:prstGeom prst="rect">
            <a:avLst/>
          </a:prstGeom>
        </p:spPr>
      </p:pic>
      <p:sp>
        <p:nvSpPr>
          <p:cNvPr id="101" name="TextBox 100">
            <a:extLst>
              <a:ext uri="{FF2B5EF4-FFF2-40B4-BE49-F238E27FC236}">
                <a16:creationId xmlns:a16="http://schemas.microsoft.com/office/drawing/2014/main" id="{281905B1-34D5-4591-A165-64C123CFFAC3}"/>
              </a:ext>
            </a:extLst>
          </p:cNvPr>
          <p:cNvSpPr txBox="1"/>
          <p:nvPr/>
        </p:nvSpPr>
        <p:spPr>
          <a:xfrm>
            <a:off x="599721" y="403181"/>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DATA REFERENCE ARCHITECTURE - PRINCIPLES</a:t>
            </a:r>
            <a:endParaRPr lang="en-AU" sz="1716" b="1" dirty="0">
              <a:solidFill>
                <a:srgbClr val="1F497D"/>
              </a:solidFill>
              <a:latin typeface="Segoe UI" panose="020B0502040204020203" pitchFamily="34" charset="0"/>
              <a:ea typeface="+mn-ea"/>
              <a:cs typeface="Segoe UI" panose="020B0502040204020203" pitchFamily="34" charset="0"/>
            </a:endParaRPr>
          </a:p>
        </p:txBody>
      </p:sp>
      <p:sp>
        <p:nvSpPr>
          <p:cNvPr id="22" name="Left Bracket 21">
            <a:extLst>
              <a:ext uri="{FF2B5EF4-FFF2-40B4-BE49-F238E27FC236}">
                <a16:creationId xmlns:a16="http://schemas.microsoft.com/office/drawing/2014/main" id="{F239813D-94A7-4189-B6D3-5D06129D1D68}"/>
              </a:ext>
            </a:extLst>
          </p:cNvPr>
          <p:cNvSpPr/>
          <p:nvPr/>
        </p:nvSpPr>
        <p:spPr>
          <a:xfrm>
            <a:off x="1134072" y="2210551"/>
            <a:ext cx="53162" cy="2514266"/>
          </a:xfrm>
          <a:prstGeom prst="leftBracket">
            <a:avLst/>
          </a:prstGeom>
          <a:noFill/>
          <a:ln>
            <a:solidFill>
              <a:srgbClr val="1F497D"/>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6678" fontAlgn="auto">
              <a:spcBef>
                <a:spcPts val="0"/>
              </a:spcBef>
              <a:spcAft>
                <a:spcPts val="0"/>
              </a:spcAft>
            </a:pPr>
            <a:endParaRPr lang="en-AU" sz="1341">
              <a:solidFill>
                <a:prstClr val="black"/>
              </a:solidFill>
              <a:latin typeface="Calibri"/>
            </a:endParaRPr>
          </a:p>
        </p:txBody>
      </p:sp>
      <p:sp>
        <p:nvSpPr>
          <p:cNvPr id="24" name="Rectangle 23">
            <a:extLst>
              <a:ext uri="{FF2B5EF4-FFF2-40B4-BE49-F238E27FC236}">
                <a16:creationId xmlns:a16="http://schemas.microsoft.com/office/drawing/2014/main" id="{BC3949C6-97E5-4CA1-8132-91DD4188722E}"/>
              </a:ext>
            </a:extLst>
          </p:cNvPr>
          <p:cNvSpPr/>
          <p:nvPr/>
        </p:nvSpPr>
        <p:spPr>
          <a:xfrm>
            <a:off x="315315" y="3327365"/>
            <a:ext cx="824265" cy="356380"/>
          </a:xfrm>
          <a:prstGeom prst="rect">
            <a:avLst/>
          </a:prstGeom>
        </p:spPr>
        <p:txBody>
          <a:bodyPr wrap="none">
            <a:spAutoFit/>
          </a:bodyPr>
          <a:lstStyle/>
          <a:p>
            <a:pPr algn="r" defTabSz="686678" fontAlgn="auto">
              <a:spcBef>
                <a:spcPts val="0"/>
              </a:spcBef>
              <a:spcAft>
                <a:spcPts val="0"/>
              </a:spcAft>
            </a:pPr>
            <a:r>
              <a:rPr lang="en-AU" sz="858" b="1" dirty="0">
                <a:solidFill>
                  <a:srgbClr val="002060"/>
                </a:solidFill>
                <a:latin typeface="Calibri"/>
                <a:ea typeface="+mn-ea"/>
              </a:rPr>
              <a:t>Strategies / </a:t>
            </a:r>
            <a:br>
              <a:rPr lang="en-AU" sz="858" b="1" dirty="0">
                <a:solidFill>
                  <a:srgbClr val="002060"/>
                </a:solidFill>
                <a:latin typeface="Calibri"/>
                <a:ea typeface="+mn-ea"/>
              </a:rPr>
            </a:br>
            <a:r>
              <a:rPr lang="en-AU" sz="858" b="1" dirty="0">
                <a:solidFill>
                  <a:srgbClr val="002060"/>
                </a:solidFill>
                <a:latin typeface="Calibri"/>
                <a:ea typeface="+mn-ea"/>
              </a:rPr>
              <a:t>sub-principles</a:t>
            </a:r>
          </a:p>
        </p:txBody>
      </p:sp>
      <p:grpSp>
        <p:nvGrpSpPr>
          <p:cNvPr id="79" name="Group 78">
            <a:extLst>
              <a:ext uri="{FF2B5EF4-FFF2-40B4-BE49-F238E27FC236}">
                <a16:creationId xmlns:a16="http://schemas.microsoft.com/office/drawing/2014/main" id="{268204C7-B41A-45B8-9056-9679EF643B12}"/>
              </a:ext>
            </a:extLst>
          </p:cNvPr>
          <p:cNvGrpSpPr/>
          <p:nvPr/>
        </p:nvGrpSpPr>
        <p:grpSpPr>
          <a:xfrm>
            <a:off x="1238734" y="1807903"/>
            <a:ext cx="1399914" cy="2968510"/>
            <a:chOff x="3517849" y="3370564"/>
            <a:chExt cx="2610000" cy="5534492"/>
          </a:xfrm>
        </p:grpSpPr>
        <p:sp>
          <p:nvSpPr>
            <p:cNvPr id="80" name="Rounded Rectangle 5">
              <a:extLst>
                <a:ext uri="{FF2B5EF4-FFF2-40B4-BE49-F238E27FC236}">
                  <a16:creationId xmlns:a16="http://schemas.microsoft.com/office/drawing/2014/main" id="{2468BC26-FD15-471D-AD3B-DC32746B8F98}"/>
                </a:ext>
              </a:extLst>
            </p:cNvPr>
            <p:cNvSpPr/>
            <p:nvPr/>
          </p:nvSpPr>
          <p:spPr>
            <a:xfrm>
              <a:off x="3517849" y="3370564"/>
              <a:ext cx="2610000" cy="5534492"/>
            </a:xfrm>
            <a:prstGeom prst="roundRect">
              <a:avLst>
                <a:gd name="adj" fmla="val 0"/>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defTabSz="686678" fontAlgn="auto">
                <a:spcBef>
                  <a:spcPts val="0"/>
                </a:spcBef>
                <a:spcAft>
                  <a:spcPts val="0"/>
                </a:spcAft>
              </a:pPr>
              <a:endParaRPr lang="en-US" sz="751">
                <a:gradFill>
                  <a:gsLst>
                    <a:gs pos="0">
                      <a:srgbClr val="1F497D">
                        <a:lumMod val="20000"/>
                        <a:lumOff val="80000"/>
                      </a:srgbClr>
                    </a:gs>
                    <a:gs pos="50000">
                      <a:srgbClr val="4F81BD">
                        <a:tint val="44500"/>
                        <a:satMod val="160000"/>
                      </a:srgbClr>
                    </a:gs>
                    <a:gs pos="100000">
                      <a:srgbClr val="4F81BD">
                        <a:tint val="23500"/>
                        <a:satMod val="160000"/>
                      </a:srgbClr>
                    </a:gs>
                  </a:gsLst>
                  <a:lin ang="5400000" scaled="0"/>
                </a:gradFill>
                <a:latin typeface="Calibri"/>
              </a:endParaRPr>
            </a:p>
          </p:txBody>
        </p:sp>
        <p:sp>
          <p:nvSpPr>
            <p:cNvPr id="85" name="Rectangle 84">
              <a:extLst>
                <a:ext uri="{FF2B5EF4-FFF2-40B4-BE49-F238E27FC236}">
                  <a16:creationId xmlns:a16="http://schemas.microsoft.com/office/drawing/2014/main" id="{541288C7-FEE2-4F6C-9769-DE8BC146B148}"/>
                </a:ext>
              </a:extLst>
            </p:cNvPr>
            <p:cNvSpPr/>
            <p:nvPr/>
          </p:nvSpPr>
          <p:spPr>
            <a:xfrm>
              <a:off x="3517849" y="3375216"/>
              <a:ext cx="2610000" cy="708334"/>
            </a:xfrm>
            <a:prstGeom prst="rect">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6678" fontAlgn="b">
                <a:spcBef>
                  <a:spcPts val="0"/>
                </a:spcBef>
                <a:spcAft>
                  <a:spcPts val="0"/>
                </a:spcAft>
              </a:pPr>
              <a:r>
                <a:rPr lang="en-US" sz="751" b="1" dirty="0">
                  <a:solidFill>
                    <a:prstClr val="white"/>
                  </a:solidFill>
                  <a:effectLst>
                    <a:outerShdw blurRad="508000" sx="102000" sy="102000" algn="ctr" rotWithShape="0">
                      <a:srgbClr val="1F497D">
                        <a:lumMod val="60000"/>
                        <a:lumOff val="40000"/>
                        <a:alpha val="11000"/>
                      </a:srgbClr>
                    </a:outerShdw>
                  </a:effectLst>
                  <a:latin typeface="Calibri"/>
                </a:rPr>
                <a:t>An enterprise approach </a:t>
              </a:r>
              <a:br>
                <a:rPr lang="en-US" sz="751" b="1" dirty="0">
                  <a:solidFill>
                    <a:prstClr val="white"/>
                  </a:solidFill>
                  <a:effectLst>
                    <a:outerShdw blurRad="508000" sx="102000" sy="102000" algn="ctr" rotWithShape="0">
                      <a:srgbClr val="1F497D">
                        <a:lumMod val="60000"/>
                        <a:lumOff val="40000"/>
                        <a:alpha val="11000"/>
                      </a:srgbClr>
                    </a:outerShdw>
                  </a:effectLst>
                  <a:latin typeface="Calibri"/>
                </a:rPr>
              </a:br>
              <a:r>
                <a:rPr lang="en-US" sz="751" b="1" dirty="0">
                  <a:solidFill>
                    <a:prstClr val="white"/>
                  </a:solidFill>
                  <a:effectLst>
                    <a:outerShdw blurRad="508000" sx="102000" sy="102000" algn="ctr" rotWithShape="0">
                      <a:srgbClr val="1F497D">
                        <a:lumMod val="60000"/>
                        <a:lumOff val="40000"/>
                        <a:alpha val="11000"/>
                      </a:srgbClr>
                    </a:outerShdw>
                  </a:effectLst>
                  <a:latin typeface="Calibri"/>
                </a:rPr>
                <a:t>to strategically plan and </a:t>
              </a:r>
              <a:br>
                <a:rPr lang="en-US" sz="751" b="1" dirty="0">
                  <a:solidFill>
                    <a:prstClr val="white"/>
                  </a:solidFill>
                  <a:effectLst>
                    <a:outerShdw blurRad="508000" sx="102000" sy="102000" algn="ctr" rotWithShape="0">
                      <a:srgbClr val="1F497D">
                        <a:lumMod val="60000"/>
                        <a:lumOff val="40000"/>
                        <a:alpha val="11000"/>
                      </a:srgbClr>
                    </a:outerShdw>
                  </a:effectLst>
                  <a:latin typeface="Calibri"/>
                </a:rPr>
              </a:br>
              <a:r>
                <a:rPr lang="en-US" sz="751" b="1" dirty="0">
                  <a:solidFill>
                    <a:prstClr val="white"/>
                  </a:solidFill>
                  <a:effectLst>
                    <a:outerShdw blurRad="508000" sx="102000" sy="102000" algn="ctr" rotWithShape="0">
                      <a:srgbClr val="1F497D">
                        <a:lumMod val="60000"/>
                        <a:lumOff val="40000"/>
                        <a:alpha val="11000"/>
                      </a:srgbClr>
                    </a:outerShdw>
                  </a:effectLst>
                  <a:latin typeface="Calibri"/>
                </a:rPr>
                <a:t>manage data</a:t>
              </a:r>
              <a:endParaRPr lang="en-US" sz="751" b="1" dirty="0">
                <a:solidFill>
                  <a:prstClr val="white"/>
                </a:solidFill>
                <a:effectLst>
                  <a:outerShdw blurRad="508000" sx="102000" sy="102000" algn="ctr" rotWithShape="0">
                    <a:srgbClr val="1F497D">
                      <a:lumMod val="60000"/>
                      <a:lumOff val="40000"/>
                      <a:alpha val="11000"/>
                    </a:srgbClr>
                  </a:outerShdw>
                </a:effectLst>
                <a:latin typeface="Arial"/>
              </a:endParaRPr>
            </a:p>
          </p:txBody>
        </p:sp>
        <p:sp>
          <p:nvSpPr>
            <p:cNvPr id="92" name="Rounded Rectangle 11">
              <a:extLst>
                <a:ext uri="{FF2B5EF4-FFF2-40B4-BE49-F238E27FC236}">
                  <a16:creationId xmlns:a16="http://schemas.microsoft.com/office/drawing/2014/main" id="{FB75CF02-867C-47B0-A7CB-2F2CB554B6B0}"/>
                </a:ext>
              </a:extLst>
            </p:cNvPr>
            <p:cNvSpPr/>
            <p:nvPr/>
          </p:nvSpPr>
          <p:spPr>
            <a:xfrm>
              <a:off x="3697849" y="4730240"/>
              <a:ext cx="2249999" cy="533280"/>
            </a:xfrm>
            <a:prstGeom prst="roundRect">
              <a:avLst>
                <a:gd name="adj" fmla="val 4189"/>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sysClr val="windowText" lastClr="000000"/>
                  </a:solidFill>
                  <a:latin typeface="Calibri"/>
                </a:rPr>
                <a:t>Adhere to Enterprise Data Model</a:t>
              </a:r>
            </a:p>
          </p:txBody>
        </p:sp>
        <p:sp>
          <p:nvSpPr>
            <p:cNvPr id="94" name="Rounded Rectangle 18">
              <a:extLst>
                <a:ext uri="{FF2B5EF4-FFF2-40B4-BE49-F238E27FC236}">
                  <a16:creationId xmlns:a16="http://schemas.microsoft.com/office/drawing/2014/main" id="{77CC86DC-6451-492B-940C-D68247316B5C}"/>
                </a:ext>
              </a:extLst>
            </p:cNvPr>
            <p:cNvSpPr/>
            <p:nvPr/>
          </p:nvSpPr>
          <p:spPr>
            <a:xfrm>
              <a:off x="3697849" y="4149908"/>
              <a:ext cx="2249999" cy="538340"/>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Augmented data catalog to register corporate data</a:t>
              </a:r>
            </a:p>
          </p:txBody>
        </p:sp>
        <p:sp>
          <p:nvSpPr>
            <p:cNvPr id="95" name="Rounded Rectangle 11">
              <a:extLst>
                <a:ext uri="{FF2B5EF4-FFF2-40B4-BE49-F238E27FC236}">
                  <a16:creationId xmlns:a16="http://schemas.microsoft.com/office/drawing/2014/main" id="{1BBBD5B2-7C47-44DB-B672-34004D82E35E}"/>
                </a:ext>
              </a:extLst>
            </p:cNvPr>
            <p:cNvSpPr/>
            <p:nvPr/>
          </p:nvSpPr>
          <p:spPr>
            <a:xfrm>
              <a:off x="3697849" y="5305525"/>
              <a:ext cx="2249999" cy="752869"/>
            </a:xfrm>
            <a:prstGeom prst="roundRect">
              <a:avLst>
                <a:gd name="adj" fmla="val 4189"/>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sysClr val="windowText" lastClr="000000"/>
                  </a:solidFill>
                  <a:latin typeface="Calibri"/>
                </a:rPr>
                <a:t>Data is managed through its lifecycle with clear stewardship</a:t>
              </a:r>
            </a:p>
          </p:txBody>
        </p:sp>
        <p:sp>
          <p:nvSpPr>
            <p:cNvPr id="99" name="Rounded Rectangle 18">
              <a:extLst>
                <a:ext uri="{FF2B5EF4-FFF2-40B4-BE49-F238E27FC236}">
                  <a16:creationId xmlns:a16="http://schemas.microsoft.com/office/drawing/2014/main" id="{927A7A4D-B732-454B-ABA5-AA18C974B236}"/>
                </a:ext>
              </a:extLst>
            </p:cNvPr>
            <p:cNvSpPr/>
            <p:nvPr/>
          </p:nvSpPr>
          <p:spPr>
            <a:xfrm>
              <a:off x="3697849" y="7690166"/>
              <a:ext cx="2249999" cy="538340"/>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Data quality measurements are specified</a:t>
              </a:r>
            </a:p>
          </p:txBody>
        </p:sp>
        <p:sp>
          <p:nvSpPr>
            <p:cNvPr id="100" name="Rounded Rectangle 11">
              <a:extLst>
                <a:ext uri="{FF2B5EF4-FFF2-40B4-BE49-F238E27FC236}">
                  <a16:creationId xmlns:a16="http://schemas.microsoft.com/office/drawing/2014/main" id="{6DFE933E-4FB9-4579-BB08-A4EA81A025FD}"/>
                </a:ext>
              </a:extLst>
            </p:cNvPr>
            <p:cNvSpPr/>
            <p:nvPr/>
          </p:nvSpPr>
          <p:spPr>
            <a:xfrm>
              <a:off x="3697849" y="6895292"/>
              <a:ext cx="2249999" cy="752869"/>
            </a:xfrm>
            <a:prstGeom prst="roundRect">
              <a:avLst>
                <a:gd name="adj" fmla="val 4189"/>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sysClr val="windowText" lastClr="000000"/>
                  </a:solidFill>
                  <a:latin typeface="Calibri"/>
                </a:rPr>
                <a:t>Cohesive and differentiated data governance across enterprise</a:t>
              </a:r>
            </a:p>
          </p:txBody>
        </p:sp>
        <p:sp>
          <p:nvSpPr>
            <p:cNvPr id="106" name="Rounded Rectangle 11">
              <a:extLst>
                <a:ext uri="{FF2B5EF4-FFF2-40B4-BE49-F238E27FC236}">
                  <a16:creationId xmlns:a16="http://schemas.microsoft.com/office/drawing/2014/main" id="{4AAF0B00-DA11-4925-8CEC-DEEC5CCF929D}"/>
                </a:ext>
              </a:extLst>
            </p:cNvPr>
            <p:cNvSpPr/>
            <p:nvPr/>
          </p:nvSpPr>
          <p:spPr>
            <a:xfrm>
              <a:off x="3697849" y="6100408"/>
              <a:ext cx="2249999" cy="752869"/>
            </a:xfrm>
            <a:prstGeom prst="roundRect">
              <a:avLst>
                <a:gd name="adj" fmla="val 4189"/>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sysClr val="windowText" lastClr="000000"/>
                  </a:solidFill>
                  <a:latin typeface="Calibri"/>
                  <a:ea typeface="Segoe UI" panose="020B0502040204020203" pitchFamily="34" charset="0"/>
                  <a:cs typeface="Segoe UI" panose="020B0502040204020203" pitchFamily="34" charset="0"/>
                </a:rPr>
                <a:t>Consistent standards and rules to guide data processing operations </a:t>
              </a:r>
              <a:endParaRPr lang="en-AU" sz="751" dirty="0">
                <a:solidFill>
                  <a:sysClr val="windowText" lastClr="000000"/>
                </a:solidFill>
                <a:latin typeface="Calibri"/>
              </a:endParaRPr>
            </a:p>
          </p:txBody>
        </p:sp>
        <p:sp>
          <p:nvSpPr>
            <p:cNvPr id="110" name="Rounded Rectangle 18">
              <a:extLst>
                <a:ext uri="{FF2B5EF4-FFF2-40B4-BE49-F238E27FC236}">
                  <a16:creationId xmlns:a16="http://schemas.microsoft.com/office/drawing/2014/main" id="{AB19A804-919F-4D41-992E-E559B71DB442}"/>
                </a:ext>
              </a:extLst>
            </p:cNvPr>
            <p:cNvSpPr/>
            <p:nvPr/>
          </p:nvSpPr>
          <p:spPr>
            <a:xfrm>
              <a:off x="3697849" y="8270498"/>
              <a:ext cx="2249999" cy="538340"/>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spAutoFit/>
            </a:bodyPr>
            <a:lstStyle/>
            <a:p>
              <a:pPr algn="ctr" defTabSz="686678" fontAlgn="auto">
                <a:spcBef>
                  <a:spcPts val="0"/>
                </a:spcBef>
                <a:spcAft>
                  <a:spcPts val="0"/>
                </a:spcAft>
              </a:pPr>
              <a:r>
                <a:rPr lang="en-AU" sz="751" dirty="0">
                  <a:solidFill>
                    <a:prstClr val="black"/>
                  </a:solidFill>
                  <a:latin typeface="Calibri"/>
                </a:rPr>
                <a:t>Reuse before acquire new data</a:t>
              </a:r>
            </a:p>
          </p:txBody>
        </p:sp>
      </p:grpSp>
      <p:grpSp>
        <p:nvGrpSpPr>
          <p:cNvPr id="111" name="Group 110">
            <a:extLst>
              <a:ext uri="{FF2B5EF4-FFF2-40B4-BE49-F238E27FC236}">
                <a16:creationId xmlns:a16="http://schemas.microsoft.com/office/drawing/2014/main" id="{66219325-1C43-4A6A-83B2-07946E13CCFD}"/>
              </a:ext>
            </a:extLst>
          </p:cNvPr>
          <p:cNvGrpSpPr/>
          <p:nvPr/>
        </p:nvGrpSpPr>
        <p:grpSpPr>
          <a:xfrm>
            <a:off x="2740293" y="1807903"/>
            <a:ext cx="1399914" cy="2968510"/>
            <a:chOff x="6317358" y="3370562"/>
            <a:chExt cx="2610000" cy="5534493"/>
          </a:xfrm>
        </p:grpSpPr>
        <p:sp>
          <p:nvSpPr>
            <p:cNvPr id="112" name="Rounded Rectangle 5">
              <a:extLst>
                <a:ext uri="{FF2B5EF4-FFF2-40B4-BE49-F238E27FC236}">
                  <a16:creationId xmlns:a16="http://schemas.microsoft.com/office/drawing/2014/main" id="{062FD4CA-616B-4CC6-9B6F-498514248F7C}"/>
                </a:ext>
              </a:extLst>
            </p:cNvPr>
            <p:cNvSpPr/>
            <p:nvPr/>
          </p:nvSpPr>
          <p:spPr>
            <a:xfrm>
              <a:off x="6317358" y="3370562"/>
              <a:ext cx="2610000" cy="5534493"/>
            </a:xfrm>
            <a:prstGeom prst="roundRect">
              <a:avLst>
                <a:gd name="adj" fmla="val 0"/>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defTabSz="686678" fontAlgn="auto">
                <a:spcBef>
                  <a:spcPts val="0"/>
                </a:spcBef>
                <a:spcAft>
                  <a:spcPts val="0"/>
                </a:spcAft>
              </a:pPr>
              <a:endParaRPr lang="en-US" sz="751">
                <a:gradFill>
                  <a:gsLst>
                    <a:gs pos="0">
                      <a:srgbClr val="1F497D">
                        <a:lumMod val="20000"/>
                        <a:lumOff val="80000"/>
                      </a:srgbClr>
                    </a:gs>
                    <a:gs pos="50000">
                      <a:srgbClr val="4F81BD">
                        <a:tint val="44500"/>
                        <a:satMod val="160000"/>
                      </a:srgbClr>
                    </a:gs>
                    <a:gs pos="100000">
                      <a:srgbClr val="4F81BD">
                        <a:tint val="23500"/>
                        <a:satMod val="160000"/>
                      </a:srgbClr>
                    </a:gs>
                  </a:gsLst>
                  <a:lin ang="5400000" scaled="0"/>
                </a:gradFill>
                <a:latin typeface="Calibri"/>
              </a:endParaRPr>
            </a:p>
          </p:txBody>
        </p:sp>
        <p:sp>
          <p:nvSpPr>
            <p:cNvPr id="115" name="Rectangle 114">
              <a:extLst>
                <a:ext uri="{FF2B5EF4-FFF2-40B4-BE49-F238E27FC236}">
                  <a16:creationId xmlns:a16="http://schemas.microsoft.com/office/drawing/2014/main" id="{9A3F4425-1A9C-4AE1-A23E-C8CD5CD8F9DC}"/>
                </a:ext>
              </a:extLst>
            </p:cNvPr>
            <p:cNvSpPr/>
            <p:nvPr/>
          </p:nvSpPr>
          <p:spPr>
            <a:xfrm>
              <a:off x="6317358" y="3379737"/>
              <a:ext cx="2610000" cy="708334"/>
            </a:xfrm>
            <a:prstGeom prst="rect">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6678" fontAlgn="b">
                <a:spcBef>
                  <a:spcPts val="0"/>
                </a:spcBef>
                <a:spcAft>
                  <a:spcPts val="0"/>
                </a:spcAft>
              </a:pPr>
              <a:r>
                <a:rPr lang="en-US" sz="751" b="1" dirty="0">
                  <a:solidFill>
                    <a:prstClr val="white"/>
                  </a:solidFill>
                  <a:effectLst>
                    <a:outerShdw blurRad="508000" sx="102000" sy="102000" algn="ctr" rotWithShape="0">
                      <a:srgbClr val="1F497D">
                        <a:lumMod val="60000"/>
                        <a:lumOff val="40000"/>
                        <a:alpha val="11000"/>
                      </a:srgbClr>
                    </a:outerShdw>
                  </a:effectLst>
                  <a:latin typeface="Calibri"/>
                </a:rPr>
                <a:t>Data is meaningful, easy to find and secure</a:t>
              </a:r>
              <a:endParaRPr lang="en-US" sz="751" b="1" dirty="0">
                <a:solidFill>
                  <a:prstClr val="white"/>
                </a:solidFill>
                <a:effectLst>
                  <a:outerShdw blurRad="508000" sx="102000" sy="102000" algn="ctr" rotWithShape="0">
                    <a:srgbClr val="1F497D">
                      <a:lumMod val="60000"/>
                      <a:lumOff val="40000"/>
                      <a:alpha val="11000"/>
                    </a:srgbClr>
                  </a:outerShdw>
                </a:effectLst>
                <a:latin typeface="Arial"/>
              </a:endParaRPr>
            </a:p>
          </p:txBody>
        </p:sp>
        <p:sp>
          <p:nvSpPr>
            <p:cNvPr id="118" name="Rounded Rectangle 11">
              <a:extLst>
                <a:ext uri="{FF2B5EF4-FFF2-40B4-BE49-F238E27FC236}">
                  <a16:creationId xmlns:a16="http://schemas.microsoft.com/office/drawing/2014/main" id="{9C121022-D836-4A28-A892-60BC800F7B28}"/>
                </a:ext>
              </a:extLst>
            </p:cNvPr>
            <p:cNvSpPr/>
            <p:nvPr/>
          </p:nvSpPr>
          <p:spPr>
            <a:xfrm>
              <a:off x="6497358" y="8216830"/>
              <a:ext cx="2250000" cy="592031"/>
            </a:xfrm>
            <a:prstGeom prst="roundRect">
              <a:avLst>
                <a:gd name="adj" fmla="val 4189"/>
              </a:avLst>
            </a:prstGeom>
            <a:solidFill>
              <a:schemeClr val="accent4">
                <a:lumMod val="20000"/>
                <a:lumOff val="8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lstStyle/>
            <a:p>
              <a:pPr algn="ctr" defTabSz="686678" fontAlgn="auto">
                <a:spcBef>
                  <a:spcPts val="0"/>
                </a:spcBef>
                <a:spcAft>
                  <a:spcPts val="0"/>
                </a:spcAft>
              </a:pPr>
              <a:r>
                <a:rPr lang="en-AU" sz="751" dirty="0">
                  <a:solidFill>
                    <a:sysClr val="windowText" lastClr="000000"/>
                  </a:solidFill>
                  <a:latin typeface="Calibri"/>
                </a:rPr>
                <a:t>A single authoritative</a:t>
              </a:r>
            </a:p>
            <a:p>
              <a:pPr algn="ctr" defTabSz="686678" fontAlgn="auto">
                <a:spcBef>
                  <a:spcPts val="0"/>
                </a:spcBef>
                <a:spcAft>
                  <a:spcPts val="0"/>
                </a:spcAft>
              </a:pPr>
              <a:r>
                <a:rPr lang="en-AU" sz="751" dirty="0">
                  <a:solidFill>
                    <a:sysClr val="windowText" lastClr="000000"/>
                  </a:solidFill>
                  <a:latin typeface="Calibri"/>
                </a:rPr>
                <a:t> source of truth</a:t>
              </a:r>
            </a:p>
          </p:txBody>
        </p:sp>
        <p:sp>
          <p:nvSpPr>
            <p:cNvPr id="132" name="Rounded Rectangle 22">
              <a:extLst>
                <a:ext uri="{FF2B5EF4-FFF2-40B4-BE49-F238E27FC236}">
                  <a16:creationId xmlns:a16="http://schemas.microsoft.com/office/drawing/2014/main" id="{EC92B926-AA7B-4DE2-952F-B9E4F24DA2C4}"/>
                </a:ext>
              </a:extLst>
            </p:cNvPr>
            <p:cNvSpPr/>
            <p:nvPr/>
          </p:nvSpPr>
          <p:spPr>
            <a:xfrm>
              <a:off x="6497358" y="6796806"/>
              <a:ext cx="2250000" cy="702869"/>
            </a:xfrm>
            <a:prstGeom prst="roundRect">
              <a:avLst>
                <a:gd name="adj" fmla="val 474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lstStyle/>
            <a:p>
              <a:pPr algn="ctr" defTabSz="686678" fontAlgn="auto">
                <a:spcBef>
                  <a:spcPts val="0"/>
                </a:spcBef>
                <a:spcAft>
                  <a:spcPts val="0"/>
                </a:spcAft>
              </a:pPr>
              <a:r>
                <a:rPr lang="en-AU" sz="751" dirty="0">
                  <a:solidFill>
                    <a:prstClr val="black"/>
                  </a:solidFill>
                  <a:latin typeface="Calibri"/>
                </a:rPr>
                <a:t>Retain and preserve data lineage throughout data lifecycle</a:t>
              </a:r>
            </a:p>
          </p:txBody>
        </p:sp>
        <p:sp>
          <p:nvSpPr>
            <p:cNvPr id="134" name="Rounded Rectangle 18">
              <a:extLst>
                <a:ext uri="{FF2B5EF4-FFF2-40B4-BE49-F238E27FC236}">
                  <a16:creationId xmlns:a16="http://schemas.microsoft.com/office/drawing/2014/main" id="{FA8811C6-426D-4BB3-B911-8730602AF55D}"/>
                </a:ext>
              </a:extLst>
            </p:cNvPr>
            <p:cNvSpPr/>
            <p:nvPr/>
          </p:nvSpPr>
          <p:spPr>
            <a:xfrm>
              <a:off x="6497358" y="4860315"/>
              <a:ext cx="2250000" cy="1082238"/>
            </a:xfrm>
            <a:prstGeom prst="roundRect">
              <a:avLst>
                <a:gd name="adj" fmla="val 5081"/>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lstStyle/>
            <a:p>
              <a:pPr algn="ctr" defTabSz="686678" fontAlgn="auto">
                <a:spcBef>
                  <a:spcPts val="0"/>
                </a:spcBef>
                <a:spcAft>
                  <a:spcPts val="0"/>
                </a:spcAft>
              </a:pPr>
              <a:r>
                <a:rPr lang="en-AU" sz="751" dirty="0">
                  <a:solidFill>
                    <a:prstClr val="black"/>
                  </a:solidFill>
                  <a:latin typeface="Calibri"/>
                </a:rPr>
                <a:t>Unified metadata management to support consistent classification, tagging and cataloguing </a:t>
              </a:r>
              <a:br>
                <a:rPr lang="en-AU" sz="751" dirty="0">
                  <a:solidFill>
                    <a:prstClr val="black"/>
                  </a:solidFill>
                  <a:latin typeface="Calibri"/>
                </a:rPr>
              </a:br>
              <a:r>
                <a:rPr lang="en-AU" sz="751" dirty="0">
                  <a:solidFill>
                    <a:prstClr val="black"/>
                  </a:solidFill>
                  <a:latin typeface="Calibri"/>
                </a:rPr>
                <a:t>of data</a:t>
              </a:r>
            </a:p>
          </p:txBody>
        </p:sp>
        <p:sp>
          <p:nvSpPr>
            <p:cNvPr id="137" name="Rounded Rectangle 11">
              <a:extLst>
                <a:ext uri="{FF2B5EF4-FFF2-40B4-BE49-F238E27FC236}">
                  <a16:creationId xmlns:a16="http://schemas.microsoft.com/office/drawing/2014/main" id="{62D438D9-4942-4D04-87B7-A1B17E8F157D}"/>
                </a:ext>
              </a:extLst>
            </p:cNvPr>
            <p:cNvSpPr/>
            <p:nvPr/>
          </p:nvSpPr>
          <p:spPr>
            <a:xfrm>
              <a:off x="6497358" y="4149883"/>
              <a:ext cx="2250000" cy="634740"/>
            </a:xfrm>
            <a:prstGeom prst="roundRect">
              <a:avLst>
                <a:gd name="adj" fmla="val 4189"/>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lstStyle/>
            <a:p>
              <a:pPr algn="ctr" defTabSz="686678" fontAlgn="auto">
                <a:spcBef>
                  <a:spcPts val="0"/>
                </a:spcBef>
                <a:spcAft>
                  <a:spcPts val="0"/>
                </a:spcAft>
              </a:pPr>
              <a:r>
                <a:rPr lang="en-AU" sz="751" dirty="0">
                  <a:solidFill>
                    <a:sysClr val="windowText" lastClr="000000"/>
                  </a:solidFill>
                  <a:latin typeface="Calibri"/>
                </a:rPr>
                <a:t>Data is defined consistently across enterprise</a:t>
              </a:r>
            </a:p>
          </p:txBody>
        </p:sp>
        <p:sp>
          <p:nvSpPr>
            <p:cNvPr id="138" name="Rounded Rectangle 11">
              <a:extLst>
                <a:ext uri="{FF2B5EF4-FFF2-40B4-BE49-F238E27FC236}">
                  <a16:creationId xmlns:a16="http://schemas.microsoft.com/office/drawing/2014/main" id="{CA25AD85-C03C-4D4E-82ED-411DD9382901}"/>
                </a:ext>
              </a:extLst>
            </p:cNvPr>
            <p:cNvSpPr/>
            <p:nvPr/>
          </p:nvSpPr>
          <p:spPr>
            <a:xfrm>
              <a:off x="6497358" y="6018245"/>
              <a:ext cx="2250000" cy="702869"/>
            </a:xfrm>
            <a:prstGeom prst="roundRect">
              <a:avLst>
                <a:gd name="adj" fmla="val 4189"/>
              </a:avLst>
            </a:prstGeom>
            <a:solidFill>
              <a:schemeClr val="accent3">
                <a:lumMod val="40000"/>
                <a:lumOff val="6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lstStyle/>
            <a:p>
              <a:pPr algn="ctr" defTabSz="686678" fontAlgn="auto">
                <a:spcBef>
                  <a:spcPts val="0"/>
                </a:spcBef>
                <a:spcAft>
                  <a:spcPts val="0"/>
                </a:spcAft>
              </a:pPr>
              <a:r>
                <a:rPr lang="en-AU" sz="700" dirty="0">
                  <a:solidFill>
                    <a:sysClr val="windowText" lastClr="000000"/>
                  </a:solidFill>
                  <a:latin typeface="Calibri"/>
                  <a:ea typeface="Segoe UI" panose="020B0502040204020203" pitchFamily="34" charset="0"/>
                  <a:cs typeface="Segoe UI" panose="020B0502040204020203" pitchFamily="34" charset="0"/>
                </a:rPr>
                <a:t>Data is protected from unauthorised or unintended use and disclosure</a:t>
              </a:r>
              <a:endParaRPr lang="en-AU" sz="700" dirty="0">
                <a:solidFill>
                  <a:sysClr val="windowText" lastClr="000000"/>
                </a:solidFill>
                <a:latin typeface="Calibri"/>
              </a:endParaRPr>
            </a:p>
          </p:txBody>
        </p:sp>
        <p:sp>
          <p:nvSpPr>
            <p:cNvPr id="140" name="Rounded Rectangle 18">
              <a:extLst>
                <a:ext uri="{FF2B5EF4-FFF2-40B4-BE49-F238E27FC236}">
                  <a16:creationId xmlns:a16="http://schemas.microsoft.com/office/drawing/2014/main" id="{0744BE19-80E8-4A6A-ABDC-CA1BD1B60AA2}"/>
                </a:ext>
              </a:extLst>
            </p:cNvPr>
            <p:cNvSpPr/>
            <p:nvPr/>
          </p:nvSpPr>
          <p:spPr>
            <a:xfrm>
              <a:off x="6497358" y="7575367"/>
              <a:ext cx="2250000" cy="565769"/>
            </a:xfrm>
            <a:prstGeom prst="roundRect">
              <a:avLst>
                <a:gd name="adj" fmla="val 5081"/>
              </a:avLst>
            </a:prstGeom>
            <a:solidFill>
              <a:schemeClr val="bg2">
                <a:lumMod val="7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39" tIns="24519" rIns="49039" bIns="24519" rtlCol="0" anchor="ctr"/>
            <a:lstStyle/>
            <a:p>
              <a:pPr algn="ctr" defTabSz="686678" fontAlgn="auto">
                <a:spcBef>
                  <a:spcPts val="0"/>
                </a:spcBef>
                <a:spcAft>
                  <a:spcPts val="0"/>
                </a:spcAft>
              </a:pPr>
              <a:r>
                <a:rPr lang="en-AU" sz="751" dirty="0">
                  <a:solidFill>
                    <a:prstClr val="black"/>
                  </a:solidFill>
                  <a:latin typeface="Calibri"/>
                </a:rPr>
                <a:t>Data is easy to find and fit for purpose</a:t>
              </a:r>
            </a:p>
          </p:txBody>
        </p:sp>
      </p:grpSp>
    </p:spTree>
    <p:extLst>
      <p:ext uri="{BB962C8B-B14F-4D97-AF65-F5344CB8AC3E}">
        <p14:creationId xmlns:p14="http://schemas.microsoft.com/office/powerpoint/2010/main" val="411929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C5A8D57-F1D2-46A0-A5BB-5E0FE38A4D9D}"/>
              </a:ext>
            </a:extLst>
          </p:cNvPr>
          <p:cNvSpPr txBox="1">
            <a:spLocks/>
          </p:cNvSpPr>
          <p:nvPr/>
        </p:nvSpPr>
        <p:spPr>
          <a:xfrm>
            <a:off x="4313803" y="4999401"/>
            <a:ext cx="196021"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31</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0D34ABCA-780F-43C7-9E86-5415CB634873}"/>
              </a:ext>
            </a:extLst>
          </p:cNvPr>
          <p:cNvGrpSpPr/>
          <p:nvPr/>
        </p:nvGrpSpPr>
        <p:grpSpPr>
          <a:xfrm>
            <a:off x="1334906" y="912940"/>
            <a:ext cx="2606735" cy="381032"/>
            <a:chOff x="1045568" y="2122677"/>
            <a:chExt cx="4860000" cy="710397"/>
          </a:xfrm>
        </p:grpSpPr>
        <p:sp>
          <p:nvSpPr>
            <p:cNvPr id="90" name="TextBox 89">
              <a:extLst>
                <a:ext uri="{FF2B5EF4-FFF2-40B4-BE49-F238E27FC236}">
                  <a16:creationId xmlns:a16="http://schemas.microsoft.com/office/drawing/2014/main" id="{1353DF7E-318E-499A-A0CA-2488815C78CA}"/>
                </a:ext>
              </a:extLst>
            </p:cNvPr>
            <p:cNvSpPr txBox="1"/>
            <p:nvPr/>
          </p:nvSpPr>
          <p:spPr>
            <a:xfrm>
              <a:off x="1045568" y="2122677"/>
              <a:ext cx="4860000" cy="710397"/>
            </a:xfrm>
            <a:prstGeom prst="rect">
              <a:avLst/>
            </a:prstGeom>
            <a:solidFill>
              <a:schemeClr val="bg1">
                <a:lumMod val="85000"/>
              </a:schemeClr>
            </a:solidFill>
          </p:spPr>
          <p:txBody>
            <a:bodyPr wrap="square" lIns="482729" tIns="57927" bIns="57927" rtlCol="0" anchor="ctr">
              <a:spAutoFit/>
            </a:bodyPr>
            <a:lstStyle/>
            <a:p>
              <a:pPr defTabSz="686678" fontAlgn="auto">
                <a:spcBef>
                  <a:spcPts val="0"/>
                </a:spcBef>
                <a:spcAft>
                  <a:spcPts val="0"/>
                </a:spcAft>
              </a:pPr>
              <a:r>
                <a:rPr lang="en-AU" sz="858" dirty="0">
                  <a:solidFill>
                    <a:prstClr val="black"/>
                  </a:solidFill>
                  <a:latin typeface="Calibri"/>
                  <a:ea typeface="Segoe UI" panose="020B0502040204020203" pitchFamily="34" charset="0"/>
                  <a:cs typeface="Segoe UI" panose="020B0502040204020203" pitchFamily="34" charset="0"/>
                </a:rPr>
                <a:t>As a </a:t>
              </a:r>
              <a:r>
                <a:rPr lang="en-AU" sz="858" b="1" dirty="0">
                  <a:solidFill>
                    <a:prstClr val="black"/>
                  </a:solidFill>
                  <a:latin typeface="Calibri"/>
                  <a:ea typeface="Segoe UI" panose="020B0502040204020203" pitchFamily="34" charset="0"/>
                  <a:cs typeface="Segoe UI" panose="020B0502040204020203" pitchFamily="34" charset="0"/>
                </a:rPr>
                <a:t>Solution Architect</a:t>
              </a:r>
              <a:r>
                <a:rPr lang="en-AU" sz="858" dirty="0">
                  <a:solidFill>
                    <a:prstClr val="black"/>
                  </a:solidFill>
                  <a:latin typeface="Calibri"/>
                  <a:ea typeface="Segoe UI" panose="020B0502040204020203" pitchFamily="34" charset="0"/>
                  <a:cs typeface="Segoe UI" panose="020B0502040204020203" pitchFamily="34" charset="0"/>
                </a:rPr>
                <a:t>, </a:t>
              </a:r>
              <a:r>
                <a:rPr lang="en-AU" sz="858" u="sng" dirty="0">
                  <a:solidFill>
                    <a:prstClr val="black"/>
                  </a:solidFill>
                  <a:latin typeface="Calibri"/>
                  <a:ea typeface="Segoe UI" panose="020B0502040204020203" pitchFamily="34" charset="0"/>
                  <a:cs typeface="Segoe UI" panose="020B0502040204020203" pitchFamily="34" charset="0"/>
                </a:rPr>
                <a:t>I need</a:t>
              </a:r>
              <a:r>
                <a:rPr lang="en-AU" sz="858" dirty="0">
                  <a:solidFill>
                    <a:prstClr val="black"/>
                  </a:solidFill>
                  <a:latin typeface="Calibri"/>
                  <a:ea typeface="Segoe UI" panose="020B0502040204020203" pitchFamily="34" charset="0"/>
                  <a:cs typeface="Segoe UI" panose="020B0502040204020203" pitchFamily="34" charset="0"/>
                </a:rPr>
                <a:t> to </a:t>
              </a:r>
              <a:r>
                <a:rPr lang="en-AU" altLang="zh-CN" sz="858" dirty="0">
                  <a:solidFill>
                    <a:prstClr val="black"/>
                  </a:solidFill>
                  <a:latin typeface="Calibri"/>
                  <a:ea typeface="Segoe UI" panose="020B0502040204020203" pitchFamily="34" charset="0"/>
                  <a:cs typeface="Segoe UI" panose="020B0502040204020203" pitchFamily="34" charset="0"/>
                </a:rPr>
                <a:t>develop</a:t>
              </a:r>
              <a:r>
                <a:rPr lang="zh-CN" altLang="en-US" sz="858" dirty="0">
                  <a:solidFill>
                    <a:prstClr val="black"/>
                  </a:solidFill>
                  <a:latin typeface="Calibri"/>
                  <a:ea typeface="Segoe UI" panose="020B0502040204020203" pitchFamily="34" charset="0"/>
                  <a:cs typeface="Segoe UI" panose="020B0502040204020203" pitchFamily="34" charset="0"/>
                </a:rPr>
                <a:t> </a:t>
              </a:r>
              <a:r>
                <a:rPr lang="en-AU" altLang="zh-CN" sz="858" dirty="0">
                  <a:solidFill>
                    <a:prstClr val="black"/>
                  </a:solidFill>
                  <a:latin typeface="Calibri"/>
                  <a:ea typeface="Segoe UI" panose="020B0502040204020203" pitchFamily="34" charset="0"/>
                  <a:cs typeface="Segoe UI" panose="020B0502040204020203" pitchFamily="34" charset="0"/>
                </a:rPr>
                <a:t>new or refine existing patterns. </a:t>
              </a:r>
              <a:endParaRPr lang="en-AU" sz="858" dirty="0">
                <a:solidFill>
                  <a:prstClr val="black"/>
                </a:solidFill>
                <a:latin typeface="Calibri"/>
                <a:ea typeface="Segoe UI" panose="020B0502040204020203" pitchFamily="34" charset="0"/>
                <a:cs typeface="Segoe UI" panose="020B0502040204020203" pitchFamily="34" charset="0"/>
              </a:endParaRPr>
            </a:p>
          </p:txBody>
        </p:sp>
        <p:pic>
          <p:nvPicPr>
            <p:cNvPr id="25" name="Picture 3" descr="image001">
              <a:extLst>
                <a:ext uri="{FF2B5EF4-FFF2-40B4-BE49-F238E27FC236}">
                  <a16:creationId xmlns:a16="http://schemas.microsoft.com/office/drawing/2014/main" id="{678DDE4A-C4F0-4666-B261-DDF01C0683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064" y="2148326"/>
              <a:ext cx="631382" cy="63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a:extLst>
              <a:ext uri="{FF2B5EF4-FFF2-40B4-BE49-F238E27FC236}">
                <a16:creationId xmlns:a16="http://schemas.microsoft.com/office/drawing/2014/main" id="{4192E65F-C0CA-4A86-9CBC-6734E03BA104}"/>
              </a:ext>
            </a:extLst>
          </p:cNvPr>
          <p:cNvSpPr/>
          <p:nvPr/>
        </p:nvSpPr>
        <p:spPr>
          <a:xfrm>
            <a:off x="4096778" y="912898"/>
            <a:ext cx="3186010" cy="1098762"/>
          </a:xfrm>
          <a:prstGeom prst="rect">
            <a:avLst/>
          </a:prstGeom>
        </p:spPr>
        <p:txBody>
          <a:bodyPr wrap="square" tIns="0">
            <a:spAutoFit/>
          </a:bodyPr>
          <a:lstStyle/>
          <a:p>
            <a:pPr defTabSz="686678">
              <a:spcBef>
                <a:spcPts val="161"/>
              </a:spcBef>
              <a:spcAft>
                <a:spcPts val="0"/>
              </a:spcAft>
            </a:pPr>
            <a:r>
              <a:rPr lang="en-AU" sz="751" dirty="0">
                <a:solidFill>
                  <a:prstClr val="black"/>
                </a:solidFill>
                <a:latin typeface="Calibri"/>
                <a:ea typeface="+mn-ea"/>
              </a:rPr>
              <a:t>With the Data Reference Architecture </a:t>
            </a:r>
            <a:r>
              <a:rPr lang="en-AU" sz="751" u="sng" dirty="0">
                <a:solidFill>
                  <a:prstClr val="black"/>
                </a:solidFill>
                <a:latin typeface="Calibri"/>
                <a:ea typeface="+mn-ea"/>
              </a:rPr>
              <a:t>I can</a:t>
            </a:r>
            <a:r>
              <a:rPr lang="en-AU" sz="751" dirty="0">
                <a:solidFill>
                  <a:prstClr val="black"/>
                </a:solidFill>
                <a:latin typeface="Calibri"/>
                <a:ea typeface="+mn-ea"/>
              </a:rPr>
              <a:t>:</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start the design based on a standardised framework.</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find the building blocks to support business requirements based on data characteristics. </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develop new patterns with the chosen technical building blocks.</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refine existing patterns by only changing the relevant technical building blocks. </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validate my design against the proven reference architecture. </a:t>
            </a:r>
          </a:p>
        </p:txBody>
      </p:sp>
      <p:pic>
        <p:nvPicPr>
          <p:cNvPr id="146" name="Picture 145" descr="header_strip_100dpi copy.png">
            <a:extLst>
              <a:ext uri="{FF2B5EF4-FFF2-40B4-BE49-F238E27FC236}">
                <a16:creationId xmlns:a16="http://schemas.microsoft.com/office/drawing/2014/main" id="{AE583A6B-1E60-430B-8AA7-24BAAE5DE6E2}"/>
              </a:ext>
            </a:extLst>
          </p:cNvPr>
          <p:cNvPicPr>
            <a:picLocks noChangeAspect="1"/>
          </p:cNvPicPr>
          <p:nvPr/>
        </p:nvPicPr>
        <p:blipFill>
          <a:blip r:embed="rId3"/>
          <a:stretch>
            <a:fillRect/>
          </a:stretch>
        </p:blipFill>
        <p:spPr>
          <a:xfrm>
            <a:off x="-1" y="50"/>
            <a:ext cx="9155113" cy="304710"/>
          </a:xfrm>
          <a:prstGeom prst="rect">
            <a:avLst/>
          </a:prstGeom>
        </p:spPr>
      </p:pic>
      <p:grpSp>
        <p:nvGrpSpPr>
          <p:cNvPr id="4" name="Group 3">
            <a:extLst>
              <a:ext uri="{FF2B5EF4-FFF2-40B4-BE49-F238E27FC236}">
                <a16:creationId xmlns:a16="http://schemas.microsoft.com/office/drawing/2014/main" id="{A540A9BD-FC59-450A-9997-5B4092FE52EB}"/>
              </a:ext>
            </a:extLst>
          </p:cNvPr>
          <p:cNvGrpSpPr/>
          <p:nvPr/>
        </p:nvGrpSpPr>
        <p:grpSpPr>
          <a:xfrm>
            <a:off x="1341059" y="1509238"/>
            <a:ext cx="2606735" cy="381032"/>
            <a:chOff x="1827446" y="3499851"/>
            <a:chExt cx="4860000" cy="710397"/>
          </a:xfrm>
        </p:grpSpPr>
        <p:sp>
          <p:nvSpPr>
            <p:cNvPr id="179" name="TextBox 178">
              <a:extLst>
                <a:ext uri="{FF2B5EF4-FFF2-40B4-BE49-F238E27FC236}">
                  <a16:creationId xmlns:a16="http://schemas.microsoft.com/office/drawing/2014/main" id="{9F757E6E-B1D4-492A-BE77-BF4862115685}"/>
                </a:ext>
              </a:extLst>
            </p:cNvPr>
            <p:cNvSpPr txBox="1"/>
            <p:nvPr/>
          </p:nvSpPr>
          <p:spPr>
            <a:xfrm>
              <a:off x="1827446" y="3499851"/>
              <a:ext cx="4860000" cy="710397"/>
            </a:xfrm>
            <a:prstGeom prst="rect">
              <a:avLst/>
            </a:prstGeom>
            <a:solidFill>
              <a:schemeClr val="bg1">
                <a:lumMod val="85000"/>
              </a:schemeClr>
            </a:solidFill>
          </p:spPr>
          <p:txBody>
            <a:bodyPr wrap="square" lIns="482729" tIns="57927" bIns="57927" rtlCol="0" anchor="ctr">
              <a:spAutoFit/>
            </a:bodyPr>
            <a:lstStyle/>
            <a:p>
              <a:pPr defTabSz="686678" fontAlgn="auto">
                <a:spcBef>
                  <a:spcPts val="0"/>
                </a:spcBef>
                <a:spcAft>
                  <a:spcPts val="0"/>
                </a:spcAft>
              </a:pPr>
              <a:r>
                <a:rPr lang="en-AU" sz="858" dirty="0">
                  <a:solidFill>
                    <a:prstClr val="black"/>
                  </a:solidFill>
                  <a:latin typeface="Calibri"/>
                  <a:ea typeface="Segoe UI" panose="020B0502040204020203" pitchFamily="34" charset="0"/>
                  <a:cs typeface="Segoe UI" panose="020B0502040204020203" pitchFamily="34" charset="0"/>
                </a:rPr>
                <a:t>As a </a:t>
              </a:r>
              <a:r>
                <a:rPr lang="en-AU" sz="858" b="1" dirty="0">
                  <a:solidFill>
                    <a:prstClr val="black"/>
                  </a:solidFill>
                  <a:latin typeface="Calibri"/>
                  <a:ea typeface="Segoe UI" panose="020B0502040204020203" pitchFamily="34" charset="0"/>
                  <a:cs typeface="Segoe UI" panose="020B0502040204020203" pitchFamily="34" charset="0"/>
                </a:rPr>
                <a:t>Solution Designer</a:t>
              </a:r>
              <a:r>
                <a:rPr lang="en-AU" sz="858" dirty="0">
                  <a:solidFill>
                    <a:prstClr val="black"/>
                  </a:solidFill>
                  <a:latin typeface="Calibri"/>
                  <a:ea typeface="Segoe UI" panose="020B0502040204020203" pitchFamily="34" charset="0"/>
                  <a:cs typeface="Segoe UI" panose="020B0502040204020203" pitchFamily="34" charset="0"/>
                </a:rPr>
                <a:t>, </a:t>
              </a:r>
              <a:r>
                <a:rPr lang="en-AU" sz="858" u="sng" dirty="0">
                  <a:solidFill>
                    <a:prstClr val="black"/>
                  </a:solidFill>
                  <a:latin typeface="Calibri"/>
                  <a:ea typeface="Segoe UI" panose="020B0502040204020203" pitchFamily="34" charset="0"/>
                  <a:cs typeface="Segoe UI" panose="020B0502040204020203" pitchFamily="34" charset="0"/>
                </a:rPr>
                <a:t>I need</a:t>
              </a:r>
              <a:r>
                <a:rPr lang="en-AU" sz="858" dirty="0">
                  <a:solidFill>
                    <a:prstClr val="black"/>
                  </a:solidFill>
                  <a:latin typeface="Calibri"/>
                  <a:ea typeface="Segoe UI" panose="020B0502040204020203" pitchFamily="34" charset="0"/>
                  <a:cs typeface="Segoe UI" panose="020B0502040204020203" pitchFamily="34" charset="0"/>
                </a:rPr>
                <a:t> to design solutions to meet business requirements. </a:t>
              </a:r>
              <a:r>
                <a:rPr lang="en-AU" altLang="zh-CN" sz="858" dirty="0">
                  <a:solidFill>
                    <a:prstClr val="black"/>
                  </a:solidFill>
                  <a:latin typeface="Calibri"/>
                  <a:ea typeface="Segoe UI" panose="020B0502040204020203" pitchFamily="34" charset="0"/>
                  <a:cs typeface="Segoe UI" panose="020B0502040204020203" pitchFamily="34" charset="0"/>
                </a:rPr>
                <a:t> </a:t>
              </a:r>
              <a:endParaRPr lang="en-AU" sz="858" dirty="0">
                <a:solidFill>
                  <a:prstClr val="black"/>
                </a:solidFill>
                <a:latin typeface="Calibri"/>
                <a:ea typeface="Segoe UI" panose="020B0502040204020203" pitchFamily="34" charset="0"/>
                <a:cs typeface="Segoe UI" panose="020B0502040204020203" pitchFamily="34" charset="0"/>
              </a:endParaRPr>
            </a:p>
          </p:txBody>
        </p:sp>
        <p:pic>
          <p:nvPicPr>
            <p:cNvPr id="183" name="Picture 4" descr="image002">
              <a:extLst>
                <a:ext uri="{FF2B5EF4-FFF2-40B4-BE49-F238E27FC236}">
                  <a16:creationId xmlns:a16="http://schemas.microsoft.com/office/drawing/2014/main" id="{D44B3AD5-094D-4A64-BAB8-9ED0A8933F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430" y="3545618"/>
              <a:ext cx="631382" cy="63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a:extLst>
              <a:ext uri="{FF2B5EF4-FFF2-40B4-BE49-F238E27FC236}">
                <a16:creationId xmlns:a16="http://schemas.microsoft.com/office/drawing/2014/main" id="{A06AED60-D1DA-45AD-B909-FCD96BACC8BA}"/>
              </a:ext>
            </a:extLst>
          </p:cNvPr>
          <p:cNvSpPr txBox="1"/>
          <p:nvPr/>
        </p:nvSpPr>
        <p:spPr>
          <a:xfrm>
            <a:off x="1334906" y="408972"/>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A STANDARDISED FRAMEWORK FOR SOLUTION &amp; PATTERN DESIGN</a:t>
            </a:r>
          </a:p>
        </p:txBody>
      </p:sp>
      <p:cxnSp>
        <p:nvCxnSpPr>
          <p:cNvPr id="83" name="Straight Connector 82">
            <a:extLst>
              <a:ext uri="{FF2B5EF4-FFF2-40B4-BE49-F238E27FC236}">
                <a16:creationId xmlns:a16="http://schemas.microsoft.com/office/drawing/2014/main" id="{C0438EA7-32A6-402D-B4F4-47764D602732}"/>
              </a:ext>
            </a:extLst>
          </p:cNvPr>
          <p:cNvCxnSpPr>
            <a:cxnSpLocks/>
          </p:cNvCxnSpPr>
          <p:nvPr/>
        </p:nvCxnSpPr>
        <p:spPr>
          <a:xfrm>
            <a:off x="1334906" y="1396629"/>
            <a:ext cx="26067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E5D2242-9C65-4970-9561-ABF522EB9A25}"/>
              </a:ext>
            </a:extLst>
          </p:cNvPr>
          <p:cNvGrpSpPr/>
          <p:nvPr/>
        </p:nvGrpSpPr>
        <p:grpSpPr>
          <a:xfrm>
            <a:off x="466775" y="2124268"/>
            <a:ext cx="7820206" cy="2691505"/>
            <a:chOff x="2500272" y="4172438"/>
            <a:chExt cx="13811358" cy="4806000"/>
          </a:xfrm>
        </p:grpSpPr>
        <p:sp>
          <p:nvSpPr>
            <p:cNvPr id="114" name="Chevron 13">
              <a:extLst>
                <a:ext uri="{FF2B5EF4-FFF2-40B4-BE49-F238E27FC236}">
                  <a16:creationId xmlns:a16="http://schemas.microsoft.com/office/drawing/2014/main" id="{CC5CC56D-381E-48B2-87C7-455FD5927DE7}"/>
                </a:ext>
              </a:extLst>
            </p:cNvPr>
            <p:cNvSpPr/>
            <p:nvPr/>
          </p:nvSpPr>
          <p:spPr>
            <a:xfrm>
              <a:off x="2500272" y="4658438"/>
              <a:ext cx="3006000" cy="4320000"/>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546" tIns="96546" rIns="96546" rtlCol="0" anchor="t" anchorCtr="0"/>
            <a:lstStyle/>
            <a:p>
              <a:pPr defTabSz="686678" fontAlgn="auto">
                <a:spcBef>
                  <a:spcPts val="0"/>
                </a:spcBef>
                <a:spcAft>
                  <a:spcPts val="0"/>
                </a:spcAft>
              </a:pPr>
              <a:r>
                <a:rPr lang="en-AU" sz="858" dirty="0">
                  <a:solidFill>
                    <a:prstClr val="black"/>
                  </a:solidFill>
                  <a:latin typeface="Calibri"/>
                </a:rPr>
                <a:t>Baseline with the standardised framework </a:t>
              </a:r>
            </a:p>
            <a:p>
              <a:pPr algn="ctr" defTabSz="686678" fontAlgn="auto">
                <a:spcBef>
                  <a:spcPts val="0"/>
                </a:spcBef>
                <a:spcAft>
                  <a:spcPts val="0"/>
                </a:spcAft>
              </a:pPr>
              <a:endParaRPr lang="en-AU" sz="483" dirty="0">
                <a:solidFill>
                  <a:prstClr val="black"/>
                </a:solidFill>
                <a:latin typeface="Calibri"/>
              </a:endParaRPr>
            </a:p>
          </p:txBody>
        </p:sp>
        <p:sp>
          <p:nvSpPr>
            <p:cNvPr id="9" name="Arrow: Pentagon 8">
              <a:extLst>
                <a:ext uri="{FF2B5EF4-FFF2-40B4-BE49-F238E27FC236}">
                  <a16:creationId xmlns:a16="http://schemas.microsoft.com/office/drawing/2014/main" id="{BEDE84A9-963E-4372-837D-99107E46CD76}"/>
                </a:ext>
              </a:extLst>
            </p:cNvPr>
            <p:cNvSpPr/>
            <p:nvPr/>
          </p:nvSpPr>
          <p:spPr>
            <a:xfrm>
              <a:off x="2500272" y="4173806"/>
              <a:ext cx="3240000" cy="48463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858" b="1" dirty="0">
                  <a:solidFill>
                    <a:prstClr val="white"/>
                  </a:solidFill>
                  <a:latin typeface="Calibri"/>
                </a:rPr>
                <a:t>1. Standardised framework</a:t>
              </a:r>
            </a:p>
          </p:txBody>
        </p:sp>
        <p:grpSp>
          <p:nvGrpSpPr>
            <p:cNvPr id="21" name="Group 20">
              <a:extLst>
                <a:ext uri="{FF2B5EF4-FFF2-40B4-BE49-F238E27FC236}">
                  <a16:creationId xmlns:a16="http://schemas.microsoft.com/office/drawing/2014/main" id="{17D28FF8-D63D-4894-B93C-33F1EB51F3EB}"/>
                </a:ext>
              </a:extLst>
            </p:cNvPr>
            <p:cNvGrpSpPr/>
            <p:nvPr/>
          </p:nvGrpSpPr>
          <p:grpSpPr>
            <a:xfrm>
              <a:off x="5664058" y="4173806"/>
              <a:ext cx="3600000" cy="4804632"/>
              <a:chOff x="5664058" y="3924322"/>
              <a:chExt cx="3600000" cy="4804632"/>
            </a:xfrm>
          </p:grpSpPr>
          <p:sp>
            <p:nvSpPr>
              <p:cNvPr id="80" name="Chevron 13">
                <a:extLst>
                  <a:ext uri="{FF2B5EF4-FFF2-40B4-BE49-F238E27FC236}">
                    <a16:creationId xmlns:a16="http://schemas.microsoft.com/office/drawing/2014/main" id="{7E19DD00-4388-445B-9E47-96E648881194}"/>
                  </a:ext>
                </a:extLst>
              </p:cNvPr>
              <p:cNvSpPr/>
              <p:nvPr/>
            </p:nvSpPr>
            <p:spPr>
              <a:xfrm>
                <a:off x="5666648" y="4408954"/>
                <a:ext cx="3366000" cy="4320000"/>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546" tIns="96546" rIns="96546" rtlCol="0" anchor="t" anchorCtr="0"/>
              <a:lstStyle/>
              <a:p>
                <a:pPr defTabSz="686678" fontAlgn="auto">
                  <a:spcBef>
                    <a:spcPts val="0"/>
                  </a:spcBef>
                  <a:spcAft>
                    <a:spcPts val="0"/>
                  </a:spcAft>
                </a:pPr>
                <a:r>
                  <a:rPr lang="en-AU" sz="858" dirty="0">
                    <a:solidFill>
                      <a:prstClr val="black"/>
                    </a:solidFill>
                    <a:latin typeface="Calibri"/>
                  </a:rPr>
                  <a:t>Understand data characteristics, business requirements, SLA of use cases</a:t>
                </a:r>
              </a:p>
              <a:p>
                <a:pPr defTabSz="686678" fontAlgn="auto">
                  <a:spcBef>
                    <a:spcPts val="0"/>
                  </a:spcBef>
                  <a:spcAft>
                    <a:spcPts val="0"/>
                  </a:spcAft>
                </a:pPr>
                <a:endParaRPr lang="en-AU" sz="858" b="1" dirty="0">
                  <a:solidFill>
                    <a:prstClr val="black"/>
                  </a:solidFill>
                  <a:latin typeface="Calibri"/>
                </a:endParaRPr>
              </a:p>
              <a:p>
                <a:pPr defTabSz="686678" fontAlgn="auto">
                  <a:spcBef>
                    <a:spcPts val="0"/>
                  </a:spcBef>
                  <a:spcAft>
                    <a:spcPts val="0"/>
                  </a:spcAft>
                </a:pPr>
                <a:r>
                  <a:rPr lang="en-AU" sz="858" b="1" i="1" dirty="0">
                    <a:solidFill>
                      <a:prstClr val="black"/>
                    </a:solidFill>
                    <a:latin typeface="Calibri"/>
                  </a:rPr>
                  <a:t>Data Characteristics </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1</a:t>
                </a:r>
                <a:r>
                  <a:rPr lang="en-AU" sz="858" baseline="30000" dirty="0">
                    <a:solidFill>
                      <a:prstClr val="black"/>
                    </a:solidFill>
                    <a:latin typeface="Calibri"/>
                  </a:rPr>
                  <a:t>st</a:t>
                </a:r>
                <a:r>
                  <a:rPr lang="en-AU" sz="858" dirty="0">
                    <a:solidFill>
                      <a:prstClr val="black"/>
                    </a:solidFill>
                    <a:latin typeface="Calibri"/>
                  </a:rPr>
                  <a:t> party vs 3</a:t>
                </a:r>
                <a:r>
                  <a:rPr lang="en-AU" sz="858" baseline="30000" dirty="0">
                    <a:solidFill>
                      <a:prstClr val="black"/>
                    </a:solidFill>
                    <a:latin typeface="Calibri"/>
                  </a:rPr>
                  <a:t>rd</a:t>
                </a:r>
                <a:r>
                  <a:rPr lang="en-AU" sz="858" dirty="0">
                    <a:solidFill>
                      <a:prstClr val="black"/>
                    </a:solidFill>
                    <a:latin typeface="Calibri"/>
                  </a:rPr>
                  <a:t> party data</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Data formats?</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Data quality?</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ID Matching required?</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Security classification? </a:t>
                </a:r>
              </a:p>
              <a:p>
                <a:pPr defTabSz="686678" fontAlgn="auto">
                  <a:spcBef>
                    <a:spcPts val="0"/>
                  </a:spcBef>
                  <a:spcAft>
                    <a:spcPts val="0"/>
                  </a:spcAft>
                </a:pPr>
                <a:endParaRPr lang="en-AU" sz="858" b="1" dirty="0">
                  <a:solidFill>
                    <a:prstClr val="black"/>
                  </a:solidFill>
                  <a:latin typeface="Calibri"/>
                </a:endParaRPr>
              </a:p>
              <a:p>
                <a:pPr defTabSz="686678" fontAlgn="auto">
                  <a:spcBef>
                    <a:spcPts val="0"/>
                  </a:spcBef>
                  <a:spcAft>
                    <a:spcPts val="0"/>
                  </a:spcAft>
                </a:pPr>
                <a:r>
                  <a:rPr lang="en-AU" sz="858" b="1" i="1" dirty="0">
                    <a:solidFill>
                      <a:prstClr val="black"/>
                    </a:solidFill>
                    <a:latin typeface="Calibri"/>
                  </a:rPr>
                  <a:t>Business requirements </a:t>
                </a:r>
                <a:r>
                  <a:rPr lang="en-AU" sz="858" i="1" dirty="0">
                    <a:solidFill>
                      <a:prstClr val="black"/>
                    </a:solidFill>
                    <a:latin typeface="Calibri"/>
                  </a:rPr>
                  <a:t> </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SLA? </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Internal use? </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Share with external? </a:t>
                </a:r>
              </a:p>
              <a:p>
                <a:pPr marL="153276" indent="-153276" defTabSz="686678" fontAlgn="auto">
                  <a:spcBef>
                    <a:spcPts val="0"/>
                  </a:spcBef>
                  <a:spcAft>
                    <a:spcPts val="0"/>
                  </a:spcAft>
                  <a:buFont typeface="Wingdings" panose="05000000000000000000" pitchFamily="2" charset="2"/>
                  <a:buChar char="§"/>
                </a:pPr>
                <a:r>
                  <a:rPr lang="en-AU" sz="858" dirty="0">
                    <a:solidFill>
                      <a:prstClr val="black"/>
                    </a:solidFill>
                    <a:latin typeface="Calibri"/>
                  </a:rPr>
                  <a:t>Volatility of Data</a:t>
                </a:r>
                <a:endParaRPr lang="en-AU" sz="966" b="1" dirty="0">
                  <a:solidFill>
                    <a:prstClr val="black"/>
                  </a:solidFill>
                  <a:latin typeface="Calibri"/>
                </a:endParaRPr>
              </a:p>
              <a:p>
                <a:pPr algn="ctr" defTabSz="686678" fontAlgn="auto">
                  <a:spcBef>
                    <a:spcPts val="0"/>
                  </a:spcBef>
                  <a:spcAft>
                    <a:spcPts val="0"/>
                  </a:spcAft>
                </a:pPr>
                <a:endParaRPr lang="en-AU" sz="483" dirty="0">
                  <a:solidFill>
                    <a:prstClr val="black"/>
                  </a:solidFill>
                  <a:latin typeface="Calibri"/>
                </a:endParaRPr>
              </a:p>
            </p:txBody>
          </p:sp>
          <p:sp>
            <p:nvSpPr>
              <p:cNvPr id="10" name="Arrow: Chevron 9">
                <a:extLst>
                  <a:ext uri="{FF2B5EF4-FFF2-40B4-BE49-F238E27FC236}">
                    <a16:creationId xmlns:a16="http://schemas.microsoft.com/office/drawing/2014/main" id="{85D4458F-1D4E-4A47-88C3-1D2FA4450875}"/>
                  </a:ext>
                </a:extLst>
              </p:cNvPr>
              <p:cNvSpPr/>
              <p:nvPr/>
            </p:nvSpPr>
            <p:spPr>
              <a:xfrm>
                <a:off x="5664058" y="3924322"/>
                <a:ext cx="3600000"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858" b="1" dirty="0">
                    <a:solidFill>
                      <a:prstClr val="white"/>
                    </a:solidFill>
                    <a:latin typeface="Calibri"/>
                  </a:rPr>
                  <a:t>2. Understand requirements </a:t>
                </a:r>
              </a:p>
            </p:txBody>
          </p:sp>
        </p:grpSp>
        <p:grpSp>
          <p:nvGrpSpPr>
            <p:cNvPr id="20" name="Group 19">
              <a:extLst>
                <a:ext uri="{FF2B5EF4-FFF2-40B4-BE49-F238E27FC236}">
                  <a16:creationId xmlns:a16="http://schemas.microsoft.com/office/drawing/2014/main" id="{1E9023CA-9FE5-4864-A8F9-E299B179595F}"/>
                </a:ext>
              </a:extLst>
            </p:cNvPr>
            <p:cNvGrpSpPr/>
            <p:nvPr/>
          </p:nvGrpSpPr>
          <p:grpSpPr>
            <a:xfrm>
              <a:off x="9187844" y="4173806"/>
              <a:ext cx="3600000" cy="4804632"/>
              <a:chOff x="9187844" y="3924322"/>
              <a:chExt cx="3600000" cy="4804632"/>
            </a:xfrm>
          </p:grpSpPr>
          <p:sp>
            <p:nvSpPr>
              <p:cNvPr id="102" name="Chevron 13">
                <a:extLst>
                  <a:ext uri="{FF2B5EF4-FFF2-40B4-BE49-F238E27FC236}">
                    <a16:creationId xmlns:a16="http://schemas.microsoft.com/office/drawing/2014/main" id="{C9A2DC9F-1925-4CA5-83DA-BB33673453D2}"/>
                  </a:ext>
                </a:extLst>
              </p:cNvPr>
              <p:cNvSpPr/>
              <p:nvPr/>
            </p:nvSpPr>
            <p:spPr>
              <a:xfrm>
                <a:off x="9187844" y="4408954"/>
                <a:ext cx="3366000" cy="4320000"/>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546" tIns="96546" rIns="96546" rtlCol="0" anchor="t" anchorCtr="0"/>
              <a:lstStyle/>
              <a:p>
                <a:pPr defTabSz="686678" fontAlgn="auto">
                  <a:spcBef>
                    <a:spcPts val="322"/>
                  </a:spcBef>
                  <a:spcAft>
                    <a:spcPts val="322"/>
                  </a:spcAft>
                </a:pPr>
                <a:r>
                  <a:rPr lang="en-AU" sz="858" dirty="0">
                    <a:solidFill>
                      <a:prstClr val="black"/>
                    </a:solidFill>
                    <a:latin typeface="Calibri"/>
                  </a:rPr>
                  <a:t>Select the appropriate technical building blocks at each layer to meet requirements</a:t>
                </a:r>
              </a:p>
              <a:p>
                <a:pPr algn="ctr" defTabSz="686678" fontAlgn="auto">
                  <a:spcBef>
                    <a:spcPts val="0"/>
                  </a:spcBef>
                  <a:spcAft>
                    <a:spcPts val="0"/>
                  </a:spcAft>
                </a:pPr>
                <a:endParaRPr lang="en-AU" sz="483" dirty="0">
                  <a:solidFill>
                    <a:prstClr val="black"/>
                  </a:solidFill>
                  <a:latin typeface="Calibri"/>
                </a:endParaRPr>
              </a:p>
            </p:txBody>
          </p:sp>
          <p:grpSp>
            <p:nvGrpSpPr>
              <p:cNvPr id="164" name="Group 163">
                <a:extLst>
                  <a:ext uri="{FF2B5EF4-FFF2-40B4-BE49-F238E27FC236}">
                    <a16:creationId xmlns:a16="http://schemas.microsoft.com/office/drawing/2014/main" id="{3E61E14B-92FA-4E9E-910E-62E50DE2EFC0}"/>
                  </a:ext>
                </a:extLst>
              </p:cNvPr>
              <p:cNvGrpSpPr/>
              <p:nvPr/>
            </p:nvGrpSpPr>
            <p:grpSpPr>
              <a:xfrm>
                <a:off x="9912150" y="6307979"/>
                <a:ext cx="1917389" cy="1249485"/>
                <a:chOff x="1828800" y="1828800"/>
                <a:chExt cx="5478253" cy="3569956"/>
              </a:xfrm>
            </p:grpSpPr>
            <p:sp>
              <p:nvSpPr>
                <p:cNvPr id="165" name="Freeform 8">
                  <a:extLst>
                    <a:ext uri="{FF2B5EF4-FFF2-40B4-BE49-F238E27FC236}">
                      <a16:creationId xmlns:a16="http://schemas.microsoft.com/office/drawing/2014/main" id="{676FDDB0-5BF1-4953-B09C-480DF929000B}"/>
                    </a:ext>
                  </a:extLst>
                </p:cNvPr>
                <p:cNvSpPr>
                  <a:spLocks/>
                </p:cNvSpPr>
                <p:nvPr/>
              </p:nvSpPr>
              <p:spPr bwMode="auto">
                <a:xfrm rot="5400000" flipV="1">
                  <a:off x="3771406" y="3056047"/>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4">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6" name="Freeform 7">
                  <a:extLst>
                    <a:ext uri="{FF2B5EF4-FFF2-40B4-BE49-F238E27FC236}">
                      <a16:creationId xmlns:a16="http://schemas.microsoft.com/office/drawing/2014/main" id="{BEB57F8F-7775-4384-9D1C-86D42A1ECE2B}"/>
                    </a:ext>
                  </a:extLst>
                </p:cNvPr>
                <p:cNvSpPr>
                  <a:spLocks/>
                </p:cNvSpPr>
                <p:nvPr/>
              </p:nvSpPr>
              <p:spPr bwMode="auto">
                <a:xfrm flipV="1">
                  <a:off x="1828800" y="2060485"/>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3">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7" name="Freeform 7">
                  <a:extLst>
                    <a:ext uri="{FF2B5EF4-FFF2-40B4-BE49-F238E27FC236}">
                      <a16:creationId xmlns:a16="http://schemas.microsoft.com/office/drawing/2014/main" id="{80C4725F-2EEE-4A31-AC2E-73D8214C0702}"/>
                    </a:ext>
                  </a:extLst>
                </p:cNvPr>
                <p:cNvSpPr>
                  <a:spLocks/>
                </p:cNvSpPr>
                <p:nvPr/>
              </p:nvSpPr>
              <p:spPr bwMode="auto">
                <a:xfrm flipV="1">
                  <a:off x="3768866" y="2071070"/>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4">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8" name="Freeform 7">
                  <a:extLst>
                    <a:ext uri="{FF2B5EF4-FFF2-40B4-BE49-F238E27FC236}">
                      <a16:creationId xmlns:a16="http://schemas.microsoft.com/office/drawing/2014/main" id="{F7C53D1D-EA6F-4868-91D0-9E74EBD92AAD}"/>
                    </a:ext>
                  </a:extLst>
                </p:cNvPr>
                <p:cNvSpPr>
                  <a:spLocks/>
                </p:cNvSpPr>
                <p:nvPr/>
              </p:nvSpPr>
              <p:spPr bwMode="auto">
                <a:xfrm rot="5400000" flipV="1">
                  <a:off x="2796506" y="2065447"/>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4">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9" name="Freeform 7">
                  <a:extLst>
                    <a:ext uri="{FF2B5EF4-FFF2-40B4-BE49-F238E27FC236}">
                      <a16:creationId xmlns:a16="http://schemas.microsoft.com/office/drawing/2014/main" id="{0AD144FA-8632-49E5-9F32-47263B7AA4A0}"/>
                    </a:ext>
                  </a:extLst>
                </p:cNvPr>
                <p:cNvSpPr>
                  <a:spLocks/>
                </p:cNvSpPr>
                <p:nvPr/>
              </p:nvSpPr>
              <p:spPr bwMode="auto">
                <a:xfrm flipV="1">
                  <a:off x="5734366" y="2071070"/>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DB6FC6"/>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70" name="Freeform 7">
                  <a:extLst>
                    <a:ext uri="{FF2B5EF4-FFF2-40B4-BE49-F238E27FC236}">
                      <a16:creationId xmlns:a16="http://schemas.microsoft.com/office/drawing/2014/main" id="{D8035EDB-6448-43D1-BAEF-051F31D99504}"/>
                    </a:ext>
                  </a:extLst>
                </p:cNvPr>
                <p:cNvSpPr>
                  <a:spLocks/>
                </p:cNvSpPr>
                <p:nvPr/>
              </p:nvSpPr>
              <p:spPr bwMode="auto">
                <a:xfrm rot="5400000" flipV="1">
                  <a:off x="4762006" y="2065447"/>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DB6FC6"/>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71" name="Freeform 7">
                  <a:extLst>
                    <a:ext uri="{FF2B5EF4-FFF2-40B4-BE49-F238E27FC236}">
                      <a16:creationId xmlns:a16="http://schemas.microsoft.com/office/drawing/2014/main" id="{61D882CB-46F5-47EA-B0B2-B9E280FBC447}"/>
                    </a:ext>
                  </a:extLst>
                </p:cNvPr>
                <p:cNvSpPr>
                  <a:spLocks/>
                </p:cNvSpPr>
                <p:nvPr/>
              </p:nvSpPr>
              <p:spPr bwMode="auto">
                <a:xfrm flipV="1">
                  <a:off x="1828800" y="4041685"/>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3">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72" name="Freeform 7">
                  <a:extLst>
                    <a:ext uri="{FF2B5EF4-FFF2-40B4-BE49-F238E27FC236}">
                      <a16:creationId xmlns:a16="http://schemas.microsoft.com/office/drawing/2014/main" id="{B19E52D9-B2CB-4843-B7E3-AC00E8AC3F5F}"/>
                    </a:ext>
                  </a:extLst>
                </p:cNvPr>
                <p:cNvSpPr>
                  <a:spLocks/>
                </p:cNvSpPr>
                <p:nvPr/>
              </p:nvSpPr>
              <p:spPr bwMode="auto">
                <a:xfrm flipV="1">
                  <a:off x="3768866" y="4052270"/>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5">
                    <a:lumMod val="60000"/>
                    <a:lumOff val="40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73" name="Freeform 7">
                  <a:extLst>
                    <a:ext uri="{FF2B5EF4-FFF2-40B4-BE49-F238E27FC236}">
                      <a16:creationId xmlns:a16="http://schemas.microsoft.com/office/drawing/2014/main" id="{A5178EE0-7D94-4BCB-AA4B-C6B9848A3753}"/>
                    </a:ext>
                  </a:extLst>
                </p:cNvPr>
                <p:cNvSpPr>
                  <a:spLocks/>
                </p:cNvSpPr>
                <p:nvPr/>
              </p:nvSpPr>
              <p:spPr bwMode="auto">
                <a:xfrm rot="5400000" flipV="1">
                  <a:off x="2796506" y="4046647"/>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5">
                    <a:lumMod val="60000"/>
                    <a:lumOff val="40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74" name="Freeform 7">
                  <a:extLst>
                    <a:ext uri="{FF2B5EF4-FFF2-40B4-BE49-F238E27FC236}">
                      <a16:creationId xmlns:a16="http://schemas.microsoft.com/office/drawing/2014/main" id="{5F19C17D-9BEF-4B55-B4E2-8AE3490DF23B}"/>
                    </a:ext>
                  </a:extLst>
                </p:cNvPr>
                <p:cNvSpPr>
                  <a:spLocks/>
                </p:cNvSpPr>
                <p:nvPr/>
              </p:nvSpPr>
              <p:spPr bwMode="auto">
                <a:xfrm flipV="1">
                  <a:off x="4739112" y="3078715"/>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3">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75" name="Freeform 14">
                  <a:extLst>
                    <a:ext uri="{FF2B5EF4-FFF2-40B4-BE49-F238E27FC236}">
                      <a16:creationId xmlns:a16="http://schemas.microsoft.com/office/drawing/2014/main" id="{57B1FC5C-A377-46F3-8B64-83B4EEDEC53A}"/>
                    </a:ext>
                  </a:extLst>
                </p:cNvPr>
                <p:cNvSpPr>
                  <a:spLocks/>
                </p:cNvSpPr>
                <p:nvPr/>
              </p:nvSpPr>
              <p:spPr bwMode="auto">
                <a:xfrm rot="5400000" flipV="1">
                  <a:off x="4746306" y="4062716"/>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5">
                    <a:lumMod val="60000"/>
                    <a:lumOff val="40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grpSp>
          <p:sp>
            <p:nvSpPr>
              <p:cNvPr id="91" name="Arrow: Chevron 90">
                <a:extLst>
                  <a:ext uri="{FF2B5EF4-FFF2-40B4-BE49-F238E27FC236}">
                    <a16:creationId xmlns:a16="http://schemas.microsoft.com/office/drawing/2014/main" id="{531A91DA-0F7B-47DC-919D-7393F16E7081}"/>
                  </a:ext>
                </a:extLst>
              </p:cNvPr>
              <p:cNvSpPr/>
              <p:nvPr/>
            </p:nvSpPr>
            <p:spPr>
              <a:xfrm>
                <a:off x="9187844" y="3924322"/>
                <a:ext cx="3600000"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858" b="1" dirty="0">
                    <a:solidFill>
                      <a:prstClr val="white"/>
                    </a:solidFill>
                    <a:latin typeface="Calibri"/>
                  </a:rPr>
                  <a:t>3. Choose the right building blocks</a:t>
                </a:r>
              </a:p>
            </p:txBody>
          </p:sp>
        </p:grpSp>
        <p:grpSp>
          <p:nvGrpSpPr>
            <p:cNvPr id="17" name="Group 16">
              <a:extLst>
                <a:ext uri="{FF2B5EF4-FFF2-40B4-BE49-F238E27FC236}">
                  <a16:creationId xmlns:a16="http://schemas.microsoft.com/office/drawing/2014/main" id="{2AF5E115-9B03-446E-B47D-B4724DF0B386}"/>
                </a:ext>
              </a:extLst>
            </p:cNvPr>
            <p:cNvGrpSpPr/>
            <p:nvPr/>
          </p:nvGrpSpPr>
          <p:grpSpPr>
            <a:xfrm>
              <a:off x="12711630" y="4172438"/>
              <a:ext cx="3600000" cy="4806000"/>
              <a:chOff x="12711630" y="4172438"/>
              <a:chExt cx="3600000" cy="4806000"/>
            </a:xfrm>
          </p:grpSpPr>
          <p:sp>
            <p:nvSpPr>
              <p:cNvPr id="108" name="Chevron 13">
                <a:extLst>
                  <a:ext uri="{FF2B5EF4-FFF2-40B4-BE49-F238E27FC236}">
                    <a16:creationId xmlns:a16="http://schemas.microsoft.com/office/drawing/2014/main" id="{C7BB432F-306F-45BD-B2E3-C9DD6A09D348}"/>
                  </a:ext>
                </a:extLst>
              </p:cNvPr>
              <p:cNvSpPr/>
              <p:nvPr/>
            </p:nvSpPr>
            <p:spPr>
              <a:xfrm>
                <a:off x="12711630" y="4658438"/>
                <a:ext cx="3600000" cy="4320000"/>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546" tIns="96546" rIns="96546" rtlCol="0" anchor="t" anchorCtr="0"/>
              <a:lstStyle/>
              <a:p>
                <a:pPr defTabSz="686678" fontAlgn="auto">
                  <a:spcBef>
                    <a:spcPts val="0"/>
                  </a:spcBef>
                  <a:spcAft>
                    <a:spcPts val="0"/>
                  </a:spcAft>
                </a:pPr>
                <a:r>
                  <a:rPr lang="en-AU" sz="858" dirty="0">
                    <a:solidFill>
                      <a:prstClr val="black"/>
                    </a:solidFill>
                    <a:latin typeface="Calibri"/>
                  </a:rPr>
                  <a:t>Develop the end-to-end execution (Pattern and/or solution) based on the chosen combination of technical building blocks </a:t>
                </a:r>
              </a:p>
              <a:p>
                <a:pPr algn="ctr" defTabSz="686678" fontAlgn="auto">
                  <a:spcBef>
                    <a:spcPts val="0"/>
                  </a:spcBef>
                  <a:spcAft>
                    <a:spcPts val="0"/>
                  </a:spcAft>
                </a:pPr>
                <a:endParaRPr lang="en-AU" sz="483" dirty="0">
                  <a:solidFill>
                    <a:prstClr val="black"/>
                  </a:solidFill>
                  <a:latin typeface="Calibri"/>
                </a:endParaRPr>
              </a:p>
            </p:txBody>
          </p:sp>
          <p:sp>
            <p:nvSpPr>
              <p:cNvPr id="92" name="Arrow: Chevron 91">
                <a:extLst>
                  <a:ext uri="{FF2B5EF4-FFF2-40B4-BE49-F238E27FC236}">
                    <a16:creationId xmlns:a16="http://schemas.microsoft.com/office/drawing/2014/main" id="{14D9F874-408F-4C97-96A9-BBC29BD6DAEF}"/>
                  </a:ext>
                </a:extLst>
              </p:cNvPr>
              <p:cNvSpPr/>
              <p:nvPr/>
            </p:nvSpPr>
            <p:spPr>
              <a:xfrm>
                <a:off x="12711630" y="4173806"/>
                <a:ext cx="3600000"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858" b="1" dirty="0">
                    <a:solidFill>
                      <a:prstClr val="white"/>
                    </a:solidFill>
                    <a:latin typeface="Calibri"/>
                  </a:rPr>
                  <a:t>4. Form the pattern</a:t>
                </a:r>
              </a:p>
            </p:txBody>
          </p:sp>
          <p:sp>
            <p:nvSpPr>
              <p:cNvPr id="11" name="Rectangle 10">
                <a:extLst>
                  <a:ext uri="{FF2B5EF4-FFF2-40B4-BE49-F238E27FC236}">
                    <a16:creationId xmlns:a16="http://schemas.microsoft.com/office/drawing/2014/main" id="{AC3320BC-7DD4-4EEA-9CC6-538AC466F71B}"/>
                  </a:ext>
                </a:extLst>
              </p:cNvPr>
              <p:cNvSpPr/>
              <p:nvPr/>
            </p:nvSpPr>
            <p:spPr>
              <a:xfrm>
                <a:off x="15397230" y="4172438"/>
                <a:ext cx="914400" cy="48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pic>
            <p:nvPicPr>
              <p:cNvPr id="15" name="Picture 14">
                <a:extLst>
                  <a:ext uri="{FF2B5EF4-FFF2-40B4-BE49-F238E27FC236}">
                    <a16:creationId xmlns:a16="http://schemas.microsoft.com/office/drawing/2014/main" id="{20F2D573-B824-4984-B876-CF2F30025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04526" y="6227917"/>
                <a:ext cx="3223517" cy="2323539"/>
              </a:xfrm>
              <a:prstGeom prst="rect">
                <a:avLst/>
              </a:prstGeom>
            </p:spPr>
          </p:pic>
          <p:sp>
            <p:nvSpPr>
              <p:cNvPr id="153" name="Freeform 8">
                <a:extLst>
                  <a:ext uri="{FF2B5EF4-FFF2-40B4-BE49-F238E27FC236}">
                    <a16:creationId xmlns:a16="http://schemas.microsoft.com/office/drawing/2014/main" id="{6D6CF304-55BA-414E-BA7A-37F4A5F97F7E}"/>
                  </a:ext>
                </a:extLst>
              </p:cNvPr>
              <p:cNvSpPr>
                <a:spLocks/>
              </p:cNvSpPr>
              <p:nvPr/>
            </p:nvSpPr>
            <p:spPr bwMode="auto">
              <a:xfrm rot="5400000" flipV="1">
                <a:off x="15841387" y="7641722"/>
                <a:ext cx="246598" cy="17238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4">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54" name="Freeform 7">
                <a:extLst>
                  <a:ext uri="{FF2B5EF4-FFF2-40B4-BE49-F238E27FC236}">
                    <a16:creationId xmlns:a16="http://schemas.microsoft.com/office/drawing/2014/main" id="{42929237-0030-4AC0-833A-AF8105DA7DCD}"/>
                  </a:ext>
                </a:extLst>
              </p:cNvPr>
              <p:cNvSpPr>
                <a:spLocks/>
              </p:cNvSpPr>
              <p:nvPr/>
            </p:nvSpPr>
            <p:spPr bwMode="auto">
              <a:xfrm flipV="1">
                <a:off x="13090951" y="7360327"/>
                <a:ext cx="246598" cy="17238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3">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55" name="Freeform 7">
                <a:extLst>
                  <a:ext uri="{FF2B5EF4-FFF2-40B4-BE49-F238E27FC236}">
                    <a16:creationId xmlns:a16="http://schemas.microsoft.com/office/drawing/2014/main" id="{9CB6709D-BFD7-4561-AC16-B73369D6DCDB}"/>
                  </a:ext>
                </a:extLst>
              </p:cNvPr>
              <p:cNvSpPr>
                <a:spLocks/>
              </p:cNvSpPr>
              <p:nvPr/>
            </p:nvSpPr>
            <p:spPr bwMode="auto">
              <a:xfrm flipV="1">
                <a:off x="15841387" y="7370862"/>
                <a:ext cx="246598" cy="17238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4">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56" name="Freeform 7">
                <a:extLst>
                  <a:ext uri="{FF2B5EF4-FFF2-40B4-BE49-F238E27FC236}">
                    <a16:creationId xmlns:a16="http://schemas.microsoft.com/office/drawing/2014/main" id="{672DD396-496B-4D78-A7A3-7A85C955CAFC}"/>
                  </a:ext>
                </a:extLst>
              </p:cNvPr>
              <p:cNvSpPr>
                <a:spLocks/>
              </p:cNvSpPr>
              <p:nvPr/>
            </p:nvSpPr>
            <p:spPr bwMode="auto">
              <a:xfrm rot="11036436" flipV="1">
                <a:off x="15859467" y="6846326"/>
                <a:ext cx="246598" cy="17238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4">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57" name="Freeform 7">
                <a:extLst>
                  <a:ext uri="{FF2B5EF4-FFF2-40B4-BE49-F238E27FC236}">
                    <a16:creationId xmlns:a16="http://schemas.microsoft.com/office/drawing/2014/main" id="{FBC07822-6C1F-4636-A174-9A9647CCDEEB}"/>
                  </a:ext>
                </a:extLst>
              </p:cNvPr>
              <p:cNvSpPr>
                <a:spLocks/>
              </p:cNvSpPr>
              <p:nvPr/>
            </p:nvSpPr>
            <p:spPr bwMode="auto">
              <a:xfrm flipV="1">
                <a:off x="13862474" y="6559859"/>
                <a:ext cx="246598" cy="17238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DB6FC6"/>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58" name="Freeform 7">
                <a:extLst>
                  <a:ext uri="{FF2B5EF4-FFF2-40B4-BE49-F238E27FC236}">
                    <a16:creationId xmlns:a16="http://schemas.microsoft.com/office/drawing/2014/main" id="{6D92D186-047C-4563-AE68-B44C1EBD4EB5}"/>
                  </a:ext>
                </a:extLst>
              </p:cNvPr>
              <p:cNvSpPr>
                <a:spLocks/>
              </p:cNvSpPr>
              <p:nvPr/>
            </p:nvSpPr>
            <p:spPr bwMode="auto">
              <a:xfrm rot="5400000" flipV="1">
                <a:off x="14089564" y="6552361"/>
                <a:ext cx="246598" cy="17238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DB6FC6"/>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59" name="Freeform 7">
                <a:extLst>
                  <a:ext uri="{FF2B5EF4-FFF2-40B4-BE49-F238E27FC236}">
                    <a16:creationId xmlns:a16="http://schemas.microsoft.com/office/drawing/2014/main" id="{1EF714F1-92C9-48E7-AF61-64046662A269}"/>
                  </a:ext>
                </a:extLst>
              </p:cNvPr>
              <p:cNvSpPr>
                <a:spLocks/>
              </p:cNvSpPr>
              <p:nvPr/>
            </p:nvSpPr>
            <p:spPr bwMode="auto">
              <a:xfrm flipV="1">
                <a:off x="13070521" y="8225774"/>
                <a:ext cx="246598" cy="17238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3">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0" name="Freeform 7">
                <a:extLst>
                  <a:ext uri="{FF2B5EF4-FFF2-40B4-BE49-F238E27FC236}">
                    <a16:creationId xmlns:a16="http://schemas.microsoft.com/office/drawing/2014/main" id="{F9766B43-7E86-402C-B9F7-534A0E0995C8}"/>
                  </a:ext>
                </a:extLst>
              </p:cNvPr>
              <p:cNvSpPr>
                <a:spLocks/>
              </p:cNvSpPr>
              <p:nvPr/>
            </p:nvSpPr>
            <p:spPr bwMode="auto">
              <a:xfrm flipV="1">
                <a:off x="15406265" y="7988941"/>
                <a:ext cx="246598" cy="17238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5">
                  <a:lumMod val="60000"/>
                  <a:lumOff val="40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1" name="Freeform 7">
                <a:extLst>
                  <a:ext uri="{FF2B5EF4-FFF2-40B4-BE49-F238E27FC236}">
                    <a16:creationId xmlns:a16="http://schemas.microsoft.com/office/drawing/2014/main" id="{E9F2EDBA-826A-49D3-8ECD-623764AA39FA}"/>
                  </a:ext>
                </a:extLst>
              </p:cNvPr>
              <p:cNvSpPr>
                <a:spLocks/>
              </p:cNvSpPr>
              <p:nvPr/>
            </p:nvSpPr>
            <p:spPr bwMode="auto">
              <a:xfrm rot="5400000" flipV="1">
                <a:off x="15135621" y="7991844"/>
                <a:ext cx="246598" cy="17238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5">
                  <a:lumMod val="60000"/>
                  <a:lumOff val="40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2" name="Freeform 7">
                <a:extLst>
                  <a:ext uri="{FF2B5EF4-FFF2-40B4-BE49-F238E27FC236}">
                    <a16:creationId xmlns:a16="http://schemas.microsoft.com/office/drawing/2014/main" id="{B169BA3F-D872-435B-9329-F19D3800D8D7}"/>
                  </a:ext>
                </a:extLst>
              </p:cNvPr>
              <p:cNvSpPr>
                <a:spLocks/>
              </p:cNvSpPr>
              <p:nvPr/>
            </p:nvSpPr>
            <p:spPr bwMode="auto">
              <a:xfrm flipV="1">
                <a:off x="13084457" y="6783466"/>
                <a:ext cx="246598" cy="17238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3">
                  <a:lumMod val="75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sp>
            <p:nvSpPr>
              <p:cNvPr id="163" name="Freeform 14">
                <a:extLst>
                  <a:ext uri="{FF2B5EF4-FFF2-40B4-BE49-F238E27FC236}">
                    <a16:creationId xmlns:a16="http://schemas.microsoft.com/office/drawing/2014/main" id="{BD384114-5049-406D-BF78-EC9918685FB4}"/>
                  </a:ext>
                </a:extLst>
              </p:cNvPr>
              <p:cNvSpPr>
                <a:spLocks/>
              </p:cNvSpPr>
              <p:nvPr/>
            </p:nvSpPr>
            <p:spPr bwMode="auto">
              <a:xfrm rot="5400000" flipV="1">
                <a:off x="15738063" y="7991844"/>
                <a:ext cx="246598" cy="17238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accent5">
                  <a:lumMod val="60000"/>
                  <a:lumOff val="40000"/>
                </a:schemeClr>
              </a:solidFill>
              <a:ln w="19050">
                <a:solidFill>
                  <a:schemeClr val="tx1"/>
                </a:solidFill>
              </a:ln>
              <a:effectLst/>
              <a:scene3d>
                <a:camera prst="orthographicFront"/>
                <a:lightRig rig="threePt" dir="t"/>
              </a:scene3d>
              <a:sp3d/>
            </p:spPr>
            <p:txBody>
              <a:bodyPr vert="horz" wrap="square" lIns="49045" tIns="24523" rIns="49045" bIns="24523" numCol="1" anchor="t" anchorCtr="0" compatLnSpc="1">
                <a:prstTxWarp prst="textNoShape">
                  <a:avLst/>
                </a:prstTxWarp>
              </a:bodyPr>
              <a:lstStyle/>
              <a:p>
                <a:pPr defTabSz="686678" fontAlgn="auto">
                  <a:spcBef>
                    <a:spcPts val="0"/>
                  </a:spcBef>
                  <a:spcAft>
                    <a:spcPts val="0"/>
                  </a:spcAft>
                </a:pPr>
                <a:endParaRPr lang="en-US" sz="1341" dirty="0">
                  <a:solidFill>
                    <a:prstClr val="black"/>
                  </a:solidFill>
                  <a:latin typeface="Calibri"/>
                  <a:ea typeface="+mn-ea"/>
                </a:endParaRPr>
              </a:p>
            </p:txBody>
          </p:sp>
        </p:grpSp>
      </p:grpSp>
      <p:pic>
        <p:nvPicPr>
          <p:cNvPr id="12" name="Picture 11">
            <a:extLst>
              <a:ext uri="{FF2B5EF4-FFF2-40B4-BE49-F238E27FC236}">
                <a16:creationId xmlns:a16="http://schemas.microsoft.com/office/drawing/2014/main" id="{EADACFD4-44BD-41A7-B358-D1355E2AE9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179" y="3267263"/>
            <a:ext cx="1481212" cy="1058388"/>
          </a:xfrm>
          <a:prstGeom prst="rect">
            <a:avLst/>
          </a:prstGeom>
        </p:spPr>
      </p:pic>
    </p:spTree>
    <p:extLst>
      <p:ext uri="{BB962C8B-B14F-4D97-AF65-F5344CB8AC3E}">
        <p14:creationId xmlns:p14="http://schemas.microsoft.com/office/powerpoint/2010/main" val="367563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C5A8D57-F1D2-46A0-A5BB-5E0FE38A4D9D}"/>
              </a:ext>
            </a:extLst>
          </p:cNvPr>
          <p:cNvSpPr txBox="1">
            <a:spLocks/>
          </p:cNvSpPr>
          <p:nvPr/>
        </p:nvSpPr>
        <p:spPr>
          <a:xfrm>
            <a:off x="4313803" y="4999401"/>
            <a:ext cx="196021"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32</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4192E65F-C0CA-4A86-9CBC-6734E03BA104}"/>
              </a:ext>
            </a:extLst>
          </p:cNvPr>
          <p:cNvSpPr/>
          <p:nvPr/>
        </p:nvSpPr>
        <p:spPr>
          <a:xfrm>
            <a:off x="4095127" y="1217294"/>
            <a:ext cx="3186010" cy="418448"/>
          </a:xfrm>
          <a:prstGeom prst="rect">
            <a:avLst/>
          </a:prstGeom>
        </p:spPr>
        <p:txBody>
          <a:bodyPr wrap="square" tIns="0">
            <a:spAutoFit/>
          </a:bodyPr>
          <a:lstStyle/>
          <a:p>
            <a:pPr defTabSz="686678">
              <a:spcBef>
                <a:spcPts val="0"/>
              </a:spcBef>
              <a:spcAft>
                <a:spcPts val="0"/>
              </a:spcAft>
            </a:pPr>
            <a:r>
              <a:rPr lang="en-AU" sz="751" u="sng" dirty="0">
                <a:solidFill>
                  <a:prstClr val="black"/>
                </a:solidFill>
                <a:latin typeface="Calibri"/>
                <a:ea typeface="+mn-ea"/>
              </a:rPr>
              <a:t>I can refer to the Data Reference Architecture to obtain:</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a good </a:t>
            </a:r>
            <a:r>
              <a:rPr lang="en-US" sz="751" dirty="0">
                <a:solidFill>
                  <a:prstClr val="black"/>
                </a:solidFill>
                <a:latin typeface="Calibri"/>
                <a:ea typeface="+mn-ea"/>
              </a:rPr>
              <a:t>understanding around the key capabilities to support my analysis and decision making on capability planning</a:t>
            </a:r>
          </a:p>
        </p:txBody>
      </p:sp>
      <p:pic>
        <p:nvPicPr>
          <p:cNvPr id="146" name="Picture 145" descr="header_strip_100dpi copy.png">
            <a:extLst>
              <a:ext uri="{FF2B5EF4-FFF2-40B4-BE49-F238E27FC236}">
                <a16:creationId xmlns:a16="http://schemas.microsoft.com/office/drawing/2014/main" id="{AE583A6B-1E60-430B-8AA7-24BAAE5DE6E2}"/>
              </a:ext>
            </a:extLst>
          </p:cNvPr>
          <p:cNvPicPr>
            <a:picLocks noChangeAspect="1"/>
          </p:cNvPicPr>
          <p:nvPr/>
        </p:nvPicPr>
        <p:blipFill>
          <a:blip r:embed="rId2"/>
          <a:stretch>
            <a:fillRect/>
          </a:stretch>
        </p:blipFill>
        <p:spPr>
          <a:xfrm>
            <a:off x="-1" y="50"/>
            <a:ext cx="9155113" cy="304710"/>
          </a:xfrm>
          <a:prstGeom prst="rect">
            <a:avLst/>
          </a:prstGeom>
        </p:spPr>
      </p:pic>
      <p:sp>
        <p:nvSpPr>
          <p:cNvPr id="131" name="Rectangle 130">
            <a:extLst>
              <a:ext uri="{FF2B5EF4-FFF2-40B4-BE49-F238E27FC236}">
                <a16:creationId xmlns:a16="http://schemas.microsoft.com/office/drawing/2014/main" id="{16A6D618-CF50-4378-824F-7849BB2D7DB3}"/>
              </a:ext>
            </a:extLst>
          </p:cNvPr>
          <p:cNvSpPr/>
          <p:nvPr/>
        </p:nvSpPr>
        <p:spPr>
          <a:xfrm>
            <a:off x="4095128" y="1965541"/>
            <a:ext cx="3186010" cy="533992"/>
          </a:xfrm>
          <a:prstGeom prst="rect">
            <a:avLst/>
          </a:prstGeom>
        </p:spPr>
        <p:txBody>
          <a:bodyPr wrap="square" tIns="0">
            <a:spAutoFit/>
          </a:bodyPr>
          <a:lstStyle/>
          <a:p>
            <a:pPr defTabSz="686678">
              <a:spcBef>
                <a:spcPts val="0"/>
              </a:spcBef>
              <a:spcAft>
                <a:spcPts val="0"/>
              </a:spcAft>
            </a:pPr>
            <a:r>
              <a:rPr lang="en-AU" sz="751" u="sng" dirty="0">
                <a:solidFill>
                  <a:prstClr val="black"/>
                </a:solidFill>
                <a:latin typeface="Calibri"/>
                <a:ea typeface="+mn-ea"/>
              </a:rPr>
              <a:t>I can refer to the Data Reference Architecture to obtain</a:t>
            </a:r>
            <a:r>
              <a:rPr lang="en-AU" sz="751" dirty="0">
                <a:solidFill>
                  <a:prstClr val="black"/>
                </a:solidFill>
                <a:latin typeface="Calibri"/>
                <a:ea typeface="+mn-ea"/>
              </a:rPr>
              <a:t> :</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a shared </a:t>
            </a:r>
            <a:r>
              <a:rPr lang="en-US" sz="751" dirty="0">
                <a:solidFill>
                  <a:prstClr val="black"/>
                </a:solidFill>
                <a:latin typeface="Calibri"/>
                <a:ea typeface="+mn-ea"/>
              </a:rPr>
              <a:t>understanding around the key capabilities </a:t>
            </a:r>
            <a:r>
              <a:rPr lang="en-AU" sz="751" dirty="0">
                <a:solidFill>
                  <a:prstClr val="black"/>
                </a:solidFill>
                <a:latin typeface="Calibri"/>
                <a:ea typeface="+mn-ea"/>
              </a:rPr>
              <a:t>required to support the treatment of data to assist the conversation and collaboration with different areas within an Enterprise .</a:t>
            </a:r>
          </a:p>
        </p:txBody>
      </p:sp>
      <p:sp>
        <p:nvSpPr>
          <p:cNvPr id="47" name="TextBox 46">
            <a:extLst>
              <a:ext uri="{FF2B5EF4-FFF2-40B4-BE49-F238E27FC236}">
                <a16:creationId xmlns:a16="http://schemas.microsoft.com/office/drawing/2014/main" id="{52281027-A8EC-4246-B61F-915579815BB2}"/>
              </a:ext>
            </a:extLst>
          </p:cNvPr>
          <p:cNvSpPr txBox="1"/>
          <p:nvPr/>
        </p:nvSpPr>
        <p:spPr>
          <a:xfrm>
            <a:off x="1334906" y="408972"/>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INTENDED USE</a:t>
            </a:r>
          </a:p>
        </p:txBody>
      </p:sp>
      <p:grpSp>
        <p:nvGrpSpPr>
          <p:cNvPr id="51" name="Group 50">
            <a:extLst>
              <a:ext uri="{FF2B5EF4-FFF2-40B4-BE49-F238E27FC236}">
                <a16:creationId xmlns:a16="http://schemas.microsoft.com/office/drawing/2014/main" id="{00EA5596-8248-4D90-86C1-1FD9C0371FCD}"/>
              </a:ext>
            </a:extLst>
          </p:cNvPr>
          <p:cNvGrpSpPr/>
          <p:nvPr/>
        </p:nvGrpSpPr>
        <p:grpSpPr>
          <a:xfrm>
            <a:off x="1334906" y="1191895"/>
            <a:ext cx="2606735" cy="513056"/>
            <a:chOff x="2823121" y="1009574"/>
            <a:chExt cx="4860000" cy="956543"/>
          </a:xfrm>
        </p:grpSpPr>
        <p:sp>
          <p:nvSpPr>
            <p:cNvPr id="52" name="TextBox 51">
              <a:extLst>
                <a:ext uri="{FF2B5EF4-FFF2-40B4-BE49-F238E27FC236}">
                  <a16:creationId xmlns:a16="http://schemas.microsoft.com/office/drawing/2014/main" id="{142BF45A-B3AB-46F0-8ABD-FCBF0BC4D41F}"/>
                </a:ext>
              </a:extLst>
            </p:cNvPr>
            <p:cNvSpPr txBox="1"/>
            <p:nvPr/>
          </p:nvSpPr>
          <p:spPr>
            <a:xfrm>
              <a:off x="2823121" y="1009574"/>
              <a:ext cx="4860000" cy="956543"/>
            </a:xfrm>
            <a:prstGeom prst="rect">
              <a:avLst/>
            </a:prstGeom>
            <a:solidFill>
              <a:schemeClr val="bg1">
                <a:lumMod val="85000"/>
              </a:schemeClr>
            </a:solidFill>
          </p:spPr>
          <p:txBody>
            <a:bodyPr wrap="square" lIns="482729" tIns="57927" bIns="57927" rtlCol="0" anchor="ctr">
              <a:spAutoFit/>
            </a:bodyPr>
            <a:lstStyle/>
            <a:p>
              <a:pPr defTabSz="686678" fontAlgn="auto">
                <a:spcBef>
                  <a:spcPts val="0"/>
                </a:spcBef>
                <a:spcAft>
                  <a:spcPts val="0"/>
                </a:spcAft>
              </a:pPr>
              <a:r>
                <a:rPr lang="en-AU" sz="858" dirty="0">
                  <a:solidFill>
                    <a:prstClr val="black"/>
                  </a:solidFill>
                  <a:latin typeface="Calibri"/>
                  <a:ea typeface="Segoe UI" panose="020B0502040204020203" pitchFamily="34" charset="0"/>
                  <a:cs typeface="Segoe UI" panose="020B0502040204020203" pitchFamily="34" charset="0"/>
                </a:rPr>
                <a:t>As an </a:t>
              </a:r>
              <a:r>
                <a:rPr lang="en-AU" sz="858" b="1" dirty="0">
                  <a:solidFill>
                    <a:prstClr val="black"/>
                  </a:solidFill>
                  <a:latin typeface="Calibri"/>
                  <a:ea typeface="Segoe UI" panose="020B0502040204020203" pitchFamily="34" charset="0"/>
                  <a:cs typeface="Segoe UI" panose="020B0502040204020203" pitchFamily="34" charset="0"/>
                </a:rPr>
                <a:t>Executive</a:t>
              </a:r>
              <a:r>
                <a:rPr lang="en-AU" sz="858" dirty="0">
                  <a:solidFill>
                    <a:prstClr val="black"/>
                  </a:solidFill>
                  <a:latin typeface="Calibri"/>
                  <a:ea typeface="Segoe UI" panose="020B0502040204020203" pitchFamily="34" charset="0"/>
                  <a:cs typeface="Segoe UI" panose="020B0502040204020203" pitchFamily="34" charset="0"/>
                </a:rPr>
                <a:t>, </a:t>
              </a:r>
              <a:r>
                <a:rPr lang="en-AU" sz="858" u="sng" dirty="0">
                  <a:solidFill>
                    <a:prstClr val="black"/>
                  </a:solidFill>
                  <a:latin typeface="Calibri"/>
                  <a:ea typeface="Segoe UI" panose="020B0502040204020203" pitchFamily="34" charset="0"/>
                  <a:cs typeface="Segoe UI" panose="020B0502040204020203" pitchFamily="34" charset="0"/>
                </a:rPr>
                <a:t>I want</a:t>
              </a:r>
              <a:r>
                <a:rPr lang="en-AU" sz="858" dirty="0">
                  <a:solidFill>
                    <a:prstClr val="black"/>
                  </a:solidFill>
                  <a:latin typeface="Calibri"/>
                  <a:ea typeface="Segoe UI" panose="020B0502040204020203" pitchFamily="34" charset="0"/>
                  <a:cs typeface="Segoe UI" panose="020B0502040204020203" pitchFamily="34" charset="0"/>
                </a:rPr>
                <a:t> to enhance our capabilities to better support the transition to a data driven organisation.</a:t>
              </a:r>
            </a:p>
          </p:txBody>
        </p:sp>
        <p:pic>
          <p:nvPicPr>
            <p:cNvPr id="53" name="Picture 8" descr="image008">
              <a:extLst>
                <a:ext uri="{FF2B5EF4-FFF2-40B4-BE49-F238E27FC236}">
                  <a16:creationId xmlns:a16="http://schemas.microsoft.com/office/drawing/2014/main" id="{C3F87423-8FAF-40F8-9F18-EBFBBBE7D5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540" y="1172845"/>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9CCB173E-5F5C-4568-AB37-E2EAE5770E20}"/>
              </a:ext>
            </a:extLst>
          </p:cNvPr>
          <p:cNvGrpSpPr/>
          <p:nvPr/>
        </p:nvGrpSpPr>
        <p:grpSpPr>
          <a:xfrm>
            <a:off x="1334906" y="1965602"/>
            <a:ext cx="2606735" cy="513056"/>
            <a:chOff x="2488800" y="3059363"/>
            <a:chExt cx="4860000" cy="956543"/>
          </a:xfrm>
        </p:grpSpPr>
        <p:sp>
          <p:nvSpPr>
            <p:cNvPr id="49" name="TextBox 48">
              <a:extLst>
                <a:ext uri="{FF2B5EF4-FFF2-40B4-BE49-F238E27FC236}">
                  <a16:creationId xmlns:a16="http://schemas.microsoft.com/office/drawing/2014/main" id="{0DFB72B5-8B47-46BD-9957-B5D63D0B5F01}"/>
                </a:ext>
              </a:extLst>
            </p:cNvPr>
            <p:cNvSpPr txBox="1"/>
            <p:nvPr/>
          </p:nvSpPr>
          <p:spPr>
            <a:xfrm>
              <a:off x="2488800" y="3059363"/>
              <a:ext cx="4860000" cy="956543"/>
            </a:xfrm>
            <a:prstGeom prst="rect">
              <a:avLst/>
            </a:prstGeom>
            <a:solidFill>
              <a:schemeClr val="bg1">
                <a:lumMod val="85000"/>
              </a:schemeClr>
            </a:solidFill>
          </p:spPr>
          <p:txBody>
            <a:bodyPr wrap="square" lIns="482729" tIns="57927" bIns="57927" rtlCol="0" anchor="ctr">
              <a:spAutoFit/>
            </a:bodyPr>
            <a:lstStyle/>
            <a:p>
              <a:pPr defTabSz="686678" fontAlgn="auto">
                <a:spcBef>
                  <a:spcPts val="0"/>
                </a:spcBef>
                <a:spcAft>
                  <a:spcPts val="0"/>
                </a:spcAft>
              </a:pPr>
              <a:r>
                <a:rPr lang="en-AU" sz="858" dirty="0">
                  <a:solidFill>
                    <a:prstClr val="black"/>
                  </a:solidFill>
                  <a:latin typeface="Calibri"/>
                  <a:ea typeface="Segoe UI" panose="020B0502040204020203" pitchFamily="34" charset="0"/>
                  <a:cs typeface="Segoe UI" panose="020B0502040204020203" pitchFamily="34" charset="0"/>
                </a:rPr>
                <a:t>As a </a:t>
              </a:r>
              <a:r>
                <a:rPr lang="en-AU" sz="858" b="1" dirty="0">
                  <a:solidFill>
                    <a:prstClr val="black"/>
                  </a:solidFill>
                  <a:latin typeface="Calibri"/>
                  <a:ea typeface="Segoe UI" panose="020B0502040204020203" pitchFamily="34" charset="0"/>
                  <a:cs typeface="Segoe UI" panose="020B0502040204020203" pitchFamily="34" charset="0"/>
                </a:rPr>
                <a:t>Branch Head</a:t>
              </a:r>
              <a:r>
                <a:rPr lang="en-AU" sz="858" dirty="0">
                  <a:solidFill>
                    <a:prstClr val="black"/>
                  </a:solidFill>
                  <a:latin typeface="Calibri"/>
                  <a:ea typeface="Segoe UI" panose="020B0502040204020203" pitchFamily="34" charset="0"/>
                  <a:cs typeface="Segoe UI" panose="020B0502040204020203" pitchFamily="34" charset="0"/>
                </a:rPr>
                <a:t>, </a:t>
              </a:r>
              <a:r>
                <a:rPr lang="en-AU" sz="858" u="sng" dirty="0">
                  <a:solidFill>
                    <a:prstClr val="black"/>
                  </a:solidFill>
                  <a:latin typeface="Calibri"/>
                  <a:ea typeface="Segoe UI" panose="020B0502040204020203" pitchFamily="34" charset="0"/>
                  <a:cs typeface="Segoe UI" panose="020B0502040204020203" pitchFamily="34" charset="0"/>
                </a:rPr>
                <a:t>I want</a:t>
              </a:r>
              <a:r>
                <a:rPr lang="en-AU" sz="858" dirty="0">
                  <a:solidFill>
                    <a:prstClr val="black"/>
                  </a:solidFill>
                  <a:latin typeface="Calibri"/>
                  <a:ea typeface="Segoe UI" panose="020B0502040204020203" pitchFamily="34" charset="0"/>
                  <a:cs typeface="Segoe UI" panose="020B0502040204020203" pitchFamily="34" charset="0"/>
                </a:rPr>
                <a:t> to work with other areas within the organisation to achieve our strategic goals together.</a:t>
              </a:r>
            </a:p>
          </p:txBody>
        </p:sp>
        <p:pic>
          <p:nvPicPr>
            <p:cNvPr id="42" name="Picture 9" descr="image009">
              <a:extLst>
                <a:ext uri="{FF2B5EF4-FFF2-40B4-BE49-F238E27FC236}">
                  <a16:creationId xmlns:a16="http://schemas.microsoft.com/office/drawing/2014/main" id="{E46EF111-E74D-4B62-A8E4-6CCA861DA9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9744" y="3222634"/>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a:extLst>
              <a:ext uri="{FF2B5EF4-FFF2-40B4-BE49-F238E27FC236}">
                <a16:creationId xmlns:a16="http://schemas.microsoft.com/office/drawing/2014/main" id="{DBBC4AE8-3B96-4A06-BA1F-F0BE13EF0245}"/>
              </a:ext>
            </a:extLst>
          </p:cNvPr>
          <p:cNvCxnSpPr/>
          <p:nvPr/>
        </p:nvCxnSpPr>
        <p:spPr>
          <a:xfrm>
            <a:off x="1334906" y="1811050"/>
            <a:ext cx="59462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7F4916-F9DA-48DC-B411-08E6E0BC1CE8}"/>
              </a:ext>
            </a:extLst>
          </p:cNvPr>
          <p:cNvCxnSpPr/>
          <p:nvPr/>
        </p:nvCxnSpPr>
        <p:spPr>
          <a:xfrm>
            <a:off x="1341043" y="3965338"/>
            <a:ext cx="59462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A5CBD26-34FE-4E93-97DD-BE45DAD1B4B3}"/>
              </a:ext>
            </a:extLst>
          </p:cNvPr>
          <p:cNvSpPr/>
          <p:nvPr/>
        </p:nvSpPr>
        <p:spPr>
          <a:xfrm>
            <a:off x="4114436" y="3036208"/>
            <a:ext cx="3166701" cy="842025"/>
          </a:xfrm>
          <a:prstGeom prst="rect">
            <a:avLst/>
          </a:prstGeom>
        </p:spPr>
        <p:txBody>
          <a:bodyPr wrap="square" tIns="0">
            <a:spAutoFit/>
          </a:bodyPr>
          <a:lstStyle/>
          <a:p>
            <a:pPr defTabSz="686678">
              <a:spcBef>
                <a:spcPts val="161"/>
              </a:spcBef>
              <a:spcAft>
                <a:spcPts val="0"/>
              </a:spcAft>
            </a:pPr>
            <a:r>
              <a:rPr lang="en-AU" sz="751" dirty="0">
                <a:solidFill>
                  <a:prstClr val="black"/>
                </a:solidFill>
                <a:latin typeface="Calibri"/>
                <a:ea typeface="+mn-ea"/>
              </a:rPr>
              <a:t>With the Data Reference Architecture </a:t>
            </a:r>
            <a:r>
              <a:rPr lang="en-AU" sz="751" u="sng" dirty="0">
                <a:solidFill>
                  <a:prstClr val="black"/>
                </a:solidFill>
                <a:latin typeface="Calibri"/>
                <a:ea typeface="+mn-ea"/>
              </a:rPr>
              <a:t>I can</a:t>
            </a:r>
            <a:r>
              <a:rPr lang="en-AU" sz="751" dirty="0">
                <a:solidFill>
                  <a:prstClr val="black"/>
                </a:solidFill>
                <a:latin typeface="Calibri"/>
                <a:ea typeface="+mn-ea"/>
              </a:rPr>
              <a:t>:</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find the technical building blocks that I need to use for the operation.</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find the right data via the data catalogue.</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understand the cross layer capabilities that apply to the data operation.</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see the impacted areas by my operations and follow the right governance process.</a:t>
            </a:r>
          </a:p>
        </p:txBody>
      </p:sp>
      <p:grpSp>
        <p:nvGrpSpPr>
          <p:cNvPr id="33" name="Group 32">
            <a:extLst>
              <a:ext uri="{FF2B5EF4-FFF2-40B4-BE49-F238E27FC236}">
                <a16:creationId xmlns:a16="http://schemas.microsoft.com/office/drawing/2014/main" id="{BE9A3D7B-F882-496E-9215-E04A37BE22C3}"/>
              </a:ext>
            </a:extLst>
          </p:cNvPr>
          <p:cNvGrpSpPr/>
          <p:nvPr/>
        </p:nvGrpSpPr>
        <p:grpSpPr>
          <a:xfrm>
            <a:off x="1334906" y="3049821"/>
            <a:ext cx="2606735" cy="645079"/>
            <a:chOff x="2488800" y="1578961"/>
            <a:chExt cx="4860000" cy="1202686"/>
          </a:xfrm>
        </p:grpSpPr>
        <p:sp>
          <p:nvSpPr>
            <p:cNvPr id="34" name="TextBox 33">
              <a:extLst>
                <a:ext uri="{FF2B5EF4-FFF2-40B4-BE49-F238E27FC236}">
                  <a16:creationId xmlns:a16="http://schemas.microsoft.com/office/drawing/2014/main" id="{74704355-A96D-4CC0-A1E6-217826E82AB4}"/>
                </a:ext>
              </a:extLst>
            </p:cNvPr>
            <p:cNvSpPr txBox="1"/>
            <p:nvPr/>
          </p:nvSpPr>
          <p:spPr>
            <a:xfrm>
              <a:off x="2488800" y="1578961"/>
              <a:ext cx="4860000" cy="1202686"/>
            </a:xfrm>
            <a:prstGeom prst="rect">
              <a:avLst/>
            </a:prstGeom>
            <a:solidFill>
              <a:schemeClr val="bg1">
                <a:lumMod val="85000"/>
              </a:schemeClr>
            </a:solidFill>
          </p:spPr>
          <p:txBody>
            <a:bodyPr wrap="square" lIns="482729" tIns="57927" bIns="57927" rtlCol="0" anchor="ctr">
              <a:spAutoFit/>
            </a:bodyPr>
            <a:lstStyle/>
            <a:p>
              <a:pPr defTabSz="686678" fontAlgn="auto">
                <a:spcBef>
                  <a:spcPts val="0"/>
                </a:spcBef>
                <a:spcAft>
                  <a:spcPts val="0"/>
                </a:spcAft>
              </a:pPr>
              <a:r>
                <a:rPr lang="en-AU" sz="858" dirty="0">
                  <a:solidFill>
                    <a:prstClr val="black"/>
                  </a:solidFill>
                  <a:latin typeface="Calibri"/>
                  <a:ea typeface="Segoe UI" panose="020B0502040204020203" pitchFamily="34" charset="0"/>
                  <a:cs typeface="Segoe UI" panose="020B0502040204020203" pitchFamily="34" charset="0"/>
                </a:rPr>
                <a:t>As a </a:t>
              </a:r>
              <a:r>
                <a:rPr lang="en-AU" sz="858" b="1" dirty="0">
                  <a:solidFill>
                    <a:prstClr val="black"/>
                  </a:solidFill>
                  <a:latin typeface="Calibri"/>
                  <a:ea typeface="Segoe UI" panose="020B0502040204020203" pitchFamily="34" charset="0"/>
                  <a:cs typeface="Segoe UI" panose="020B0502040204020203" pitchFamily="34" charset="0"/>
                </a:rPr>
                <a:t>Data Engineer</a:t>
              </a:r>
              <a:r>
                <a:rPr lang="en-AU" sz="858" dirty="0">
                  <a:solidFill>
                    <a:prstClr val="black"/>
                  </a:solidFill>
                  <a:latin typeface="Calibri"/>
                  <a:ea typeface="Segoe UI" panose="020B0502040204020203" pitchFamily="34" charset="0"/>
                  <a:cs typeface="Segoe UI" panose="020B0502040204020203" pitchFamily="34" charset="0"/>
                </a:rPr>
                <a:t>, </a:t>
              </a:r>
              <a:r>
                <a:rPr lang="en-AU" sz="858" u="sng" dirty="0">
                  <a:solidFill>
                    <a:prstClr val="black"/>
                  </a:solidFill>
                  <a:latin typeface="Calibri"/>
                  <a:ea typeface="Segoe UI" panose="020B0502040204020203" pitchFamily="34" charset="0"/>
                  <a:cs typeface="Segoe UI" panose="020B0502040204020203" pitchFamily="34" charset="0"/>
                </a:rPr>
                <a:t>I need</a:t>
              </a:r>
              <a:r>
                <a:rPr lang="en-AU" sz="858" dirty="0">
                  <a:solidFill>
                    <a:prstClr val="black"/>
                  </a:solidFill>
                  <a:latin typeface="Calibri"/>
                  <a:ea typeface="Segoe UI" panose="020B0502040204020203" pitchFamily="34" charset="0"/>
                  <a:cs typeface="Segoe UI" panose="020B0502040204020203" pitchFamily="34" charset="0"/>
                </a:rPr>
                <a:t> to find the right data and the technical building blocks to </a:t>
              </a:r>
              <a:r>
                <a:rPr lang="en-AU" altLang="zh-CN" sz="858" dirty="0">
                  <a:solidFill>
                    <a:prstClr val="black"/>
                  </a:solidFill>
                  <a:latin typeface="Calibri"/>
                  <a:ea typeface="Segoe UI" panose="020B0502040204020203" pitchFamily="34" charset="0"/>
                  <a:cs typeface="Segoe UI" panose="020B0502040204020203" pitchFamily="34" charset="0"/>
                </a:rPr>
                <a:t>perform operations to the data to deliver the required business outcomes.</a:t>
              </a:r>
              <a:endParaRPr lang="en-AU" sz="858" dirty="0">
                <a:solidFill>
                  <a:prstClr val="black"/>
                </a:solidFill>
                <a:latin typeface="Calibri"/>
                <a:ea typeface="Segoe UI" panose="020B0502040204020203" pitchFamily="34" charset="0"/>
                <a:cs typeface="Segoe UI" panose="020B0502040204020203" pitchFamily="34" charset="0"/>
              </a:endParaRPr>
            </a:p>
          </p:txBody>
        </p:sp>
        <p:pic>
          <p:nvPicPr>
            <p:cNvPr id="35" name="Picture 10" descr="image010">
              <a:extLst>
                <a:ext uri="{FF2B5EF4-FFF2-40B4-BE49-F238E27FC236}">
                  <a16:creationId xmlns:a16="http://schemas.microsoft.com/office/drawing/2014/main" id="{EEEC7686-CD77-4A00-A623-711A72EEE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9744" y="1865301"/>
              <a:ext cx="630000"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Rectangle 35">
            <a:extLst>
              <a:ext uri="{FF2B5EF4-FFF2-40B4-BE49-F238E27FC236}">
                <a16:creationId xmlns:a16="http://schemas.microsoft.com/office/drawing/2014/main" id="{6F116382-3AC1-4476-8651-93E0BD2EC68E}"/>
              </a:ext>
            </a:extLst>
          </p:cNvPr>
          <p:cNvSpPr/>
          <p:nvPr/>
        </p:nvSpPr>
        <p:spPr>
          <a:xfrm>
            <a:off x="4107264" y="4112789"/>
            <a:ext cx="3251119" cy="675185"/>
          </a:xfrm>
          <a:prstGeom prst="rect">
            <a:avLst/>
          </a:prstGeom>
        </p:spPr>
        <p:txBody>
          <a:bodyPr wrap="square" tIns="0">
            <a:spAutoFit/>
          </a:bodyPr>
          <a:lstStyle/>
          <a:p>
            <a:pPr defTabSz="686678">
              <a:spcBef>
                <a:spcPts val="161"/>
              </a:spcBef>
              <a:spcAft>
                <a:spcPts val="0"/>
              </a:spcAft>
            </a:pPr>
            <a:r>
              <a:rPr lang="en-AU" sz="751" dirty="0">
                <a:solidFill>
                  <a:prstClr val="black"/>
                </a:solidFill>
                <a:latin typeface="Calibri"/>
                <a:ea typeface="+mn-ea"/>
              </a:rPr>
              <a:t>With the Data Reference Architecture </a:t>
            </a:r>
            <a:r>
              <a:rPr lang="en-AU" sz="751" u="sng" dirty="0">
                <a:solidFill>
                  <a:prstClr val="black"/>
                </a:solidFill>
                <a:latin typeface="Calibri"/>
                <a:ea typeface="+mn-ea"/>
              </a:rPr>
              <a:t>I can</a:t>
            </a:r>
            <a:r>
              <a:rPr lang="en-AU" sz="751" dirty="0">
                <a:solidFill>
                  <a:prstClr val="black"/>
                </a:solidFill>
                <a:latin typeface="Calibri"/>
                <a:ea typeface="+mn-ea"/>
              </a:rPr>
              <a:t>:</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understand the guiding principles to develop data management policies and standards.</a:t>
            </a:r>
          </a:p>
          <a:p>
            <a:pPr marL="153276" indent="-153276" defTabSz="686678">
              <a:spcBef>
                <a:spcPts val="161"/>
              </a:spcBef>
              <a:spcAft>
                <a:spcPts val="0"/>
              </a:spcAft>
              <a:buFont typeface="Wingdings" panose="05000000000000000000" pitchFamily="2" charset="2"/>
              <a:buChar char="ü"/>
            </a:pPr>
            <a:r>
              <a:rPr lang="en-AU" sz="751" dirty="0">
                <a:solidFill>
                  <a:prstClr val="black"/>
                </a:solidFill>
                <a:latin typeface="Calibri"/>
                <a:ea typeface="+mn-ea"/>
              </a:rPr>
              <a:t>understand the capabilities required to support effective data management.</a:t>
            </a:r>
          </a:p>
        </p:txBody>
      </p:sp>
      <p:grpSp>
        <p:nvGrpSpPr>
          <p:cNvPr id="37" name="Group 36">
            <a:extLst>
              <a:ext uri="{FF2B5EF4-FFF2-40B4-BE49-F238E27FC236}">
                <a16:creationId xmlns:a16="http://schemas.microsoft.com/office/drawing/2014/main" id="{0F862B2A-0F40-4A8F-BC13-FC0CA402EF1B}"/>
              </a:ext>
            </a:extLst>
          </p:cNvPr>
          <p:cNvGrpSpPr/>
          <p:nvPr/>
        </p:nvGrpSpPr>
        <p:grpSpPr>
          <a:xfrm>
            <a:off x="1347042" y="4112851"/>
            <a:ext cx="2606735" cy="513056"/>
            <a:chOff x="2488800" y="3730000"/>
            <a:chExt cx="4860000" cy="956543"/>
          </a:xfrm>
        </p:grpSpPr>
        <p:sp>
          <p:nvSpPr>
            <p:cNvPr id="38" name="TextBox 37">
              <a:extLst>
                <a:ext uri="{FF2B5EF4-FFF2-40B4-BE49-F238E27FC236}">
                  <a16:creationId xmlns:a16="http://schemas.microsoft.com/office/drawing/2014/main" id="{782B25EF-D4A3-4596-9B1B-01D97E85A016}"/>
                </a:ext>
              </a:extLst>
            </p:cNvPr>
            <p:cNvSpPr txBox="1"/>
            <p:nvPr/>
          </p:nvSpPr>
          <p:spPr>
            <a:xfrm>
              <a:off x="2488800" y="3730000"/>
              <a:ext cx="4860000" cy="956543"/>
            </a:xfrm>
            <a:prstGeom prst="rect">
              <a:avLst/>
            </a:prstGeom>
            <a:solidFill>
              <a:schemeClr val="bg1">
                <a:lumMod val="85000"/>
              </a:schemeClr>
            </a:solidFill>
          </p:spPr>
          <p:txBody>
            <a:bodyPr wrap="square" lIns="482729" tIns="57927" bIns="57927" rtlCol="0" anchor="ctr">
              <a:spAutoFit/>
            </a:bodyPr>
            <a:lstStyle/>
            <a:p>
              <a:pPr defTabSz="686678" fontAlgn="auto">
                <a:spcBef>
                  <a:spcPts val="0"/>
                </a:spcBef>
                <a:spcAft>
                  <a:spcPts val="0"/>
                </a:spcAft>
              </a:pPr>
              <a:r>
                <a:rPr lang="en-AU" sz="858" dirty="0">
                  <a:solidFill>
                    <a:prstClr val="black"/>
                  </a:solidFill>
                  <a:latin typeface="Calibri"/>
                  <a:ea typeface="Segoe UI" panose="020B0502040204020203" pitchFamily="34" charset="0"/>
                  <a:cs typeface="Segoe UI" panose="020B0502040204020203" pitchFamily="34" charset="0"/>
                </a:rPr>
                <a:t>As a </a:t>
              </a:r>
              <a:r>
                <a:rPr lang="en-AU" sz="858" b="1" dirty="0">
                  <a:solidFill>
                    <a:prstClr val="black"/>
                  </a:solidFill>
                  <a:latin typeface="Calibri"/>
                  <a:ea typeface="Segoe UI" panose="020B0502040204020203" pitchFamily="34" charset="0"/>
                  <a:cs typeface="Segoe UI" panose="020B0502040204020203" pitchFamily="34" charset="0"/>
                </a:rPr>
                <a:t>Data Management Officer</a:t>
              </a:r>
              <a:r>
                <a:rPr lang="en-AU" sz="858" dirty="0">
                  <a:solidFill>
                    <a:prstClr val="black"/>
                  </a:solidFill>
                  <a:latin typeface="Calibri"/>
                  <a:ea typeface="Segoe UI" panose="020B0502040204020203" pitchFamily="34" charset="0"/>
                  <a:cs typeface="Segoe UI" panose="020B0502040204020203" pitchFamily="34" charset="0"/>
                </a:rPr>
                <a:t>, </a:t>
              </a:r>
              <a:r>
                <a:rPr lang="en-AU" sz="858" u="sng" dirty="0">
                  <a:solidFill>
                    <a:prstClr val="black"/>
                  </a:solidFill>
                  <a:latin typeface="Calibri"/>
                  <a:ea typeface="Segoe UI" panose="020B0502040204020203" pitchFamily="34" charset="0"/>
                  <a:cs typeface="Segoe UI" panose="020B0502040204020203" pitchFamily="34" charset="0"/>
                </a:rPr>
                <a:t>I need</a:t>
              </a:r>
              <a:r>
                <a:rPr lang="en-AU" sz="858" dirty="0">
                  <a:solidFill>
                    <a:prstClr val="black"/>
                  </a:solidFill>
                  <a:latin typeface="Calibri"/>
                  <a:ea typeface="Segoe UI" panose="020B0502040204020203" pitchFamily="34" charset="0"/>
                  <a:cs typeface="Segoe UI" panose="020B0502040204020203" pitchFamily="34" charset="0"/>
                </a:rPr>
                <a:t> to make sure our data is properly governed and managed.</a:t>
              </a:r>
            </a:p>
          </p:txBody>
        </p:sp>
        <p:pic>
          <p:nvPicPr>
            <p:cNvPr id="39" name="Picture 7" descr="image007">
              <a:extLst>
                <a:ext uri="{FF2B5EF4-FFF2-40B4-BE49-F238E27FC236}">
                  <a16:creationId xmlns:a16="http://schemas.microsoft.com/office/drawing/2014/main" id="{176EB0C9-B46A-4C91-ABF3-FAEE6C4420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9744" y="3892580"/>
              <a:ext cx="631382" cy="63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0" name="Straight Connector 29">
            <a:extLst>
              <a:ext uri="{FF2B5EF4-FFF2-40B4-BE49-F238E27FC236}">
                <a16:creationId xmlns:a16="http://schemas.microsoft.com/office/drawing/2014/main" id="{4F850A2E-4777-4328-A5A9-A3C8A71D4A0D}"/>
              </a:ext>
            </a:extLst>
          </p:cNvPr>
          <p:cNvCxnSpPr>
            <a:cxnSpLocks/>
          </p:cNvCxnSpPr>
          <p:nvPr/>
        </p:nvCxnSpPr>
        <p:spPr>
          <a:xfrm>
            <a:off x="1347042" y="2652170"/>
            <a:ext cx="781638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Arrow: Pentagon 43">
            <a:extLst>
              <a:ext uri="{FF2B5EF4-FFF2-40B4-BE49-F238E27FC236}">
                <a16:creationId xmlns:a16="http://schemas.microsoft.com/office/drawing/2014/main" id="{1B22D45A-6875-4754-9B6E-9DA79B17865A}"/>
              </a:ext>
            </a:extLst>
          </p:cNvPr>
          <p:cNvSpPr/>
          <p:nvPr/>
        </p:nvSpPr>
        <p:spPr>
          <a:xfrm>
            <a:off x="1305929" y="875531"/>
            <a:ext cx="7838965" cy="229341"/>
          </a:xfrm>
          <a:prstGeom prst="homePlate">
            <a:avLst>
              <a:gd name="adj" fmla="val 0"/>
            </a:avLst>
          </a:prstGeom>
          <a:solidFill>
            <a:schemeClr val="accent3">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6678" fontAlgn="auto">
              <a:spcBef>
                <a:spcPts val="0"/>
              </a:spcBef>
              <a:spcAft>
                <a:spcPts val="0"/>
              </a:spcAft>
            </a:pPr>
            <a:r>
              <a:rPr lang="en-AU" sz="1073" dirty="0">
                <a:solidFill>
                  <a:srgbClr val="1F497D"/>
                </a:solidFill>
                <a:latin typeface="Calibri"/>
                <a:cs typeface="Segoe UI" panose="020B0502040204020203" pitchFamily="34" charset="0"/>
              </a:rPr>
              <a:t>A HOLISTIC VIEW TO ENABLE BETTER COLLABORATION &amp; CAPABILITIES ENHANCEMENT</a:t>
            </a:r>
          </a:p>
        </p:txBody>
      </p:sp>
      <p:sp>
        <p:nvSpPr>
          <p:cNvPr id="45" name="Arrow: Pentagon 44">
            <a:extLst>
              <a:ext uri="{FF2B5EF4-FFF2-40B4-BE49-F238E27FC236}">
                <a16:creationId xmlns:a16="http://schemas.microsoft.com/office/drawing/2014/main" id="{E5B71A92-C092-4F42-A117-57F9B01F2E2B}"/>
              </a:ext>
            </a:extLst>
          </p:cNvPr>
          <p:cNvSpPr/>
          <p:nvPr/>
        </p:nvSpPr>
        <p:spPr>
          <a:xfrm>
            <a:off x="1338142" y="2747824"/>
            <a:ext cx="7825285" cy="235800"/>
          </a:xfrm>
          <a:prstGeom prst="homePlate">
            <a:avLst>
              <a:gd name="adj" fmla="val 0"/>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6678" fontAlgn="auto">
              <a:spcBef>
                <a:spcPts val="0"/>
              </a:spcBef>
              <a:spcAft>
                <a:spcPts val="0"/>
              </a:spcAft>
            </a:pPr>
            <a:r>
              <a:rPr lang="en-AU" sz="1073" dirty="0">
                <a:solidFill>
                  <a:srgbClr val="1F497D"/>
                </a:solidFill>
                <a:latin typeface="Calibri"/>
                <a:cs typeface="Segoe UI" panose="020B0502040204020203" pitchFamily="34" charset="0"/>
              </a:rPr>
              <a:t>A CONSISTENT MODEL FOR BETTER &amp; CONSISTENT DATA OPERATIONS</a:t>
            </a:r>
          </a:p>
        </p:txBody>
      </p:sp>
    </p:spTree>
    <p:extLst>
      <p:ext uri="{BB962C8B-B14F-4D97-AF65-F5344CB8AC3E}">
        <p14:creationId xmlns:p14="http://schemas.microsoft.com/office/powerpoint/2010/main" val="188303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CA671-1E50-4B98-972F-DB990CC7E8BE}"/>
              </a:ext>
            </a:extLst>
          </p:cNvPr>
          <p:cNvSpPr>
            <a:spLocks noGrp="1"/>
          </p:cNvSpPr>
          <p:nvPr>
            <p:ph idx="1"/>
          </p:nvPr>
        </p:nvSpPr>
        <p:spPr>
          <a:xfrm>
            <a:off x="723193" y="1689101"/>
            <a:ext cx="6558451" cy="2911475"/>
          </a:xfrm>
        </p:spPr>
        <p:txBody>
          <a:bodyPr/>
          <a:lstStyle/>
          <a:p>
            <a:r>
              <a:rPr lang="en-AU" sz="2000" dirty="0"/>
              <a:t>What does Data Reference Architecture mean to you;</a:t>
            </a:r>
          </a:p>
          <a:p>
            <a:r>
              <a:rPr lang="en-AU" sz="2000" dirty="0"/>
              <a:t>Name two Ref Arch digital service channels</a:t>
            </a:r>
          </a:p>
          <a:p>
            <a:r>
              <a:rPr lang="en-AU" sz="2000" dirty="0"/>
              <a:t>Name the four steps in creating a  standard framework for solution and pattern design </a:t>
            </a:r>
          </a:p>
          <a:p>
            <a:endParaRPr lang="en-AU" dirty="0"/>
          </a:p>
          <a:p>
            <a:endParaRPr lang="en-AU" dirty="0"/>
          </a:p>
          <a:p>
            <a:endParaRPr lang="en-AU" dirty="0"/>
          </a:p>
        </p:txBody>
      </p:sp>
      <p:sp>
        <p:nvSpPr>
          <p:cNvPr id="3" name="Slide Number Placeholder 2">
            <a:extLst>
              <a:ext uri="{FF2B5EF4-FFF2-40B4-BE49-F238E27FC236}">
                <a16:creationId xmlns:a16="http://schemas.microsoft.com/office/drawing/2014/main" id="{D018F13E-6C9E-4893-B138-4D791B155D32}"/>
              </a:ext>
            </a:extLst>
          </p:cNvPr>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5027981-8991-894F-AA38-4332D62C8072}" type="slidenum">
              <a:rPr kumimoji="0" lang="en-US" altLang="en-US" sz="676" b="0" i="0" u="none" strike="noStrike" kern="1200" cap="none" spc="0" normalizeH="0" baseline="0" noProof="0" smtClean="0">
                <a:ln>
                  <a:noFill/>
                </a:ln>
                <a:solidFill>
                  <a:srgbClr val="666666"/>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676" b="0" i="0" u="none" strike="noStrike" kern="1200" cap="none" spc="0" normalizeH="0" baseline="0" noProof="0" dirty="0">
              <a:ln>
                <a:noFill/>
              </a:ln>
              <a:solidFill>
                <a:srgbClr val="666666"/>
              </a:solidFill>
              <a:effectLst/>
              <a:uLnTx/>
              <a:uFillTx/>
              <a:latin typeface="Arial" panose="020B0604020202020204" pitchFamily="34" charset="0"/>
              <a:ea typeface="ＭＳ Ｐゴシック" panose="020B0600070205080204" pitchFamily="34" charset="-128"/>
              <a:cs typeface="+mn-cs"/>
            </a:endParaRPr>
          </a:p>
        </p:txBody>
      </p:sp>
      <p:sp>
        <p:nvSpPr>
          <p:cNvPr id="4" name="Title 3">
            <a:extLst>
              <a:ext uri="{FF2B5EF4-FFF2-40B4-BE49-F238E27FC236}">
                <a16:creationId xmlns:a16="http://schemas.microsoft.com/office/drawing/2014/main" id="{F9484AEE-23DD-4749-BE1A-BFE97BEB8BE5}"/>
              </a:ext>
            </a:extLst>
          </p:cNvPr>
          <p:cNvSpPr>
            <a:spLocks noGrp="1"/>
          </p:cNvSpPr>
          <p:nvPr>
            <p:ph type="title"/>
          </p:nvPr>
        </p:nvSpPr>
        <p:spPr/>
        <p:txBody>
          <a:bodyPr/>
          <a:lstStyle/>
          <a:p>
            <a:r>
              <a:rPr lang="en-AU" dirty="0"/>
              <a:t>Activity</a:t>
            </a:r>
          </a:p>
        </p:txBody>
      </p:sp>
      <p:pic>
        <p:nvPicPr>
          <p:cNvPr id="5" name="image3.png">
            <a:extLst>
              <a:ext uri="{FF2B5EF4-FFF2-40B4-BE49-F238E27FC236}">
                <a16:creationId xmlns:a16="http://schemas.microsoft.com/office/drawing/2014/main" id="{21CE45D8-61C4-4D76-AFA3-E2147A774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72" y="1531107"/>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91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52C38FD0-461B-4539-BD84-116A252B0B37}"/>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Freeform 5">
            <a:extLst>
              <a:ext uri="{FF2B5EF4-FFF2-40B4-BE49-F238E27FC236}">
                <a16:creationId xmlns:a16="http://schemas.microsoft.com/office/drawing/2014/main" id="{21E075ED-3DD0-430E-BF77-D37AEA05D190}"/>
              </a:ext>
            </a:extLst>
          </p:cNvPr>
          <p:cNvSpPr>
            <a:spLocks/>
          </p:cNvSpPr>
          <p:nvPr/>
        </p:nvSpPr>
        <p:spPr bwMode="auto">
          <a:xfrm>
            <a:off x="3298166" y="2020332"/>
            <a:ext cx="1950040" cy="752326"/>
          </a:xfrm>
          <a:custGeom>
            <a:avLst/>
            <a:gdLst>
              <a:gd name="T0" fmla="*/ 1514 w 1514"/>
              <a:gd name="T1" fmla="*/ 315 h 571"/>
              <a:gd name="T2" fmla="*/ 1258 w 1514"/>
              <a:gd name="T3" fmla="*/ 571 h 571"/>
              <a:gd name="T4" fmla="*/ 256 w 1514"/>
              <a:gd name="T5" fmla="*/ 570 h 571"/>
              <a:gd name="T6" fmla="*/ 0 w 1514"/>
              <a:gd name="T7" fmla="*/ 314 h 571"/>
              <a:gd name="T8" fmla="*/ 757 w 1514"/>
              <a:gd name="T9" fmla="*/ 0 h 571"/>
              <a:gd name="T10" fmla="*/ 1514 w 1514"/>
              <a:gd name="T11" fmla="*/ 315 h 571"/>
            </a:gdLst>
            <a:ahLst/>
            <a:cxnLst>
              <a:cxn ang="0">
                <a:pos x="T0" y="T1"/>
              </a:cxn>
              <a:cxn ang="0">
                <a:pos x="T2" y="T3"/>
              </a:cxn>
              <a:cxn ang="0">
                <a:pos x="T4" y="T5"/>
              </a:cxn>
              <a:cxn ang="0">
                <a:pos x="T6" y="T7"/>
              </a:cxn>
              <a:cxn ang="0">
                <a:pos x="T8" y="T9"/>
              </a:cxn>
              <a:cxn ang="0">
                <a:pos x="T10" y="T11"/>
              </a:cxn>
            </a:cxnLst>
            <a:rect l="0" t="0" r="r" b="b"/>
            <a:pathLst>
              <a:path w="1514" h="571">
                <a:moveTo>
                  <a:pt x="1514" y="315"/>
                </a:moveTo>
                <a:cubicBezTo>
                  <a:pt x="1258" y="571"/>
                  <a:pt x="1258" y="571"/>
                  <a:pt x="1258" y="571"/>
                </a:cubicBezTo>
                <a:cubicBezTo>
                  <a:pt x="981" y="294"/>
                  <a:pt x="530" y="296"/>
                  <a:pt x="256" y="570"/>
                </a:cubicBezTo>
                <a:cubicBezTo>
                  <a:pt x="0" y="314"/>
                  <a:pt x="0" y="314"/>
                  <a:pt x="0" y="314"/>
                </a:cubicBezTo>
                <a:cubicBezTo>
                  <a:pt x="202" y="111"/>
                  <a:pt x="471" y="0"/>
                  <a:pt x="757" y="0"/>
                </a:cubicBezTo>
                <a:cubicBezTo>
                  <a:pt x="1043" y="0"/>
                  <a:pt x="1312" y="112"/>
                  <a:pt x="1514" y="315"/>
                </a:cubicBezTo>
                <a:close/>
              </a:path>
            </a:pathLst>
          </a:custGeom>
          <a:solidFill>
            <a:srgbClr val="0F608D"/>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7" name="Freeform 6">
            <a:extLst>
              <a:ext uri="{FF2B5EF4-FFF2-40B4-BE49-F238E27FC236}">
                <a16:creationId xmlns:a16="http://schemas.microsoft.com/office/drawing/2014/main" id="{7C81F208-D85E-4448-88DB-B8F16F4BE07A}"/>
              </a:ext>
            </a:extLst>
          </p:cNvPr>
          <p:cNvSpPr>
            <a:spLocks/>
          </p:cNvSpPr>
          <p:nvPr/>
        </p:nvSpPr>
        <p:spPr bwMode="auto">
          <a:xfrm>
            <a:off x="2892841" y="2433891"/>
            <a:ext cx="734922" cy="1997402"/>
          </a:xfrm>
          <a:custGeom>
            <a:avLst/>
            <a:gdLst>
              <a:gd name="T0" fmla="*/ 570 w 571"/>
              <a:gd name="T1" fmla="*/ 1261 h 1517"/>
              <a:gd name="T2" fmla="*/ 313 w 571"/>
              <a:gd name="T3" fmla="*/ 1517 h 1517"/>
              <a:gd name="T4" fmla="*/ 0 w 571"/>
              <a:gd name="T5" fmla="*/ 758 h 1517"/>
              <a:gd name="T6" fmla="*/ 315 w 571"/>
              <a:gd name="T7" fmla="*/ 0 h 1517"/>
              <a:gd name="T8" fmla="*/ 571 w 571"/>
              <a:gd name="T9" fmla="*/ 256 h 1517"/>
              <a:gd name="T10" fmla="*/ 570 w 571"/>
              <a:gd name="T11" fmla="*/ 1261 h 1517"/>
            </a:gdLst>
            <a:ahLst/>
            <a:cxnLst>
              <a:cxn ang="0">
                <a:pos x="T0" y="T1"/>
              </a:cxn>
              <a:cxn ang="0">
                <a:pos x="T2" y="T3"/>
              </a:cxn>
              <a:cxn ang="0">
                <a:pos x="T4" y="T5"/>
              </a:cxn>
              <a:cxn ang="0">
                <a:pos x="T6" y="T7"/>
              </a:cxn>
              <a:cxn ang="0">
                <a:pos x="T8" y="T9"/>
              </a:cxn>
              <a:cxn ang="0">
                <a:pos x="T10" y="T11"/>
              </a:cxn>
            </a:cxnLst>
            <a:rect l="0" t="0" r="r" b="b"/>
            <a:pathLst>
              <a:path w="571" h="1517">
                <a:moveTo>
                  <a:pt x="570" y="1261"/>
                </a:moveTo>
                <a:cubicBezTo>
                  <a:pt x="313" y="1517"/>
                  <a:pt x="313" y="1517"/>
                  <a:pt x="313" y="1517"/>
                </a:cubicBezTo>
                <a:cubicBezTo>
                  <a:pt x="111" y="1315"/>
                  <a:pt x="0" y="1045"/>
                  <a:pt x="0" y="758"/>
                </a:cubicBezTo>
                <a:cubicBezTo>
                  <a:pt x="0" y="472"/>
                  <a:pt x="112" y="202"/>
                  <a:pt x="315" y="0"/>
                </a:cubicBezTo>
                <a:cubicBezTo>
                  <a:pt x="571" y="256"/>
                  <a:pt x="571" y="256"/>
                  <a:pt x="571" y="256"/>
                </a:cubicBezTo>
                <a:cubicBezTo>
                  <a:pt x="294" y="533"/>
                  <a:pt x="293" y="984"/>
                  <a:pt x="570" y="1261"/>
                </a:cubicBezTo>
                <a:close/>
              </a:path>
            </a:pathLst>
          </a:custGeom>
          <a:solidFill>
            <a:srgbClr val="175D7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8" name="Freeform 7">
            <a:extLst>
              <a:ext uri="{FF2B5EF4-FFF2-40B4-BE49-F238E27FC236}">
                <a16:creationId xmlns:a16="http://schemas.microsoft.com/office/drawing/2014/main" id="{F196754D-CA2B-48CC-A7FA-80132C42FADA}"/>
              </a:ext>
            </a:extLst>
          </p:cNvPr>
          <p:cNvSpPr>
            <a:spLocks/>
          </p:cNvSpPr>
          <p:nvPr/>
        </p:nvSpPr>
        <p:spPr bwMode="auto">
          <a:xfrm>
            <a:off x="3295585" y="4093406"/>
            <a:ext cx="1955203" cy="750566"/>
          </a:xfrm>
          <a:custGeom>
            <a:avLst/>
            <a:gdLst>
              <a:gd name="T0" fmla="*/ 1518 w 1518"/>
              <a:gd name="T1" fmla="*/ 256 h 570"/>
              <a:gd name="T2" fmla="*/ 759 w 1518"/>
              <a:gd name="T3" fmla="*/ 570 h 570"/>
              <a:gd name="T4" fmla="*/ 0 w 1518"/>
              <a:gd name="T5" fmla="*/ 257 h 570"/>
              <a:gd name="T6" fmla="*/ 257 w 1518"/>
              <a:gd name="T7" fmla="*/ 1 h 570"/>
              <a:gd name="T8" fmla="*/ 1261 w 1518"/>
              <a:gd name="T9" fmla="*/ 0 h 570"/>
              <a:gd name="T10" fmla="*/ 1518 w 1518"/>
              <a:gd name="T11" fmla="*/ 256 h 570"/>
            </a:gdLst>
            <a:ahLst/>
            <a:cxnLst>
              <a:cxn ang="0">
                <a:pos x="T0" y="T1"/>
              </a:cxn>
              <a:cxn ang="0">
                <a:pos x="T2" y="T3"/>
              </a:cxn>
              <a:cxn ang="0">
                <a:pos x="T4" y="T5"/>
              </a:cxn>
              <a:cxn ang="0">
                <a:pos x="T6" y="T7"/>
              </a:cxn>
              <a:cxn ang="0">
                <a:pos x="T8" y="T9"/>
              </a:cxn>
              <a:cxn ang="0">
                <a:pos x="T10" y="T11"/>
              </a:cxn>
            </a:cxnLst>
            <a:rect l="0" t="0" r="r" b="b"/>
            <a:pathLst>
              <a:path w="1518" h="570">
                <a:moveTo>
                  <a:pt x="1518" y="256"/>
                </a:moveTo>
                <a:cubicBezTo>
                  <a:pt x="1315" y="458"/>
                  <a:pt x="1045" y="570"/>
                  <a:pt x="759" y="570"/>
                </a:cubicBezTo>
                <a:cubicBezTo>
                  <a:pt x="473" y="570"/>
                  <a:pt x="203" y="459"/>
                  <a:pt x="0" y="257"/>
                </a:cubicBezTo>
                <a:cubicBezTo>
                  <a:pt x="257" y="1"/>
                  <a:pt x="257" y="1"/>
                  <a:pt x="257" y="1"/>
                </a:cubicBezTo>
                <a:cubicBezTo>
                  <a:pt x="533" y="278"/>
                  <a:pt x="985" y="276"/>
                  <a:pt x="1261" y="0"/>
                </a:cubicBezTo>
                <a:lnTo>
                  <a:pt x="1518" y="256"/>
                </a:lnTo>
                <a:close/>
              </a:path>
            </a:pathLst>
          </a:custGeom>
          <a:solidFill>
            <a:srgbClr val="51B3C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9" name="Freeform 8">
            <a:extLst>
              <a:ext uri="{FF2B5EF4-FFF2-40B4-BE49-F238E27FC236}">
                <a16:creationId xmlns:a16="http://schemas.microsoft.com/office/drawing/2014/main" id="{00D5287F-4BC0-476B-AB27-952E9413B47A}"/>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0" name="Freeform 10">
            <a:extLst>
              <a:ext uri="{FF2B5EF4-FFF2-40B4-BE49-F238E27FC236}">
                <a16:creationId xmlns:a16="http://schemas.microsoft.com/office/drawing/2014/main" id="{6A7A82A9-748F-4ADD-A579-23E74E5E1A93}"/>
              </a:ext>
            </a:extLst>
          </p:cNvPr>
          <p:cNvSpPr>
            <a:spLocks/>
          </p:cNvSpPr>
          <p:nvPr/>
        </p:nvSpPr>
        <p:spPr bwMode="auto">
          <a:xfrm>
            <a:off x="2871009" y="3702915"/>
            <a:ext cx="1158320" cy="1021579"/>
          </a:xfrm>
          <a:custGeom>
            <a:avLst/>
            <a:gdLst>
              <a:gd name="T0" fmla="*/ 1006 w 1346"/>
              <a:gd name="T1" fmla="*/ 0 h 1161"/>
              <a:gd name="T2" fmla="*/ 333 w 1346"/>
              <a:gd name="T3" fmla="*/ 0 h 1161"/>
              <a:gd name="T4" fmla="*/ 0 w 1346"/>
              <a:gd name="T5" fmla="*/ 580 h 1161"/>
              <a:gd name="T6" fmla="*/ 342 w 1346"/>
              <a:gd name="T7" fmla="*/ 1159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59"/>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1" name="Freeform 11">
            <a:extLst>
              <a:ext uri="{FF2B5EF4-FFF2-40B4-BE49-F238E27FC236}">
                <a16:creationId xmlns:a16="http://schemas.microsoft.com/office/drawing/2014/main" id="{1D023122-E72E-4E2A-8DC3-5B3104DB94C1}"/>
              </a:ext>
            </a:extLst>
          </p:cNvPr>
          <p:cNvSpPr>
            <a:spLocks/>
          </p:cNvSpPr>
          <p:nvPr/>
        </p:nvSpPr>
        <p:spPr bwMode="auto">
          <a:xfrm>
            <a:off x="2847231" y="2186636"/>
            <a:ext cx="1158320" cy="1021579"/>
          </a:xfrm>
          <a:custGeom>
            <a:avLst/>
            <a:gdLst>
              <a:gd name="T0" fmla="*/ 1006 w 1346"/>
              <a:gd name="T1" fmla="*/ 0 h 1161"/>
              <a:gd name="T2" fmla="*/ 333 w 1346"/>
              <a:gd name="T3" fmla="*/ 0 h 1161"/>
              <a:gd name="T4" fmla="*/ 0 w 1346"/>
              <a:gd name="T5" fmla="*/ 580 h 1161"/>
              <a:gd name="T6" fmla="*/ 342 w 1346"/>
              <a:gd name="T7" fmla="*/ 1161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61"/>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3" name="Freeform 9">
            <a:extLst>
              <a:ext uri="{FF2B5EF4-FFF2-40B4-BE49-F238E27FC236}">
                <a16:creationId xmlns:a16="http://schemas.microsoft.com/office/drawing/2014/main" id="{997EEF24-34B3-47F2-ADBB-0A36D5E20E0A}"/>
              </a:ext>
            </a:extLst>
          </p:cNvPr>
          <p:cNvSpPr>
            <a:spLocks/>
          </p:cNvSpPr>
          <p:nvPr/>
        </p:nvSpPr>
        <p:spPr bwMode="auto">
          <a:xfrm>
            <a:off x="2999633"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2" name="Freeform 12">
            <a:extLst>
              <a:ext uri="{FF2B5EF4-FFF2-40B4-BE49-F238E27FC236}">
                <a16:creationId xmlns:a16="http://schemas.microsoft.com/office/drawing/2014/main" id="{DB186EBB-23D5-4027-801E-5FDC53BAD978}"/>
              </a:ext>
            </a:extLst>
          </p:cNvPr>
          <p:cNvSpPr>
            <a:spLocks/>
          </p:cNvSpPr>
          <p:nvPr/>
        </p:nvSpPr>
        <p:spPr bwMode="auto">
          <a:xfrm>
            <a:off x="4532080" y="3686007"/>
            <a:ext cx="1157460" cy="1021579"/>
          </a:xfrm>
          <a:custGeom>
            <a:avLst/>
            <a:gdLst>
              <a:gd name="T0" fmla="*/ 1004 w 1345"/>
              <a:gd name="T1" fmla="*/ 0 h 1161"/>
              <a:gd name="T2" fmla="*/ 332 w 1345"/>
              <a:gd name="T3" fmla="*/ 0 h 1161"/>
              <a:gd name="T4" fmla="*/ 0 w 1345"/>
              <a:gd name="T5" fmla="*/ 581 h 1161"/>
              <a:gd name="T6" fmla="*/ 339 w 1345"/>
              <a:gd name="T7" fmla="*/ 1161 h 1161"/>
              <a:gd name="T8" fmla="*/ 1013 w 1345"/>
              <a:gd name="T9" fmla="*/ 1161 h 1161"/>
              <a:gd name="T10" fmla="*/ 1345 w 1345"/>
              <a:gd name="T11" fmla="*/ 581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1"/>
                </a:lnTo>
                <a:lnTo>
                  <a:pt x="339" y="1161"/>
                </a:lnTo>
                <a:lnTo>
                  <a:pt x="1013" y="1161"/>
                </a:lnTo>
                <a:lnTo>
                  <a:pt x="1345" y="581"/>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5" name="Freeform 9">
            <a:extLst>
              <a:ext uri="{FF2B5EF4-FFF2-40B4-BE49-F238E27FC236}">
                <a16:creationId xmlns:a16="http://schemas.microsoft.com/office/drawing/2014/main" id="{9AB94404-59F5-4842-92B6-6FF659B6FE6B}"/>
              </a:ext>
            </a:extLst>
          </p:cNvPr>
          <p:cNvSpPr>
            <a:spLocks/>
          </p:cNvSpPr>
          <p:nvPr/>
        </p:nvSpPr>
        <p:spPr bwMode="auto">
          <a:xfrm>
            <a:off x="3023411" y="3859044"/>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4" name="Freeform 9">
            <a:extLst>
              <a:ext uri="{FF2B5EF4-FFF2-40B4-BE49-F238E27FC236}">
                <a16:creationId xmlns:a16="http://schemas.microsoft.com/office/drawing/2014/main" id="{284A8220-6DFA-4426-A066-5DDBFAB0A52C}"/>
              </a:ext>
            </a:extLst>
          </p:cNvPr>
          <p:cNvSpPr>
            <a:spLocks/>
          </p:cNvSpPr>
          <p:nvPr/>
        </p:nvSpPr>
        <p:spPr bwMode="auto">
          <a:xfrm>
            <a:off x="4684052" y="3820138"/>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6" name="Freeform 6">
            <a:extLst>
              <a:ext uri="{FF2B5EF4-FFF2-40B4-BE49-F238E27FC236}">
                <a16:creationId xmlns:a16="http://schemas.microsoft.com/office/drawing/2014/main" id="{846D05CE-F74C-4E66-A2E5-3BC88138A658}"/>
              </a:ext>
            </a:extLst>
          </p:cNvPr>
          <p:cNvSpPr>
            <a:spLocks/>
          </p:cNvSpPr>
          <p:nvPr/>
        </p:nvSpPr>
        <p:spPr bwMode="auto">
          <a:xfrm>
            <a:off x="3220102" y="2584644"/>
            <a:ext cx="327617" cy="293110"/>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7" name="Freeform 54">
            <a:extLst>
              <a:ext uri="{FF2B5EF4-FFF2-40B4-BE49-F238E27FC236}">
                <a16:creationId xmlns:a16="http://schemas.microsoft.com/office/drawing/2014/main" id="{7F9BACE9-B3AC-4BEF-A855-715645B0085A}"/>
              </a:ext>
            </a:extLst>
          </p:cNvPr>
          <p:cNvSpPr>
            <a:spLocks noEditPoints="1"/>
          </p:cNvSpPr>
          <p:nvPr/>
        </p:nvSpPr>
        <p:spPr bwMode="auto">
          <a:xfrm>
            <a:off x="5096436" y="4022047"/>
            <a:ext cx="206954" cy="211607"/>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19" name="TextBox 18">
            <a:extLst>
              <a:ext uri="{FF2B5EF4-FFF2-40B4-BE49-F238E27FC236}">
                <a16:creationId xmlns:a16="http://schemas.microsoft.com/office/drawing/2014/main" id="{8589A4E7-442F-47D1-B404-1AE3101DC1DC}"/>
              </a:ext>
            </a:extLst>
          </p:cNvPr>
          <p:cNvSpPr txBox="1"/>
          <p:nvPr/>
        </p:nvSpPr>
        <p:spPr>
          <a:xfrm>
            <a:off x="3595088" y="3074205"/>
            <a:ext cx="1361778" cy="554639"/>
          </a:xfrm>
          <a:prstGeom prst="rect">
            <a:avLst/>
          </a:prstGeom>
          <a:noFill/>
        </p:spPr>
        <p:txBody>
          <a:bodyPr wrap="square" rtlCol="0">
            <a:spAutoFit/>
          </a:bodyPr>
          <a:lstStyle>
            <a:defPPr>
              <a:defRPr lang="en-US"/>
            </a:defPPr>
            <a:lvl1pPr algn="ctr" defTabSz="1218987">
              <a:defRPr sz="1400" b="1" kern="0">
                <a:solidFill>
                  <a:prstClr val="white"/>
                </a:solidFill>
                <a:cs typeface="Arial" panose="020B0604020202020204" pitchFamily="34" charset="0"/>
              </a:defRPr>
            </a:lvl1pPr>
          </a:lstStyle>
          <a:p>
            <a:pPr defTabSz="915337" fontAlgn="auto">
              <a:spcBef>
                <a:spcPts val="0"/>
              </a:spcBef>
              <a:spcAft>
                <a:spcPts val="0"/>
              </a:spcAft>
            </a:pPr>
            <a:r>
              <a:rPr lang="en-US" sz="1502" dirty="0">
                <a:solidFill>
                  <a:schemeClr val="tx1"/>
                </a:solidFill>
                <a:latin typeface="Calibri"/>
                <a:ea typeface="+mn-ea"/>
              </a:rPr>
              <a:t>Data Ecosystem</a:t>
            </a:r>
          </a:p>
        </p:txBody>
      </p:sp>
      <p:sp>
        <p:nvSpPr>
          <p:cNvPr id="18" name="Freeform 55">
            <a:extLst>
              <a:ext uri="{FF2B5EF4-FFF2-40B4-BE49-F238E27FC236}">
                <a16:creationId xmlns:a16="http://schemas.microsoft.com/office/drawing/2014/main" id="{EAEFCCEF-B950-4277-AB96-073DCBC1DCD0}"/>
              </a:ext>
            </a:extLst>
          </p:cNvPr>
          <p:cNvSpPr>
            <a:spLocks/>
          </p:cNvSpPr>
          <p:nvPr/>
        </p:nvSpPr>
        <p:spPr bwMode="auto">
          <a:xfrm>
            <a:off x="5019677" y="4243628"/>
            <a:ext cx="283713" cy="127918"/>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1" name="Freeform 9">
            <a:extLst>
              <a:ext uri="{FF2B5EF4-FFF2-40B4-BE49-F238E27FC236}">
                <a16:creationId xmlns:a16="http://schemas.microsoft.com/office/drawing/2014/main" id="{A5B4412B-0BF9-4DAB-AA81-75B7A3F1D492}"/>
              </a:ext>
            </a:extLst>
          </p:cNvPr>
          <p:cNvSpPr>
            <a:spLocks/>
          </p:cNvSpPr>
          <p:nvPr/>
        </p:nvSpPr>
        <p:spPr bwMode="auto">
          <a:xfrm>
            <a:off x="4532080" y="2186636"/>
            <a:ext cx="1157460" cy="1021579"/>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22" name="Freeform 9">
            <a:extLst>
              <a:ext uri="{FF2B5EF4-FFF2-40B4-BE49-F238E27FC236}">
                <a16:creationId xmlns:a16="http://schemas.microsoft.com/office/drawing/2014/main" id="{F874D4C7-94C3-44D8-807E-1726EF9AA688}"/>
              </a:ext>
            </a:extLst>
          </p:cNvPr>
          <p:cNvSpPr>
            <a:spLocks/>
          </p:cNvSpPr>
          <p:nvPr/>
        </p:nvSpPr>
        <p:spPr bwMode="auto">
          <a:xfrm>
            <a:off x="4684052"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pic>
        <p:nvPicPr>
          <p:cNvPr id="23" name="Picture 2" descr="http://myato/tools/Icons/037time1.png">
            <a:extLst>
              <a:ext uri="{FF2B5EF4-FFF2-40B4-BE49-F238E27FC236}">
                <a16:creationId xmlns:a16="http://schemas.microsoft.com/office/drawing/2014/main" id="{7982CE1C-324A-4242-B3E4-78EEAA86B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555" y="2561804"/>
            <a:ext cx="264509" cy="329331"/>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53">
            <a:extLst>
              <a:ext uri="{FF2B5EF4-FFF2-40B4-BE49-F238E27FC236}">
                <a16:creationId xmlns:a16="http://schemas.microsoft.com/office/drawing/2014/main" id="{F75F1F3B-E680-4DFE-BA35-7F55A9052E8C}"/>
              </a:ext>
            </a:extLst>
          </p:cNvPr>
          <p:cNvSpPr>
            <a:spLocks/>
          </p:cNvSpPr>
          <p:nvPr/>
        </p:nvSpPr>
        <p:spPr bwMode="auto">
          <a:xfrm>
            <a:off x="5173196" y="4071914"/>
            <a:ext cx="53859" cy="112308"/>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solidFill>
            <a:srgbClr val="FCC41D"/>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5" name="Freeform 48">
            <a:extLst>
              <a:ext uri="{FF2B5EF4-FFF2-40B4-BE49-F238E27FC236}">
                <a16:creationId xmlns:a16="http://schemas.microsoft.com/office/drawing/2014/main" id="{775AA3E9-E769-48AD-BD58-B3BF4C584F20}"/>
              </a:ext>
            </a:extLst>
          </p:cNvPr>
          <p:cNvSpPr>
            <a:spLocks noEditPoints="1"/>
          </p:cNvSpPr>
          <p:nvPr/>
        </p:nvSpPr>
        <p:spPr bwMode="auto">
          <a:xfrm>
            <a:off x="3314326" y="4095204"/>
            <a:ext cx="330338" cy="280995"/>
          </a:xfrm>
          <a:custGeom>
            <a:avLst/>
            <a:gdLst>
              <a:gd name="T0" fmla="*/ 1881 w 3739"/>
              <a:gd name="T1" fmla="*/ 3186 h 3201"/>
              <a:gd name="T2" fmla="*/ 672 w 3739"/>
              <a:gd name="T3" fmla="*/ 3186 h 3201"/>
              <a:gd name="T4" fmla="*/ 3739 w 3739"/>
              <a:gd name="T5" fmla="*/ 3107 h 3201"/>
              <a:gd name="T6" fmla="*/ 1276 w 3739"/>
              <a:gd name="T7" fmla="*/ 2782 h 3201"/>
              <a:gd name="T8" fmla="*/ 1487 w 3739"/>
              <a:gd name="T9" fmla="*/ 2798 h 3201"/>
              <a:gd name="T10" fmla="*/ 1617 w 3739"/>
              <a:gd name="T11" fmla="*/ 2834 h 3201"/>
              <a:gd name="T12" fmla="*/ 1680 w 3739"/>
              <a:gd name="T13" fmla="*/ 2867 h 3201"/>
              <a:gd name="T14" fmla="*/ 830 w 3739"/>
              <a:gd name="T15" fmla="*/ 2858 h 3201"/>
              <a:gd name="T16" fmla="*/ 977 w 3739"/>
              <a:gd name="T17" fmla="*/ 2813 h 3201"/>
              <a:gd name="T18" fmla="*/ 1206 w 3739"/>
              <a:gd name="T19" fmla="*/ 2783 h 3201"/>
              <a:gd name="T20" fmla="*/ 2554 w 3739"/>
              <a:gd name="T21" fmla="*/ 2782 h 3201"/>
              <a:gd name="T22" fmla="*/ 295 w 3739"/>
              <a:gd name="T23" fmla="*/ 2150 h 3201"/>
              <a:gd name="T24" fmla="*/ 172 w 3739"/>
              <a:gd name="T25" fmla="*/ 2222 h 3201"/>
              <a:gd name="T26" fmla="*/ 124 w 3739"/>
              <a:gd name="T27" fmla="*/ 2357 h 3201"/>
              <a:gd name="T28" fmla="*/ 172 w 3739"/>
              <a:gd name="T29" fmla="*/ 2493 h 3201"/>
              <a:gd name="T30" fmla="*/ 295 w 3739"/>
              <a:gd name="T31" fmla="*/ 2564 h 3201"/>
              <a:gd name="T32" fmla="*/ 439 w 3739"/>
              <a:gd name="T33" fmla="*/ 2539 h 3201"/>
              <a:gd name="T34" fmla="*/ 530 w 3739"/>
              <a:gd name="T35" fmla="*/ 2431 h 3201"/>
              <a:gd name="T36" fmla="*/ 530 w 3739"/>
              <a:gd name="T37" fmla="*/ 2283 h 3201"/>
              <a:gd name="T38" fmla="*/ 439 w 3739"/>
              <a:gd name="T39" fmla="*/ 2175 h 3201"/>
              <a:gd name="T40" fmla="*/ 3325 w 3739"/>
              <a:gd name="T41" fmla="*/ 2134 h 3201"/>
              <a:gd name="T42" fmla="*/ 3228 w 3739"/>
              <a:gd name="T43" fmla="*/ 2175 h 3201"/>
              <a:gd name="T44" fmla="*/ 3177 w 3739"/>
              <a:gd name="T45" fmla="*/ 2277 h 3201"/>
              <a:gd name="T46" fmla="*/ 3188 w 3739"/>
              <a:gd name="T47" fmla="*/ 2412 h 3201"/>
              <a:gd name="T48" fmla="*/ 3267 w 3739"/>
              <a:gd name="T49" fmla="*/ 2522 h 3201"/>
              <a:gd name="T50" fmla="*/ 3381 w 3739"/>
              <a:gd name="T51" fmla="*/ 2550 h 3201"/>
              <a:gd name="T52" fmla="*/ 3467 w 3739"/>
              <a:gd name="T53" fmla="*/ 2489 h 3201"/>
              <a:gd name="T54" fmla="*/ 3505 w 3739"/>
              <a:gd name="T55" fmla="*/ 2376 h 3201"/>
              <a:gd name="T56" fmla="*/ 3474 w 3739"/>
              <a:gd name="T57" fmla="*/ 2240 h 3201"/>
              <a:gd name="T58" fmla="*/ 3383 w 3739"/>
              <a:gd name="T59" fmla="*/ 2148 h 3201"/>
              <a:gd name="T60" fmla="*/ 841 w 3739"/>
              <a:gd name="T61" fmla="*/ 1087 h 3201"/>
              <a:gd name="T62" fmla="*/ 1023 w 3739"/>
              <a:gd name="T63" fmla="*/ 1131 h 3201"/>
              <a:gd name="T64" fmla="*/ 1276 w 3739"/>
              <a:gd name="T65" fmla="*/ 1151 h 3201"/>
              <a:gd name="T66" fmla="*/ 1499 w 3739"/>
              <a:gd name="T67" fmla="*/ 1135 h 3201"/>
              <a:gd name="T68" fmla="*/ 1652 w 3739"/>
              <a:gd name="T69" fmla="*/ 1095 h 3201"/>
              <a:gd name="T70" fmla="*/ 1619 w 3739"/>
              <a:gd name="T71" fmla="*/ 2692 h 3201"/>
              <a:gd name="T72" fmla="*/ 1451 w 3739"/>
              <a:gd name="T73" fmla="*/ 2657 h 3201"/>
              <a:gd name="T74" fmla="*/ 1207 w 3739"/>
              <a:gd name="T75" fmla="*/ 2648 h 3201"/>
              <a:gd name="T76" fmla="*/ 971 w 3739"/>
              <a:gd name="T77" fmla="*/ 2676 h 3201"/>
              <a:gd name="T78" fmla="*/ 807 w 3739"/>
              <a:gd name="T79" fmla="*/ 2723 h 3201"/>
              <a:gd name="T80" fmla="*/ 2554 w 3739"/>
              <a:gd name="T81" fmla="*/ 2445 h 3201"/>
              <a:gd name="T82" fmla="*/ 1680 w 3739"/>
              <a:gd name="T83" fmla="*/ 689 h 3201"/>
              <a:gd name="T84" fmla="*/ 1637 w 3739"/>
              <a:gd name="T85" fmla="*/ 955 h 3201"/>
              <a:gd name="T86" fmla="*/ 1526 w 3739"/>
              <a:gd name="T87" fmla="*/ 991 h 3201"/>
              <a:gd name="T88" fmla="*/ 1338 w 3739"/>
              <a:gd name="T89" fmla="*/ 1015 h 3201"/>
              <a:gd name="T90" fmla="*/ 1081 w 3739"/>
              <a:gd name="T91" fmla="*/ 1004 h 3201"/>
              <a:gd name="T92" fmla="*/ 894 w 3739"/>
              <a:gd name="T93" fmla="*/ 962 h 3201"/>
              <a:gd name="T94" fmla="*/ 807 w 3739"/>
              <a:gd name="T95" fmla="*/ 689 h 3201"/>
              <a:gd name="T96" fmla="*/ 1881 w 3739"/>
              <a:gd name="T97" fmla="*/ 689 h 3201"/>
              <a:gd name="T98" fmla="*/ 672 w 3739"/>
              <a:gd name="T99" fmla="*/ 2782 h 3201"/>
              <a:gd name="T100" fmla="*/ 3659 w 3739"/>
              <a:gd name="T101" fmla="*/ 2710 h 3201"/>
              <a:gd name="T102" fmla="*/ 1881 w 3739"/>
              <a:gd name="T103" fmla="*/ 15 h 3201"/>
              <a:gd name="T104" fmla="*/ 1881 w 3739"/>
              <a:gd name="T105" fmla="*/ 15 h 3201"/>
              <a:gd name="T106" fmla="*/ 0 w 3739"/>
              <a:gd name="T107" fmla="*/ 352 h 3201"/>
              <a:gd name="T108" fmla="*/ 2712 w 3739"/>
              <a:gd name="T109" fmla="*/ 425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9" h="3201">
                <a:moveTo>
                  <a:pt x="1881" y="2916"/>
                </a:moveTo>
                <a:lnTo>
                  <a:pt x="2554" y="2916"/>
                </a:lnTo>
                <a:lnTo>
                  <a:pt x="2554" y="3186"/>
                </a:lnTo>
                <a:lnTo>
                  <a:pt x="1881" y="3186"/>
                </a:lnTo>
                <a:lnTo>
                  <a:pt x="1881" y="2916"/>
                </a:lnTo>
                <a:close/>
                <a:moveTo>
                  <a:pt x="0" y="2916"/>
                </a:moveTo>
                <a:lnTo>
                  <a:pt x="672" y="2916"/>
                </a:lnTo>
                <a:lnTo>
                  <a:pt x="672" y="3186"/>
                </a:lnTo>
                <a:lnTo>
                  <a:pt x="0" y="3186"/>
                </a:lnTo>
                <a:lnTo>
                  <a:pt x="0" y="2916"/>
                </a:lnTo>
                <a:close/>
                <a:moveTo>
                  <a:pt x="3686" y="2842"/>
                </a:moveTo>
                <a:lnTo>
                  <a:pt x="3739" y="3107"/>
                </a:lnTo>
                <a:lnTo>
                  <a:pt x="3279" y="3201"/>
                </a:lnTo>
                <a:lnTo>
                  <a:pt x="3226" y="2937"/>
                </a:lnTo>
                <a:lnTo>
                  <a:pt x="3686" y="2842"/>
                </a:lnTo>
                <a:close/>
                <a:moveTo>
                  <a:pt x="1276" y="2782"/>
                </a:moveTo>
                <a:lnTo>
                  <a:pt x="1338" y="2783"/>
                </a:lnTo>
                <a:lnTo>
                  <a:pt x="1393" y="2787"/>
                </a:lnTo>
                <a:lnTo>
                  <a:pt x="1443" y="2791"/>
                </a:lnTo>
                <a:lnTo>
                  <a:pt x="1487" y="2798"/>
                </a:lnTo>
                <a:lnTo>
                  <a:pt x="1527" y="2806"/>
                </a:lnTo>
                <a:lnTo>
                  <a:pt x="1561" y="2815"/>
                </a:lnTo>
                <a:lnTo>
                  <a:pt x="1591" y="2824"/>
                </a:lnTo>
                <a:lnTo>
                  <a:pt x="1617" y="2834"/>
                </a:lnTo>
                <a:lnTo>
                  <a:pt x="1638" y="2843"/>
                </a:lnTo>
                <a:lnTo>
                  <a:pt x="1655" y="2853"/>
                </a:lnTo>
                <a:lnTo>
                  <a:pt x="1670" y="2861"/>
                </a:lnTo>
                <a:lnTo>
                  <a:pt x="1680" y="2867"/>
                </a:lnTo>
                <a:lnTo>
                  <a:pt x="1680" y="3186"/>
                </a:lnTo>
                <a:lnTo>
                  <a:pt x="807" y="3186"/>
                </a:lnTo>
                <a:lnTo>
                  <a:pt x="807" y="2870"/>
                </a:lnTo>
                <a:lnTo>
                  <a:pt x="830" y="2858"/>
                </a:lnTo>
                <a:lnTo>
                  <a:pt x="860" y="2848"/>
                </a:lnTo>
                <a:lnTo>
                  <a:pt x="894" y="2836"/>
                </a:lnTo>
                <a:lnTo>
                  <a:pt x="933" y="2824"/>
                </a:lnTo>
                <a:lnTo>
                  <a:pt x="977" y="2813"/>
                </a:lnTo>
                <a:lnTo>
                  <a:pt x="1027" y="2802"/>
                </a:lnTo>
                <a:lnTo>
                  <a:pt x="1081" y="2795"/>
                </a:lnTo>
                <a:lnTo>
                  <a:pt x="1141" y="2788"/>
                </a:lnTo>
                <a:lnTo>
                  <a:pt x="1206" y="2783"/>
                </a:lnTo>
                <a:lnTo>
                  <a:pt x="1276" y="2782"/>
                </a:lnTo>
                <a:close/>
                <a:moveTo>
                  <a:pt x="1881" y="2579"/>
                </a:moveTo>
                <a:lnTo>
                  <a:pt x="2554" y="2579"/>
                </a:lnTo>
                <a:lnTo>
                  <a:pt x="2554" y="2782"/>
                </a:lnTo>
                <a:lnTo>
                  <a:pt x="1881" y="2782"/>
                </a:lnTo>
                <a:lnTo>
                  <a:pt x="1881" y="2579"/>
                </a:lnTo>
                <a:close/>
                <a:moveTo>
                  <a:pt x="334" y="2146"/>
                </a:moveTo>
                <a:lnTo>
                  <a:pt x="295" y="2150"/>
                </a:lnTo>
                <a:lnTo>
                  <a:pt x="260" y="2159"/>
                </a:lnTo>
                <a:lnTo>
                  <a:pt x="227" y="2175"/>
                </a:lnTo>
                <a:lnTo>
                  <a:pt x="197" y="2195"/>
                </a:lnTo>
                <a:lnTo>
                  <a:pt x="172" y="2222"/>
                </a:lnTo>
                <a:lnTo>
                  <a:pt x="152" y="2251"/>
                </a:lnTo>
                <a:lnTo>
                  <a:pt x="136" y="2283"/>
                </a:lnTo>
                <a:lnTo>
                  <a:pt x="127" y="2320"/>
                </a:lnTo>
                <a:lnTo>
                  <a:pt x="124" y="2357"/>
                </a:lnTo>
                <a:lnTo>
                  <a:pt x="127" y="2395"/>
                </a:lnTo>
                <a:lnTo>
                  <a:pt x="136" y="2431"/>
                </a:lnTo>
                <a:lnTo>
                  <a:pt x="152" y="2463"/>
                </a:lnTo>
                <a:lnTo>
                  <a:pt x="172" y="2493"/>
                </a:lnTo>
                <a:lnTo>
                  <a:pt x="197" y="2519"/>
                </a:lnTo>
                <a:lnTo>
                  <a:pt x="227" y="2539"/>
                </a:lnTo>
                <a:lnTo>
                  <a:pt x="260" y="2554"/>
                </a:lnTo>
                <a:lnTo>
                  <a:pt x="295" y="2564"/>
                </a:lnTo>
                <a:lnTo>
                  <a:pt x="334" y="2568"/>
                </a:lnTo>
                <a:lnTo>
                  <a:pt x="371" y="2564"/>
                </a:lnTo>
                <a:lnTo>
                  <a:pt x="406" y="2554"/>
                </a:lnTo>
                <a:lnTo>
                  <a:pt x="439" y="2539"/>
                </a:lnTo>
                <a:lnTo>
                  <a:pt x="469" y="2519"/>
                </a:lnTo>
                <a:lnTo>
                  <a:pt x="494" y="2493"/>
                </a:lnTo>
                <a:lnTo>
                  <a:pt x="514" y="2463"/>
                </a:lnTo>
                <a:lnTo>
                  <a:pt x="530" y="2431"/>
                </a:lnTo>
                <a:lnTo>
                  <a:pt x="540" y="2395"/>
                </a:lnTo>
                <a:lnTo>
                  <a:pt x="543" y="2357"/>
                </a:lnTo>
                <a:lnTo>
                  <a:pt x="540" y="2320"/>
                </a:lnTo>
                <a:lnTo>
                  <a:pt x="530" y="2283"/>
                </a:lnTo>
                <a:lnTo>
                  <a:pt x="514" y="2251"/>
                </a:lnTo>
                <a:lnTo>
                  <a:pt x="494" y="2222"/>
                </a:lnTo>
                <a:lnTo>
                  <a:pt x="469" y="2195"/>
                </a:lnTo>
                <a:lnTo>
                  <a:pt x="439" y="2175"/>
                </a:lnTo>
                <a:lnTo>
                  <a:pt x="406" y="2159"/>
                </a:lnTo>
                <a:lnTo>
                  <a:pt x="371" y="2150"/>
                </a:lnTo>
                <a:lnTo>
                  <a:pt x="334" y="2146"/>
                </a:lnTo>
                <a:close/>
                <a:moveTo>
                  <a:pt x="3325" y="2134"/>
                </a:moveTo>
                <a:lnTo>
                  <a:pt x="3296" y="2136"/>
                </a:lnTo>
                <a:lnTo>
                  <a:pt x="3271" y="2144"/>
                </a:lnTo>
                <a:lnTo>
                  <a:pt x="3248" y="2157"/>
                </a:lnTo>
                <a:lnTo>
                  <a:pt x="3228" y="2175"/>
                </a:lnTo>
                <a:lnTo>
                  <a:pt x="3210" y="2195"/>
                </a:lnTo>
                <a:lnTo>
                  <a:pt x="3195" y="2220"/>
                </a:lnTo>
                <a:lnTo>
                  <a:pt x="3184" y="2248"/>
                </a:lnTo>
                <a:lnTo>
                  <a:pt x="3177" y="2277"/>
                </a:lnTo>
                <a:lnTo>
                  <a:pt x="3173" y="2309"/>
                </a:lnTo>
                <a:lnTo>
                  <a:pt x="3173" y="2342"/>
                </a:lnTo>
                <a:lnTo>
                  <a:pt x="3178" y="2375"/>
                </a:lnTo>
                <a:lnTo>
                  <a:pt x="3188" y="2412"/>
                </a:lnTo>
                <a:lnTo>
                  <a:pt x="3203" y="2446"/>
                </a:lnTo>
                <a:lnTo>
                  <a:pt x="3221" y="2476"/>
                </a:lnTo>
                <a:lnTo>
                  <a:pt x="3243" y="2501"/>
                </a:lnTo>
                <a:lnTo>
                  <a:pt x="3267" y="2522"/>
                </a:lnTo>
                <a:lnTo>
                  <a:pt x="3294" y="2538"/>
                </a:lnTo>
                <a:lnTo>
                  <a:pt x="3322" y="2547"/>
                </a:lnTo>
                <a:lnTo>
                  <a:pt x="3351" y="2552"/>
                </a:lnTo>
                <a:lnTo>
                  <a:pt x="3381" y="2550"/>
                </a:lnTo>
                <a:lnTo>
                  <a:pt x="3406" y="2540"/>
                </a:lnTo>
                <a:lnTo>
                  <a:pt x="3430" y="2528"/>
                </a:lnTo>
                <a:lnTo>
                  <a:pt x="3450" y="2511"/>
                </a:lnTo>
                <a:lnTo>
                  <a:pt x="3467" y="2489"/>
                </a:lnTo>
                <a:lnTo>
                  <a:pt x="3482" y="2465"/>
                </a:lnTo>
                <a:lnTo>
                  <a:pt x="3493" y="2438"/>
                </a:lnTo>
                <a:lnTo>
                  <a:pt x="3500" y="2408"/>
                </a:lnTo>
                <a:lnTo>
                  <a:pt x="3505" y="2376"/>
                </a:lnTo>
                <a:lnTo>
                  <a:pt x="3503" y="2343"/>
                </a:lnTo>
                <a:lnTo>
                  <a:pt x="3499" y="2309"/>
                </a:lnTo>
                <a:lnTo>
                  <a:pt x="3489" y="2273"/>
                </a:lnTo>
                <a:lnTo>
                  <a:pt x="3474" y="2240"/>
                </a:lnTo>
                <a:lnTo>
                  <a:pt x="3456" y="2210"/>
                </a:lnTo>
                <a:lnTo>
                  <a:pt x="3434" y="2184"/>
                </a:lnTo>
                <a:lnTo>
                  <a:pt x="3409" y="2163"/>
                </a:lnTo>
                <a:lnTo>
                  <a:pt x="3383" y="2148"/>
                </a:lnTo>
                <a:lnTo>
                  <a:pt x="3355" y="2137"/>
                </a:lnTo>
                <a:lnTo>
                  <a:pt x="3325" y="2134"/>
                </a:lnTo>
                <a:close/>
                <a:moveTo>
                  <a:pt x="807" y="1074"/>
                </a:moveTo>
                <a:lnTo>
                  <a:pt x="841" y="1087"/>
                </a:lnTo>
                <a:lnTo>
                  <a:pt x="880" y="1098"/>
                </a:lnTo>
                <a:lnTo>
                  <a:pt x="924" y="1111"/>
                </a:lnTo>
                <a:lnTo>
                  <a:pt x="971" y="1121"/>
                </a:lnTo>
                <a:lnTo>
                  <a:pt x="1023" y="1131"/>
                </a:lnTo>
                <a:lnTo>
                  <a:pt x="1080" y="1139"/>
                </a:lnTo>
                <a:lnTo>
                  <a:pt x="1141" y="1145"/>
                </a:lnTo>
                <a:lnTo>
                  <a:pt x="1207" y="1150"/>
                </a:lnTo>
                <a:lnTo>
                  <a:pt x="1276" y="1151"/>
                </a:lnTo>
                <a:lnTo>
                  <a:pt x="1340" y="1150"/>
                </a:lnTo>
                <a:lnTo>
                  <a:pt x="1398" y="1146"/>
                </a:lnTo>
                <a:lnTo>
                  <a:pt x="1451" y="1142"/>
                </a:lnTo>
                <a:lnTo>
                  <a:pt x="1499" y="1135"/>
                </a:lnTo>
                <a:lnTo>
                  <a:pt x="1543" y="1126"/>
                </a:lnTo>
                <a:lnTo>
                  <a:pt x="1584" y="1117"/>
                </a:lnTo>
                <a:lnTo>
                  <a:pt x="1619" y="1105"/>
                </a:lnTo>
                <a:lnTo>
                  <a:pt x="1652" y="1095"/>
                </a:lnTo>
                <a:lnTo>
                  <a:pt x="1680" y="1082"/>
                </a:lnTo>
                <a:lnTo>
                  <a:pt x="1680" y="2715"/>
                </a:lnTo>
                <a:lnTo>
                  <a:pt x="1652" y="2703"/>
                </a:lnTo>
                <a:lnTo>
                  <a:pt x="1619" y="2692"/>
                </a:lnTo>
                <a:lnTo>
                  <a:pt x="1584" y="2682"/>
                </a:lnTo>
                <a:lnTo>
                  <a:pt x="1543" y="2671"/>
                </a:lnTo>
                <a:lnTo>
                  <a:pt x="1499" y="2664"/>
                </a:lnTo>
                <a:lnTo>
                  <a:pt x="1451" y="2657"/>
                </a:lnTo>
                <a:lnTo>
                  <a:pt x="1398" y="2651"/>
                </a:lnTo>
                <a:lnTo>
                  <a:pt x="1340" y="2648"/>
                </a:lnTo>
                <a:lnTo>
                  <a:pt x="1276" y="2646"/>
                </a:lnTo>
                <a:lnTo>
                  <a:pt x="1207" y="2648"/>
                </a:lnTo>
                <a:lnTo>
                  <a:pt x="1141" y="2652"/>
                </a:lnTo>
                <a:lnTo>
                  <a:pt x="1080" y="2658"/>
                </a:lnTo>
                <a:lnTo>
                  <a:pt x="1023" y="2667"/>
                </a:lnTo>
                <a:lnTo>
                  <a:pt x="971" y="2676"/>
                </a:lnTo>
                <a:lnTo>
                  <a:pt x="924" y="2687"/>
                </a:lnTo>
                <a:lnTo>
                  <a:pt x="880" y="2699"/>
                </a:lnTo>
                <a:lnTo>
                  <a:pt x="841" y="2711"/>
                </a:lnTo>
                <a:lnTo>
                  <a:pt x="807" y="2723"/>
                </a:lnTo>
                <a:lnTo>
                  <a:pt x="807" y="1074"/>
                </a:lnTo>
                <a:close/>
                <a:moveTo>
                  <a:pt x="1881" y="825"/>
                </a:moveTo>
                <a:lnTo>
                  <a:pt x="2554" y="825"/>
                </a:lnTo>
                <a:lnTo>
                  <a:pt x="2554" y="2445"/>
                </a:lnTo>
                <a:lnTo>
                  <a:pt x="1881" y="2445"/>
                </a:lnTo>
                <a:lnTo>
                  <a:pt x="1881" y="825"/>
                </a:lnTo>
                <a:close/>
                <a:moveTo>
                  <a:pt x="807" y="689"/>
                </a:moveTo>
                <a:lnTo>
                  <a:pt x="1680" y="689"/>
                </a:lnTo>
                <a:lnTo>
                  <a:pt x="1680" y="930"/>
                </a:lnTo>
                <a:lnTo>
                  <a:pt x="1669" y="937"/>
                </a:lnTo>
                <a:lnTo>
                  <a:pt x="1655" y="946"/>
                </a:lnTo>
                <a:lnTo>
                  <a:pt x="1637" y="955"/>
                </a:lnTo>
                <a:lnTo>
                  <a:pt x="1616" y="964"/>
                </a:lnTo>
                <a:lnTo>
                  <a:pt x="1591" y="973"/>
                </a:lnTo>
                <a:lnTo>
                  <a:pt x="1560" y="983"/>
                </a:lnTo>
                <a:lnTo>
                  <a:pt x="1526" y="991"/>
                </a:lnTo>
                <a:lnTo>
                  <a:pt x="1486" y="999"/>
                </a:lnTo>
                <a:lnTo>
                  <a:pt x="1442" y="1006"/>
                </a:lnTo>
                <a:lnTo>
                  <a:pt x="1393" y="1012"/>
                </a:lnTo>
                <a:lnTo>
                  <a:pt x="1338" y="1015"/>
                </a:lnTo>
                <a:lnTo>
                  <a:pt x="1276" y="1016"/>
                </a:lnTo>
                <a:lnTo>
                  <a:pt x="1206" y="1014"/>
                </a:lnTo>
                <a:lnTo>
                  <a:pt x="1141" y="1011"/>
                </a:lnTo>
                <a:lnTo>
                  <a:pt x="1081" y="1004"/>
                </a:lnTo>
                <a:lnTo>
                  <a:pt x="1027" y="995"/>
                </a:lnTo>
                <a:lnTo>
                  <a:pt x="977" y="985"/>
                </a:lnTo>
                <a:lnTo>
                  <a:pt x="933" y="973"/>
                </a:lnTo>
                <a:lnTo>
                  <a:pt x="894" y="962"/>
                </a:lnTo>
                <a:lnTo>
                  <a:pt x="860" y="950"/>
                </a:lnTo>
                <a:lnTo>
                  <a:pt x="830" y="939"/>
                </a:lnTo>
                <a:lnTo>
                  <a:pt x="807" y="929"/>
                </a:lnTo>
                <a:lnTo>
                  <a:pt x="807" y="689"/>
                </a:lnTo>
                <a:close/>
                <a:moveTo>
                  <a:pt x="1881" y="488"/>
                </a:moveTo>
                <a:lnTo>
                  <a:pt x="2554" y="488"/>
                </a:lnTo>
                <a:lnTo>
                  <a:pt x="2554" y="689"/>
                </a:lnTo>
                <a:lnTo>
                  <a:pt x="1881" y="689"/>
                </a:lnTo>
                <a:lnTo>
                  <a:pt x="1881" y="488"/>
                </a:lnTo>
                <a:close/>
                <a:moveTo>
                  <a:pt x="0" y="488"/>
                </a:moveTo>
                <a:lnTo>
                  <a:pt x="672" y="488"/>
                </a:lnTo>
                <a:lnTo>
                  <a:pt x="672" y="2782"/>
                </a:lnTo>
                <a:lnTo>
                  <a:pt x="0" y="2782"/>
                </a:lnTo>
                <a:lnTo>
                  <a:pt x="0" y="488"/>
                </a:lnTo>
                <a:close/>
                <a:moveTo>
                  <a:pt x="3199" y="463"/>
                </a:moveTo>
                <a:lnTo>
                  <a:pt x="3659" y="2710"/>
                </a:lnTo>
                <a:lnTo>
                  <a:pt x="3198" y="2805"/>
                </a:lnTo>
                <a:lnTo>
                  <a:pt x="2739" y="557"/>
                </a:lnTo>
                <a:lnTo>
                  <a:pt x="3199" y="463"/>
                </a:lnTo>
                <a:close/>
                <a:moveTo>
                  <a:pt x="1881" y="15"/>
                </a:moveTo>
                <a:lnTo>
                  <a:pt x="2554" y="15"/>
                </a:lnTo>
                <a:lnTo>
                  <a:pt x="2554" y="352"/>
                </a:lnTo>
                <a:lnTo>
                  <a:pt x="1881" y="352"/>
                </a:lnTo>
                <a:lnTo>
                  <a:pt x="1881" y="15"/>
                </a:lnTo>
                <a:close/>
                <a:moveTo>
                  <a:pt x="0" y="15"/>
                </a:moveTo>
                <a:lnTo>
                  <a:pt x="672" y="15"/>
                </a:lnTo>
                <a:lnTo>
                  <a:pt x="672" y="352"/>
                </a:lnTo>
                <a:lnTo>
                  <a:pt x="0" y="352"/>
                </a:lnTo>
                <a:lnTo>
                  <a:pt x="0" y="15"/>
                </a:lnTo>
                <a:close/>
                <a:moveTo>
                  <a:pt x="3105" y="0"/>
                </a:moveTo>
                <a:lnTo>
                  <a:pt x="3172" y="331"/>
                </a:lnTo>
                <a:lnTo>
                  <a:pt x="2712" y="425"/>
                </a:lnTo>
                <a:lnTo>
                  <a:pt x="2645" y="95"/>
                </a:lnTo>
                <a:lnTo>
                  <a:pt x="3105"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pPr>
            <a:endParaRPr lang="en-US" sz="1352">
              <a:solidFill>
                <a:prstClr val="black"/>
              </a:solidFill>
              <a:ea typeface="+mn-ea"/>
              <a:cs typeface="Arial" panose="020B0604020202020204" pitchFamily="34" charset="0"/>
            </a:endParaRPr>
          </a:p>
        </p:txBody>
      </p:sp>
      <p:sp>
        <p:nvSpPr>
          <p:cNvPr id="2" name="Rectangle 1">
            <a:extLst>
              <a:ext uri="{FF2B5EF4-FFF2-40B4-BE49-F238E27FC236}">
                <a16:creationId xmlns:a16="http://schemas.microsoft.com/office/drawing/2014/main" id="{6238D749-B15E-4167-86F6-EDFB2EA7FA0B}"/>
              </a:ext>
            </a:extLst>
          </p:cNvPr>
          <p:cNvSpPr/>
          <p:nvPr/>
        </p:nvSpPr>
        <p:spPr>
          <a:xfrm>
            <a:off x="1231745" y="2403326"/>
            <a:ext cx="1539396" cy="646331"/>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Reference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3" name="Rectangle 2">
            <a:extLst>
              <a:ext uri="{FF2B5EF4-FFF2-40B4-BE49-F238E27FC236}">
                <a16:creationId xmlns:a16="http://schemas.microsoft.com/office/drawing/2014/main" id="{A47F791C-D7A9-4D42-BB83-9721690864B0}"/>
              </a:ext>
            </a:extLst>
          </p:cNvPr>
          <p:cNvSpPr/>
          <p:nvPr/>
        </p:nvSpPr>
        <p:spPr>
          <a:xfrm>
            <a:off x="5910762" y="2403326"/>
            <a:ext cx="1720536" cy="646331"/>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Reference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6" name="Rectangle 25">
            <a:extLst>
              <a:ext uri="{FF2B5EF4-FFF2-40B4-BE49-F238E27FC236}">
                <a16:creationId xmlns:a16="http://schemas.microsoft.com/office/drawing/2014/main" id="{0390E7B2-82F1-4997-81C4-819587547A37}"/>
              </a:ext>
            </a:extLst>
          </p:cNvPr>
          <p:cNvSpPr/>
          <p:nvPr/>
        </p:nvSpPr>
        <p:spPr>
          <a:xfrm>
            <a:off x="1231745" y="3763692"/>
            <a:ext cx="1476879" cy="923330"/>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a:t>
            </a:r>
          </a:p>
          <a:p>
            <a:r>
              <a:rPr lang="en-AU" dirty="0">
                <a:solidFill>
                  <a:schemeClr val="bg1">
                    <a:lumMod val="75000"/>
                  </a:schemeClr>
                </a:solidFill>
                <a:latin typeface="Segoe UI Emoji" panose="020B0502040204020203" pitchFamily="34" charset="0"/>
                <a:ea typeface="Segoe UI Emoji" panose="020B0502040204020203" pitchFamily="34" charset="0"/>
              </a:rPr>
              <a:t>Governance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7" name="Rectangle 26">
            <a:extLst>
              <a:ext uri="{FF2B5EF4-FFF2-40B4-BE49-F238E27FC236}">
                <a16:creationId xmlns:a16="http://schemas.microsoft.com/office/drawing/2014/main" id="{134ED26A-E526-4F79-B210-34DF5B272EFE}"/>
              </a:ext>
            </a:extLst>
          </p:cNvPr>
          <p:cNvSpPr/>
          <p:nvPr/>
        </p:nvSpPr>
        <p:spPr>
          <a:xfrm>
            <a:off x="5910762" y="3763692"/>
            <a:ext cx="1476879" cy="923330"/>
          </a:xfrm>
          <a:prstGeom prst="rect">
            <a:avLst/>
          </a:prstGeom>
        </p:spPr>
        <p:txBody>
          <a:bodyPr wrap="none">
            <a:spAutoFit/>
          </a:bodyPr>
          <a:lstStyle/>
          <a:p>
            <a:r>
              <a:rPr lang="en-AU" dirty="0">
                <a:solidFill>
                  <a:srgbClr val="FF0066"/>
                </a:solidFill>
                <a:latin typeface="Segoe UI Emoji" panose="020B0502040204020203" pitchFamily="34" charset="0"/>
                <a:ea typeface="Segoe UI Emoji" panose="020B0502040204020203" pitchFamily="34" charset="0"/>
              </a:rPr>
              <a:t>Data and </a:t>
            </a:r>
          </a:p>
          <a:p>
            <a:r>
              <a:rPr lang="en-AU" dirty="0">
                <a:solidFill>
                  <a:srgbClr val="FF0066"/>
                </a:solidFill>
                <a:latin typeface="Segoe UI Emoji" panose="020B0502040204020203" pitchFamily="34" charset="0"/>
                <a:ea typeface="Segoe UI Emoji" panose="020B0502040204020203" pitchFamily="34" charset="0"/>
              </a:rPr>
              <a:t>Analytics</a:t>
            </a:r>
          </a:p>
          <a:p>
            <a:r>
              <a:rPr lang="en-AU" dirty="0">
                <a:solidFill>
                  <a:srgbClr val="FF0066"/>
                </a:solidFill>
                <a:latin typeface="Segoe UI Emoji" panose="020B0502040204020203" pitchFamily="34" charset="0"/>
                <a:ea typeface="Segoe UI Emoji" panose="020B0502040204020203" pitchFamily="34" charset="0"/>
              </a:rPr>
              <a:t>Architecture </a:t>
            </a:r>
            <a:endParaRPr lang="en-AU" dirty="0">
              <a:solidFill>
                <a:srgbClr val="FF0066"/>
              </a:solidFill>
            </a:endParaRPr>
          </a:p>
        </p:txBody>
      </p:sp>
      <p:sp>
        <p:nvSpPr>
          <p:cNvPr id="28" name="Rectangle 27">
            <a:extLst>
              <a:ext uri="{FF2B5EF4-FFF2-40B4-BE49-F238E27FC236}">
                <a16:creationId xmlns:a16="http://schemas.microsoft.com/office/drawing/2014/main" id="{BF1AFAB6-17CD-4C4E-AC6E-3D5140E59F40}"/>
              </a:ext>
            </a:extLst>
          </p:cNvPr>
          <p:cNvSpPr/>
          <p:nvPr/>
        </p:nvSpPr>
        <p:spPr>
          <a:xfrm>
            <a:off x="6059310" y="1073643"/>
            <a:ext cx="3320509" cy="461665"/>
          </a:xfrm>
          <a:prstGeom prst="rect">
            <a:avLst/>
          </a:prstGeom>
        </p:spPr>
        <p:txBody>
          <a:bodyPr wrap="square">
            <a:spAutoFit/>
          </a:bodyPr>
          <a:lstStyle/>
          <a:p>
            <a:r>
              <a:rPr lang="en-AU" sz="1200" dirty="0">
                <a:solidFill>
                  <a:schemeClr val="accent1"/>
                </a:solidFill>
                <a:latin typeface="Segoe UI Emoji" panose="020B0502040204020203" pitchFamily="34" charset="0"/>
                <a:ea typeface="Segoe UI Emoji" panose="020B0502040204020203" pitchFamily="34" charset="0"/>
              </a:rPr>
              <a:t>	</a:t>
            </a:r>
            <a:r>
              <a:rPr lang="en-AU" sz="1200" b="1" dirty="0">
                <a:solidFill>
                  <a:schemeClr val="accent1"/>
                </a:solidFill>
                <a:latin typeface="Segoe UI Emoji" panose="020B0502040204020203" pitchFamily="34" charset="0"/>
                <a:ea typeface="Segoe UI Emoji" panose="020B0502040204020203" pitchFamily="34" charset="0"/>
              </a:rPr>
              <a:t>What is it ?</a:t>
            </a:r>
          </a:p>
          <a:p>
            <a:r>
              <a:rPr lang="en-AU" sz="1200" b="1" dirty="0">
                <a:solidFill>
                  <a:schemeClr val="accent1"/>
                </a:solidFill>
                <a:latin typeface="Segoe UI Emoji" panose="020B0502040204020203" pitchFamily="34" charset="0"/>
                <a:ea typeface="Segoe UI Emoji" panose="020B0502040204020203" pitchFamily="34" charset="0"/>
              </a:rPr>
              <a:t>	Why is sit important ?</a:t>
            </a:r>
          </a:p>
        </p:txBody>
      </p:sp>
      <p:pic>
        <p:nvPicPr>
          <p:cNvPr id="30" name="Graphic 29" descr="Research">
            <a:extLst>
              <a:ext uri="{FF2B5EF4-FFF2-40B4-BE49-F238E27FC236}">
                <a16:creationId xmlns:a16="http://schemas.microsoft.com/office/drawing/2014/main" id="{DF07047E-E551-4AF5-BC93-DD76E4EE43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1104" y="981350"/>
            <a:ext cx="646250" cy="646250"/>
          </a:xfrm>
          <a:prstGeom prst="rect">
            <a:avLst/>
          </a:prstGeom>
        </p:spPr>
      </p:pic>
      <p:sp>
        <p:nvSpPr>
          <p:cNvPr id="31" name="TextBox 30">
            <a:extLst>
              <a:ext uri="{FF2B5EF4-FFF2-40B4-BE49-F238E27FC236}">
                <a16:creationId xmlns:a16="http://schemas.microsoft.com/office/drawing/2014/main" id="{C91B5FB8-86AE-4054-98A2-9DDA43A5F2BC}"/>
              </a:ext>
            </a:extLst>
          </p:cNvPr>
          <p:cNvSpPr txBox="1"/>
          <p:nvPr/>
        </p:nvSpPr>
        <p:spPr>
          <a:xfrm>
            <a:off x="363794" y="138894"/>
            <a:ext cx="8465162" cy="461665"/>
          </a:xfrm>
          <a:prstGeom prst="rect">
            <a:avLst/>
          </a:prstGeom>
          <a:noFill/>
        </p:spPr>
        <p:txBody>
          <a:bodyPr wrap="square" rtlCol="0">
            <a:spAutoFit/>
          </a:bodyPr>
          <a:lstStyle/>
          <a:p>
            <a:pPr lvl="0">
              <a:defRPr/>
            </a:pPr>
            <a:r>
              <a:rPr lang="en-AU" sz="2400" dirty="0">
                <a:solidFill>
                  <a:srgbClr val="0070C0"/>
                </a:solidFill>
                <a:latin typeface="Segoe UI Emoji" panose="020B0502040204020203" pitchFamily="34" charset="0"/>
                <a:ea typeface="Segoe UI Emoji" panose="020B0502040204020203" pitchFamily="34" charset="0"/>
              </a:rPr>
              <a:t>Session 2: Data and Analytics Architecture </a:t>
            </a:r>
            <a:endPar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endParaRPr>
          </a:p>
        </p:txBody>
      </p:sp>
      <p:pic>
        <p:nvPicPr>
          <p:cNvPr id="32" name="Graphic 31" descr="Climbing">
            <a:extLst>
              <a:ext uri="{FF2B5EF4-FFF2-40B4-BE49-F238E27FC236}">
                <a16:creationId xmlns:a16="http://schemas.microsoft.com/office/drawing/2014/main" id="{D7C54EF3-AABA-43E6-8E18-3D78F4A028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68376" y="3872223"/>
            <a:ext cx="336457" cy="336457"/>
          </a:xfrm>
          <a:prstGeom prst="rect">
            <a:avLst/>
          </a:prstGeom>
        </p:spPr>
      </p:pic>
    </p:spTree>
    <p:extLst>
      <p:ext uri="{BB962C8B-B14F-4D97-AF65-F5344CB8AC3E}">
        <p14:creationId xmlns:p14="http://schemas.microsoft.com/office/powerpoint/2010/main" val="62977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a:extLst>
              <a:ext uri="{FF2B5EF4-FFF2-40B4-BE49-F238E27FC236}">
                <a16:creationId xmlns:a16="http://schemas.microsoft.com/office/drawing/2014/main" id="{2F36D25F-DAED-4D6E-9CD8-C82DCF15778E}"/>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35</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89" name="Picture 88" descr="header_strip_100dpi copy.png">
            <a:extLst>
              <a:ext uri="{FF2B5EF4-FFF2-40B4-BE49-F238E27FC236}">
                <a16:creationId xmlns:a16="http://schemas.microsoft.com/office/drawing/2014/main" id="{B77A81CE-3930-48D6-B939-098D9B311F49}"/>
              </a:ext>
            </a:extLst>
          </p:cNvPr>
          <p:cNvPicPr>
            <a:picLocks noChangeAspect="1"/>
          </p:cNvPicPr>
          <p:nvPr/>
        </p:nvPicPr>
        <p:blipFill>
          <a:blip r:embed="rId3"/>
          <a:stretch>
            <a:fillRect/>
          </a:stretch>
        </p:blipFill>
        <p:spPr>
          <a:xfrm>
            <a:off x="-1" y="50"/>
            <a:ext cx="9155113" cy="304710"/>
          </a:xfrm>
          <a:prstGeom prst="rect">
            <a:avLst/>
          </a:prstGeom>
        </p:spPr>
      </p:pic>
      <p:grpSp>
        <p:nvGrpSpPr>
          <p:cNvPr id="44" name="Group 1">
            <a:extLst>
              <a:ext uri="{FF2B5EF4-FFF2-40B4-BE49-F238E27FC236}">
                <a16:creationId xmlns:a16="http://schemas.microsoft.com/office/drawing/2014/main" id="{55C51B6E-192E-47BB-B270-E350AFFCF641}"/>
              </a:ext>
            </a:extLst>
          </p:cNvPr>
          <p:cNvGrpSpPr/>
          <p:nvPr/>
        </p:nvGrpSpPr>
        <p:grpSpPr>
          <a:xfrm>
            <a:off x="368829" y="1124102"/>
            <a:ext cx="2370256" cy="490991"/>
            <a:chOff x="-358921" y="3210209"/>
            <a:chExt cx="3344379" cy="621724"/>
          </a:xfrm>
        </p:grpSpPr>
        <p:sp>
          <p:nvSpPr>
            <p:cNvPr id="45" name="TextBox 4">
              <a:extLst>
                <a:ext uri="{FF2B5EF4-FFF2-40B4-BE49-F238E27FC236}">
                  <a16:creationId xmlns:a16="http://schemas.microsoft.com/office/drawing/2014/main" id="{215E331D-5289-40D5-85E1-AB944AB3AEC3}"/>
                </a:ext>
              </a:extLst>
            </p:cNvPr>
            <p:cNvSpPr txBox="1"/>
            <p:nvPr/>
          </p:nvSpPr>
          <p:spPr>
            <a:xfrm>
              <a:off x="-206329" y="3210209"/>
              <a:ext cx="1644474" cy="263471"/>
            </a:xfrm>
            <a:prstGeom prst="rect">
              <a:avLst/>
            </a:prstGeom>
            <a:noFill/>
            <a:ln w="6350">
              <a:noFill/>
              <a:prstDash val="dash"/>
            </a:ln>
          </p:spPr>
          <p:txBody>
            <a:bodyPr wrap="square" lIns="0" tIns="0" rIns="0" bIns="0" rtlCol="0">
              <a:spAutoFit/>
            </a:bodyPr>
            <a:lstStyle/>
            <a:p>
              <a:pPr defTabSz="915337" fontAlgn="auto">
                <a:spcBef>
                  <a:spcPts val="0"/>
                </a:spcBef>
                <a:spcAft>
                  <a:spcPts val="0"/>
                </a:spcAft>
                <a:defRPr/>
              </a:pPr>
              <a:r>
                <a:rPr lang="en-US" sz="1352" b="1" kern="0" dirty="0">
                  <a:solidFill>
                    <a:srgbClr val="3FBE6E"/>
                  </a:solidFill>
                  <a:latin typeface="Calibri"/>
                  <a:ea typeface="+mn-ea"/>
                </a:rPr>
                <a:t>Modernisation</a:t>
              </a:r>
            </a:p>
          </p:txBody>
        </p:sp>
        <p:sp>
          <p:nvSpPr>
            <p:cNvPr id="46" name="TextBox 5">
              <a:extLst>
                <a:ext uri="{FF2B5EF4-FFF2-40B4-BE49-F238E27FC236}">
                  <a16:creationId xmlns:a16="http://schemas.microsoft.com/office/drawing/2014/main" id="{1B7E81F4-3197-4AFE-9751-D51E81FC4B5A}"/>
                </a:ext>
              </a:extLst>
            </p:cNvPr>
            <p:cNvSpPr txBox="1"/>
            <p:nvPr/>
          </p:nvSpPr>
          <p:spPr>
            <a:xfrm>
              <a:off x="-358921" y="3480855"/>
              <a:ext cx="3344379" cy="351078"/>
            </a:xfrm>
            <a:prstGeom prst="rect">
              <a:avLst/>
            </a:prstGeom>
            <a:noFill/>
            <a:ln w="6350">
              <a:noFill/>
              <a:prstDash val="dash"/>
            </a:ln>
          </p:spPr>
          <p:txBody>
            <a:bodyPr wrap="square" lIns="0" tIns="0" rIns="0" bIns="0" rtlCol="0">
              <a:spAutoFit/>
            </a:bodyPr>
            <a:lstStyle/>
            <a:p>
              <a:pPr marL="128742" indent="-128742" defTabSz="915337" fontAlgn="auto">
                <a:spcBef>
                  <a:spcPts val="0"/>
                </a:spcBef>
                <a:spcAft>
                  <a:spcPts val="0"/>
                </a:spcAft>
                <a:buFont typeface="Arial" panose="020B0604020202020204" pitchFamily="34" charset="0"/>
                <a:buChar char="›"/>
                <a:defRPr/>
              </a:pPr>
              <a:r>
                <a:rPr lang="en-AU" sz="901" kern="0" dirty="0">
                  <a:solidFill>
                    <a:srgbClr val="000000"/>
                  </a:solidFill>
                  <a:latin typeface="Calibri"/>
                  <a:ea typeface="+mn-ea"/>
                </a:rPr>
                <a:t>Harness opportunities to modernise with  </a:t>
              </a:r>
            </a:p>
            <a:p>
              <a:pPr defTabSz="915337" fontAlgn="auto">
                <a:spcBef>
                  <a:spcPts val="0"/>
                </a:spcBef>
                <a:spcAft>
                  <a:spcPts val="0"/>
                </a:spcAft>
                <a:defRPr/>
              </a:pPr>
              <a:r>
                <a:rPr lang="en-AU" sz="901" kern="0" dirty="0">
                  <a:solidFill>
                    <a:srgbClr val="000000"/>
                  </a:solidFill>
                  <a:latin typeface="Calibri"/>
                  <a:ea typeface="+mn-ea"/>
                </a:rPr>
                <a:t>the rapidly evolving data landscape</a:t>
              </a:r>
            </a:p>
          </p:txBody>
        </p:sp>
      </p:grpSp>
      <p:grpSp>
        <p:nvGrpSpPr>
          <p:cNvPr id="47" name="Group 107">
            <a:extLst>
              <a:ext uri="{FF2B5EF4-FFF2-40B4-BE49-F238E27FC236}">
                <a16:creationId xmlns:a16="http://schemas.microsoft.com/office/drawing/2014/main" id="{53B93B39-8164-4C04-BF1A-74AA6B050343}"/>
              </a:ext>
            </a:extLst>
          </p:cNvPr>
          <p:cNvGrpSpPr/>
          <p:nvPr/>
        </p:nvGrpSpPr>
        <p:grpSpPr>
          <a:xfrm>
            <a:off x="6340893" y="2454924"/>
            <a:ext cx="2423213" cy="646641"/>
            <a:chOff x="1647268" y="3210209"/>
            <a:chExt cx="1956573" cy="818822"/>
          </a:xfrm>
        </p:grpSpPr>
        <p:sp>
          <p:nvSpPr>
            <p:cNvPr id="48" name="TextBox 108">
              <a:extLst>
                <a:ext uri="{FF2B5EF4-FFF2-40B4-BE49-F238E27FC236}">
                  <a16:creationId xmlns:a16="http://schemas.microsoft.com/office/drawing/2014/main" id="{111E9CF3-085C-480E-BF1D-B8D9613499DD}"/>
                </a:ext>
              </a:extLst>
            </p:cNvPr>
            <p:cNvSpPr txBox="1"/>
            <p:nvPr/>
          </p:nvSpPr>
          <p:spPr>
            <a:xfrm>
              <a:off x="1738624" y="3210209"/>
              <a:ext cx="837493" cy="263472"/>
            </a:xfrm>
            <a:prstGeom prst="rect">
              <a:avLst/>
            </a:prstGeom>
            <a:noFill/>
            <a:ln w="6350">
              <a:noFill/>
              <a:prstDash val="dash"/>
            </a:ln>
          </p:spPr>
          <p:txBody>
            <a:bodyPr wrap="square" lIns="0" tIns="0" rIns="0" bIns="0" rtlCol="0">
              <a:spAutoFit/>
            </a:bodyPr>
            <a:lstStyle/>
            <a:p>
              <a:pPr defTabSz="915337" fontAlgn="auto">
                <a:spcBef>
                  <a:spcPts val="0"/>
                </a:spcBef>
                <a:spcAft>
                  <a:spcPts val="0"/>
                </a:spcAft>
                <a:defRPr/>
              </a:pPr>
              <a:r>
                <a:rPr lang="en-AU" sz="1352" b="1" kern="0" dirty="0">
                  <a:solidFill>
                    <a:srgbClr val="3F6EC2"/>
                  </a:solidFill>
                  <a:latin typeface="Calibri"/>
                  <a:ea typeface="+mn-ea"/>
                </a:rPr>
                <a:t>Cloud-First</a:t>
              </a:r>
              <a:endParaRPr lang="en-US" sz="1352" b="1" kern="0" dirty="0">
                <a:solidFill>
                  <a:srgbClr val="3F6EC2"/>
                </a:solidFill>
                <a:latin typeface="Calibri"/>
                <a:ea typeface="+mn-ea"/>
              </a:endParaRPr>
            </a:p>
          </p:txBody>
        </p:sp>
        <p:sp>
          <p:nvSpPr>
            <p:cNvPr id="50" name="TextBox 109">
              <a:extLst>
                <a:ext uri="{FF2B5EF4-FFF2-40B4-BE49-F238E27FC236}">
                  <a16:creationId xmlns:a16="http://schemas.microsoft.com/office/drawing/2014/main" id="{B775A29A-35DC-425A-B8D3-F385B88D5369}"/>
                </a:ext>
              </a:extLst>
            </p:cNvPr>
            <p:cNvSpPr txBox="1"/>
            <p:nvPr/>
          </p:nvSpPr>
          <p:spPr>
            <a:xfrm>
              <a:off x="1647268" y="3502411"/>
              <a:ext cx="1956573" cy="526620"/>
            </a:xfrm>
            <a:prstGeom prst="rect">
              <a:avLst/>
            </a:prstGeom>
            <a:noFill/>
            <a:ln w="6350">
              <a:noFill/>
              <a:prstDash val="dash"/>
            </a:ln>
          </p:spPr>
          <p:txBody>
            <a:bodyPr wrap="square" lIns="0" tIns="0" rIns="0" bIns="0" rtlCol="0">
              <a:spAutoFit/>
            </a:bodyPr>
            <a:lstStyle/>
            <a:p>
              <a:pPr marL="128742" indent="-128742" defTabSz="915337" fontAlgn="auto">
                <a:spcBef>
                  <a:spcPts val="0"/>
                </a:spcBef>
                <a:spcAft>
                  <a:spcPts val="0"/>
                </a:spcAft>
                <a:buFont typeface="Arial" panose="020B0604020202020204" pitchFamily="34" charset="0"/>
                <a:buChar char="›"/>
                <a:defRPr/>
              </a:pPr>
              <a:r>
                <a:rPr lang="en-US" sz="901" kern="0" dirty="0">
                  <a:solidFill>
                    <a:srgbClr val="000000"/>
                  </a:solidFill>
                  <a:latin typeface="Calibri"/>
                  <a:ea typeface="+mn-ea"/>
                </a:rPr>
                <a:t>Take a cloud-first approach, and use cloud-native solutions to establish patterns that can be replicated, scaled and re-used.</a:t>
              </a:r>
            </a:p>
          </p:txBody>
        </p:sp>
      </p:grpSp>
      <p:grpSp>
        <p:nvGrpSpPr>
          <p:cNvPr id="51" name="Group 95">
            <a:extLst>
              <a:ext uri="{FF2B5EF4-FFF2-40B4-BE49-F238E27FC236}">
                <a16:creationId xmlns:a16="http://schemas.microsoft.com/office/drawing/2014/main" id="{66892C5E-E205-435F-865C-656F8AFD36F1}"/>
              </a:ext>
            </a:extLst>
          </p:cNvPr>
          <p:cNvGrpSpPr/>
          <p:nvPr/>
        </p:nvGrpSpPr>
        <p:grpSpPr>
          <a:xfrm>
            <a:off x="363397" y="3825673"/>
            <a:ext cx="2641027" cy="640546"/>
            <a:chOff x="1635844" y="3066663"/>
            <a:chExt cx="1712436" cy="475640"/>
          </a:xfrm>
        </p:grpSpPr>
        <p:sp>
          <p:nvSpPr>
            <p:cNvPr id="52" name="TextBox 96">
              <a:extLst>
                <a:ext uri="{FF2B5EF4-FFF2-40B4-BE49-F238E27FC236}">
                  <a16:creationId xmlns:a16="http://schemas.microsoft.com/office/drawing/2014/main" id="{C65BDBD0-B757-43B5-8EE2-26DAEDDF90B3}"/>
                </a:ext>
              </a:extLst>
            </p:cNvPr>
            <p:cNvSpPr txBox="1"/>
            <p:nvPr/>
          </p:nvSpPr>
          <p:spPr>
            <a:xfrm>
              <a:off x="1703807" y="3066663"/>
              <a:ext cx="1644473" cy="154503"/>
            </a:xfrm>
            <a:prstGeom prst="rect">
              <a:avLst/>
            </a:prstGeom>
            <a:noFill/>
            <a:ln w="6350">
              <a:noFill/>
              <a:prstDash val="dash"/>
            </a:ln>
          </p:spPr>
          <p:txBody>
            <a:bodyPr wrap="square" lIns="0" tIns="0" rIns="0" bIns="0" rtlCol="0">
              <a:spAutoFit/>
            </a:bodyPr>
            <a:lstStyle/>
            <a:p>
              <a:pPr defTabSz="915337" fontAlgn="auto">
                <a:spcBef>
                  <a:spcPts val="0"/>
                </a:spcBef>
                <a:spcAft>
                  <a:spcPts val="0"/>
                </a:spcAft>
                <a:defRPr/>
              </a:pPr>
              <a:r>
                <a:rPr lang="en-US" sz="1352" b="1" kern="0" dirty="0">
                  <a:solidFill>
                    <a:srgbClr val="52BF8A">
                      <a:lumMod val="75000"/>
                    </a:srgbClr>
                  </a:solidFill>
                  <a:latin typeface="Calibri"/>
                  <a:ea typeface="+mn-ea"/>
                </a:rPr>
                <a:t>Agility</a:t>
              </a:r>
            </a:p>
          </p:txBody>
        </p:sp>
        <p:sp>
          <p:nvSpPr>
            <p:cNvPr id="53" name="TextBox 97">
              <a:extLst>
                <a:ext uri="{FF2B5EF4-FFF2-40B4-BE49-F238E27FC236}">
                  <a16:creationId xmlns:a16="http://schemas.microsoft.com/office/drawing/2014/main" id="{F38A6DF2-6813-4CAC-89C7-6EA2F9D9D699}"/>
                </a:ext>
              </a:extLst>
            </p:cNvPr>
            <p:cNvSpPr txBox="1"/>
            <p:nvPr/>
          </p:nvSpPr>
          <p:spPr>
            <a:xfrm>
              <a:off x="1635844" y="3233487"/>
              <a:ext cx="1537133" cy="308816"/>
            </a:xfrm>
            <a:prstGeom prst="rect">
              <a:avLst/>
            </a:prstGeom>
            <a:noFill/>
            <a:ln w="6350">
              <a:noFill/>
              <a:prstDash val="dash"/>
            </a:ln>
          </p:spPr>
          <p:txBody>
            <a:bodyPr wrap="square" lIns="0" tIns="0" rIns="0" bIns="0" rtlCol="0">
              <a:spAutoFit/>
            </a:bodyPr>
            <a:lstStyle/>
            <a:p>
              <a:pPr marL="128742" indent="-128742" defTabSz="915337" fontAlgn="auto">
                <a:spcBef>
                  <a:spcPts val="0"/>
                </a:spcBef>
                <a:spcAft>
                  <a:spcPts val="0"/>
                </a:spcAft>
                <a:buFont typeface="Arial" panose="020B0604020202020204" pitchFamily="34" charset="0"/>
                <a:buChar char="›"/>
                <a:defRPr/>
              </a:pPr>
              <a:r>
                <a:rPr lang="en-AU" sz="901" kern="0" dirty="0">
                  <a:solidFill>
                    <a:srgbClr val="000000"/>
                  </a:solidFill>
                  <a:latin typeface="Calibri"/>
                  <a:ea typeface="+mn-ea"/>
                </a:rPr>
                <a:t>Scale the solution dynamically through cloud-native approaches, standard patterns and reusable components.</a:t>
              </a:r>
            </a:p>
          </p:txBody>
        </p:sp>
      </p:grpSp>
      <p:grpSp>
        <p:nvGrpSpPr>
          <p:cNvPr id="54" name="Group 101">
            <a:extLst>
              <a:ext uri="{FF2B5EF4-FFF2-40B4-BE49-F238E27FC236}">
                <a16:creationId xmlns:a16="http://schemas.microsoft.com/office/drawing/2014/main" id="{C8875CA2-45E9-4D90-9AA8-B0332C9BA050}"/>
              </a:ext>
            </a:extLst>
          </p:cNvPr>
          <p:cNvGrpSpPr/>
          <p:nvPr/>
        </p:nvGrpSpPr>
        <p:grpSpPr>
          <a:xfrm>
            <a:off x="6328028" y="946359"/>
            <a:ext cx="2376977" cy="502549"/>
            <a:chOff x="-138067" y="3175786"/>
            <a:chExt cx="2602192" cy="636356"/>
          </a:xfrm>
        </p:grpSpPr>
        <p:sp>
          <p:nvSpPr>
            <p:cNvPr id="55" name="TextBox 102">
              <a:extLst>
                <a:ext uri="{FF2B5EF4-FFF2-40B4-BE49-F238E27FC236}">
                  <a16:creationId xmlns:a16="http://schemas.microsoft.com/office/drawing/2014/main" id="{58922598-7189-4C96-85D1-25317A2B3676}"/>
                </a:ext>
              </a:extLst>
            </p:cNvPr>
            <p:cNvSpPr txBox="1"/>
            <p:nvPr/>
          </p:nvSpPr>
          <p:spPr>
            <a:xfrm>
              <a:off x="-73276" y="3175786"/>
              <a:ext cx="1644473" cy="263470"/>
            </a:xfrm>
            <a:prstGeom prst="rect">
              <a:avLst/>
            </a:prstGeom>
            <a:noFill/>
            <a:ln w="19050">
              <a:noFill/>
              <a:prstDash val="dash"/>
            </a:ln>
          </p:spPr>
          <p:txBody>
            <a:bodyPr wrap="square" lIns="0" tIns="0" rIns="0" bIns="0" rtlCol="0">
              <a:spAutoFit/>
            </a:bodyPr>
            <a:lstStyle/>
            <a:p>
              <a:pPr defTabSz="915337" fontAlgn="auto">
                <a:spcBef>
                  <a:spcPts val="0"/>
                </a:spcBef>
                <a:spcAft>
                  <a:spcPts val="0"/>
                </a:spcAft>
                <a:defRPr/>
              </a:pPr>
              <a:r>
                <a:rPr lang="en-US" sz="1352" b="1" kern="0" dirty="0">
                  <a:solidFill>
                    <a:srgbClr val="1F497D"/>
                  </a:solidFill>
                  <a:latin typeface="Calibri"/>
                  <a:ea typeface="+mn-ea"/>
                </a:rPr>
                <a:t>Optimisation</a:t>
              </a:r>
            </a:p>
          </p:txBody>
        </p:sp>
        <p:sp>
          <p:nvSpPr>
            <p:cNvPr id="56" name="TextBox 103">
              <a:extLst>
                <a:ext uri="{FF2B5EF4-FFF2-40B4-BE49-F238E27FC236}">
                  <a16:creationId xmlns:a16="http://schemas.microsoft.com/office/drawing/2014/main" id="{6E8A3C8A-4100-4BB0-8438-EF9F0AC9F8B0}"/>
                </a:ext>
              </a:extLst>
            </p:cNvPr>
            <p:cNvSpPr txBox="1"/>
            <p:nvPr/>
          </p:nvSpPr>
          <p:spPr>
            <a:xfrm>
              <a:off x="-138067" y="3461066"/>
              <a:ext cx="2602192" cy="351076"/>
            </a:xfrm>
            <a:prstGeom prst="rect">
              <a:avLst/>
            </a:prstGeom>
            <a:noFill/>
            <a:ln w="19050">
              <a:noFill/>
              <a:prstDash val="dash"/>
            </a:ln>
          </p:spPr>
          <p:txBody>
            <a:bodyPr wrap="square" lIns="0" tIns="0" rIns="0" bIns="0" rtlCol="0">
              <a:spAutoFit/>
            </a:bodyPr>
            <a:lstStyle/>
            <a:p>
              <a:pPr marL="128742" indent="-128742" defTabSz="915337" fontAlgn="auto">
                <a:spcBef>
                  <a:spcPts val="0"/>
                </a:spcBef>
                <a:spcAft>
                  <a:spcPts val="0"/>
                </a:spcAft>
                <a:buFont typeface="Arial" panose="020B0604020202020204" pitchFamily="34" charset="0"/>
                <a:buChar char="›"/>
                <a:defRPr/>
              </a:pPr>
              <a:r>
                <a:rPr lang="en-AU" sz="901" kern="0" dirty="0">
                  <a:solidFill>
                    <a:srgbClr val="000000"/>
                  </a:solidFill>
                  <a:latin typeface="Calibri"/>
                  <a:ea typeface="+mn-ea"/>
                </a:rPr>
                <a:t>Rationalise our applications landscape </a:t>
              </a:r>
            </a:p>
            <a:p>
              <a:pPr marL="128742" indent="-128742" defTabSz="915337" fontAlgn="auto">
                <a:spcBef>
                  <a:spcPts val="0"/>
                </a:spcBef>
                <a:spcAft>
                  <a:spcPts val="0"/>
                </a:spcAft>
                <a:buFont typeface="Arial" panose="020B0604020202020204" pitchFamily="34" charset="0"/>
                <a:buChar char="›"/>
                <a:defRPr/>
              </a:pPr>
              <a:r>
                <a:rPr lang="en-AU" sz="901" kern="0" dirty="0">
                  <a:solidFill>
                    <a:srgbClr val="000000"/>
                  </a:solidFill>
                  <a:latin typeface="Calibri"/>
                  <a:ea typeface="+mn-ea"/>
                </a:rPr>
                <a:t>Adopt workflow automation first policy . </a:t>
              </a:r>
            </a:p>
          </p:txBody>
        </p:sp>
      </p:grpSp>
      <p:grpSp>
        <p:nvGrpSpPr>
          <p:cNvPr id="57" name="Group 113">
            <a:extLst>
              <a:ext uri="{FF2B5EF4-FFF2-40B4-BE49-F238E27FC236}">
                <a16:creationId xmlns:a16="http://schemas.microsoft.com/office/drawing/2014/main" id="{72C3A9F3-5AA3-4066-92A7-37864AC54D8C}"/>
              </a:ext>
            </a:extLst>
          </p:cNvPr>
          <p:cNvGrpSpPr/>
          <p:nvPr/>
        </p:nvGrpSpPr>
        <p:grpSpPr>
          <a:xfrm>
            <a:off x="6328027" y="3697195"/>
            <a:ext cx="2359052" cy="767847"/>
            <a:chOff x="1647270" y="3162335"/>
            <a:chExt cx="1956556" cy="1498977"/>
          </a:xfrm>
        </p:grpSpPr>
        <p:sp>
          <p:nvSpPr>
            <p:cNvPr id="58" name="TextBox 114">
              <a:extLst>
                <a:ext uri="{FF2B5EF4-FFF2-40B4-BE49-F238E27FC236}">
                  <a16:creationId xmlns:a16="http://schemas.microsoft.com/office/drawing/2014/main" id="{ED87541C-D7B9-43A2-B9D5-89CBA9C9BAC4}"/>
                </a:ext>
              </a:extLst>
            </p:cNvPr>
            <p:cNvSpPr txBox="1"/>
            <p:nvPr/>
          </p:nvSpPr>
          <p:spPr>
            <a:xfrm>
              <a:off x="1710724" y="3162335"/>
              <a:ext cx="1049981" cy="406190"/>
            </a:xfrm>
            <a:prstGeom prst="rect">
              <a:avLst/>
            </a:prstGeom>
            <a:noFill/>
            <a:ln w="6350">
              <a:noFill/>
              <a:prstDash val="dash"/>
            </a:ln>
          </p:spPr>
          <p:txBody>
            <a:bodyPr wrap="square" lIns="0" tIns="0" rIns="0" bIns="0" rtlCol="0">
              <a:spAutoFit/>
            </a:bodyPr>
            <a:lstStyle/>
            <a:p>
              <a:pPr defTabSz="915337" fontAlgn="auto">
                <a:spcBef>
                  <a:spcPts val="0"/>
                </a:spcBef>
                <a:spcAft>
                  <a:spcPts val="0"/>
                </a:spcAft>
                <a:defRPr/>
              </a:pPr>
              <a:r>
                <a:rPr lang="en-US" sz="1352" b="1" kern="0" dirty="0">
                  <a:solidFill>
                    <a:srgbClr val="6DC6CD">
                      <a:lumMod val="75000"/>
                    </a:srgbClr>
                  </a:solidFill>
                  <a:latin typeface="Calibri"/>
                  <a:ea typeface="+mn-ea"/>
                </a:rPr>
                <a:t>Innovation</a:t>
              </a:r>
            </a:p>
          </p:txBody>
        </p:sp>
        <p:sp>
          <p:nvSpPr>
            <p:cNvPr id="60" name="TextBox 115">
              <a:extLst>
                <a:ext uri="{FF2B5EF4-FFF2-40B4-BE49-F238E27FC236}">
                  <a16:creationId xmlns:a16="http://schemas.microsoft.com/office/drawing/2014/main" id="{997CE325-42C7-4140-BAA2-5C090D60D61D}"/>
                </a:ext>
              </a:extLst>
            </p:cNvPr>
            <p:cNvSpPr txBox="1"/>
            <p:nvPr/>
          </p:nvSpPr>
          <p:spPr>
            <a:xfrm>
              <a:off x="1647270" y="3578806"/>
              <a:ext cx="1956556" cy="1082506"/>
            </a:xfrm>
            <a:prstGeom prst="rect">
              <a:avLst/>
            </a:prstGeom>
            <a:noFill/>
            <a:ln w="6350">
              <a:noFill/>
              <a:prstDash val="dash"/>
            </a:ln>
          </p:spPr>
          <p:txBody>
            <a:bodyPr wrap="square" lIns="0" tIns="0" rIns="0" bIns="0" rtlCol="0">
              <a:spAutoFit/>
            </a:bodyPr>
            <a:lstStyle/>
            <a:p>
              <a:pPr marL="128742" indent="-128742" defTabSz="915337" fontAlgn="auto">
                <a:spcBef>
                  <a:spcPts val="0"/>
                </a:spcBef>
                <a:spcAft>
                  <a:spcPts val="0"/>
                </a:spcAft>
                <a:buFont typeface="Arial" panose="020B0604020202020204" pitchFamily="34" charset="0"/>
                <a:buChar char="›"/>
                <a:defRPr/>
              </a:pPr>
              <a:r>
                <a:rPr lang="en-AU" sz="901" kern="0" dirty="0">
                  <a:solidFill>
                    <a:srgbClr val="000000"/>
                  </a:solidFill>
                  <a:latin typeface="Calibri"/>
                  <a:ea typeface="+mn-ea"/>
                </a:rPr>
                <a:t>Adopt a strategic practice to innovation and evolve toward a culture where change is accepted as a norm through continuous improvement.</a:t>
              </a:r>
            </a:p>
          </p:txBody>
        </p:sp>
      </p:grpSp>
      <p:grpSp>
        <p:nvGrpSpPr>
          <p:cNvPr id="61" name="Group 60">
            <a:extLst>
              <a:ext uri="{FF2B5EF4-FFF2-40B4-BE49-F238E27FC236}">
                <a16:creationId xmlns:a16="http://schemas.microsoft.com/office/drawing/2014/main" id="{77896C03-9954-46C6-839B-87C4A6A53E7A}"/>
              </a:ext>
            </a:extLst>
          </p:cNvPr>
          <p:cNvGrpSpPr/>
          <p:nvPr/>
        </p:nvGrpSpPr>
        <p:grpSpPr>
          <a:xfrm>
            <a:off x="3093391" y="1308791"/>
            <a:ext cx="2968331" cy="2934801"/>
            <a:chOff x="4655048" y="2002680"/>
            <a:chExt cx="4272200" cy="4306640"/>
          </a:xfrm>
        </p:grpSpPr>
        <p:sp>
          <p:nvSpPr>
            <p:cNvPr id="62" name="Freeform 52">
              <a:extLst>
                <a:ext uri="{FF2B5EF4-FFF2-40B4-BE49-F238E27FC236}">
                  <a16:creationId xmlns:a16="http://schemas.microsoft.com/office/drawing/2014/main" id="{FBECF234-0259-4865-8D60-39B0EBC9ADA8}"/>
                </a:ext>
              </a:extLst>
            </p:cNvPr>
            <p:cNvSpPr>
              <a:spLocks/>
            </p:cNvSpPr>
            <p:nvPr/>
          </p:nvSpPr>
          <p:spPr bwMode="auto">
            <a:xfrm>
              <a:off x="5607382" y="3659091"/>
              <a:ext cx="1192887" cy="2219549"/>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rgbClr val="52BF8A">
                <a:lumMod val="75000"/>
              </a:srgbClr>
            </a:solidFill>
            <a:ln>
              <a:noFill/>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grpSp>
          <p:nvGrpSpPr>
            <p:cNvPr id="63" name="Group 107">
              <a:extLst>
                <a:ext uri="{FF2B5EF4-FFF2-40B4-BE49-F238E27FC236}">
                  <a16:creationId xmlns:a16="http://schemas.microsoft.com/office/drawing/2014/main" id="{144A29B9-924A-431C-993A-C137EA97E30A}"/>
                </a:ext>
              </a:extLst>
            </p:cNvPr>
            <p:cNvGrpSpPr/>
            <p:nvPr/>
          </p:nvGrpSpPr>
          <p:grpSpPr>
            <a:xfrm>
              <a:off x="5327152" y="2899923"/>
              <a:ext cx="2801662" cy="2874904"/>
              <a:chOff x="2983887" y="2297131"/>
              <a:chExt cx="2930416" cy="3007025"/>
            </a:xfrm>
            <a:solidFill>
              <a:srgbClr val="FFFFFF">
                <a:lumMod val="75000"/>
              </a:srgbClr>
            </a:solidFill>
          </p:grpSpPr>
          <p:sp>
            <p:nvSpPr>
              <p:cNvPr id="149" name="Freeform 45">
                <a:extLst>
                  <a:ext uri="{FF2B5EF4-FFF2-40B4-BE49-F238E27FC236}">
                    <a16:creationId xmlns:a16="http://schemas.microsoft.com/office/drawing/2014/main" id="{2EE338F2-C25A-4551-83CF-FB6FC06E7E1D}"/>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gradFill flip="none" rotWithShape="1">
                <a:gsLst>
                  <a:gs pos="0">
                    <a:srgbClr val="52BF8A">
                      <a:lumMod val="75000"/>
                    </a:srgbClr>
                  </a:gs>
                  <a:gs pos="100000">
                    <a:srgbClr val="52BF8A"/>
                  </a:gs>
                </a:gsLst>
                <a:lin ang="2700000" scaled="1"/>
                <a:tileRect/>
              </a:gradFill>
              <a:ln>
                <a:noFill/>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defRPr/>
                </a:pPr>
                <a:endParaRPr lang="en-US" sz="2103" kern="0">
                  <a:solidFill>
                    <a:prstClr val="black"/>
                  </a:solidFill>
                  <a:latin typeface="Calibri"/>
                  <a:ea typeface="+mn-ea"/>
                </a:endParaRPr>
              </a:p>
            </p:txBody>
          </p:sp>
          <p:sp>
            <p:nvSpPr>
              <p:cNvPr id="150" name="Freeform 46">
                <a:extLst>
                  <a:ext uri="{FF2B5EF4-FFF2-40B4-BE49-F238E27FC236}">
                    <a16:creationId xmlns:a16="http://schemas.microsoft.com/office/drawing/2014/main" id="{8617B0EC-81D5-4680-AD3A-B7E24E0E6442}"/>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gradFill flip="none" rotWithShape="1">
                <a:gsLst>
                  <a:gs pos="0">
                    <a:srgbClr val="52BF8A">
                      <a:lumMod val="50000"/>
                    </a:srgbClr>
                  </a:gs>
                  <a:gs pos="100000">
                    <a:srgbClr val="52BF8A">
                      <a:lumMod val="75000"/>
                    </a:srgbClr>
                  </a:gs>
                </a:gsLst>
                <a:lin ang="2700000" scaled="1"/>
                <a:tileRect/>
              </a:gradFill>
              <a:ln>
                <a:noFill/>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defRPr/>
                </a:pPr>
                <a:endParaRPr lang="en-US" sz="2103" kern="0">
                  <a:solidFill>
                    <a:prstClr val="black"/>
                  </a:solidFill>
                  <a:latin typeface="Calibri"/>
                  <a:ea typeface="+mn-ea"/>
                </a:endParaRPr>
              </a:p>
            </p:txBody>
          </p:sp>
          <p:sp>
            <p:nvSpPr>
              <p:cNvPr id="151" name="Freeform 47">
                <a:extLst>
                  <a:ext uri="{FF2B5EF4-FFF2-40B4-BE49-F238E27FC236}">
                    <a16:creationId xmlns:a16="http://schemas.microsoft.com/office/drawing/2014/main" id="{3B4D2214-F394-42B9-B5D4-317304DB95D8}"/>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gradFill flip="none" rotWithShape="1">
                <a:gsLst>
                  <a:gs pos="0">
                    <a:srgbClr val="002D62">
                      <a:lumMod val="40000"/>
                      <a:lumOff val="60000"/>
                    </a:srgbClr>
                  </a:gs>
                  <a:gs pos="46000">
                    <a:srgbClr val="002D62">
                      <a:lumMod val="95000"/>
                      <a:lumOff val="5000"/>
                    </a:srgbClr>
                  </a:gs>
                  <a:gs pos="100000">
                    <a:srgbClr val="002D62">
                      <a:lumMod val="60000"/>
                    </a:srgbClr>
                  </a:gs>
                </a:gsLst>
                <a:path path="circle">
                  <a:fillToRect l="50000" t="130000" r="50000" b="-30000"/>
                </a:path>
                <a:tileRect/>
              </a:gradFill>
              <a:ln>
                <a:noFill/>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defRPr/>
                </a:pPr>
                <a:endParaRPr lang="en-US" sz="2103" kern="0">
                  <a:solidFill>
                    <a:prstClr val="black"/>
                  </a:solidFill>
                  <a:latin typeface="Calibri"/>
                  <a:ea typeface="+mn-ea"/>
                </a:endParaRPr>
              </a:p>
            </p:txBody>
          </p:sp>
          <p:sp>
            <p:nvSpPr>
              <p:cNvPr id="152" name="Freeform 48">
                <a:extLst>
                  <a:ext uri="{FF2B5EF4-FFF2-40B4-BE49-F238E27FC236}">
                    <a16:creationId xmlns:a16="http://schemas.microsoft.com/office/drawing/2014/main" id="{EFD2BA21-56EC-47F3-AE65-4D83EA459F79}"/>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gradFill flip="none" rotWithShape="1">
                <a:gsLst>
                  <a:gs pos="0">
                    <a:srgbClr val="3F6EC2">
                      <a:lumMod val="75000"/>
                    </a:srgbClr>
                  </a:gs>
                  <a:gs pos="100000">
                    <a:srgbClr val="3F6EC2"/>
                  </a:gs>
                </a:gsLst>
                <a:lin ang="5400000" scaled="1"/>
                <a:tileRect/>
              </a:gradFill>
              <a:ln>
                <a:noFill/>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defRPr/>
                </a:pPr>
                <a:endParaRPr lang="en-US" sz="2103" kern="0">
                  <a:solidFill>
                    <a:prstClr val="black"/>
                  </a:solidFill>
                  <a:latin typeface="Calibri"/>
                  <a:ea typeface="+mn-ea"/>
                </a:endParaRPr>
              </a:p>
            </p:txBody>
          </p:sp>
          <p:sp>
            <p:nvSpPr>
              <p:cNvPr id="153" name="Freeform 49">
                <a:extLst>
                  <a:ext uri="{FF2B5EF4-FFF2-40B4-BE49-F238E27FC236}">
                    <a16:creationId xmlns:a16="http://schemas.microsoft.com/office/drawing/2014/main" id="{3F0CCBF9-A2D6-4D07-A530-CCC048F885A0}"/>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gradFill flip="none" rotWithShape="1">
                <a:gsLst>
                  <a:gs pos="0">
                    <a:srgbClr val="6DC6CD">
                      <a:lumMod val="75000"/>
                    </a:srgbClr>
                  </a:gs>
                  <a:gs pos="100000">
                    <a:srgbClr val="6DC6CD"/>
                  </a:gs>
                </a:gsLst>
                <a:lin ang="9600000" scaled="0"/>
                <a:tileRect/>
              </a:gradFill>
              <a:ln>
                <a:noFill/>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defRPr/>
                </a:pPr>
                <a:endParaRPr lang="en-US" sz="2103" kern="0">
                  <a:solidFill>
                    <a:prstClr val="black"/>
                  </a:solidFill>
                  <a:latin typeface="Calibri"/>
                  <a:ea typeface="+mn-ea"/>
                </a:endParaRPr>
              </a:p>
            </p:txBody>
          </p:sp>
        </p:grpSp>
        <p:sp>
          <p:nvSpPr>
            <p:cNvPr id="64" name="Freeform 51">
              <a:extLst>
                <a:ext uri="{FF2B5EF4-FFF2-40B4-BE49-F238E27FC236}">
                  <a16:creationId xmlns:a16="http://schemas.microsoft.com/office/drawing/2014/main" id="{E8405FFB-529F-4451-9CD6-A488B9B5BB75}"/>
                </a:ext>
              </a:extLst>
            </p:cNvPr>
            <p:cNvSpPr>
              <a:spLocks/>
            </p:cNvSpPr>
            <p:nvPr/>
          </p:nvSpPr>
          <p:spPr bwMode="auto">
            <a:xfrm>
              <a:off x="5139270" y="3243203"/>
              <a:ext cx="2245660" cy="15075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rgbClr val="52BF8A"/>
            </a:solidFill>
            <a:ln>
              <a:noFill/>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65" name="Line 50">
              <a:extLst>
                <a:ext uri="{FF2B5EF4-FFF2-40B4-BE49-F238E27FC236}">
                  <a16:creationId xmlns:a16="http://schemas.microsoft.com/office/drawing/2014/main" id="{DFDCC935-4C09-4D93-AA73-3452E4B9E2F7}"/>
                </a:ext>
              </a:extLst>
            </p:cNvPr>
            <p:cNvSpPr>
              <a:spLocks noChangeShapeType="1"/>
            </p:cNvSpPr>
            <p:nvPr/>
          </p:nvSpPr>
          <p:spPr bwMode="auto">
            <a:xfrm>
              <a:off x="7286849" y="4746255"/>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66" name="Line 54">
              <a:extLst>
                <a:ext uri="{FF2B5EF4-FFF2-40B4-BE49-F238E27FC236}">
                  <a16:creationId xmlns:a16="http://schemas.microsoft.com/office/drawing/2014/main" id="{1F54C05D-3F6F-4EA8-9281-C488B08FCE69}"/>
                </a:ext>
              </a:extLst>
            </p:cNvPr>
            <p:cNvSpPr>
              <a:spLocks noChangeShapeType="1"/>
            </p:cNvSpPr>
            <p:nvPr/>
          </p:nvSpPr>
          <p:spPr bwMode="auto">
            <a:xfrm>
              <a:off x="6253822" y="4378773"/>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67" name="Freeform 56">
              <a:extLst>
                <a:ext uri="{FF2B5EF4-FFF2-40B4-BE49-F238E27FC236}">
                  <a16:creationId xmlns:a16="http://schemas.microsoft.com/office/drawing/2014/main" id="{E81D28E6-4AAE-4B7E-9FE9-96592AC130BE}"/>
                </a:ext>
              </a:extLst>
            </p:cNvPr>
            <p:cNvSpPr>
              <a:spLocks/>
            </p:cNvSpPr>
            <p:nvPr/>
          </p:nvSpPr>
          <p:spPr bwMode="auto">
            <a:xfrm>
              <a:off x="5950663" y="4469210"/>
              <a:ext cx="2110003" cy="1270588"/>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rgbClr val="6DC6CD"/>
            </a:solidFill>
            <a:ln>
              <a:noFill/>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68" name="Freeform 55">
              <a:extLst>
                <a:ext uri="{FF2B5EF4-FFF2-40B4-BE49-F238E27FC236}">
                  <a16:creationId xmlns:a16="http://schemas.microsoft.com/office/drawing/2014/main" id="{EAA838D2-CA8C-46F9-A4F7-6071E451927A}"/>
                </a:ext>
              </a:extLst>
            </p:cNvPr>
            <p:cNvSpPr>
              <a:spLocks/>
            </p:cNvSpPr>
            <p:nvPr/>
          </p:nvSpPr>
          <p:spPr bwMode="auto">
            <a:xfrm>
              <a:off x="6705373" y="3389051"/>
              <a:ext cx="1710677" cy="2048226"/>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rgbClr val="3F6EC2"/>
            </a:solidFill>
            <a:ln>
              <a:noFill/>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69" name="Freeform 53">
              <a:extLst>
                <a:ext uri="{FF2B5EF4-FFF2-40B4-BE49-F238E27FC236}">
                  <a16:creationId xmlns:a16="http://schemas.microsoft.com/office/drawing/2014/main" id="{85D9135D-6149-4576-A1E3-07405780DC93}"/>
                </a:ext>
              </a:extLst>
            </p:cNvPr>
            <p:cNvSpPr>
              <a:spLocks/>
            </p:cNvSpPr>
            <p:nvPr/>
          </p:nvSpPr>
          <p:spPr bwMode="auto">
            <a:xfrm>
              <a:off x="6122623" y="2655996"/>
              <a:ext cx="1840600" cy="2094720"/>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rgbClr val="002D62"/>
            </a:solidFill>
            <a:ln>
              <a:noFill/>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defRPr/>
              </a:pPr>
              <a:endParaRPr lang="en-US" sz="2103" kern="0">
                <a:solidFill>
                  <a:prstClr val="black"/>
                </a:solidFill>
                <a:latin typeface="Calibri"/>
                <a:ea typeface="+mn-ea"/>
              </a:endParaRPr>
            </a:p>
          </p:txBody>
        </p:sp>
        <p:sp>
          <p:nvSpPr>
            <p:cNvPr id="71" name="Oval 70">
              <a:extLst>
                <a:ext uri="{FF2B5EF4-FFF2-40B4-BE49-F238E27FC236}">
                  <a16:creationId xmlns:a16="http://schemas.microsoft.com/office/drawing/2014/main" id="{571B18CA-8CDA-4FD0-9BAF-D2D500E22C78}"/>
                </a:ext>
              </a:extLst>
            </p:cNvPr>
            <p:cNvSpPr/>
            <p:nvPr/>
          </p:nvSpPr>
          <p:spPr>
            <a:xfrm>
              <a:off x="4655048" y="3340813"/>
              <a:ext cx="567658" cy="567658"/>
            </a:xfrm>
            <a:prstGeom prst="ellipse">
              <a:avLst/>
            </a:prstGeom>
            <a:solidFill>
              <a:srgbClr val="52BF8A"/>
            </a:solidFill>
            <a:ln w="12700" cap="flat" cmpd="sng" algn="ctr">
              <a:noFill/>
              <a:prstDash val="solid"/>
              <a:miter lim="800000"/>
            </a:ln>
            <a:effectLst/>
          </p:spPr>
          <p:txBody>
            <a:bodyPr rtlCol="0" anchor="ctr"/>
            <a:lstStyle/>
            <a:p>
              <a:pPr algn="ctr" defTabSz="915337" fontAlgn="auto">
                <a:spcBef>
                  <a:spcPts val="0"/>
                </a:spcBef>
                <a:spcAft>
                  <a:spcPts val="0"/>
                </a:spcAft>
                <a:defRPr/>
              </a:pPr>
              <a:endParaRPr lang="en-US" sz="2703" kern="0">
                <a:solidFill>
                  <a:prstClr val="white"/>
                </a:solidFill>
                <a:latin typeface="Calibri"/>
                <a:ea typeface="+mn-ea"/>
              </a:endParaRPr>
            </a:p>
          </p:txBody>
        </p:sp>
        <p:sp>
          <p:nvSpPr>
            <p:cNvPr id="72" name="Freeform 74">
              <a:extLst>
                <a:ext uri="{FF2B5EF4-FFF2-40B4-BE49-F238E27FC236}">
                  <a16:creationId xmlns:a16="http://schemas.microsoft.com/office/drawing/2014/main" id="{7F9F3950-701E-4E22-94CF-EC337C04E360}"/>
                </a:ext>
              </a:extLst>
            </p:cNvPr>
            <p:cNvSpPr>
              <a:spLocks noEditPoints="1"/>
            </p:cNvSpPr>
            <p:nvPr/>
          </p:nvSpPr>
          <p:spPr bwMode="auto">
            <a:xfrm>
              <a:off x="4782764" y="3487209"/>
              <a:ext cx="312224" cy="248177"/>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73" name="Freeform 75">
              <a:extLst>
                <a:ext uri="{FF2B5EF4-FFF2-40B4-BE49-F238E27FC236}">
                  <a16:creationId xmlns:a16="http://schemas.microsoft.com/office/drawing/2014/main" id="{CEEC8118-3FCE-4CEF-9F55-8FF46F70B3A6}"/>
                </a:ext>
              </a:extLst>
            </p:cNvPr>
            <p:cNvSpPr>
              <a:spLocks/>
            </p:cNvSpPr>
            <p:nvPr/>
          </p:nvSpPr>
          <p:spPr bwMode="auto">
            <a:xfrm>
              <a:off x="4841474" y="3748730"/>
              <a:ext cx="194807" cy="13343"/>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74" name="Freeform 76">
              <a:extLst>
                <a:ext uri="{FF2B5EF4-FFF2-40B4-BE49-F238E27FC236}">
                  <a16:creationId xmlns:a16="http://schemas.microsoft.com/office/drawing/2014/main" id="{60BC22E3-4870-4938-A663-95DDB922CD5A}"/>
                </a:ext>
              </a:extLst>
            </p:cNvPr>
            <p:cNvSpPr>
              <a:spLocks/>
            </p:cNvSpPr>
            <p:nvPr/>
          </p:nvSpPr>
          <p:spPr bwMode="auto">
            <a:xfrm>
              <a:off x="4925535" y="3722043"/>
              <a:ext cx="13343" cy="40029"/>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75" name="Oval 77">
              <a:extLst>
                <a:ext uri="{FF2B5EF4-FFF2-40B4-BE49-F238E27FC236}">
                  <a16:creationId xmlns:a16="http://schemas.microsoft.com/office/drawing/2014/main" id="{74ABCD76-C34C-4473-8F07-EE1243E053BA}"/>
                </a:ext>
              </a:extLst>
            </p:cNvPr>
            <p:cNvSpPr>
              <a:spLocks noChangeArrowheads="1"/>
            </p:cNvSpPr>
            <p:nvPr/>
          </p:nvSpPr>
          <p:spPr bwMode="auto">
            <a:xfrm>
              <a:off x="4925535" y="3690020"/>
              <a:ext cx="26686" cy="253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76" name="Rectangle 78">
              <a:extLst>
                <a:ext uri="{FF2B5EF4-FFF2-40B4-BE49-F238E27FC236}">
                  <a16:creationId xmlns:a16="http://schemas.microsoft.com/office/drawing/2014/main" id="{9A4C6022-0B4D-475D-AF82-D4F8C2403157}"/>
                </a:ext>
              </a:extLst>
            </p:cNvPr>
            <p:cNvSpPr>
              <a:spLocks noChangeArrowheads="1"/>
            </p:cNvSpPr>
            <p:nvPr/>
          </p:nvSpPr>
          <p:spPr bwMode="auto">
            <a:xfrm>
              <a:off x="4789437" y="3670006"/>
              <a:ext cx="298882" cy="133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77" name="Freeform 79">
              <a:extLst>
                <a:ext uri="{FF2B5EF4-FFF2-40B4-BE49-F238E27FC236}">
                  <a16:creationId xmlns:a16="http://schemas.microsoft.com/office/drawing/2014/main" id="{EB9CA888-EB80-4F69-B780-0A382154BFDE}"/>
                </a:ext>
              </a:extLst>
            </p:cNvPr>
            <p:cNvSpPr>
              <a:spLocks noEditPoints="1"/>
            </p:cNvSpPr>
            <p:nvPr/>
          </p:nvSpPr>
          <p:spPr bwMode="auto">
            <a:xfrm>
              <a:off x="4861488" y="3591284"/>
              <a:ext cx="52038" cy="65382"/>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78" name="Freeform 80">
              <a:extLst>
                <a:ext uri="{FF2B5EF4-FFF2-40B4-BE49-F238E27FC236}">
                  <a16:creationId xmlns:a16="http://schemas.microsoft.com/office/drawing/2014/main" id="{5417ED77-13F7-4534-94F6-E09464AB49F2}"/>
                </a:ext>
              </a:extLst>
            </p:cNvPr>
            <p:cNvSpPr>
              <a:spLocks noEditPoints="1"/>
            </p:cNvSpPr>
            <p:nvPr/>
          </p:nvSpPr>
          <p:spPr bwMode="auto">
            <a:xfrm>
              <a:off x="4925535" y="3552589"/>
              <a:ext cx="52038" cy="104075"/>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79" name="Freeform 81">
              <a:extLst>
                <a:ext uri="{FF2B5EF4-FFF2-40B4-BE49-F238E27FC236}">
                  <a16:creationId xmlns:a16="http://schemas.microsoft.com/office/drawing/2014/main" id="{AC7C6CDC-1D7D-424F-B357-7D7C17640C3A}"/>
                </a:ext>
              </a:extLst>
            </p:cNvPr>
            <p:cNvSpPr>
              <a:spLocks noEditPoints="1"/>
            </p:cNvSpPr>
            <p:nvPr/>
          </p:nvSpPr>
          <p:spPr bwMode="auto">
            <a:xfrm>
              <a:off x="4990914" y="3525903"/>
              <a:ext cx="52038" cy="130761"/>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80" name="Rectangle 82">
              <a:extLst>
                <a:ext uri="{FF2B5EF4-FFF2-40B4-BE49-F238E27FC236}">
                  <a16:creationId xmlns:a16="http://schemas.microsoft.com/office/drawing/2014/main" id="{5FD1EF26-93C6-40BE-B20B-0DBBF5311F84}"/>
                </a:ext>
              </a:extLst>
            </p:cNvPr>
            <p:cNvSpPr>
              <a:spLocks noChangeArrowheads="1"/>
            </p:cNvSpPr>
            <p:nvPr/>
          </p:nvSpPr>
          <p:spPr bwMode="auto">
            <a:xfrm>
              <a:off x="4834801" y="3525903"/>
              <a:ext cx="13343" cy="1307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81" name="Freeform 86">
              <a:extLst>
                <a:ext uri="{FF2B5EF4-FFF2-40B4-BE49-F238E27FC236}">
                  <a16:creationId xmlns:a16="http://schemas.microsoft.com/office/drawing/2014/main" id="{01EB0008-3C20-4C5B-9C7E-EF64FD91B513}"/>
                </a:ext>
              </a:extLst>
            </p:cNvPr>
            <p:cNvSpPr>
              <a:spLocks/>
            </p:cNvSpPr>
            <p:nvPr/>
          </p:nvSpPr>
          <p:spPr bwMode="auto">
            <a:xfrm>
              <a:off x="4810869" y="4133486"/>
              <a:ext cx="434943" cy="1423273"/>
            </a:xfrm>
            <a:custGeom>
              <a:avLst/>
              <a:gdLst>
                <a:gd name="T0" fmla="*/ 289 w 289"/>
                <a:gd name="T1" fmla="*/ 945 h 945"/>
                <a:gd name="T2" fmla="*/ 0 w 289"/>
                <a:gd name="T3" fmla="*/ 127 h 945"/>
                <a:gd name="T4" fmla="*/ 6 w 289"/>
                <a:gd name="T5" fmla="*/ 0 h 945"/>
              </a:gdLst>
              <a:ahLst/>
              <a:cxnLst>
                <a:cxn ang="0">
                  <a:pos x="T0" y="T1"/>
                </a:cxn>
                <a:cxn ang="0">
                  <a:pos x="T2" y="T3"/>
                </a:cxn>
                <a:cxn ang="0">
                  <a:pos x="T4" y="T5"/>
                </a:cxn>
              </a:cxnLst>
              <a:rect l="0" t="0" r="r" b="b"/>
              <a:pathLst>
                <a:path w="289" h="945">
                  <a:moveTo>
                    <a:pt x="289" y="945"/>
                  </a:moveTo>
                  <a:cubicBezTo>
                    <a:pt x="108" y="721"/>
                    <a:pt x="0" y="437"/>
                    <a:pt x="0" y="127"/>
                  </a:cubicBezTo>
                  <a:cubicBezTo>
                    <a:pt x="0" y="84"/>
                    <a:pt x="2" y="42"/>
                    <a:pt x="6" y="0"/>
                  </a:cubicBezTo>
                </a:path>
              </a:pathLst>
            </a:custGeom>
            <a:noFill/>
            <a:ln w="12700" cap="flat">
              <a:solidFill>
                <a:srgbClr val="000000">
                  <a:lumMod val="65000"/>
                  <a:lumOff val="35000"/>
                </a:srgb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82" name="Freeform 87">
              <a:extLst>
                <a:ext uri="{FF2B5EF4-FFF2-40B4-BE49-F238E27FC236}">
                  <a16:creationId xmlns:a16="http://schemas.microsoft.com/office/drawing/2014/main" id="{A814BF4C-0D03-4311-942F-8DAA46059A5C}"/>
                </a:ext>
              </a:extLst>
            </p:cNvPr>
            <p:cNvSpPr>
              <a:spLocks/>
            </p:cNvSpPr>
            <p:nvPr/>
          </p:nvSpPr>
          <p:spPr bwMode="auto">
            <a:xfrm>
              <a:off x="6004889" y="6131799"/>
              <a:ext cx="1468486" cy="158566"/>
            </a:xfrm>
            <a:custGeom>
              <a:avLst/>
              <a:gdLst>
                <a:gd name="T0" fmla="*/ 975 w 975"/>
                <a:gd name="T1" fmla="*/ 21 h 105"/>
                <a:gd name="T2" fmla="*/ 513 w 975"/>
                <a:gd name="T3" fmla="*/ 105 h 105"/>
                <a:gd name="T4" fmla="*/ 0 w 975"/>
                <a:gd name="T5" fmla="*/ 0 h 105"/>
              </a:gdLst>
              <a:ahLst/>
              <a:cxnLst>
                <a:cxn ang="0">
                  <a:pos x="T0" y="T1"/>
                </a:cxn>
                <a:cxn ang="0">
                  <a:pos x="T2" y="T3"/>
                </a:cxn>
                <a:cxn ang="0">
                  <a:pos x="T4" y="T5"/>
                </a:cxn>
              </a:cxnLst>
              <a:rect l="0" t="0" r="r" b="b"/>
              <a:pathLst>
                <a:path w="975" h="105">
                  <a:moveTo>
                    <a:pt x="975" y="21"/>
                  </a:moveTo>
                  <a:cubicBezTo>
                    <a:pt x="831" y="76"/>
                    <a:pt x="676" y="105"/>
                    <a:pt x="513" y="105"/>
                  </a:cubicBezTo>
                  <a:cubicBezTo>
                    <a:pt x="331" y="105"/>
                    <a:pt x="157" y="68"/>
                    <a:pt x="0" y="0"/>
                  </a:cubicBezTo>
                </a:path>
              </a:pathLst>
            </a:custGeom>
            <a:noFill/>
            <a:ln w="12700" cap="flat">
              <a:solidFill>
                <a:srgbClr val="000000">
                  <a:lumMod val="65000"/>
                  <a:lumOff val="35000"/>
                </a:srgb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91" name="Freeform 88">
              <a:extLst>
                <a:ext uri="{FF2B5EF4-FFF2-40B4-BE49-F238E27FC236}">
                  <a16:creationId xmlns:a16="http://schemas.microsoft.com/office/drawing/2014/main" id="{3AF7BC04-010F-42D7-AD89-F5287AC7347D}"/>
                </a:ext>
              </a:extLst>
            </p:cNvPr>
            <p:cNvSpPr>
              <a:spLocks/>
            </p:cNvSpPr>
            <p:nvPr/>
          </p:nvSpPr>
          <p:spPr bwMode="auto">
            <a:xfrm>
              <a:off x="8252197" y="4236013"/>
              <a:ext cx="492254" cy="1390159"/>
            </a:xfrm>
            <a:custGeom>
              <a:avLst/>
              <a:gdLst>
                <a:gd name="T0" fmla="*/ 326 w 327"/>
                <a:gd name="T1" fmla="*/ 0 h 923"/>
                <a:gd name="T2" fmla="*/ 327 w 327"/>
                <a:gd name="T3" fmla="*/ 59 h 923"/>
                <a:gd name="T4" fmla="*/ 0 w 327"/>
                <a:gd name="T5" fmla="*/ 923 h 923"/>
              </a:gdLst>
              <a:ahLst/>
              <a:cxnLst>
                <a:cxn ang="0">
                  <a:pos x="T0" y="T1"/>
                </a:cxn>
                <a:cxn ang="0">
                  <a:pos x="T2" y="T3"/>
                </a:cxn>
                <a:cxn ang="0">
                  <a:pos x="T4" y="T5"/>
                </a:cxn>
              </a:cxnLst>
              <a:rect l="0" t="0" r="r" b="b"/>
              <a:pathLst>
                <a:path w="327" h="923">
                  <a:moveTo>
                    <a:pt x="326" y="0"/>
                  </a:moveTo>
                  <a:cubicBezTo>
                    <a:pt x="327" y="19"/>
                    <a:pt x="327" y="39"/>
                    <a:pt x="327" y="59"/>
                  </a:cubicBezTo>
                  <a:cubicBezTo>
                    <a:pt x="327" y="390"/>
                    <a:pt x="204" y="693"/>
                    <a:pt x="0" y="923"/>
                  </a:cubicBezTo>
                </a:path>
              </a:pathLst>
            </a:custGeom>
            <a:noFill/>
            <a:ln w="12700" cap="flat">
              <a:solidFill>
                <a:srgbClr val="000000">
                  <a:lumMod val="65000"/>
                  <a:lumOff val="35000"/>
                </a:srgb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21" name="Freeform 89">
              <a:extLst>
                <a:ext uri="{FF2B5EF4-FFF2-40B4-BE49-F238E27FC236}">
                  <a16:creationId xmlns:a16="http://schemas.microsoft.com/office/drawing/2014/main" id="{04ECEBB9-9BA6-4146-8508-90D9A72F1C90}"/>
                </a:ext>
              </a:extLst>
            </p:cNvPr>
            <p:cNvSpPr>
              <a:spLocks/>
            </p:cNvSpPr>
            <p:nvPr/>
          </p:nvSpPr>
          <p:spPr bwMode="auto">
            <a:xfrm>
              <a:off x="7289974" y="2425557"/>
              <a:ext cx="1188289" cy="909366"/>
            </a:xfrm>
            <a:custGeom>
              <a:avLst/>
              <a:gdLst>
                <a:gd name="T0" fmla="*/ 0 w 789"/>
                <a:gd name="T1" fmla="*/ 0 h 604"/>
                <a:gd name="T2" fmla="*/ 789 w 789"/>
                <a:gd name="T3" fmla="*/ 604 h 604"/>
              </a:gdLst>
              <a:ahLst/>
              <a:cxnLst>
                <a:cxn ang="0">
                  <a:pos x="T0" y="T1"/>
                </a:cxn>
                <a:cxn ang="0">
                  <a:pos x="T2" y="T3"/>
                </a:cxn>
              </a:cxnLst>
              <a:rect l="0" t="0" r="r" b="b"/>
              <a:pathLst>
                <a:path w="789" h="604">
                  <a:moveTo>
                    <a:pt x="0" y="0"/>
                  </a:moveTo>
                  <a:cubicBezTo>
                    <a:pt x="335" y="90"/>
                    <a:pt x="618" y="311"/>
                    <a:pt x="789" y="604"/>
                  </a:cubicBezTo>
                </a:path>
              </a:pathLst>
            </a:custGeom>
            <a:noFill/>
            <a:ln w="12700" cap="flat">
              <a:solidFill>
                <a:srgbClr val="000000">
                  <a:lumMod val="65000"/>
                  <a:lumOff val="35000"/>
                </a:srgb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22" name="Freeform 90">
              <a:extLst>
                <a:ext uri="{FF2B5EF4-FFF2-40B4-BE49-F238E27FC236}">
                  <a16:creationId xmlns:a16="http://schemas.microsoft.com/office/drawing/2014/main" id="{76DCC23C-3F7D-4146-8076-078C90B077AB}"/>
                </a:ext>
              </a:extLst>
            </p:cNvPr>
            <p:cNvSpPr>
              <a:spLocks/>
            </p:cNvSpPr>
            <p:nvPr/>
          </p:nvSpPr>
          <p:spPr bwMode="auto">
            <a:xfrm>
              <a:off x="5129911" y="2404543"/>
              <a:ext cx="1221404" cy="846323"/>
            </a:xfrm>
            <a:custGeom>
              <a:avLst/>
              <a:gdLst>
                <a:gd name="T0" fmla="*/ 0 w 811"/>
                <a:gd name="T1" fmla="*/ 562 h 562"/>
                <a:gd name="T2" fmla="*/ 811 w 811"/>
                <a:gd name="T3" fmla="*/ 0 h 562"/>
              </a:gdLst>
              <a:ahLst/>
              <a:cxnLst>
                <a:cxn ang="0">
                  <a:pos x="T0" y="T1"/>
                </a:cxn>
                <a:cxn ang="0">
                  <a:pos x="T2" y="T3"/>
                </a:cxn>
              </a:cxnLst>
              <a:rect l="0" t="0" r="r" b="b"/>
              <a:pathLst>
                <a:path w="811" h="562">
                  <a:moveTo>
                    <a:pt x="0" y="562"/>
                  </a:moveTo>
                  <a:cubicBezTo>
                    <a:pt x="184" y="281"/>
                    <a:pt x="473" y="75"/>
                    <a:pt x="811" y="0"/>
                  </a:cubicBezTo>
                </a:path>
              </a:pathLst>
            </a:custGeom>
            <a:noFill/>
            <a:ln w="12700" cap="flat">
              <a:solidFill>
                <a:srgbClr val="000000">
                  <a:lumMod val="65000"/>
                  <a:lumOff val="35000"/>
                </a:srgb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23" name="Oval 122">
              <a:extLst>
                <a:ext uri="{FF2B5EF4-FFF2-40B4-BE49-F238E27FC236}">
                  <a16:creationId xmlns:a16="http://schemas.microsoft.com/office/drawing/2014/main" id="{E84E7CF3-7DE4-40E1-A50B-55F266017D4D}"/>
                </a:ext>
              </a:extLst>
            </p:cNvPr>
            <p:cNvSpPr/>
            <p:nvPr/>
          </p:nvSpPr>
          <p:spPr>
            <a:xfrm>
              <a:off x="6533098" y="2002680"/>
              <a:ext cx="567658" cy="567658"/>
            </a:xfrm>
            <a:prstGeom prst="ellipse">
              <a:avLst/>
            </a:prstGeom>
            <a:solidFill>
              <a:srgbClr val="002D62"/>
            </a:solidFill>
            <a:ln w="12700" cap="flat" cmpd="sng" algn="ctr">
              <a:noFill/>
              <a:prstDash val="solid"/>
              <a:miter lim="800000"/>
            </a:ln>
            <a:effectLst/>
          </p:spPr>
          <p:txBody>
            <a:bodyPr rtlCol="0" anchor="ctr"/>
            <a:lstStyle/>
            <a:p>
              <a:pPr algn="ctr" defTabSz="915337" fontAlgn="auto">
                <a:spcBef>
                  <a:spcPts val="0"/>
                </a:spcBef>
                <a:spcAft>
                  <a:spcPts val="0"/>
                </a:spcAft>
                <a:defRPr/>
              </a:pPr>
              <a:endParaRPr lang="en-US" sz="2703" kern="0">
                <a:solidFill>
                  <a:prstClr val="white"/>
                </a:solidFill>
                <a:latin typeface="Calibri"/>
                <a:ea typeface="+mn-ea"/>
              </a:endParaRPr>
            </a:p>
          </p:txBody>
        </p:sp>
        <p:sp>
          <p:nvSpPr>
            <p:cNvPr id="124" name="Oval 123">
              <a:extLst>
                <a:ext uri="{FF2B5EF4-FFF2-40B4-BE49-F238E27FC236}">
                  <a16:creationId xmlns:a16="http://schemas.microsoft.com/office/drawing/2014/main" id="{B46A779E-61DD-4129-98F1-647DBD684695}"/>
                </a:ext>
              </a:extLst>
            </p:cNvPr>
            <p:cNvSpPr/>
            <p:nvPr/>
          </p:nvSpPr>
          <p:spPr>
            <a:xfrm>
              <a:off x="8359590" y="3493384"/>
              <a:ext cx="567658" cy="567658"/>
            </a:xfrm>
            <a:prstGeom prst="ellipse">
              <a:avLst/>
            </a:prstGeom>
            <a:solidFill>
              <a:srgbClr val="3F6EC2"/>
            </a:solidFill>
            <a:ln w="12700" cap="flat" cmpd="sng" algn="ctr">
              <a:noFill/>
              <a:prstDash val="solid"/>
              <a:miter lim="800000"/>
            </a:ln>
            <a:effectLst/>
          </p:spPr>
          <p:txBody>
            <a:bodyPr rtlCol="0" anchor="ctr"/>
            <a:lstStyle/>
            <a:p>
              <a:pPr algn="ctr" defTabSz="915337" fontAlgn="auto">
                <a:spcBef>
                  <a:spcPts val="0"/>
                </a:spcBef>
                <a:spcAft>
                  <a:spcPts val="0"/>
                </a:spcAft>
                <a:defRPr/>
              </a:pPr>
              <a:endParaRPr lang="en-US" sz="2703" kern="0">
                <a:solidFill>
                  <a:prstClr val="white"/>
                </a:solidFill>
                <a:latin typeface="Calibri"/>
                <a:ea typeface="+mn-ea"/>
              </a:endParaRPr>
            </a:p>
          </p:txBody>
        </p:sp>
        <p:sp>
          <p:nvSpPr>
            <p:cNvPr id="125" name="Oval 124">
              <a:extLst>
                <a:ext uri="{FF2B5EF4-FFF2-40B4-BE49-F238E27FC236}">
                  <a16:creationId xmlns:a16="http://schemas.microsoft.com/office/drawing/2014/main" id="{0C307B8D-3B54-43E9-B844-B0DB450653C0}"/>
                </a:ext>
              </a:extLst>
            </p:cNvPr>
            <p:cNvSpPr/>
            <p:nvPr/>
          </p:nvSpPr>
          <p:spPr>
            <a:xfrm>
              <a:off x="5279796" y="5604142"/>
              <a:ext cx="567658" cy="567658"/>
            </a:xfrm>
            <a:prstGeom prst="ellipse">
              <a:avLst/>
            </a:prstGeom>
            <a:solidFill>
              <a:srgbClr val="52BF8A">
                <a:lumMod val="75000"/>
              </a:srgbClr>
            </a:solidFill>
            <a:ln w="12700" cap="flat" cmpd="sng" algn="ctr">
              <a:noFill/>
              <a:prstDash val="solid"/>
              <a:miter lim="800000"/>
            </a:ln>
            <a:effectLst/>
          </p:spPr>
          <p:txBody>
            <a:bodyPr rtlCol="0" anchor="ctr"/>
            <a:lstStyle/>
            <a:p>
              <a:pPr algn="ctr" defTabSz="915337" fontAlgn="auto">
                <a:spcBef>
                  <a:spcPts val="0"/>
                </a:spcBef>
                <a:spcAft>
                  <a:spcPts val="0"/>
                </a:spcAft>
                <a:defRPr/>
              </a:pPr>
              <a:endParaRPr lang="en-US" sz="2703" kern="0">
                <a:solidFill>
                  <a:prstClr val="white"/>
                </a:solidFill>
                <a:latin typeface="Calibri"/>
                <a:ea typeface="+mn-ea"/>
              </a:endParaRPr>
            </a:p>
          </p:txBody>
        </p:sp>
        <p:sp>
          <p:nvSpPr>
            <p:cNvPr id="126" name="Oval 125">
              <a:extLst>
                <a:ext uri="{FF2B5EF4-FFF2-40B4-BE49-F238E27FC236}">
                  <a16:creationId xmlns:a16="http://schemas.microsoft.com/office/drawing/2014/main" id="{9B40D8E1-FA8D-48E7-B827-013AE2C521EF}"/>
                </a:ext>
              </a:extLst>
            </p:cNvPr>
            <p:cNvSpPr/>
            <p:nvPr/>
          </p:nvSpPr>
          <p:spPr>
            <a:xfrm>
              <a:off x="7592799" y="5741662"/>
              <a:ext cx="567658" cy="567658"/>
            </a:xfrm>
            <a:prstGeom prst="ellipse">
              <a:avLst/>
            </a:prstGeom>
            <a:solidFill>
              <a:srgbClr val="6DC6CD"/>
            </a:solidFill>
            <a:ln w="12700" cap="flat" cmpd="sng" algn="ctr">
              <a:noFill/>
              <a:prstDash val="solid"/>
              <a:miter lim="800000"/>
            </a:ln>
            <a:effectLst/>
          </p:spPr>
          <p:txBody>
            <a:bodyPr rtlCol="0" anchor="ctr"/>
            <a:lstStyle/>
            <a:p>
              <a:pPr algn="ctr" defTabSz="915337" fontAlgn="auto">
                <a:spcBef>
                  <a:spcPts val="0"/>
                </a:spcBef>
                <a:spcAft>
                  <a:spcPts val="0"/>
                </a:spcAft>
                <a:defRPr/>
              </a:pPr>
              <a:endParaRPr lang="en-US" sz="2703" kern="0">
                <a:solidFill>
                  <a:prstClr val="white"/>
                </a:solidFill>
                <a:latin typeface="Calibri"/>
                <a:ea typeface="+mn-ea"/>
              </a:endParaRPr>
            </a:p>
          </p:txBody>
        </p:sp>
        <p:grpSp>
          <p:nvGrpSpPr>
            <p:cNvPr id="127" name="Group 119">
              <a:extLst>
                <a:ext uri="{FF2B5EF4-FFF2-40B4-BE49-F238E27FC236}">
                  <a16:creationId xmlns:a16="http://schemas.microsoft.com/office/drawing/2014/main" id="{210B1E68-B054-4E91-A1D4-D653E7B4DCEE}"/>
                </a:ext>
              </a:extLst>
            </p:cNvPr>
            <p:cNvGrpSpPr>
              <a:grpSpLocks noChangeAspect="1"/>
            </p:cNvGrpSpPr>
            <p:nvPr/>
          </p:nvGrpSpPr>
          <p:grpSpPr>
            <a:xfrm>
              <a:off x="6678738" y="2148319"/>
              <a:ext cx="276379" cy="276378"/>
              <a:chOff x="6445250" y="1803400"/>
              <a:chExt cx="371476" cy="371475"/>
            </a:xfrm>
            <a:solidFill>
              <a:srgbClr val="FFFFFF"/>
            </a:solidFill>
          </p:grpSpPr>
          <p:sp>
            <p:nvSpPr>
              <p:cNvPr id="145" name="Freeform 94">
                <a:extLst>
                  <a:ext uri="{FF2B5EF4-FFF2-40B4-BE49-F238E27FC236}">
                    <a16:creationId xmlns:a16="http://schemas.microsoft.com/office/drawing/2014/main" id="{E7288BBF-E90A-4D40-8DA1-3710DBC67964}"/>
                  </a:ext>
                </a:extLst>
              </p:cNvPr>
              <p:cNvSpPr>
                <a:spLocks noEditPoints="1"/>
              </p:cNvSpPr>
              <p:nvPr/>
            </p:nvSpPr>
            <p:spPr bwMode="auto">
              <a:xfrm>
                <a:off x="6523037"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6" name="Freeform 95">
                <a:extLst>
                  <a:ext uri="{FF2B5EF4-FFF2-40B4-BE49-F238E27FC236}">
                    <a16:creationId xmlns:a16="http://schemas.microsoft.com/office/drawing/2014/main" id="{6A1CACB6-5A6C-4B94-BFC8-3FD58C06C62E}"/>
                  </a:ext>
                </a:extLst>
              </p:cNvPr>
              <p:cNvSpPr>
                <a:spLocks noEditPoints="1"/>
              </p:cNvSpPr>
              <p:nvPr/>
            </p:nvSpPr>
            <p:spPr bwMode="auto">
              <a:xfrm>
                <a:off x="6445250" y="1911350"/>
                <a:ext cx="263525" cy="263525"/>
              </a:xfrm>
              <a:custGeom>
                <a:avLst/>
                <a:gdLst>
                  <a:gd name="T0" fmla="*/ 26 w 68"/>
                  <a:gd name="T1" fmla="*/ 68 h 68"/>
                  <a:gd name="T2" fmla="*/ 24 w 68"/>
                  <a:gd name="T3" fmla="*/ 60 h 68"/>
                  <a:gd name="T4" fmla="*/ 11 w 68"/>
                  <a:gd name="T5" fmla="*/ 59 h 68"/>
                  <a:gd name="T6" fmla="*/ 1 w 68"/>
                  <a:gd name="T7" fmla="*/ 44 h 68"/>
                  <a:gd name="T8" fmla="*/ 1 w 68"/>
                  <a:gd name="T9" fmla="*/ 41 h 68"/>
                  <a:gd name="T10" fmla="*/ 6 w 68"/>
                  <a:gd name="T11" fmla="*/ 30 h 68"/>
                  <a:gd name="T12" fmla="*/ 1 w 68"/>
                  <a:gd name="T13" fmla="*/ 24 h 68"/>
                  <a:gd name="T14" fmla="*/ 10 w 68"/>
                  <a:gd name="T15" fmla="*/ 9 h 68"/>
                  <a:gd name="T16" fmla="*/ 16 w 68"/>
                  <a:gd name="T17" fmla="*/ 12 h 68"/>
                  <a:gd name="T18" fmla="*/ 24 w 68"/>
                  <a:gd name="T19" fmla="*/ 2 h 68"/>
                  <a:gd name="T20" fmla="*/ 42 w 68"/>
                  <a:gd name="T21" fmla="*/ 0 h 68"/>
                  <a:gd name="T22" fmla="*/ 44 w 68"/>
                  <a:gd name="T23" fmla="*/ 8 h 68"/>
                  <a:gd name="T24" fmla="*/ 57 w 68"/>
                  <a:gd name="T25" fmla="*/ 9 h 68"/>
                  <a:gd name="T26" fmla="*/ 67 w 68"/>
                  <a:gd name="T27" fmla="*/ 24 h 68"/>
                  <a:gd name="T28" fmla="*/ 62 w 68"/>
                  <a:gd name="T29" fmla="*/ 30 h 68"/>
                  <a:gd name="T30" fmla="*/ 67 w 68"/>
                  <a:gd name="T31" fmla="*/ 41 h 68"/>
                  <a:gd name="T32" fmla="*/ 67 w 68"/>
                  <a:gd name="T33" fmla="*/ 44 h 68"/>
                  <a:gd name="T34" fmla="*/ 58 w 68"/>
                  <a:gd name="T35" fmla="*/ 59 h 68"/>
                  <a:gd name="T36" fmla="*/ 52 w 68"/>
                  <a:gd name="T37" fmla="*/ 56 h 68"/>
                  <a:gd name="T38" fmla="*/ 44 w 68"/>
                  <a:gd name="T39" fmla="*/ 66 h 68"/>
                  <a:gd name="T40" fmla="*/ 28 w 68"/>
                  <a:gd name="T41" fmla="*/ 64 h 68"/>
                  <a:gd name="T42" fmla="*/ 40 w 68"/>
                  <a:gd name="T43" fmla="*/ 59 h 68"/>
                  <a:gd name="T44" fmla="*/ 50 w 68"/>
                  <a:gd name="T45" fmla="*/ 52 h 68"/>
                  <a:gd name="T46" fmla="*/ 57 w 68"/>
                  <a:gd name="T47" fmla="*/ 54 h 68"/>
                  <a:gd name="T48" fmla="*/ 58 w 68"/>
                  <a:gd name="T49" fmla="*/ 41 h 68"/>
                  <a:gd name="T50" fmla="*/ 57 w 68"/>
                  <a:gd name="T51" fmla="*/ 29 h 68"/>
                  <a:gd name="T52" fmla="*/ 63 w 68"/>
                  <a:gd name="T53" fmla="*/ 24 h 68"/>
                  <a:gd name="T54" fmla="*/ 52 w 68"/>
                  <a:gd name="T55" fmla="*/ 16 h 68"/>
                  <a:gd name="T56" fmla="*/ 41 w 68"/>
                  <a:gd name="T57" fmla="*/ 11 h 68"/>
                  <a:gd name="T58" fmla="*/ 40 w 68"/>
                  <a:gd name="T59" fmla="*/ 4 h 68"/>
                  <a:gd name="T60" fmla="*/ 28 w 68"/>
                  <a:gd name="T61" fmla="*/ 9 h 68"/>
                  <a:gd name="T62" fmla="*/ 18 w 68"/>
                  <a:gd name="T63" fmla="*/ 16 h 68"/>
                  <a:gd name="T64" fmla="*/ 11 w 68"/>
                  <a:gd name="T65" fmla="*/ 14 h 68"/>
                  <a:gd name="T66" fmla="*/ 10 w 68"/>
                  <a:gd name="T67" fmla="*/ 27 h 68"/>
                  <a:gd name="T68" fmla="*/ 11 w 68"/>
                  <a:gd name="T69" fmla="*/ 39 h 68"/>
                  <a:gd name="T70" fmla="*/ 5 w 68"/>
                  <a:gd name="T71" fmla="*/ 44 h 68"/>
                  <a:gd name="T72" fmla="*/ 16 w 68"/>
                  <a:gd name="T73" fmla="*/ 52 h 68"/>
                  <a:gd name="T74" fmla="*/ 27 w 68"/>
                  <a:gd name="T75" fmla="*/ 57 h 68"/>
                  <a:gd name="T76" fmla="*/ 28 w 68"/>
                  <a:gd name="T7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42" y="68"/>
                    </a:moveTo>
                    <a:cubicBezTo>
                      <a:pt x="26" y="68"/>
                      <a:pt x="26" y="68"/>
                      <a:pt x="26" y="68"/>
                    </a:cubicBezTo>
                    <a:cubicBezTo>
                      <a:pt x="25" y="68"/>
                      <a:pt x="24" y="67"/>
                      <a:pt x="24" y="66"/>
                    </a:cubicBezTo>
                    <a:cubicBezTo>
                      <a:pt x="24" y="60"/>
                      <a:pt x="24" y="60"/>
                      <a:pt x="24" y="60"/>
                    </a:cubicBezTo>
                    <a:cubicBezTo>
                      <a:pt x="21" y="59"/>
                      <a:pt x="19" y="58"/>
                      <a:pt x="16" y="56"/>
                    </a:cubicBezTo>
                    <a:cubicBezTo>
                      <a:pt x="11" y="59"/>
                      <a:pt x="11" y="59"/>
                      <a:pt x="11" y="59"/>
                    </a:cubicBezTo>
                    <a:cubicBezTo>
                      <a:pt x="10" y="59"/>
                      <a:pt x="9" y="59"/>
                      <a:pt x="9" y="58"/>
                    </a:cubicBezTo>
                    <a:cubicBezTo>
                      <a:pt x="1" y="44"/>
                      <a:pt x="1" y="44"/>
                      <a:pt x="1" y="44"/>
                    </a:cubicBezTo>
                    <a:cubicBezTo>
                      <a:pt x="0" y="44"/>
                      <a:pt x="0" y="43"/>
                      <a:pt x="0" y="43"/>
                    </a:cubicBezTo>
                    <a:cubicBezTo>
                      <a:pt x="0" y="42"/>
                      <a:pt x="1" y="42"/>
                      <a:pt x="1" y="41"/>
                    </a:cubicBezTo>
                    <a:cubicBezTo>
                      <a:pt x="6" y="38"/>
                      <a:pt x="6" y="38"/>
                      <a:pt x="6" y="38"/>
                    </a:cubicBezTo>
                    <a:cubicBezTo>
                      <a:pt x="6" y="35"/>
                      <a:pt x="6" y="33"/>
                      <a:pt x="6" y="30"/>
                    </a:cubicBezTo>
                    <a:cubicBezTo>
                      <a:pt x="1" y="27"/>
                      <a:pt x="1" y="27"/>
                      <a:pt x="1" y="27"/>
                    </a:cubicBezTo>
                    <a:cubicBezTo>
                      <a:pt x="0" y="26"/>
                      <a:pt x="0" y="25"/>
                      <a:pt x="1" y="24"/>
                    </a:cubicBezTo>
                    <a:cubicBezTo>
                      <a:pt x="9" y="10"/>
                      <a:pt x="9" y="10"/>
                      <a:pt x="9" y="10"/>
                    </a:cubicBezTo>
                    <a:cubicBezTo>
                      <a:pt x="9" y="10"/>
                      <a:pt x="9" y="9"/>
                      <a:pt x="10" y="9"/>
                    </a:cubicBezTo>
                    <a:cubicBezTo>
                      <a:pt x="10" y="9"/>
                      <a:pt x="11" y="9"/>
                      <a:pt x="11" y="9"/>
                    </a:cubicBezTo>
                    <a:cubicBezTo>
                      <a:pt x="16" y="12"/>
                      <a:pt x="16" y="12"/>
                      <a:pt x="16" y="12"/>
                    </a:cubicBezTo>
                    <a:cubicBezTo>
                      <a:pt x="19" y="10"/>
                      <a:pt x="21" y="9"/>
                      <a:pt x="24" y="8"/>
                    </a:cubicBezTo>
                    <a:cubicBezTo>
                      <a:pt x="24" y="2"/>
                      <a:pt x="24" y="2"/>
                      <a:pt x="24" y="2"/>
                    </a:cubicBezTo>
                    <a:cubicBezTo>
                      <a:pt x="24" y="1"/>
                      <a:pt x="25" y="0"/>
                      <a:pt x="26" y="0"/>
                    </a:cubicBezTo>
                    <a:cubicBezTo>
                      <a:pt x="42" y="0"/>
                      <a:pt x="42" y="0"/>
                      <a:pt x="42" y="0"/>
                    </a:cubicBezTo>
                    <a:cubicBezTo>
                      <a:pt x="43" y="0"/>
                      <a:pt x="44" y="1"/>
                      <a:pt x="44" y="2"/>
                    </a:cubicBezTo>
                    <a:cubicBezTo>
                      <a:pt x="44" y="8"/>
                      <a:pt x="44" y="8"/>
                      <a:pt x="44" y="8"/>
                    </a:cubicBezTo>
                    <a:cubicBezTo>
                      <a:pt x="47" y="9"/>
                      <a:pt x="49" y="10"/>
                      <a:pt x="52" y="12"/>
                    </a:cubicBezTo>
                    <a:cubicBezTo>
                      <a:pt x="57" y="9"/>
                      <a:pt x="57" y="9"/>
                      <a:pt x="57" y="9"/>
                    </a:cubicBezTo>
                    <a:cubicBezTo>
                      <a:pt x="58" y="9"/>
                      <a:pt x="59" y="9"/>
                      <a:pt x="59" y="10"/>
                    </a:cubicBezTo>
                    <a:cubicBezTo>
                      <a:pt x="67" y="24"/>
                      <a:pt x="67" y="24"/>
                      <a:pt x="67" y="24"/>
                    </a:cubicBezTo>
                    <a:cubicBezTo>
                      <a:pt x="68" y="25"/>
                      <a:pt x="68" y="26"/>
                      <a:pt x="67" y="27"/>
                    </a:cubicBezTo>
                    <a:cubicBezTo>
                      <a:pt x="62" y="30"/>
                      <a:pt x="62" y="30"/>
                      <a:pt x="62" y="30"/>
                    </a:cubicBezTo>
                    <a:cubicBezTo>
                      <a:pt x="62" y="33"/>
                      <a:pt x="62" y="35"/>
                      <a:pt x="62" y="38"/>
                    </a:cubicBezTo>
                    <a:cubicBezTo>
                      <a:pt x="67" y="41"/>
                      <a:pt x="67" y="41"/>
                      <a:pt x="67" y="41"/>
                    </a:cubicBezTo>
                    <a:cubicBezTo>
                      <a:pt x="67" y="42"/>
                      <a:pt x="68" y="42"/>
                      <a:pt x="68" y="43"/>
                    </a:cubicBezTo>
                    <a:cubicBezTo>
                      <a:pt x="68" y="43"/>
                      <a:pt x="68" y="44"/>
                      <a:pt x="67" y="44"/>
                    </a:cubicBezTo>
                    <a:cubicBezTo>
                      <a:pt x="59" y="58"/>
                      <a:pt x="59" y="58"/>
                      <a:pt x="59" y="58"/>
                    </a:cubicBezTo>
                    <a:cubicBezTo>
                      <a:pt x="59" y="58"/>
                      <a:pt x="59" y="59"/>
                      <a:pt x="58" y="59"/>
                    </a:cubicBezTo>
                    <a:cubicBezTo>
                      <a:pt x="58" y="59"/>
                      <a:pt x="57" y="59"/>
                      <a:pt x="57" y="59"/>
                    </a:cubicBezTo>
                    <a:cubicBezTo>
                      <a:pt x="52" y="56"/>
                      <a:pt x="52" y="56"/>
                      <a:pt x="52" y="56"/>
                    </a:cubicBezTo>
                    <a:cubicBezTo>
                      <a:pt x="49" y="58"/>
                      <a:pt x="47" y="59"/>
                      <a:pt x="44" y="60"/>
                    </a:cubicBezTo>
                    <a:cubicBezTo>
                      <a:pt x="44" y="66"/>
                      <a:pt x="44" y="66"/>
                      <a:pt x="44" y="66"/>
                    </a:cubicBezTo>
                    <a:cubicBezTo>
                      <a:pt x="44" y="67"/>
                      <a:pt x="43" y="68"/>
                      <a:pt x="42" y="68"/>
                    </a:cubicBezTo>
                    <a:close/>
                    <a:moveTo>
                      <a:pt x="28" y="64"/>
                    </a:moveTo>
                    <a:cubicBezTo>
                      <a:pt x="40" y="64"/>
                      <a:pt x="40" y="64"/>
                      <a:pt x="40" y="64"/>
                    </a:cubicBezTo>
                    <a:cubicBezTo>
                      <a:pt x="40" y="59"/>
                      <a:pt x="40" y="59"/>
                      <a:pt x="40" y="59"/>
                    </a:cubicBezTo>
                    <a:cubicBezTo>
                      <a:pt x="40" y="58"/>
                      <a:pt x="41" y="57"/>
                      <a:pt x="41" y="57"/>
                    </a:cubicBezTo>
                    <a:cubicBezTo>
                      <a:pt x="45" y="56"/>
                      <a:pt x="48" y="54"/>
                      <a:pt x="50" y="52"/>
                    </a:cubicBezTo>
                    <a:cubicBezTo>
                      <a:pt x="51" y="51"/>
                      <a:pt x="52" y="51"/>
                      <a:pt x="52" y="52"/>
                    </a:cubicBezTo>
                    <a:cubicBezTo>
                      <a:pt x="57" y="54"/>
                      <a:pt x="57" y="54"/>
                      <a:pt x="57" y="54"/>
                    </a:cubicBezTo>
                    <a:cubicBezTo>
                      <a:pt x="63" y="44"/>
                      <a:pt x="63" y="44"/>
                      <a:pt x="63" y="44"/>
                    </a:cubicBezTo>
                    <a:cubicBezTo>
                      <a:pt x="58" y="41"/>
                      <a:pt x="58" y="41"/>
                      <a:pt x="58" y="41"/>
                    </a:cubicBezTo>
                    <a:cubicBezTo>
                      <a:pt x="58" y="41"/>
                      <a:pt x="57" y="40"/>
                      <a:pt x="57" y="39"/>
                    </a:cubicBezTo>
                    <a:cubicBezTo>
                      <a:pt x="58" y="36"/>
                      <a:pt x="58" y="32"/>
                      <a:pt x="57" y="29"/>
                    </a:cubicBezTo>
                    <a:cubicBezTo>
                      <a:pt x="57" y="28"/>
                      <a:pt x="58" y="27"/>
                      <a:pt x="58" y="27"/>
                    </a:cubicBezTo>
                    <a:cubicBezTo>
                      <a:pt x="63" y="24"/>
                      <a:pt x="63" y="24"/>
                      <a:pt x="63" y="24"/>
                    </a:cubicBezTo>
                    <a:cubicBezTo>
                      <a:pt x="57" y="14"/>
                      <a:pt x="57" y="14"/>
                      <a:pt x="57" y="14"/>
                    </a:cubicBezTo>
                    <a:cubicBezTo>
                      <a:pt x="52" y="16"/>
                      <a:pt x="52" y="16"/>
                      <a:pt x="52" y="16"/>
                    </a:cubicBezTo>
                    <a:cubicBezTo>
                      <a:pt x="52" y="17"/>
                      <a:pt x="51" y="17"/>
                      <a:pt x="50" y="16"/>
                    </a:cubicBezTo>
                    <a:cubicBezTo>
                      <a:pt x="48" y="14"/>
                      <a:pt x="45" y="12"/>
                      <a:pt x="41" y="11"/>
                    </a:cubicBezTo>
                    <a:cubicBezTo>
                      <a:pt x="41" y="11"/>
                      <a:pt x="40" y="10"/>
                      <a:pt x="40" y="9"/>
                    </a:cubicBezTo>
                    <a:cubicBezTo>
                      <a:pt x="40" y="4"/>
                      <a:pt x="40" y="4"/>
                      <a:pt x="40" y="4"/>
                    </a:cubicBezTo>
                    <a:cubicBezTo>
                      <a:pt x="28" y="4"/>
                      <a:pt x="28" y="4"/>
                      <a:pt x="28" y="4"/>
                    </a:cubicBezTo>
                    <a:cubicBezTo>
                      <a:pt x="28" y="9"/>
                      <a:pt x="28" y="9"/>
                      <a:pt x="28" y="9"/>
                    </a:cubicBezTo>
                    <a:cubicBezTo>
                      <a:pt x="28" y="10"/>
                      <a:pt x="27" y="11"/>
                      <a:pt x="27" y="11"/>
                    </a:cubicBezTo>
                    <a:cubicBezTo>
                      <a:pt x="23" y="12"/>
                      <a:pt x="20" y="14"/>
                      <a:pt x="18" y="16"/>
                    </a:cubicBezTo>
                    <a:cubicBezTo>
                      <a:pt x="17" y="17"/>
                      <a:pt x="16" y="17"/>
                      <a:pt x="16" y="16"/>
                    </a:cubicBezTo>
                    <a:cubicBezTo>
                      <a:pt x="11" y="14"/>
                      <a:pt x="11" y="14"/>
                      <a:pt x="11" y="14"/>
                    </a:cubicBezTo>
                    <a:cubicBezTo>
                      <a:pt x="5" y="24"/>
                      <a:pt x="5" y="24"/>
                      <a:pt x="5" y="24"/>
                    </a:cubicBezTo>
                    <a:cubicBezTo>
                      <a:pt x="10" y="27"/>
                      <a:pt x="10" y="27"/>
                      <a:pt x="10" y="27"/>
                    </a:cubicBezTo>
                    <a:cubicBezTo>
                      <a:pt x="10" y="27"/>
                      <a:pt x="11" y="28"/>
                      <a:pt x="11" y="29"/>
                    </a:cubicBezTo>
                    <a:cubicBezTo>
                      <a:pt x="10" y="32"/>
                      <a:pt x="10" y="36"/>
                      <a:pt x="11" y="39"/>
                    </a:cubicBezTo>
                    <a:cubicBezTo>
                      <a:pt x="11" y="40"/>
                      <a:pt x="10" y="41"/>
                      <a:pt x="10" y="41"/>
                    </a:cubicBezTo>
                    <a:cubicBezTo>
                      <a:pt x="5" y="44"/>
                      <a:pt x="5" y="44"/>
                      <a:pt x="5" y="44"/>
                    </a:cubicBezTo>
                    <a:cubicBezTo>
                      <a:pt x="11" y="54"/>
                      <a:pt x="11" y="54"/>
                      <a:pt x="11" y="54"/>
                    </a:cubicBezTo>
                    <a:cubicBezTo>
                      <a:pt x="16" y="52"/>
                      <a:pt x="16" y="52"/>
                      <a:pt x="16" y="52"/>
                    </a:cubicBezTo>
                    <a:cubicBezTo>
                      <a:pt x="16" y="51"/>
                      <a:pt x="17" y="51"/>
                      <a:pt x="18" y="52"/>
                    </a:cubicBezTo>
                    <a:cubicBezTo>
                      <a:pt x="20" y="54"/>
                      <a:pt x="23" y="56"/>
                      <a:pt x="27" y="57"/>
                    </a:cubicBezTo>
                    <a:cubicBezTo>
                      <a:pt x="27" y="57"/>
                      <a:pt x="28" y="58"/>
                      <a:pt x="28" y="59"/>
                    </a:cubicBezTo>
                    <a:lnTo>
                      <a:pt x="2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7" name="Freeform 96">
                <a:extLst>
                  <a:ext uri="{FF2B5EF4-FFF2-40B4-BE49-F238E27FC236}">
                    <a16:creationId xmlns:a16="http://schemas.microsoft.com/office/drawing/2014/main" id="{BB33D93C-80CA-4224-8AF4-681BDBB047A6}"/>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8" name="Freeform 97">
                <a:extLst>
                  <a:ext uri="{FF2B5EF4-FFF2-40B4-BE49-F238E27FC236}">
                    <a16:creationId xmlns:a16="http://schemas.microsoft.com/office/drawing/2014/main" id="{970F5F68-37B4-4C1D-922D-3C39909B6808}"/>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grpSp>
        <p:grpSp>
          <p:nvGrpSpPr>
            <p:cNvPr id="128" name="Group 129">
              <a:extLst>
                <a:ext uri="{FF2B5EF4-FFF2-40B4-BE49-F238E27FC236}">
                  <a16:creationId xmlns:a16="http://schemas.microsoft.com/office/drawing/2014/main" id="{D1F7D52B-2279-4410-834D-0345CD086EB4}"/>
                </a:ext>
              </a:extLst>
            </p:cNvPr>
            <p:cNvGrpSpPr>
              <a:grpSpLocks noChangeAspect="1"/>
            </p:cNvGrpSpPr>
            <p:nvPr/>
          </p:nvGrpSpPr>
          <p:grpSpPr>
            <a:xfrm>
              <a:off x="7765603" y="5887301"/>
              <a:ext cx="222048" cy="276378"/>
              <a:chOff x="5653088" y="1797050"/>
              <a:chExt cx="298450" cy="371475"/>
            </a:xfrm>
            <a:solidFill>
              <a:srgbClr val="FFFFFF"/>
            </a:solidFill>
          </p:grpSpPr>
          <p:sp>
            <p:nvSpPr>
              <p:cNvPr id="133" name="Freeform 84">
                <a:extLst>
                  <a:ext uri="{FF2B5EF4-FFF2-40B4-BE49-F238E27FC236}">
                    <a16:creationId xmlns:a16="http://schemas.microsoft.com/office/drawing/2014/main" id="{4CC0302C-E970-43D0-B50B-C2A159C0CA4E}"/>
                  </a:ext>
                </a:extLst>
              </p:cNvPr>
              <p:cNvSpPr>
                <a:spLocks/>
              </p:cNvSpPr>
              <p:nvPr/>
            </p:nvSpPr>
            <p:spPr bwMode="auto">
              <a:xfrm>
                <a:off x="5872163" y="1982787"/>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34" name="Freeform 85">
                <a:extLst>
                  <a:ext uri="{FF2B5EF4-FFF2-40B4-BE49-F238E27FC236}">
                    <a16:creationId xmlns:a16="http://schemas.microsoft.com/office/drawing/2014/main" id="{32D09B74-06FB-4AF0-811F-7D407C6B852A}"/>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35" name="Freeform 86">
                <a:extLst>
                  <a:ext uri="{FF2B5EF4-FFF2-40B4-BE49-F238E27FC236}">
                    <a16:creationId xmlns:a16="http://schemas.microsoft.com/office/drawing/2014/main" id="{FB943D70-04A1-46DE-B3DA-CA2E43B1B4B5}"/>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36" name="Freeform 87">
                <a:extLst>
                  <a:ext uri="{FF2B5EF4-FFF2-40B4-BE49-F238E27FC236}">
                    <a16:creationId xmlns:a16="http://schemas.microsoft.com/office/drawing/2014/main" id="{70EBAB48-C7A4-4B90-9AF3-41D82C784A8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37" name="Freeform 88">
                <a:extLst>
                  <a:ext uri="{FF2B5EF4-FFF2-40B4-BE49-F238E27FC236}">
                    <a16:creationId xmlns:a16="http://schemas.microsoft.com/office/drawing/2014/main" id="{1C1E9259-714D-48A1-839A-37DB14BDFB4E}"/>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38" name="Freeform 89">
                <a:extLst>
                  <a:ext uri="{FF2B5EF4-FFF2-40B4-BE49-F238E27FC236}">
                    <a16:creationId xmlns:a16="http://schemas.microsoft.com/office/drawing/2014/main" id="{1450F15D-DF24-4AB5-B1C8-28B2A8DEAA9D}"/>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39" name="Freeform 90">
                <a:extLst>
                  <a:ext uri="{FF2B5EF4-FFF2-40B4-BE49-F238E27FC236}">
                    <a16:creationId xmlns:a16="http://schemas.microsoft.com/office/drawing/2014/main" id="{28A01299-5BF4-4F47-BF90-CBC4987C8CC9}"/>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0" name="Freeform 91">
                <a:extLst>
                  <a:ext uri="{FF2B5EF4-FFF2-40B4-BE49-F238E27FC236}">
                    <a16:creationId xmlns:a16="http://schemas.microsoft.com/office/drawing/2014/main" id="{13CD79FA-5393-44F5-9F9C-59B1AC2F26E5}"/>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1" name="Freeform 92">
                <a:extLst>
                  <a:ext uri="{FF2B5EF4-FFF2-40B4-BE49-F238E27FC236}">
                    <a16:creationId xmlns:a16="http://schemas.microsoft.com/office/drawing/2014/main" id="{D70C3B92-68E5-4003-91BB-EFCDF9B75933}"/>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2" name="Freeform 93">
                <a:extLst>
                  <a:ext uri="{FF2B5EF4-FFF2-40B4-BE49-F238E27FC236}">
                    <a16:creationId xmlns:a16="http://schemas.microsoft.com/office/drawing/2014/main" id="{E9CAB1C5-BCF1-4101-AFC8-35AE520DE397}"/>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3" name="Freeform 94">
                <a:extLst>
                  <a:ext uri="{FF2B5EF4-FFF2-40B4-BE49-F238E27FC236}">
                    <a16:creationId xmlns:a16="http://schemas.microsoft.com/office/drawing/2014/main" id="{2F70056F-B327-4331-9BBB-E1E6F1806D49}"/>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44" name="Freeform 95">
                <a:extLst>
                  <a:ext uri="{FF2B5EF4-FFF2-40B4-BE49-F238E27FC236}">
                    <a16:creationId xmlns:a16="http://schemas.microsoft.com/office/drawing/2014/main" id="{D316391B-5132-4559-A3A5-D160768AF72E}"/>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grpSp>
        <p:grpSp>
          <p:nvGrpSpPr>
            <p:cNvPr id="129" name="Group 155">
              <a:extLst>
                <a:ext uri="{FF2B5EF4-FFF2-40B4-BE49-F238E27FC236}">
                  <a16:creationId xmlns:a16="http://schemas.microsoft.com/office/drawing/2014/main" id="{8CEB4302-5495-472F-8FD7-6DE440FA13FC}"/>
                </a:ext>
              </a:extLst>
            </p:cNvPr>
            <p:cNvGrpSpPr>
              <a:grpSpLocks noChangeAspect="1"/>
            </p:cNvGrpSpPr>
            <p:nvPr/>
          </p:nvGrpSpPr>
          <p:grpSpPr>
            <a:xfrm>
              <a:off x="5431115" y="5755460"/>
              <a:ext cx="265022" cy="265020"/>
              <a:chOff x="2182813" y="2376488"/>
              <a:chExt cx="371476" cy="371475"/>
            </a:xfrm>
            <a:solidFill>
              <a:srgbClr val="FFFFFF"/>
            </a:solidFill>
          </p:grpSpPr>
          <p:sp>
            <p:nvSpPr>
              <p:cNvPr id="131" name="Freeform 101">
                <a:extLst>
                  <a:ext uri="{FF2B5EF4-FFF2-40B4-BE49-F238E27FC236}">
                    <a16:creationId xmlns:a16="http://schemas.microsoft.com/office/drawing/2014/main" id="{D0B7F949-15E7-4483-BC10-3AF45FBA7F0A}"/>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sp>
            <p:nvSpPr>
              <p:cNvPr id="132" name="Freeform 102">
                <a:extLst>
                  <a:ext uri="{FF2B5EF4-FFF2-40B4-BE49-F238E27FC236}">
                    <a16:creationId xmlns:a16="http://schemas.microsoft.com/office/drawing/2014/main" id="{961EB533-181D-4042-84DC-BECB2554683B}"/>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2703" kern="0">
                  <a:solidFill>
                    <a:prstClr val="black"/>
                  </a:solidFill>
                  <a:latin typeface="Calibri"/>
                  <a:ea typeface="+mn-ea"/>
                </a:endParaRPr>
              </a:p>
            </p:txBody>
          </p:sp>
        </p:grpSp>
        <p:sp>
          <p:nvSpPr>
            <p:cNvPr id="130" name="Cloud 129">
              <a:extLst>
                <a:ext uri="{FF2B5EF4-FFF2-40B4-BE49-F238E27FC236}">
                  <a16:creationId xmlns:a16="http://schemas.microsoft.com/office/drawing/2014/main" id="{B4792B3E-CA0B-4382-B3F0-760781CC52E8}"/>
                </a:ext>
              </a:extLst>
            </p:cNvPr>
            <p:cNvSpPr/>
            <p:nvPr/>
          </p:nvSpPr>
          <p:spPr>
            <a:xfrm>
              <a:off x="8476096" y="3651501"/>
              <a:ext cx="334646" cy="249752"/>
            </a:xfrm>
            <a:prstGeom prst="cloud">
              <a:avLst/>
            </a:prstGeom>
            <a:solidFill>
              <a:srgbClr val="3F6E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grpSp>
      <p:sp>
        <p:nvSpPr>
          <p:cNvPr id="154" name="Round Diagonal Corner Rectangle 137">
            <a:extLst>
              <a:ext uri="{FF2B5EF4-FFF2-40B4-BE49-F238E27FC236}">
                <a16:creationId xmlns:a16="http://schemas.microsoft.com/office/drawing/2014/main" id="{F7851DC3-1D47-427C-9282-76DEDA2F8BB8}"/>
              </a:ext>
            </a:extLst>
          </p:cNvPr>
          <p:cNvSpPr/>
          <p:nvPr/>
        </p:nvSpPr>
        <p:spPr>
          <a:xfrm>
            <a:off x="6285972" y="2419684"/>
            <a:ext cx="2478134" cy="841639"/>
          </a:xfrm>
          <a:prstGeom prst="round2DiagRect">
            <a:avLst/>
          </a:prstGeom>
          <a:noFill/>
          <a:ln w="19050">
            <a:solidFill>
              <a:srgbClr val="3F6E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cxnSp>
        <p:nvCxnSpPr>
          <p:cNvPr id="155" name="Straight Connector 138">
            <a:extLst>
              <a:ext uri="{FF2B5EF4-FFF2-40B4-BE49-F238E27FC236}">
                <a16:creationId xmlns:a16="http://schemas.microsoft.com/office/drawing/2014/main" id="{7E454A27-847E-4DEF-8CD3-9310D7A21864}"/>
              </a:ext>
            </a:extLst>
          </p:cNvPr>
          <p:cNvCxnSpPr>
            <a:cxnSpLocks/>
            <a:stCxn id="124" idx="5"/>
            <a:endCxn id="154" idx="2"/>
          </p:cNvCxnSpPr>
          <p:nvPr/>
        </p:nvCxnSpPr>
        <p:spPr>
          <a:xfrm>
            <a:off x="6003962" y="2654830"/>
            <a:ext cx="282010" cy="185674"/>
          </a:xfrm>
          <a:prstGeom prst="line">
            <a:avLst/>
          </a:prstGeom>
          <a:ln w="25400" cmpd="sng">
            <a:prstDash val="sysDash"/>
          </a:ln>
        </p:spPr>
        <p:style>
          <a:lnRef idx="1">
            <a:schemeClr val="accent1"/>
          </a:lnRef>
          <a:fillRef idx="0">
            <a:schemeClr val="accent1"/>
          </a:fillRef>
          <a:effectRef idx="0">
            <a:schemeClr val="accent1"/>
          </a:effectRef>
          <a:fontRef idx="minor">
            <a:schemeClr val="tx1"/>
          </a:fontRef>
        </p:style>
      </p:cxnSp>
      <p:sp>
        <p:nvSpPr>
          <p:cNvPr id="156" name="Round Diagonal Corner Rectangle 94">
            <a:extLst>
              <a:ext uri="{FF2B5EF4-FFF2-40B4-BE49-F238E27FC236}">
                <a16:creationId xmlns:a16="http://schemas.microsoft.com/office/drawing/2014/main" id="{775AEEA5-46BF-4D43-8FA4-A779ED7A3393}"/>
              </a:ext>
            </a:extLst>
          </p:cNvPr>
          <p:cNvSpPr/>
          <p:nvPr/>
        </p:nvSpPr>
        <p:spPr>
          <a:xfrm>
            <a:off x="6285972" y="3665035"/>
            <a:ext cx="2478134" cy="865854"/>
          </a:xfrm>
          <a:prstGeom prst="round2DiagRect">
            <a:avLst/>
          </a:prstGeom>
          <a:noFill/>
          <a:ln w="19050">
            <a:solidFill>
              <a:srgbClr val="6DC6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cxnSp>
        <p:nvCxnSpPr>
          <p:cNvPr id="157" name="Straight Connector 95">
            <a:extLst>
              <a:ext uri="{FF2B5EF4-FFF2-40B4-BE49-F238E27FC236}">
                <a16:creationId xmlns:a16="http://schemas.microsoft.com/office/drawing/2014/main" id="{DC268006-7E10-4941-A487-973DC506A6AB}"/>
              </a:ext>
            </a:extLst>
          </p:cNvPr>
          <p:cNvCxnSpPr>
            <a:cxnSpLocks/>
            <a:stCxn id="126" idx="6"/>
            <a:endCxn id="156" idx="2"/>
          </p:cNvCxnSpPr>
          <p:nvPr/>
        </p:nvCxnSpPr>
        <p:spPr>
          <a:xfrm>
            <a:off x="5528955" y="4050174"/>
            <a:ext cx="757017" cy="47788"/>
          </a:xfrm>
          <a:prstGeom prst="line">
            <a:avLst/>
          </a:prstGeom>
          <a:ln w="25400" cmpd="sng">
            <a:solidFill>
              <a:srgbClr val="6DC6CD"/>
            </a:solidFill>
            <a:prstDash val="sysDash"/>
          </a:ln>
        </p:spPr>
        <p:style>
          <a:lnRef idx="1">
            <a:schemeClr val="accent1"/>
          </a:lnRef>
          <a:fillRef idx="0">
            <a:schemeClr val="accent1"/>
          </a:fillRef>
          <a:effectRef idx="0">
            <a:schemeClr val="accent1"/>
          </a:effectRef>
          <a:fontRef idx="minor">
            <a:schemeClr val="tx1"/>
          </a:fontRef>
        </p:style>
      </p:cxnSp>
      <p:sp>
        <p:nvSpPr>
          <p:cNvPr id="158" name="Round Diagonal Corner Rectangle 115">
            <a:extLst>
              <a:ext uri="{FF2B5EF4-FFF2-40B4-BE49-F238E27FC236}">
                <a16:creationId xmlns:a16="http://schemas.microsoft.com/office/drawing/2014/main" id="{2066D03A-34F9-4B8A-AE5A-4EC8C0B76769}"/>
              </a:ext>
            </a:extLst>
          </p:cNvPr>
          <p:cNvSpPr/>
          <p:nvPr/>
        </p:nvSpPr>
        <p:spPr>
          <a:xfrm>
            <a:off x="309572" y="3729409"/>
            <a:ext cx="2478562" cy="890494"/>
          </a:xfrm>
          <a:prstGeom prst="round2DiagRect">
            <a:avLst>
              <a:gd name="adj1" fmla="val 12027"/>
              <a:gd name="adj2" fmla="val 0"/>
            </a:avLst>
          </a:prstGeom>
          <a:noFill/>
          <a:ln w="19050">
            <a:solidFill>
              <a:srgbClr val="379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cxnSp>
        <p:nvCxnSpPr>
          <p:cNvPr id="159" name="Straight Connector 116">
            <a:extLst>
              <a:ext uri="{FF2B5EF4-FFF2-40B4-BE49-F238E27FC236}">
                <a16:creationId xmlns:a16="http://schemas.microsoft.com/office/drawing/2014/main" id="{1CA96969-1B77-46A3-A782-7D8B00C8B5D6}"/>
              </a:ext>
            </a:extLst>
          </p:cNvPr>
          <p:cNvCxnSpPr>
            <a:cxnSpLocks/>
            <a:stCxn id="125" idx="2"/>
            <a:endCxn id="158" idx="0"/>
          </p:cNvCxnSpPr>
          <p:nvPr/>
        </p:nvCxnSpPr>
        <p:spPr>
          <a:xfrm flipH="1">
            <a:off x="2788134" y="3956460"/>
            <a:ext cx="739333" cy="218196"/>
          </a:xfrm>
          <a:prstGeom prst="line">
            <a:avLst/>
          </a:prstGeom>
          <a:ln w="25400" cmpd="sng">
            <a:solidFill>
              <a:srgbClr val="379568"/>
            </a:solidFill>
            <a:prstDash val="sysDash"/>
          </a:ln>
        </p:spPr>
        <p:style>
          <a:lnRef idx="1">
            <a:schemeClr val="accent1"/>
          </a:lnRef>
          <a:fillRef idx="0">
            <a:schemeClr val="accent1"/>
          </a:fillRef>
          <a:effectRef idx="0">
            <a:schemeClr val="accent1"/>
          </a:effectRef>
          <a:fontRef idx="minor">
            <a:schemeClr val="tx1"/>
          </a:fontRef>
        </p:style>
      </p:cxnSp>
      <p:sp>
        <p:nvSpPr>
          <p:cNvPr id="160" name="Round Diagonal Corner Rectangle 119">
            <a:extLst>
              <a:ext uri="{FF2B5EF4-FFF2-40B4-BE49-F238E27FC236}">
                <a16:creationId xmlns:a16="http://schemas.microsoft.com/office/drawing/2014/main" id="{EDE26443-9F14-41B9-8680-5E69E80E2ED4}"/>
              </a:ext>
            </a:extLst>
          </p:cNvPr>
          <p:cNvSpPr/>
          <p:nvPr/>
        </p:nvSpPr>
        <p:spPr>
          <a:xfrm>
            <a:off x="314596" y="1077308"/>
            <a:ext cx="2478562" cy="676692"/>
          </a:xfrm>
          <a:prstGeom prst="round2DiagRect">
            <a:avLst/>
          </a:prstGeom>
          <a:noFill/>
          <a:ln w="19050">
            <a:solidFill>
              <a:srgbClr val="52B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cxnSp>
        <p:nvCxnSpPr>
          <p:cNvPr id="161" name="Straight Connector 120">
            <a:extLst>
              <a:ext uri="{FF2B5EF4-FFF2-40B4-BE49-F238E27FC236}">
                <a16:creationId xmlns:a16="http://schemas.microsoft.com/office/drawing/2014/main" id="{B9E49104-8402-4E8C-BF79-937A0ECF098C}"/>
              </a:ext>
            </a:extLst>
          </p:cNvPr>
          <p:cNvCxnSpPr>
            <a:cxnSpLocks/>
            <a:stCxn id="160" idx="0"/>
            <a:endCxn id="71" idx="1"/>
          </p:cNvCxnSpPr>
          <p:nvPr/>
        </p:nvCxnSpPr>
        <p:spPr>
          <a:xfrm>
            <a:off x="2793158" y="1415654"/>
            <a:ext cx="357993" cy="861672"/>
          </a:xfrm>
          <a:prstGeom prst="line">
            <a:avLst/>
          </a:prstGeom>
          <a:ln w="25400" cmpd="sng">
            <a:solidFill>
              <a:srgbClr val="52BF8A"/>
            </a:solidFill>
            <a:prstDash val="sysDash"/>
          </a:ln>
        </p:spPr>
        <p:style>
          <a:lnRef idx="1">
            <a:schemeClr val="accent1"/>
          </a:lnRef>
          <a:fillRef idx="0">
            <a:schemeClr val="accent1"/>
          </a:fillRef>
          <a:effectRef idx="0">
            <a:schemeClr val="accent1"/>
          </a:effectRef>
          <a:fontRef idx="minor">
            <a:schemeClr val="tx1"/>
          </a:fontRef>
        </p:style>
      </p:cxnSp>
      <p:sp>
        <p:nvSpPr>
          <p:cNvPr id="162" name="Round Diagonal Corner Rectangle 125">
            <a:extLst>
              <a:ext uri="{FF2B5EF4-FFF2-40B4-BE49-F238E27FC236}">
                <a16:creationId xmlns:a16="http://schemas.microsoft.com/office/drawing/2014/main" id="{F9FC6BE1-3B30-478C-91A1-7F06A36965DA}"/>
              </a:ext>
            </a:extLst>
          </p:cNvPr>
          <p:cNvSpPr/>
          <p:nvPr/>
        </p:nvSpPr>
        <p:spPr>
          <a:xfrm>
            <a:off x="6265697" y="865936"/>
            <a:ext cx="2518682" cy="856261"/>
          </a:xfrm>
          <a:prstGeom prst="round2DiagRect">
            <a:avLst/>
          </a:prstGeom>
          <a:noFill/>
          <a:ln w="19050">
            <a:solidFill>
              <a:srgbClr val="002D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cxnSp>
        <p:nvCxnSpPr>
          <p:cNvPr id="163" name="Straight Connector 127">
            <a:extLst>
              <a:ext uri="{FF2B5EF4-FFF2-40B4-BE49-F238E27FC236}">
                <a16:creationId xmlns:a16="http://schemas.microsoft.com/office/drawing/2014/main" id="{10D338AE-02A7-44A9-B0D0-E1EC73149280}"/>
              </a:ext>
            </a:extLst>
          </p:cNvPr>
          <p:cNvCxnSpPr>
            <a:cxnSpLocks/>
            <a:stCxn id="123" idx="6"/>
            <a:endCxn id="162" idx="2"/>
          </p:cNvCxnSpPr>
          <p:nvPr/>
        </p:nvCxnSpPr>
        <p:spPr>
          <a:xfrm flipV="1">
            <a:off x="4792673" y="1294067"/>
            <a:ext cx="1473024" cy="208142"/>
          </a:xfrm>
          <a:prstGeom prst="line">
            <a:avLst/>
          </a:prstGeom>
          <a:ln w="25400" cmpd="sng">
            <a:solidFill>
              <a:srgbClr val="002D62"/>
            </a:solidFill>
            <a:prstDash val="sysDash"/>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5FBE487D-CE6A-428E-A5B5-0BF93932386C}"/>
              </a:ext>
            </a:extLst>
          </p:cNvPr>
          <p:cNvSpPr txBox="1"/>
          <p:nvPr/>
        </p:nvSpPr>
        <p:spPr>
          <a:xfrm>
            <a:off x="251742" y="401550"/>
            <a:ext cx="8651628" cy="270363"/>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r>
              <a:rPr lang="en-AU" sz="1352" dirty="0">
                <a:solidFill>
                  <a:prstClr val="black"/>
                </a:solidFill>
                <a:latin typeface="Calibri"/>
                <a:ea typeface="+mn-ea"/>
              </a:rPr>
              <a:t>The key architectural and design principles and  roadmap</a:t>
            </a:r>
            <a:endParaRPr lang="en-AU" sz="1352" dirty="0">
              <a:solidFill>
                <a:prstClr val="black"/>
              </a:solidFill>
              <a:latin typeface="Calibri"/>
              <a:ea typeface="Segoe UI" panose="020B0502040204020203" pitchFamily="34" charset="0"/>
              <a:cs typeface="Segoe UI" panose="020B0502040204020203" pitchFamily="34" charset="0"/>
            </a:endParaRPr>
          </a:p>
        </p:txBody>
      </p:sp>
      <p:sp>
        <p:nvSpPr>
          <p:cNvPr id="165" name="Title 14">
            <a:extLst>
              <a:ext uri="{FF2B5EF4-FFF2-40B4-BE49-F238E27FC236}">
                <a16:creationId xmlns:a16="http://schemas.microsoft.com/office/drawing/2014/main" id="{4DAA5F0B-281C-4673-8999-9E519C35B552}"/>
              </a:ext>
            </a:extLst>
          </p:cNvPr>
          <p:cNvSpPr txBox="1">
            <a:spLocks/>
          </p:cNvSpPr>
          <p:nvPr/>
        </p:nvSpPr>
        <p:spPr>
          <a:xfrm>
            <a:off x="196559" y="50577"/>
            <a:ext cx="3028070" cy="239467"/>
          </a:xfrm>
          <a:prstGeom prst="rect">
            <a:avLst/>
          </a:prstGeom>
        </p:spPr>
        <p:txBody>
          <a:bodyPr vert="horz" lIns="2703" tIns="2703" rIns="2703" bIns="27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1502" b="1" i="1" dirty="0">
                <a:solidFill>
                  <a:prstClr val="white"/>
                </a:solidFill>
                <a:latin typeface="Calibri"/>
              </a:rPr>
              <a:t>Strategic Themes</a:t>
            </a:r>
          </a:p>
        </p:txBody>
      </p:sp>
    </p:spTree>
    <p:extLst>
      <p:ext uri="{BB962C8B-B14F-4D97-AF65-F5344CB8AC3E}">
        <p14:creationId xmlns:p14="http://schemas.microsoft.com/office/powerpoint/2010/main" val="4059306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18F13E-6C9E-4893-B138-4D791B155D32}"/>
              </a:ext>
            </a:extLst>
          </p:cNvPr>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5027981-8991-894F-AA38-4332D62C8072}" type="slidenum">
              <a:rPr kumimoji="0" lang="en-US" altLang="en-US" sz="676" b="0" i="0" u="none" strike="noStrike" kern="1200" cap="none" spc="0" normalizeH="0" baseline="0" noProof="0" smtClean="0">
                <a:ln>
                  <a:noFill/>
                </a:ln>
                <a:solidFill>
                  <a:srgbClr val="666666"/>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676" b="0" i="0" u="none" strike="noStrike" kern="1200" cap="none" spc="0" normalizeH="0" baseline="0" noProof="0" dirty="0">
              <a:ln>
                <a:noFill/>
              </a:ln>
              <a:solidFill>
                <a:srgbClr val="666666"/>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8" name="Table 7">
            <a:extLst>
              <a:ext uri="{FF2B5EF4-FFF2-40B4-BE49-F238E27FC236}">
                <a16:creationId xmlns:a16="http://schemas.microsoft.com/office/drawing/2014/main" id="{83631B4B-B277-4FE4-A98B-C974CFC7A17C}"/>
              </a:ext>
            </a:extLst>
          </p:cNvPr>
          <p:cNvGraphicFramePr>
            <a:graphicFrameLocks noGrp="1"/>
          </p:cNvGraphicFramePr>
          <p:nvPr>
            <p:extLst>
              <p:ext uri="{D42A27DB-BD31-4B8C-83A1-F6EECF244321}">
                <p14:modId xmlns:p14="http://schemas.microsoft.com/office/powerpoint/2010/main" val="1115143074"/>
              </p:ext>
            </p:extLst>
          </p:nvPr>
        </p:nvGraphicFramePr>
        <p:xfrm>
          <a:off x="192858" y="630852"/>
          <a:ext cx="8273120" cy="4378606"/>
        </p:xfrm>
        <a:graphic>
          <a:graphicData uri="http://schemas.openxmlformats.org/drawingml/2006/table">
            <a:tbl>
              <a:tblPr firstRow="1" bandRow="1">
                <a:tableStyleId>{5C22544A-7EE6-4342-B048-85BDC9FD1C3A}</a:tableStyleId>
              </a:tblPr>
              <a:tblGrid>
                <a:gridCol w="1243672">
                  <a:extLst>
                    <a:ext uri="{9D8B030D-6E8A-4147-A177-3AD203B41FA5}">
                      <a16:colId xmlns:a16="http://schemas.microsoft.com/office/drawing/2014/main" val="20001"/>
                    </a:ext>
                  </a:extLst>
                </a:gridCol>
                <a:gridCol w="7029448">
                  <a:extLst>
                    <a:ext uri="{9D8B030D-6E8A-4147-A177-3AD203B41FA5}">
                      <a16:colId xmlns:a16="http://schemas.microsoft.com/office/drawing/2014/main" val="20002"/>
                    </a:ext>
                  </a:extLst>
                </a:gridCol>
              </a:tblGrid>
              <a:tr h="290383">
                <a:tc>
                  <a:txBody>
                    <a:bodyPr/>
                    <a:lstStyle/>
                    <a:p>
                      <a:pPr>
                        <a:lnSpc>
                          <a:spcPct val="120000"/>
                        </a:lnSpc>
                        <a:spcBef>
                          <a:spcPts val="700"/>
                        </a:spcBef>
                        <a:spcAft>
                          <a:spcPts val="0"/>
                        </a:spcAft>
                      </a:pPr>
                      <a:r>
                        <a:rPr lang="en-AU" sz="1100" dirty="0">
                          <a:effectLst/>
                        </a:rPr>
                        <a:t>Principle</a:t>
                      </a:r>
                      <a:endParaRPr lang="en-AU" sz="11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100" dirty="0">
                          <a:effectLst/>
                        </a:rPr>
                        <a:t>Description</a:t>
                      </a:r>
                      <a:endParaRPr lang="en-AU" sz="1100" dirty="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0"/>
                  </a:ext>
                </a:extLst>
              </a:tr>
              <a:tr h="698330">
                <a:tc>
                  <a:txBody>
                    <a:bodyPr/>
                    <a:lstStyle/>
                    <a:p>
                      <a:pPr>
                        <a:lnSpc>
                          <a:spcPct val="120000"/>
                        </a:lnSpc>
                        <a:spcBef>
                          <a:spcPts val="700"/>
                        </a:spcBef>
                        <a:spcAft>
                          <a:spcPts val="0"/>
                        </a:spcAft>
                      </a:pPr>
                      <a:r>
                        <a:rPr lang="en-AU" sz="1000" dirty="0">
                          <a:effectLst/>
                        </a:rPr>
                        <a:t>1. Cloud Native First</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dirty="0">
                          <a:effectLst/>
                        </a:rPr>
                        <a:t>Select applications and technologies that are designed to embrace the benefits and constraints of public cloud computing.</a:t>
                      </a:r>
                    </a:p>
                    <a:p>
                      <a:pPr>
                        <a:lnSpc>
                          <a:spcPct val="120000"/>
                        </a:lnSpc>
                        <a:spcBef>
                          <a:spcPts val="700"/>
                        </a:spcBef>
                        <a:spcAft>
                          <a:spcPts val="0"/>
                        </a:spcAft>
                      </a:pPr>
                      <a:r>
                        <a:rPr lang="en-AU" sz="1000" dirty="0">
                          <a:effectLst/>
                        </a:rPr>
                        <a:t>At the same time, exploit cloud native components and functionality to maximise benefits from a cost, resilience and security standpoint, while avoiding costly and complex ‘lift-and-shift’ approaches.</a:t>
                      </a:r>
                      <a:endParaRPr lang="en-AU" sz="1000" dirty="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1"/>
                  </a:ext>
                </a:extLst>
              </a:tr>
              <a:tr h="461505">
                <a:tc>
                  <a:txBody>
                    <a:bodyPr/>
                    <a:lstStyle/>
                    <a:p>
                      <a:pPr>
                        <a:lnSpc>
                          <a:spcPct val="120000"/>
                        </a:lnSpc>
                        <a:spcBef>
                          <a:spcPts val="700"/>
                        </a:spcBef>
                        <a:spcAft>
                          <a:spcPts val="0"/>
                        </a:spcAft>
                      </a:pPr>
                      <a:r>
                        <a:rPr lang="en-AU" sz="1000" dirty="0">
                          <a:effectLst/>
                        </a:rPr>
                        <a:t>2. Service Before Product</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a:effectLst/>
                        </a:rPr>
                        <a:t>Prefer consuming a capability ‘as a Service’ over installing, configuring and maintaining the same capabilities ourselves. Consideration needs to be given to the TCO, SLA and security/privacy implications of ‘as a Service’ capabilities. </a:t>
                      </a:r>
                      <a:endParaRPr lang="en-AU" sz="100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2"/>
                  </a:ext>
                </a:extLst>
              </a:tr>
              <a:tr h="439311">
                <a:tc>
                  <a:txBody>
                    <a:bodyPr/>
                    <a:lstStyle/>
                    <a:p>
                      <a:pPr>
                        <a:lnSpc>
                          <a:spcPct val="120000"/>
                        </a:lnSpc>
                        <a:spcBef>
                          <a:spcPts val="700"/>
                        </a:spcBef>
                        <a:spcAft>
                          <a:spcPts val="0"/>
                        </a:spcAft>
                      </a:pPr>
                      <a:r>
                        <a:rPr lang="en-AU" sz="1000" dirty="0">
                          <a:effectLst/>
                        </a:rPr>
                        <a:t>3. Use Case Driven</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a:effectLst/>
                        </a:rPr>
                        <a:t>Changes to the platform will be based on business requirements derived from use cases. Organise the solution and its delivery around business-relevant functional capabilities and not technologies silos.</a:t>
                      </a:r>
                      <a:endParaRPr lang="en-AU" sz="100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3"/>
                  </a:ext>
                </a:extLst>
              </a:tr>
              <a:tr h="439311">
                <a:tc>
                  <a:txBody>
                    <a:bodyPr/>
                    <a:lstStyle/>
                    <a:p>
                      <a:pPr>
                        <a:lnSpc>
                          <a:spcPct val="120000"/>
                        </a:lnSpc>
                        <a:spcBef>
                          <a:spcPts val="700"/>
                        </a:spcBef>
                        <a:spcAft>
                          <a:spcPts val="0"/>
                        </a:spcAft>
                      </a:pPr>
                      <a:r>
                        <a:rPr lang="en-AU" sz="1000" dirty="0">
                          <a:effectLst/>
                        </a:rPr>
                        <a:t>4. Control Technical Diversity</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dirty="0">
                          <a:effectLst/>
                        </a:rPr>
                        <a:t>Integrated platforms will be preferred over disparate products, minimising non-trivial costs of maintaining skills, expertise and connectivity between systems.</a:t>
                      </a:r>
                      <a:endParaRPr lang="en-AU" sz="1000" dirty="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4"/>
                  </a:ext>
                </a:extLst>
              </a:tr>
              <a:tr h="247050">
                <a:tc>
                  <a:txBody>
                    <a:bodyPr/>
                    <a:lstStyle/>
                    <a:p>
                      <a:pPr>
                        <a:lnSpc>
                          <a:spcPct val="120000"/>
                        </a:lnSpc>
                        <a:spcBef>
                          <a:spcPts val="700"/>
                        </a:spcBef>
                        <a:spcAft>
                          <a:spcPts val="0"/>
                        </a:spcAft>
                      </a:pPr>
                      <a:r>
                        <a:rPr lang="en-AU" sz="1000" dirty="0">
                          <a:effectLst/>
                        </a:rPr>
                        <a:t>5. Open Standards</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dirty="0">
                          <a:effectLst/>
                        </a:rPr>
                        <a:t>Products and services that support open standards will be preferred, in order to support interoperability and extensibility.  </a:t>
                      </a:r>
                      <a:endParaRPr lang="en-AU" sz="1000" dirty="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5"/>
                  </a:ext>
                </a:extLst>
              </a:tr>
              <a:tr h="506069">
                <a:tc>
                  <a:txBody>
                    <a:bodyPr/>
                    <a:lstStyle/>
                    <a:p>
                      <a:pPr>
                        <a:lnSpc>
                          <a:spcPct val="120000"/>
                        </a:lnSpc>
                        <a:spcBef>
                          <a:spcPts val="700"/>
                        </a:spcBef>
                        <a:spcAft>
                          <a:spcPts val="0"/>
                        </a:spcAft>
                      </a:pPr>
                      <a:r>
                        <a:rPr lang="en-AU" sz="1000" dirty="0">
                          <a:effectLst/>
                        </a:rPr>
                        <a:t>6. Automation</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dirty="0">
                          <a:effectLst/>
                        </a:rPr>
                        <a:t>Automate testing and deployment to enable rapid and shorter delivery cycles for solution features.</a:t>
                      </a:r>
                    </a:p>
                    <a:p>
                      <a:pPr>
                        <a:lnSpc>
                          <a:spcPct val="120000"/>
                        </a:lnSpc>
                        <a:spcBef>
                          <a:spcPts val="700"/>
                        </a:spcBef>
                        <a:spcAft>
                          <a:spcPts val="0"/>
                        </a:spcAft>
                      </a:pPr>
                      <a:r>
                        <a:rPr lang="en-AU" sz="1000" dirty="0">
                          <a:effectLst/>
                        </a:rPr>
                        <a:t>“If a solution is too hard to automate, it’s probably the wrong solution.”</a:t>
                      </a:r>
                      <a:endParaRPr lang="en-AU" sz="1000" dirty="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6"/>
                  </a:ext>
                </a:extLst>
              </a:tr>
              <a:tr h="439311">
                <a:tc>
                  <a:txBody>
                    <a:bodyPr/>
                    <a:lstStyle/>
                    <a:p>
                      <a:pPr>
                        <a:lnSpc>
                          <a:spcPct val="120000"/>
                        </a:lnSpc>
                        <a:spcBef>
                          <a:spcPts val="700"/>
                        </a:spcBef>
                        <a:spcAft>
                          <a:spcPts val="0"/>
                        </a:spcAft>
                      </a:pPr>
                      <a:r>
                        <a:rPr lang="en-AU" sz="1000" dirty="0">
                          <a:effectLst/>
                        </a:rPr>
                        <a:t>7. Design For Agility</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a:effectLst/>
                        </a:rPr>
                        <a:t>Capabilities including business processes, information, applications and technical assets will be designed to evolve and adapt within the context of a dynamic and changing environment.</a:t>
                      </a:r>
                      <a:endParaRPr lang="en-AU" sz="100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7"/>
                  </a:ext>
                </a:extLst>
              </a:tr>
              <a:tr h="247050">
                <a:tc>
                  <a:txBody>
                    <a:bodyPr/>
                    <a:lstStyle/>
                    <a:p>
                      <a:pPr>
                        <a:lnSpc>
                          <a:spcPct val="120000"/>
                        </a:lnSpc>
                        <a:spcBef>
                          <a:spcPts val="700"/>
                        </a:spcBef>
                        <a:spcAft>
                          <a:spcPts val="0"/>
                        </a:spcAft>
                      </a:pPr>
                      <a:r>
                        <a:rPr lang="en-AU" sz="1000" dirty="0">
                          <a:effectLst/>
                        </a:rPr>
                        <a:t>8. Data Is An Asset</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dirty="0">
                          <a:effectLst/>
                        </a:rPr>
                        <a:t>Data will be treated as an Enterprise Asset and managed accordingly well-defined Data Governance and Management model.</a:t>
                      </a:r>
                      <a:endParaRPr lang="en-AU" sz="1000" dirty="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8"/>
                  </a:ext>
                </a:extLst>
              </a:tr>
              <a:tr h="439311">
                <a:tc>
                  <a:txBody>
                    <a:bodyPr/>
                    <a:lstStyle/>
                    <a:p>
                      <a:pPr>
                        <a:lnSpc>
                          <a:spcPct val="120000"/>
                        </a:lnSpc>
                        <a:spcBef>
                          <a:spcPts val="700"/>
                        </a:spcBef>
                        <a:spcAft>
                          <a:spcPts val="0"/>
                        </a:spcAft>
                      </a:pPr>
                      <a:r>
                        <a:rPr lang="en-AU" sz="1000" dirty="0">
                          <a:effectLst/>
                        </a:rPr>
                        <a:t>9. Ensure Security And Privacy</a:t>
                      </a:r>
                      <a:endParaRPr lang="en-AU" sz="1000" dirty="0">
                        <a:solidFill>
                          <a:srgbClr val="000000"/>
                        </a:solidFill>
                        <a:effectLst/>
                        <a:latin typeface="Arial"/>
                        <a:ea typeface="Arial"/>
                        <a:cs typeface="Times New Roman"/>
                      </a:endParaRPr>
                    </a:p>
                  </a:txBody>
                  <a:tcPr marL="68665" marR="68665" marT="34332" marB="34332"/>
                </a:tc>
                <a:tc>
                  <a:txBody>
                    <a:bodyPr/>
                    <a:lstStyle/>
                    <a:p>
                      <a:pPr>
                        <a:lnSpc>
                          <a:spcPct val="120000"/>
                        </a:lnSpc>
                        <a:spcBef>
                          <a:spcPts val="700"/>
                        </a:spcBef>
                        <a:spcAft>
                          <a:spcPts val="0"/>
                        </a:spcAft>
                      </a:pPr>
                      <a:r>
                        <a:rPr lang="en-AU" sz="1000" dirty="0">
                          <a:effectLst/>
                        </a:rPr>
                        <a:t>Information and resources will be secured in compliance with Australian and International laws, regulations and standards (including access control, authorisation, logging and audit). </a:t>
                      </a:r>
                      <a:endParaRPr lang="en-AU" sz="1000" dirty="0">
                        <a:solidFill>
                          <a:srgbClr val="000000"/>
                        </a:solidFill>
                        <a:effectLst/>
                        <a:latin typeface="Arial"/>
                        <a:ea typeface="Arial"/>
                        <a:cs typeface="Times New Roman"/>
                      </a:endParaRPr>
                    </a:p>
                  </a:txBody>
                  <a:tcPr marL="68665" marR="68665" marT="34332" marB="34332"/>
                </a:tc>
                <a:extLst>
                  <a:ext uri="{0D108BD9-81ED-4DB2-BD59-A6C34878D82A}">
                    <a16:rowId xmlns:a16="http://schemas.microsoft.com/office/drawing/2014/main" val="10009"/>
                  </a:ext>
                </a:extLst>
              </a:tr>
            </a:tbl>
          </a:graphicData>
        </a:graphic>
      </p:graphicFrame>
      <p:pic>
        <p:nvPicPr>
          <p:cNvPr id="10" name="Picture 9" descr="header_strip_100dpi copy.png">
            <a:extLst>
              <a:ext uri="{FF2B5EF4-FFF2-40B4-BE49-F238E27FC236}">
                <a16:creationId xmlns:a16="http://schemas.microsoft.com/office/drawing/2014/main" id="{BBB088FF-DC71-43D0-B1B7-64FE26DC0D5A}"/>
              </a:ext>
            </a:extLst>
          </p:cNvPr>
          <p:cNvPicPr>
            <a:picLocks noChangeAspect="1"/>
          </p:cNvPicPr>
          <p:nvPr/>
        </p:nvPicPr>
        <p:blipFill>
          <a:blip r:embed="rId2"/>
          <a:stretch>
            <a:fillRect/>
          </a:stretch>
        </p:blipFill>
        <p:spPr>
          <a:xfrm>
            <a:off x="-1" y="50"/>
            <a:ext cx="9155113" cy="304710"/>
          </a:xfrm>
          <a:prstGeom prst="rect">
            <a:avLst/>
          </a:prstGeom>
        </p:spPr>
      </p:pic>
      <p:sp>
        <p:nvSpPr>
          <p:cNvPr id="9" name="Rectangle 8">
            <a:extLst>
              <a:ext uri="{FF2B5EF4-FFF2-40B4-BE49-F238E27FC236}">
                <a16:creationId xmlns:a16="http://schemas.microsoft.com/office/drawing/2014/main" id="{98422326-804B-49FA-92F4-E4F15320C816}"/>
              </a:ext>
            </a:extLst>
          </p:cNvPr>
          <p:cNvSpPr/>
          <p:nvPr/>
        </p:nvSpPr>
        <p:spPr>
          <a:xfrm>
            <a:off x="254457" y="-616"/>
            <a:ext cx="954107" cy="350865"/>
          </a:xfrm>
          <a:prstGeom prst="rect">
            <a:avLst/>
          </a:prstGeom>
        </p:spPr>
        <p:txBody>
          <a:bodyPr wrap="none">
            <a:spAutoFit/>
          </a:bodyPr>
          <a:lstStyle/>
          <a:p>
            <a:pPr>
              <a:lnSpc>
                <a:spcPct val="120000"/>
              </a:lnSpc>
              <a:spcBef>
                <a:spcPts val="700"/>
              </a:spcBef>
              <a:spcAft>
                <a:spcPts val="0"/>
              </a:spcAft>
            </a:pPr>
            <a:r>
              <a:rPr lang="en-AU" sz="1500" b="1" dirty="0">
                <a:solidFill>
                  <a:schemeClr val="bg1"/>
                </a:solidFill>
                <a:latin typeface="+mj-lt"/>
              </a:rPr>
              <a:t>Principles</a:t>
            </a:r>
            <a:endParaRPr lang="en-AU" sz="1500" b="1" dirty="0">
              <a:solidFill>
                <a:schemeClr val="bg1"/>
              </a:solidFill>
              <a:latin typeface="+mj-lt"/>
              <a:ea typeface="Arial"/>
              <a:cs typeface="Times New Roman"/>
            </a:endParaRPr>
          </a:p>
        </p:txBody>
      </p:sp>
    </p:spTree>
    <p:extLst>
      <p:ext uri="{BB962C8B-B14F-4D97-AF65-F5344CB8AC3E}">
        <p14:creationId xmlns:p14="http://schemas.microsoft.com/office/powerpoint/2010/main" val="2041818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a:extLst>
              <a:ext uri="{FF2B5EF4-FFF2-40B4-BE49-F238E27FC236}">
                <a16:creationId xmlns:a16="http://schemas.microsoft.com/office/drawing/2014/main" id="{20C3D3D1-CB81-465C-A75E-A14451CC1372}"/>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37</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99" name="Picture 98" descr="header_strip_100dpi copy.png">
            <a:extLst>
              <a:ext uri="{FF2B5EF4-FFF2-40B4-BE49-F238E27FC236}">
                <a16:creationId xmlns:a16="http://schemas.microsoft.com/office/drawing/2014/main" id="{C2A768B2-156A-477F-80D8-2F691ED94968}"/>
              </a:ext>
            </a:extLst>
          </p:cNvPr>
          <p:cNvPicPr>
            <a:picLocks noChangeAspect="1"/>
          </p:cNvPicPr>
          <p:nvPr/>
        </p:nvPicPr>
        <p:blipFill>
          <a:blip r:embed="rId3"/>
          <a:stretch>
            <a:fillRect/>
          </a:stretch>
        </p:blipFill>
        <p:spPr>
          <a:xfrm>
            <a:off x="-1" y="50"/>
            <a:ext cx="9155113" cy="304710"/>
          </a:xfrm>
          <a:prstGeom prst="rect">
            <a:avLst/>
          </a:prstGeom>
        </p:spPr>
      </p:pic>
      <p:sp>
        <p:nvSpPr>
          <p:cNvPr id="68" name="TextBox 67">
            <a:extLst>
              <a:ext uri="{FF2B5EF4-FFF2-40B4-BE49-F238E27FC236}">
                <a16:creationId xmlns:a16="http://schemas.microsoft.com/office/drawing/2014/main" id="{9DF3DB77-34ED-4B4C-8540-9C24767259CE}"/>
              </a:ext>
            </a:extLst>
          </p:cNvPr>
          <p:cNvSpPr txBox="1"/>
          <p:nvPr/>
        </p:nvSpPr>
        <p:spPr>
          <a:xfrm>
            <a:off x="1334906" y="408972"/>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SYSTEMS OF RECORD</a:t>
            </a:r>
            <a:endParaRPr lang="en-AU" sz="1716" b="1" dirty="0">
              <a:solidFill>
                <a:srgbClr val="1F497D"/>
              </a:solidFill>
              <a:latin typeface="Segoe UI" panose="020B0502040204020203" pitchFamily="34" charset="0"/>
              <a:ea typeface="+mn-ea"/>
              <a:cs typeface="Segoe UI" panose="020B0502040204020203" pitchFamily="34" charset="0"/>
            </a:endParaRPr>
          </a:p>
        </p:txBody>
      </p:sp>
      <p:sp>
        <p:nvSpPr>
          <p:cNvPr id="62" name="Content Placeholder 1">
            <a:extLst>
              <a:ext uri="{FF2B5EF4-FFF2-40B4-BE49-F238E27FC236}">
                <a16:creationId xmlns:a16="http://schemas.microsoft.com/office/drawing/2014/main" id="{C0A65D86-085E-4156-9328-1B749A44924E}"/>
              </a:ext>
            </a:extLst>
          </p:cNvPr>
          <p:cNvSpPr txBox="1">
            <a:spLocks/>
          </p:cNvSpPr>
          <p:nvPr/>
        </p:nvSpPr>
        <p:spPr>
          <a:xfrm>
            <a:off x="1334906" y="821502"/>
            <a:ext cx="7240932" cy="1587745"/>
          </a:xfrm>
          <a:prstGeom prst="rect">
            <a:avLst/>
          </a:prstGeom>
        </p:spPr>
        <p:txBody>
          <a:bodyPr vert="horz" lIns="68663" tIns="34332" rIns="68663" bIns="34332" rtlCol="0">
            <a:noAutofit/>
          </a:bodyPr>
          <a:lst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defTabSz="686678" fontAlgn="auto">
              <a:spcBef>
                <a:spcPts val="0"/>
              </a:spcBef>
              <a:spcAft>
                <a:spcPts val="0"/>
              </a:spcAft>
              <a:buNone/>
            </a:pPr>
            <a:r>
              <a:rPr lang="en-AU" sz="966" dirty="0">
                <a:solidFill>
                  <a:prstClr val="black"/>
                </a:solidFill>
                <a:latin typeface="Calibri"/>
              </a:rPr>
              <a:t>A system of record refers to the data storage and retrieval system that is the authoritative source for a particular data element in the enterprise where multiple sources of the same element reside in different systems. To ensure data integrity, there is one and only one system of record for a given piece of information/data. </a:t>
            </a:r>
          </a:p>
          <a:p>
            <a:pPr marL="0" indent="0" defTabSz="686678" fontAlgn="auto">
              <a:spcBef>
                <a:spcPts val="0"/>
              </a:spcBef>
              <a:spcAft>
                <a:spcPts val="0"/>
              </a:spcAft>
              <a:buNone/>
            </a:pPr>
            <a:endParaRPr lang="en-AU" sz="966" dirty="0">
              <a:solidFill>
                <a:prstClr val="black"/>
              </a:solidFill>
              <a:latin typeface="Calibri"/>
            </a:endParaRPr>
          </a:p>
          <a:p>
            <a:pPr marL="0" indent="0" defTabSz="686678" fontAlgn="auto">
              <a:spcBef>
                <a:spcPts val="0"/>
              </a:spcBef>
              <a:spcAft>
                <a:spcPts val="0"/>
              </a:spcAft>
              <a:buNone/>
            </a:pPr>
            <a:r>
              <a:rPr lang="en-AU" sz="966" dirty="0">
                <a:solidFill>
                  <a:prstClr val="black"/>
                </a:solidFill>
                <a:latin typeface="Calibri"/>
              </a:rPr>
              <a:t>The system of record provides the most complete, most accurate and most timely data, it has the best structural conformance to the data model, it is nearest to the point of operational entry and it can be used to feed other systems. </a:t>
            </a:r>
          </a:p>
        </p:txBody>
      </p:sp>
      <p:grpSp>
        <p:nvGrpSpPr>
          <p:cNvPr id="130" name="Group 129">
            <a:extLst>
              <a:ext uri="{FF2B5EF4-FFF2-40B4-BE49-F238E27FC236}">
                <a16:creationId xmlns:a16="http://schemas.microsoft.com/office/drawing/2014/main" id="{6785F934-F9DB-4E59-87DB-44F617AFB777}"/>
              </a:ext>
            </a:extLst>
          </p:cNvPr>
          <p:cNvGrpSpPr/>
          <p:nvPr/>
        </p:nvGrpSpPr>
        <p:grpSpPr>
          <a:xfrm>
            <a:off x="1374425" y="3936529"/>
            <a:ext cx="4304363" cy="217208"/>
            <a:chOff x="6206518" y="8653363"/>
            <a:chExt cx="4632755" cy="364732"/>
          </a:xfrm>
        </p:grpSpPr>
        <p:sp>
          <p:nvSpPr>
            <p:cNvPr id="166" name="Rectangle 165">
              <a:extLst>
                <a:ext uri="{FF2B5EF4-FFF2-40B4-BE49-F238E27FC236}">
                  <a16:creationId xmlns:a16="http://schemas.microsoft.com/office/drawing/2014/main" id="{7933D687-9A21-4542-BA59-7144770F6B22}"/>
                </a:ext>
              </a:extLst>
            </p:cNvPr>
            <p:cNvSpPr/>
            <p:nvPr/>
          </p:nvSpPr>
          <p:spPr>
            <a:xfrm>
              <a:off x="6206518" y="8653363"/>
              <a:ext cx="4632755" cy="3647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91" tIns="25746" rIns="51491" bIns="25746" rtlCol="0" anchor="ctr"/>
            <a:lstStyle/>
            <a:p>
              <a:pPr algn="ctr" defTabSz="515019" fontAlgn="auto">
                <a:spcBef>
                  <a:spcPts val="0"/>
                </a:spcBef>
                <a:spcAft>
                  <a:spcPts val="0"/>
                </a:spcAft>
                <a:defRPr/>
              </a:pPr>
              <a:endParaRPr lang="en-AU" sz="644">
                <a:solidFill>
                  <a:prstClr val="white"/>
                </a:solidFill>
                <a:latin typeface="Calibri"/>
              </a:endParaRPr>
            </a:p>
          </p:txBody>
        </p:sp>
        <p:sp>
          <p:nvSpPr>
            <p:cNvPr id="167" name="TextBox 166">
              <a:extLst>
                <a:ext uri="{FF2B5EF4-FFF2-40B4-BE49-F238E27FC236}">
                  <a16:creationId xmlns:a16="http://schemas.microsoft.com/office/drawing/2014/main" id="{99CE69B6-50F0-4AC1-90FB-AE3EAD453922}"/>
                </a:ext>
              </a:extLst>
            </p:cNvPr>
            <p:cNvSpPr txBox="1"/>
            <p:nvPr/>
          </p:nvSpPr>
          <p:spPr>
            <a:xfrm>
              <a:off x="6539209" y="8681273"/>
              <a:ext cx="1567773" cy="281329"/>
            </a:xfrm>
            <a:prstGeom prst="rect">
              <a:avLst/>
            </a:prstGeom>
            <a:noFill/>
          </p:spPr>
          <p:txBody>
            <a:bodyPr wrap="square" lIns="51491" tIns="25746" rIns="51491" bIns="25746" rtlCol="0">
              <a:spAutoFit/>
            </a:bodyPr>
            <a:lstStyle/>
            <a:p>
              <a:pPr defTabSz="515019" fontAlgn="auto">
                <a:spcBef>
                  <a:spcPts val="0"/>
                </a:spcBef>
                <a:spcAft>
                  <a:spcPts val="0"/>
                </a:spcAft>
                <a:defRPr/>
              </a:pPr>
              <a:r>
                <a:rPr lang="en-AU" sz="751" b="1" dirty="0">
                  <a:solidFill>
                    <a:prstClr val="black"/>
                  </a:solidFill>
                  <a:latin typeface="Calibri"/>
                  <a:ea typeface="+mn-ea"/>
                </a:rPr>
                <a:t>Ingestion Pipeline</a:t>
              </a:r>
            </a:p>
          </p:txBody>
        </p:sp>
      </p:grpSp>
      <p:sp>
        <p:nvSpPr>
          <p:cNvPr id="131" name="Up Arrow 107">
            <a:extLst>
              <a:ext uri="{FF2B5EF4-FFF2-40B4-BE49-F238E27FC236}">
                <a16:creationId xmlns:a16="http://schemas.microsoft.com/office/drawing/2014/main" id="{33C72471-D40B-43D4-9306-41F1721138A1}"/>
              </a:ext>
            </a:extLst>
          </p:cNvPr>
          <p:cNvSpPr/>
          <p:nvPr/>
        </p:nvSpPr>
        <p:spPr>
          <a:xfrm>
            <a:off x="1989012" y="3743394"/>
            <a:ext cx="125509" cy="18603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sp>
        <p:nvSpPr>
          <p:cNvPr id="132" name="Up Arrow 107">
            <a:extLst>
              <a:ext uri="{FF2B5EF4-FFF2-40B4-BE49-F238E27FC236}">
                <a16:creationId xmlns:a16="http://schemas.microsoft.com/office/drawing/2014/main" id="{D7E929C1-7868-4FCE-9431-24F53C1B1229}"/>
              </a:ext>
            </a:extLst>
          </p:cNvPr>
          <p:cNvSpPr/>
          <p:nvPr/>
        </p:nvSpPr>
        <p:spPr>
          <a:xfrm rot="5400000">
            <a:off x="2780605" y="2093894"/>
            <a:ext cx="139353" cy="212401"/>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nvGrpSpPr>
          <p:cNvPr id="133" name="Group 132">
            <a:extLst>
              <a:ext uri="{FF2B5EF4-FFF2-40B4-BE49-F238E27FC236}">
                <a16:creationId xmlns:a16="http://schemas.microsoft.com/office/drawing/2014/main" id="{23359F28-FD02-4E90-B12F-070156FEC4AE}"/>
              </a:ext>
            </a:extLst>
          </p:cNvPr>
          <p:cNvGrpSpPr/>
          <p:nvPr/>
        </p:nvGrpSpPr>
        <p:grpSpPr>
          <a:xfrm>
            <a:off x="3960403" y="3770744"/>
            <a:ext cx="258346" cy="328958"/>
            <a:chOff x="7065294" y="8067854"/>
            <a:chExt cx="481661" cy="552382"/>
          </a:xfrm>
        </p:grpSpPr>
        <p:sp>
          <p:nvSpPr>
            <p:cNvPr id="164" name="Up Arrow 203">
              <a:extLst>
                <a:ext uri="{FF2B5EF4-FFF2-40B4-BE49-F238E27FC236}">
                  <a16:creationId xmlns:a16="http://schemas.microsoft.com/office/drawing/2014/main" id="{5A0647A9-46D1-41F9-9B3A-AB7AAD22C554}"/>
                </a:ext>
              </a:extLst>
            </p:cNvPr>
            <p:cNvSpPr/>
            <p:nvPr/>
          </p:nvSpPr>
          <p:spPr>
            <a:xfrm rot="16200000">
              <a:off x="7189125" y="8262405"/>
              <a:ext cx="234000" cy="481661"/>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65" name="Rectangle 164">
              <a:extLst>
                <a:ext uri="{FF2B5EF4-FFF2-40B4-BE49-F238E27FC236}">
                  <a16:creationId xmlns:a16="http://schemas.microsoft.com/office/drawing/2014/main" id="{519DA1D2-0711-41E4-8642-D42D4966B054}"/>
                </a:ext>
              </a:extLst>
            </p:cNvPr>
            <p:cNvSpPr/>
            <p:nvPr/>
          </p:nvSpPr>
          <p:spPr>
            <a:xfrm rot="5400000">
              <a:off x="7240438" y="8255571"/>
              <a:ext cx="494233" cy="11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grpSp>
      <p:grpSp>
        <p:nvGrpSpPr>
          <p:cNvPr id="134" name="Group 133">
            <a:extLst>
              <a:ext uri="{FF2B5EF4-FFF2-40B4-BE49-F238E27FC236}">
                <a16:creationId xmlns:a16="http://schemas.microsoft.com/office/drawing/2014/main" id="{060CB5C0-CA64-4BBC-8365-F736B84D29F1}"/>
              </a:ext>
            </a:extLst>
          </p:cNvPr>
          <p:cNvGrpSpPr/>
          <p:nvPr/>
        </p:nvGrpSpPr>
        <p:grpSpPr>
          <a:xfrm>
            <a:off x="1374425" y="1837136"/>
            <a:ext cx="1355770" cy="1898980"/>
            <a:chOff x="3754103" y="3070457"/>
            <a:chExt cx="2527698" cy="3281065"/>
          </a:xfrm>
        </p:grpSpPr>
        <p:grpSp>
          <p:nvGrpSpPr>
            <p:cNvPr id="154" name="Group 153">
              <a:extLst>
                <a:ext uri="{FF2B5EF4-FFF2-40B4-BE49-F238E27FC236}">
                  <a16:creationId xmlns:a16="http://schemas.microsoft.com/office/drawing/2014/main" id="{B3F4A3FD-4394-421A-8C64-EFA170836125}"/>
                </a:ext>
              </a:extLst>
            </p:cNvPr>
            <p:cNvGrpSpPr/>
            <p:nvPr/>
          </p:nvGrpSpPr>
          <p:grpSpPr>
            <a:xfrm>
              <a:off x="3754103" y="3070457"/>
              <a:ext cx="2527698" cy="3281065"/>
              <a:chOff x="1873519" y="3070457"/>
              <a:chExt cx="2527698" cy="3281065"/>
            </a:xfrm>
          </p:grpSpPr>
          <p:sp>
            <p:nvSpPr>
              <p:cNvPr id="160" name="Rounded Rectangle 14">
                <a:extLst>
                  <a:ext uri="{FF2B5EF4-FFF2-40B4-BE49-F238E27FC236}">
                    <a16:creationId xmlns:a16="http://schemas.microsoft.com/office/drawing/2014/main" id="{4B706FF6-BA26-4A3B-A3A0-D31BE10517BB}"/>
                  </a:ext>
                </a:extLst>
              </p:cNvPr>
              <p:cNvSpPr/>
              <p:nvPr/>
            </p:nvSpPr>
            <p:spPr>
              <a:xfrm>
                <a:off x="1873519" y="3070457"/>
                <a:ext cx="2527698" cy="3281065"/>
              </a:xfrm>
              <a:prstGeom prst="roundRect">
                <a:avLst>
                  <a:gd name="adj" fmla="val 5806"/>
                </a:avLst>
              </a:prstGeom>
              <a:solidFill>
                <a:schemeClr val="tx2">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b"/>
              <a:lstStyle/>
              <a:p>
                <a:pPr algn="ctr" defTabSz="686678" fontAlgn="auto">
                  <a:spcBef>
                    <a:spcPts val="0"/>
                  </a:spcBef>
                  <a:spcAft>
                    <a:spcPts val="0"/>
                  </a:spcAft>
                </a:pPr>
                <a:endParaRPr lang="en-AU" sz="751" b="1" dirty="0">
                  <a:solidFill>
                    <a:prstClr val="black"/>
                  </a:solidFill>
                  <a:latin typeface="Calibri"/>
                </a:endParaRPr>
              </a:p>
            </p:txBody>
          </p:sp>
          <p:sp>
            <p:nvSpPr>
              <p:cNvPr id="161" name="TextBox 160">
                <a:extLst>
                  <a:ext uri="{FF2B5EF4-FFF2-40B4-BE49-F238E27FC236}">
                    <a16:creationId xmlns:a16="http://schemas.microsoft.com/office/drawing/2014/main" id="{29575D07-3CE4-4538-AFEB-D189F280E3D3}"/>
                  </a:ext>
                </a:extLst>
              </p:cNvPr>
              <p:cNvSpPr txBox="1"/>
              <p:nvPr/>
            </p:nvSpPr>
            <p:spPr>
              <a:xfrm>
                <a:off x="2140790" y="3091858"/>
                <a:ext cx="2068511" cy="319407"/>
              </a:xfrm>
              <a:prstGeom prst="rect">
                <a:avLst/>
              </a:prstGeom>
              <a:noFill/>
            </p:spPr>
            <p:txBody>
              <a:bodyPr wrap="square" lIns="68646" tIns="34324" rIns="68646" bIns="34324" rtlCol="0">
                <a:spAutoFit/>
              </a:bodyPr>
              <a:lstStyle/>
              <a:p>
                <a:pPr algn="ctr" defTabSz="686678" fontAlgn="auto">
                  <a:spcBef>
                    <a:spcPts val="0"/>
                  </a:spcBef>
                  <a:spcAft>
                    <a:spcPts val="0"/>
                  </a:spcAft>
                </a:pPr>
                <a:r>
                  <a:rPr lang="en-AU" sz="751" b="1" dirty="0">
                    <a:solidFill>
                      <a:prstClr val="black"/>
                    </a:solidFill>
                    <a:latin typeface="Calibri"/>
                    <a:ea typeface="+mn-ea"/>
                  </a:rPr>
                  <a:t>ENTERPRISE DATA CORE</a:t>
                </a:r>
              </a:p>
            </p:txBody>
          </p:sp>
          <p:sp>
            <p:nvSpPr>
              <p:cNvPr id="162" name="Rounded Rectangle 15">
                <a:extLst>
                  <a:ext uri="{FF2B5EF4-FFF2-40B4-BE49-F238E27FC236}">
                    <a16:creationId xmlns:a16="http://schemas.microsoft.com/office/drawing/2014/main" id="{1BF1ADCA-5ED0-4B76-B340-B0A67F12636B}"/>
                  </a:ext>
                </a:extLst>
              </p:cNvPr>
              <p:cNvSpPr/>
              <p:nvPr/>
            </p:nvSpPr>
            <p:spPr>
              <a:xfrm>
                <a:off x="2099466" y="3498231"/>
                <a:ext cx="1962062" cy="934963"/>
              </a:xfrm>
              <a:prstGeom prst="roundRect">
                <a:avLst>
                  <a:gd name="adj" fmla="val 965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ctr"/>
              <a:lstStyle/>
              <a:p>
                <a:pPr algn="ctr" defTabSz="686678" fontAlgn="auto">
                  <a:spcBef>
                    <a:spcPts val="0"/>
                  </a:spcBef>
                  <a:spcAft>
                    <a:spcPts val="0"/>
                  </a:spcAft>
                </a:pPr>
                <a:r>
                  <a:rPr lang="en-AU" sz="751" b="1" dirty="0">
                    <a:solidFill>
                      <a:prstClr val="black"/>
                    </a:solidFill>
                    <a:latin typeface="Calibri"/>
                  </a:rPr>
                  <a:t>Curated </a:t>
                </a:r>
              </a:p>
              <a:p>
                <a:pPr algn="ctr" defTabSz="686678" fontAlgn="auto">
                  <a:spcBef>
                    <a:spcPts val="0"/>
                  </a:spcBef>
                  <a:spcAft>
                    <a:spcPts val="0"/>
                  </a:spcAft>
                </a:pPr>
                <a:r>
                  <a:rPr lang="en-AU" sz="751" b="1" dirty="0">
                    <a:solidFill>
                      <a:prstClr val="black"/>
                    </a:solidFill>
                    <a:latin typeface="Calibri"/>
                  </a:rPr>
                  <a:t>Data </a:t>
                </a:r>
              </a:p>
            </p:txBody>
          </p:sp>
          <p:sp>
            <p:nvSpPr>
              <p:cNvPr id="163" name="Rounded Rectangle 15">
                <a:extLst>
                  <a:ext uri="{FF2B5EF4-FFF2-40B4-BE49-F238E27FC236}">
                    <a16:creationId xmlns:a16="http://schemas.microsoft.com/office/drawing/2014/main" id="{314B74D1-8807-4BAB-93E3-609ACFD83328}"/>
                  </a:ext>
                </a:extLst>
              </p:cNvPr>
              <p:cNvSpPr/>
              <p:nvPr/>
            </p:nvSpPr>
            <p:spPr>
              <a:xfrm>
                <a:off x="2099466" y="5660830"/>
                <a:ext cx="1962062" cy="549996"/>
              </a:xfrm>
              <a:prstGeom prst="roundRect">
                <a:avLst>
                  <a:gd name="adj" fmla="val 911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ctr"/>
              <a:lstStyle/>
              <a:p>
                <a:pPr algn="ctr" defTabSz="686678" fontAlgn="auto">
                  <a:spcBef>
                    <a:spcPts val="0"/>
                  </a:spcBef>
                  <a:spcAft>
                    <a:spcPts val="0"/>
                  </a:spcAft>
                </a:pPr>
                <a:r>
                  <a:rPr lang="en-AU" sz="751" b="1" dirty="0">
                    <a:solidFill>
                      <a:prstClr val="black"/>
                    </a:solidFill>
                    <a:latin typeface="Calibri"/>
                  </a:rPr>
                  <a:t>Data Storage</a:t>
                </a:r>
              </a:p>
            </p:txBody>
          </p:sp>
        </p:grpSp>
        <p:sp>
          <p:nvSpPr>
            <p:cNvPr id="155" name="Rounded Rectangle 15">
              <a:extLst>
                <a:ext uri="{FF2B5EF4-FFF2-40B4-BE49-F238E27FC236}">
                  <a16:creationId xmlns:a16="http://schemas.microsoft.com/office/drawing/2014/main" id="{F9DF9A76-38A6-4BB3-9FEB-63F9B0A69BD5}"/>
                </a:ext>
              </a:extLst>
            </p:cNvPr>
            <p:cNvSpPr/>
            <p:nvPr/>
          </p:nvSpPr>
          <p:spPr>
            <a:xfrm>
              <a:off x="3980051" y="4748934"/>
              <a:ext cx="1962062" cy="606869"/>
            </a:xfrm>
            <a:prstGeom prst="roundRect">
              <a:avLst>
                <a:gd name="adj" fmla="val 911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ctr"/>
            <a:lstStyle/>
            <a:p>
              <a:pPr algn="ctr" defTabSz="686678" fontAlgn="auto">
                <a:spcBef>
                  <a:spcPts val="0"/>
                </a:spcBef>
                <a:spcAft>
                  <a:spcPts val="0"/>
                </a:spcAft>
              </a:pPr>
              <a:r>
                <a:rPr lang="en-AU" sz="751" b="1" dirty="0">
                  <a:solidFill>
                    <a:prstClr val="black"/>
                  </a:solidFill>
                  <a:latin typeface="Calibri"/>
                </a:rPr>
                <a:t>Data Integration &amp; Transformation</a:t>
              </a:r>
            </a:p>
          </p:txBody>
        </p:sp>
        <p:sp>
          <p:nvSpPr>
            <p:cNvPr id="156" name="Up Arrow 23">
              <a:extLst>
                <a:ext uri="{FF2B5EF4-FFF2-40B4-BE49-F238E27FC236}">
                  <a16:creationId xmlns:a16="http://schemas.microsoft.com/office/drawing/2014/main" id="{BD31773D-7082-4746-B92C-089F1F4ADC0E}"/>
                </a:ext>
              </a:extLst>
            </p:cNvPr>
            <p:cNvSpPr/>
            <p:nvPr/>
          </p:nvSpPr>
          <p:spPr>
            <a:xfrm>
              <a:off x="4323039" y="5331971"/>
              <a:ext cx="234000" cy="30937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57" name="Up Arrow 122">
              <a:extLst>
                <a:ext uri="{FF2B5EF4-FFF2-40B4-BE49-F238E27FC236}">
                  <a16:creationId xmlns:a16="http://schemas.microsoft.com/office/drawing/2014/main" id="{144AE4A3-B707-400C-B2FE-DA4C2CA39AF4}"/>
                </a:ext>
              </a:extLst>
            </p:cNvPr>
            <p:cNvSpPr/>
            <p:nvPr/>
          </p:nvSpPr>
          <p:spPr>
            <a:xfrm rot="10800000">
              <a:off x="5446085" y="5349935"/>
              <a:ext cx="234000" cy="30937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58" name="Up Arrow 23">
              <a:extLst>
                <a:ext uri="{FF2B5EF4-FFF2-40B4-BE49-F238E27FC236}">
                  <a16:creationId xmlns:a16="http://schemas.microsoft.com/office/drawing/2014/main" id="{125BD3E1-01BE-4389-89F4-C80D4BC575F4}"/>
                </a:ext>
              </a:extLst>
            </p:cNvPr>
            <p:cNvSpPr/>
            <p:nvPr/>
          </p:nvSpPr>
          <p:spPr>
            <a:xfrm>
              <a:off x="4272913" y="4428847"/>
              <a:ext cx="234000" cy="30937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59" name="Up Arrow 122">
              <a:extLst>
                <a:ext uri="{FF2B5EF4-FFF2-40B4-BE49-F238E27FC236}">
                  <a16:creationId xmlns:a16="http://schemas.microsoft.com/office/drawing/2014/main" id="{9F936CD0-58D2-4BAB-A327-EDAF9B9D4ACE}"/>
                </a:ext>
              </a:extLst>
            </p:cNvPr>
            <p:cNvSpPr/>
            <p:nvPr/>
          </p:nvSpPr>
          <p:spPr>
            <a:xfrm rot="10800000">
              <a:off x="5427848" y="4449791"/>
              <a:ext cx="234000" cy="30937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136" name="Rounded Rectangle 140">
            <a:hlinkClick r:id="" action="ppaction://noaction"/>
            <a:extLst>
              <a:ext uri="{FF2B5EF4-FFF2-40B4-BE49-F238E27FC236}">
                <a16:creationId xmlns:a16="http://schemas.microsoft.com/office/drawing/2014/main" id="{86F90461-823B-43E7-A079-EC6306C59DBC}"/>
              </a:ext>
            </a:extLst>
          </p:cNvPr>
          <p:cNvSpPr/>
          <p:nvPr/>
        </p:nvSpPr>
        <p:spPr>
          <a:xfrm>
            <a:off x="2956482" y="1837136"/>
            <a:ext cx="2712769" cy="1886485"/>
          </a:xfrm>
          <a:prstGeom prst="roundRect">
            <a:avLst>
              <a:gd name="adj" fmla="val 2941"/>
            </a:avLst>
          </a:prstGeom>
          <a:solidFill>
            <a:schemeClr val="accent3">
              <a:lumMod val="40000"/>
              <a:lumOff val="6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b"/>
          <a:lstStyle/>
          <a:p>
            <a:pPr algn="ctr" defTabSz="515019" fontAlgn="auto">
              <a:spcBef>
                <a:spcPts val="0"/>
              </a:spcBef>
              <a:spcAft>
                <a:spcPts val="0"/>
              </a:spcAft>
              <a:defRPr/>
            </a:pPr>
            <a:endParaRPr lang="en-AU" sz="858" b="1" dirty="0">
              <a:solidFill>
                <a:prstClr val="black"/>
              </a:solidFill>
              <a:latin typeface="Calibri"/>
            </a:endParaRPr>
          </a:p>
        </p:txBody>
      </p:sp>
      <p:sp>
        <p:nvSpPr>
          <p:cNvPr id="137" name="TextBox 136">
            <a:extLst>
              <a:ext uri="{FF2B5EF4-FFF2-40B4-BE49-F238E27FC236}">
                <a16:creationId xmlns:a16="http://schemas.microsoft.com/office/drawing/2014/main" id="{39354CDF-E79A-4EDC-B108-7DA3D371E6F4}"/>
              </a:ext>
            </a:extLst>
          </p:cNvPr>
          <p:cNvSpPr txBox="1"/>
          <p:nvPr/>
        </p:nvSpPr>
        <p:spPr>
          <a:xfrm>
            <a:off x="3533111" y="1905073"/>
            <a:ext cx="1559510" cy="200617"/>
          </a:xfrm>
          <a:prstGeom prst="rect">
            <a:avLst/>
          </a:prstGeom>
          <a:noFill/>
        </p:spPr>
        <p:txBody>
          <a:bodyPr wrap="square" lIns="51485" tIns="25742" rIns="51485" bIns="25742" rtlCol="0">
            <a:spAutoFit/>
          </a:bodyPr>
          <a:lstStyle/>
          <a:p>
            <a:pPr algn="ctr" defTabSz="515019" fontAlgn="auto">
              <a:spcBef>
                <a:spcPts val="0"/>
              </a:spcBef>
              <a:spcAft>
                <a:spcPts val="0"/>
              </a:spcAft>
              <a:defRPr/>
            </a:pPr>
            <a:r>
              <a:rPr lang="en-AU" sz="966" b="1" dirty="0">
                <a:solidFill>
                  <a:prstClr val="black"/>
                </a:solidFill>
                <a:latin typeface="Calibri"/>
                <a:ea typeface="+mn-ea"/>
              </a:rPr>
              <a:t>SYSTEMS OF RECORD</a:t>
            </a:r>
          </a:p>
        </p:txBody>
      </p:sp>
      <p:grpSp>
        <p:nvGrpSpPr>
          <p:cNvPr id="2" name="Group 1">
            <a:extLst>
              <a:ext uri="{FF2B5EF4-FFF2-40B4-BE49-F238E27FC236}">
                <a16:creationId xmlns:a16="http://schemas.microsoft.com/office/drawing/2014/main" id="{AE89D6A0-2B9D-489B-BB70-60B294586354}"/>
              </a:ext>
            </a:extLst>
          </p:cNvPr>
          <p:cNvGrpSpPr/>
          <p:nvPr/>
        </p:nvGrpSpPr>
        <p:grpSpPr>
          <a:xfrm>
            <a:off x="3116500" y="2300541"/>
            <a:ext cx="2420194" cy="1334622"/>
            <a:chOff x="5810405" y="4289037"/>
            <a:chExt cx="4512211" cy="2488271"/>
          </a:xfrm>
        </p:grpSpPr>
        <p:grpSp>
          <p:nvGrpSpPr>
            <p:cNvPr id="139" name="Group 138">
              <a:extLst>
                <a:ext uri="{FF2B5EF4-FFF2-40B4-BE49-F238E27FC236}">
                  <a16:creationId xmlns:a16="http://schemas.microsoft.com/office/drawing/2014/main" id="{4FCA43B3-B979-493C-89AF-EB051E92230F}"/>
                </a:ext>
              </a:extLst>
            </p:cNvPr>
            <p:cNvGrpSpPr/>
            <p:nvPr/>
          </p:nvGrpSpPr>
          <p:grpSpPr>
            <a:xfrm>
              <a:off x="5810405" y="4289037"/>
              <a:ext cx="1240215" cy="1969163"/>
              <a:chOff x="5733654" y="3000276"/>
              <a:chExt cx="1240215" cy="1969163"/>
            </a:xfrm>
          </p:grpSpPr>
          <p:sp>
            <p:nvSpPr>
              <p:cNvPr id="150" name="Rounded Rectangle 192">
                <a:extLst>
                  <a:ext uri="{FF2B5EF4-FFF2-40B4-BE49-F238E27FC236}">
                    <a16:creationId xmlns:a16="http://schemas.microsoft.com/office/drawing/2014/main" id="{B775B194-D44B-4FA6-819C-35C3BFC6CDAB}"/>
                  </a:ext>
                </a:extLst>
              </p:cNvPr>
              <p:cNvSpPr/>
              <p:nvPr/>
            </p:nvSpPr>
            <p:spPr>
              <a:xfrm>
                <a:off x="5733655" y="3000276"/>
                <a:ext cx="1240214" cy="432000"/>
              </a:xfrm>
              <a:prstGeom prst="roundRect">
                <a:avLst>
                  <a:gd name="adj" fmla="val 4372"/>
                </a:avLst>
              </a:prstGeom>
              <a:ln/>
            </p:spPr>
            <p:style>
              <a:lnRef idx="2">
                <a:schemeClr val="accent3"/>
              </a:lnRef>
              <a:fillRef idx="1">
                <a:schemeClr val="lt1"/>
              </a:fillRef>
              <a:effectRef idx="0">
                <a:schemeClr val="accent3"/>
              </a:effectRef>
              <a:fontRef idx="minor">
                <a:schemeClr val="dk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Client Register</a:t>
                </a:r>
              </a:p>
            </p:txBody>
          </p:sp>
          <p:sp>
            <p:nvSpPr>
              <p:cNvPr id="151" name="Rounded Rectangle 192">
                <a:extLst>
                  <a:ext uri="{FF2B5EF4-FFF2-40B4-BE49-F238E27FC236}">
                    <a16:creationId xmlns:a16="http://schemas.microsoft.com/office/drawing/2014/main" id="{FCC803F6-809D-4590-B486-4B0E2BB56355}"/>
                  </a:ext>
                </a:extLst>
              </p:cNvPr>
              <p:cNvSpPr/>
              <p:nvPr/>
            </p:nvSpPr>
            <p:spPr>
              <a:xfrm>
                <a:off x="5733655" y="4537439"/>
                <a:ext cx="1240214" cy="432000"/>
              </a:xfrm>
              <a:prstGeom prst="roundRect">
                <a:avLst>
                  <a:gd name="adj" fmla="val 5102"/>
                </a:avLst>
              </a:prstGeom>
              <a:ln/>
            </p:spPr>
            <p:style>
              <a:lnRef idx="2">
                <a:schemeClr val="accent3"/>
              </a:lnRef>
              <a:fillRef idx="1">
                <a:schemeClr val="lt1"/>
              </a:fillRef>
              <a:effectRef idx="0">
                <a:schemeClr val="accent3"/>
              </a:effectRef>
              <a:fontRef idx="minor">
                <a:schemeClr val="dk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Business rules</a:t>
                </a:r>
              </a:p>
            </p:txBody>
          </p:sp>
          <p:sp>
            <p:nvSpPr>
              <p:cNvPr id="152" name="Rounded Rectangle 192">
                <a:extLst>
                  <a:ext uri="{FF2B5EF4-FFF2-40B4-BE49-F238E27FC236}">
                    <a16:creationId xmlns:a16="http://schemas.microsoft.com/office/drawing/2014/main" id="{B841B931-73F8-4A17-A020-3972065E368C}"/>
                  </a:ext>
                </a:extLst>
              </p:cNvPr>
              <p:cNvSpPr/>
              <p:nvPr/>
            </p:nvSpPr>
            <p:spPr>
              <a:xfrm>
                <a:off x="5733654" y="4025051"/>
                <a:ext cx="1240215" cy="432000"/>
              </a:xfrm>
              <a:prstGeom prst="roundRect">
                <a:avLst>
                  <a:gd name="adj" fmla="val 4372"/>
                </a:avLst>
              </a:prstGeom>
              <a:ln/>
            </p:spPr>
            <p:style>
              <a:lnRef idx="2">
                <a:schemeClr val="accent3"/>
              </a:lnRef>
              <a:fillRef idx="1">
                <a:schemeClr val="lt1"/>
              </a:fillRef>
              <a:effectRef idx="0">
                <a:schemeClr val="accent3"/>
              </a:effectRef>
              <a:fontRef idx="minor">
                <a:schemeClr val="dk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Work Management</a:t>
                </a:r>
              </a:p>
            </p:txBody>
          </p:sp>
          <p:sp>
            <p:nvSpPr>
              <p:cNvPr id="153" name="Rounded Rectangle 192">
                <a:extLst>
                  <a:ext uri="{FF2B5EF4-FFF2-40B4-BE49-F238E27FC236}">
                    <a16:creationId xmlns:a16="http://schemas.microsoft.com/office/drawing/2014/main" id="{41E011E7-4523-4DFA-AD1C-B7D7088B058E}"/>
                  </a:ext>
                </a:extLst>
              </p:cNvPr>
              <p:cNvSpPr/>
              <p:nvPr/>
            </p:nvSpPr>
            <p:spPr>
              <a:xfrm>
                <a:off x="5733655" y="3512663"/>
                <a:ext cx="1240214" cy="432000"/>
              </a:xfrm>
              <a:prstGeom prst="roundRect">
                <a:avLst>
                  <a:gd name="adj" fmla="val 4372"/>
                </a:avLst>
              </a:prstGeom>
              <a:ln/>
            </p:spPr>
            <p:style>
              <a:lnRef idx="2">
                <a:schemeClr val="accent3"/>
              </a:lnRef>
              <a:fillRef idx="1">
                <a:schemeClr val="lt1"/>
              </a:fillRef>
              <a:effectRef idx="0">
                <a:schemeClr val="accent3"/>
              </a:effectRef>
              <a:fontRef idx="minor">
                <a:schemeClr val="dk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Client Accounting</a:t>
                </a:r>
              </a:p>
            </p:txBody>
          </p:sp>
        </p:grpSp>
        <p:grpSp>
          <p:nvGrpSpPr>
            <p:cNvPr id="140" name="Group 139">
              <a:extLst>
                <a:ext uri="{FF2B5EF4-FFF2-40B4-BE49-F238E27FC236}">
                  <a16:creationId xmlns:a16="http://schemas.microsoft.com/office/drawing/2014/main" id="{CD5FEFFD-BCA3-422E-B5D0-FBFA0C497361}"/>
                </a:ext>
              </a:extLst>
            </p:cNvPr>
            <p:cNvGrpSpPr/>
            <p:nvPr/>
          </p:nvGrpSpPr>
          <p:grpSpPr>
            <a:xfrm>
              <a:off x="7472511" y="4289037"/>
              <a:ext cx="1188000" cy="1969163"/>
              <a:chOff x="7395760" y="3000276"/>
              <a:chExt cx="1188000" cy="1969163"/>
            </a:xfrm>
          </p:grpSpPr>
          <p:sp>
            <p:nvSpPr>
              <p:cNvPr id="146" name="Rounded Rectangle 192">
                <a:extLst>
                  <a:ext uri="{FF2B5EF4-FFF2-40B4-BE49-F238E27FC236}">
                    <a16:creationId xmlns:a16="http://schemas.microsoft.com/office/drawing/2014/main" id="{666BBE77-BD50-4C6F-B28D-38C2634141A7}"/>
                  </a:ext>
                </a:extLst>
              </p:cNvPr>
              <p:cNvSpPr/>
              <p:nvPr/>
            </p:nvSpPr>
            <p:spPr>
              <a:xfrm>
                <a:off x="7395760" y="3000276"/>
                <a:ext cx="1188000" cy="432000"/>
              </a:xfrm>
              <a:prstGeom prst="roundRect">
                <a:avLst>
                  <a:gd name="adj" fmla="val 437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Case </a:t>
                </a:r>
              </a:p>
            </p:txBody>
          </p:sp>
          <p:sp>
            <p:nvSpPr>
              <p:cNvPr id="147" name="Rounded Rectangle 192">
                <a:extLst>
                  <a:ext uri="{FF2B5EF4-FFF2-40B4-BE49-F238E27FC236}">
                    <a16:creationId xmlns:a16="http://schemas.microsoft.com/office/drawing/2014/main" id="{E767AB49-D380-4D9E-9E43-33C04B1829AA}"/>
                  </a:ext>
                </a:extLst>
              </p:cNvPr>
              <p:cNvSpPr/>
              <p:nvPr/>
            </p:nvSpPr>
            <p:spPr>
              <a:xfrm>
                <a:off x="7395760" y="3512663"/>
                <a:ext cx="1188000" cy="432000"/>
              </a:xfrm>
              <a:prstGeom prst="roundRect">
                <a:avLst>
                  <a:gd name="adj" fmla="val 510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Activity</a:t>
                </a:r>
              </a:p>
            </p:txBody>
          </p:sp>
          <p:sp>
            <p:nvSpPr>
              <p:cNvPr id="148" name="Rounded Rectangle 192">
                <a:extLst>
                  <a:ext uri="{FF2B5EF4-FFF2-40B4-BE49-F238E27FC236}">
                    <a16:creationId xmlns:a16="http://schemas.microsoft.com/office/drawing/2014/main" id="{5DEBF2DC-B0F2-498C-A2FA-4468D1B1DB28}"/>
                  </a:ext>
                </a:extLst>
              </p:cNvPr>
              <p:cNvSpPr/>
              <p:nvPr/>
            </p:nvSpPr>
            <p:spPr>
              <a:xfrm>
                <a:off x="7395760" y="4537439"/>
                <a:ext cx="1188000" cy="432000"/>
              </a:xfrm>
              <a:prstGeom prst="roundRect">
                <a:avLst>
                  <a:gd name="adj" fmla="val 510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Finance</a:t>
                </a:r>
              </a:p>
            </p:txBody>
          </p:sp>
          <p:sp>
            <p:nvSpPr>
              <p:cNvPr id="149" name="Rounded Rectangle 192">
                <a:extLst>
                  <a:ext uri="{FF2B5EF4-FFF2-40B4-BE49-F238E27FC236}">
                    <a16:creationId xmlns:a16="http://schemas.microsoft.com/office/drawing/2014/main" id="{804005F9-CA32-4DE9-A472-AFC250BD7F1A}"/>
                  </a:ext>
                </a:extLst>
              </p:cNvPr>
              <p:cNvSpPr/>
              <p:nvPr/>
            </p:nvSpPr>
            <p:spPr>
              <a:xfrm>
                <a:off x="7395760" y="4025051"/>
                <a:ext cx="1188000" cy="432000"/>
              </a:xfrm>
              <a:prstGeom prst="roundRect">
                <a:avLst>
                  <a:gd name="adj" fmla="val 437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Payroll</a:t>
                </a:r>
              </a:p>
            </p:txBody>
          </p:sp>
        </p:grpSp>
        <p:grpSp>
          <p:nvGrpSpPr>
            <p:cNvPr id="141" name="Group 140">
              <a:extLst>
                <a:ext uri="{FF2B5EF4-FFF2-40B4-BE49-F238E27FC236}">
                  <a16:creationId xmlns:a16="http://schemas.microsoft.com/office/drawing/2014/main" id="{8E10A65E-503C-4DCD-934A-E3A08C11B9E3}"/>
                </a:ext>
              </a:extLst>
            </p:cNvPr>
            <p:cNvGrpSpPr/>
            <p:nvPr/>
          </p:nvGrpSpPr>
          <p:grpSpPr>
            <a:xfrm>
              <a:off x="9134616" y="4289037"/>
              <a:ext cx="1188000" cy="1969163"/>
              <a:chOff x="9053331" y="3000276"/>
              <a:chExt cx="1188000" cy="1969163"/>
            </a:xfrm>
          </p:grpSpPr>
          <p:sp>
            <p:nvSpPr>
              <p:cNvPr id="142" name="Rounded Rectangle 192">
                <a:extLst>
                  <a:ext uri="{FF2B5EF4-FFF2-40B4-BE49-F238E27FC236}">
                    <a16:creationId xmlns:a16="http://schemas.microsoft.com/office/drawing/2014/main" id="{21A78B5D-FCD6-4370-90E7-27A9C7AF917E}"/>
                  </a:ext>
                </a:extLst>
              </p:cNvPr>
              <p:cNvSpPr/>
              <p:nvPr/>
            </p:nvSpPr>
            <p:spPr>
              <a:xfrm>
                <a:off x="9053331" y="4537439"/>
                <a:ext cx="1188000" cy="432000"/>
              </a:xfrm>
              <a:prstGeom prst="roundRect">
                <a:avLst>
                  <a:gd name="adj" fmla="val 437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Others</a:t>
                </a:r>
              </a:p>
            </p:txBody>
          </p:sp>
          <p:sp>
            <p:nvSpPr>
              <p:cNvPr id="143" name="Rounded Rectangle 192">
                <a:extLst>
                  <a:ext uri="{FF2B5EF4-FFF2-40B4-BE49-F238E27FC236}">
                    <a16:creationId xmlns:a16="http://schemas.microsoft.com/office/drawing/2014/main" id="{B2733B09-C0FD-4E08-BE73-8AFC55C5C72A}"/>
                  </a:ext>
                </a:extLst>
              </p:cNvPr>
              <p:cNvSpPr/>
              <p:nvPr/>
            </p:nvSpPr>
            <p:spPr>
              <a:xfrm>
                <a:off x="9053331" y="3512663"/>
                <a:ext cx="1188000" cy="432000"/>
              </a:xfrm>
              <a:prstGeom prst="roundRect">
                <a:avLst>
                  <a:gd name="adj" fmla="val 437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HR </a:t>
                </a:r>
              </a:p>
            </p:txBody>
          </p:sp>
          <p:sp>
            <p:nvSpPr>
              <p:cNvPr id="144" name="Rounded Rectangle 192">
                <a:extLst>
                  <a:ext uri="{FF2B5EF4-FFF2-40B4-BE49-F238E27FC236}">
                    <a16:creationId xmlns:a16="http://schemas.microsoft.com/office/drawing/2014/main" id="{C3E0699A-85D2-4E23-9965-C8F28CBADB52}"/>
                  </a:ext>
                </a:extLst>
              </p:cNvPr>
              <p:cNvSpPr/>
              <p:nvPr/>
            </p:nvSpPr>
            <p:spPr>
              <a:xfrm>
                <a:off x="9053331" y="4025051"/>
                <a:ext cx="1188000" cy="432000"/>
              </a:xfrm>
              <a:prstGeom prst="roundRect">
                <a:avLst>
                  <a:gd name="adj" fmla="val 437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Procurement</a:t>
                </a:r>
              </a:p>
            </p:txBody>
          </p:sp>
          <p:sp>
            <p:nvSpPr>
              <p:cNvPr id="145" name="Rounded Rectangle 192">
                <a:extLst>
                  <a:ext uri="{FF2B5EF4-FFF2-40B4-BE49-F238E27FC236}">
                    <a16:creationId xmlns:a16="http://schemas.microsoft.com/office/drawing/2014/main" id="{B2BD9111-E5B4-49E2-824B-459FAB58ED3C}"/>
                  </a:ext>
                </a:extLst>
              </p:cNvPr>
              <p:cNvSpPr/>
              <p:nvPr/>
            </p:nvSpPr>
            <p:spPr>
              <a:xfrm>
                <a:off x="9053331" y="3000276"/>
                <a:ext cx="1188000" cy="432000"/>
              </a:xfrm>
              <a:prstGeom prst="roundRect">
                <a:avLst>
                  <a:gd name="adj" fmla="val 4372"/>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L &amp; D</a:t>
                </a:r>
              </a:p>
            </p:txBody>
          </p:sp>
        </p:grpSp>
        <p:sp>
          <p:nvSpPr>
            <p:cNvPr id="129" name="Rounded Rectangle 192">
              <a:extLst>
                <a:ext uri="{FF2B5EF4-FFF2-40B4-BE49-F238E27FC236}">
                  <a16:creationId xmlns:a16="http://schemas.microsoft.com/office/drawing/2014/main" id="{5F54252A-DEE6-453D-8BFC-291B5880F41E}"/>
                </a:ext>
              </a:extLst>
            </p:cNvPr>
            <p:cNvSpPr/>
            <p:nvPr/>
          </p:nvSpPr>
          <p:spPr>
            <a:xfrm>
              <a:off x="5810406" y="6345308"/>
              <a:ext cx="1240214" cy="432000"/>
            </a:xfrm>
            <a:prstGeom prst="roundRect">
              <a:avLst>
                <a:gd name="adj" fmla="val 5102"/>
              </a:avLst>
            </a:prstGeom>
            <a:ln/>
          </p:spPr>
          <p:style>
            <a:lnRef idx="2">
              <a:schemeClr val="accent3"/>
            </a:lnRef>
            <a:fillRef idx="1">
              <a:schemeClr val="lt1"/>
            </a:fillRef>
            <a:effectRef idx="0">
              <a:schemeClr val="accent3"/>
            </a:effectRef>
            <a:fontRef idx="minor">
              <a:schemeClr val="dk1"/>
            </a:fontRef>
          </p:style>
          <p:txBody>
            <a:bodyPr lIns="51485" tIns="25742" rIns="51485" bIns="25742" rtlCol="0" anchor="ctr" anchorCtr="0"/>
            <a:lstStyle/>
            <a:p>
              <a:pPr algn="ctr" defTabSz="515019" fontAlgn="auto">
                <a:spcBef>
                  <a:spcPts val="0"/>
                </a:spcBef>
                <a:spcAft>
                  <a:spcPts val="0"/>
                </a:spcAft>
                <a:defRPr/>
              </a:pPr>
              <a:r>
                <a:rPr lang="en-AU" sz="751" b="1" dirty="0">
                  <a:solidFill>
                    <a:prstClr val="black"/>
                  </a:solidFill>
                  <a:latin typeface="Calibri"/>
                </a:rPr>
                <a:t>Risks</a:t>
              </a:r>
            </a:p>
          </p:txBody>
        </p:sp>
      </p:grpSp>
    </p:spTree>
    <p:extLst>
      <p:ext uri="{BB962C8B-B14F-4D97-AF65-F5344CB8AC3E}">
        <p14:creationId xmlns:p14="http://schemas.microsoft.com/office/powerpoint/2010/main" val="32963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1">
            <a:extLst>
              <a:ext uri="{FF2B5EF4-FFF2-40B4-BE49-F238E27FC236}">
                <a16:creationId xmlns:a16="http://schemas.microsoft.com/office/drawing/2014/main" id="{3BE80594-D622-4ACC-AA48-EE80699FAF18}"/>
              </a:ext>
            </a:extLst>
          </p:cNvPr>
          <p:cNvSpPr>
            <a:spLocks noGrp="1"/>
          </p:cNvSpPr>
          <p:nvPr>
            <p:ph idx="1"/>
          </p:nvPr>
        </p:nvSpPr>
        <p:spPr>
          <a:xfrm>
            <a:off x="1331963" y="796081"/>
            <a:ext cx="7240932" cy="547838"/>
          </a:xfrm>
        </p:spPr>
        <p:txBody>
          <a:bodyPr>
            <a:noAutofit/>
          </a:bodyPr>
          <a:lstStyle/>
          <a:p>
            <a:pPr marL="0" indent="0">
              <a:buNone/>
            </a:pPr>
            <a:r>
              <a:rPr lang="en-AU" sz="966" dirty="0"/>
              <a:t>Enterprise Data Core, is a logical grouping of capabilities where data is being stored, processed, and organised to support operations and reporting. This is where data is used to derive insights to inform decisions to support better operations and services to clients.</a:t>
            </a:r>
            <a:endParaRPr lang="en-AU" sz="966" b="1" dirty="0"/>
          </a:p>
          <a:p>
            <a:pPr marL="0" indent="0">
              <a:buNone/>
            </a:pPr>
            <a:endParaRPr lang="en-AU" sz="1073" dirty="0"/>
          </a:p>
        </p:txBody>
      </p:sp>
      <p:sp>
        <p:nvSpPr>
          <p:cNvPr id="59" name="Content Placeholder 1">
            <a:extLst>
              <a:ext uri="{FF2B5EF4-FFF2-40B4-BE49-F238E27FC236}">
                <a16:creationId xmlns:a16="http://schemas.microsoft.com/office/drawing/2014/main" id="{45483D03-93FD-4FB0-9577-CC856F09C273}"/>
              </a:ext>
            </a:extLst>
          </p:cNvPr>
          <p:cNvSpPr txBox="1">
            <a:spLocks/>
          </p:cNvSpPr>
          <p:nvPr/>
        </p:nvSpPr>
        <p:spPr>
          <a:xfrm>
            <a:off x="5964258" y="1318609"/>
            <a:ext cx="2681506" cy="3580814"/>
          </a:xfrm>
          <a:prstGeom prst="rect">
            <a:avLst/>
          </a:prstGeom>
        </p:spPr>
        <p:txBody>
          <a:bodyPr vert="horz" lIns="68663" tIns="34332" rIns="68663" bIns="34332" rtlCol="0">
            <a:noAutofit/>
          </a:bodyPr>
          <a:lst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183932" indent="-183932" defTabSz="686678" fontAlgn="auto">
              <a:spcBef>
                <a:spcPts val="322"/>
              </a:spcBef>
              <a:spcAft>
                <a:spcPts val="322"/>
              </a:spcAft>
              <a:buFont typeface="Arial" panose="020B0604020202020204" pitchFamily="34" charset="0"/>
              <a:buAutoNum type="arabicPeriod"/>
            </a:pPr>
            <a:r>
              <a:rPr lang="en-AU" sz="751" dirty="0">
                <a:solidFill>
                  <a:prstClr val="black"/>
                </a:solidFill>
                <a:latin typeface="Calibri"/>
              </a:rPr>
              <a:t>Data lands in </a:t>
            </a:r>
            <a:r>
              <a:rPr lang="en-AU" sz="751" b="1" dirty="0">
                <a:solidFill>
                  <a:prstClr val="black"/>
                </a:solidFill>
                <a:latin typeface="Calibri"/>
              </a:rPr>
              <a:t>Raw Zone </a:t>
            </a:r>
            <a:r>
              <a:rPr lang="en-AU" sz="751" dirty="0">
                <a:solidFill>
                  <a:prstClr val="black"/>
                </a:solidFill>
                <a:latin typeface="Calibri"/>
              </a:rPr>
              <a:t>when it firstly arrives at the Data Core</a:t>
            </a:r>
          </a:p>
          <a:p>
            <a:pPr marL="183932" indent="-183932" defTabSz="686678" fontAlgn="auto">
              <a:spcBef>
                <a:spcPts val="322"/>
              </a:spcBef>
              <a:spcAft>
                <a:spcPts val="322"/>
              </a:spcAft>
              <a:buFont typeface="Arial" panose="020B0604020202020204" pitchFamily="34" charset="0"/>
              <a:buAutoNum type="arabicPeriod"/>
            </a:pPr>
            <a:r>
              <a:rPr lang="en-AU" sz="751" dirty="0">
                <a:solidFill>
                  <a:prstClr val="black"/>
                </a:solidFill>
                <a:latin typeface="Calibri"/>
              </a:rPr>
              <a:t>Data is cleansed and validated in the </a:t>
            </a:r>
            <a:r>
              <a:rPr lang="en-AU" sz="751" b="1" dirty="0">
                <a:solidFill>
                  <a:prstClr val="black"/>
                </a:solidFill>
                <a:latin typeface="Calibri"/>
              </a:rPr>
              <a:t>Staging Zone</a:t>
            </a:r>
            <a:r>
              <a:rPr lang="en-AU" sz="751" dirty="0">
                <a:solidFill>
                  <a:prstClr val="black"/>
                </a:solidFill>
                <a:latin typeface="Calibri"/>
              </a:rPr>
              <a:t>, </a:t>
            </a:r>
          </a:p>
          <a:p>
            <a:pPr marL="183932" indent="-183932" defTabSz="686678" fontAlgn="auto">
              <a:spcBef>
                <a:spcPts val="322"/>
              </a:spcBef>
              <a:spcAft>
                <a:spcPts val="322"/>
              </a:spcAft>
              <a:buFont typeface="Arial" panose="020B0604020202020204" pitchFamily="34" charset="0"/>
              <a:buAutoNum type="arabicPeriod"/>
            </a:pPr>
            <a:r>
              <a:rPr lang="en-AU" sz="751" b="1" dirty="0">
                <a:solidFill>
                  <a:prstClr val="black"/>
                </a:solidFill>
                <a:latin typeface="Calibri"/>
              </a:rPr>
              <a:t>Processed Zone</a:t>
            </a:r>
            <a:r>
              <a:rPr lang="en-AU" sz="751" dirty="0">
                <a:solidFill>
                  <a:prstClr val="black"/>
                </a:solidFill>
                <a:latin typeface="Calibri"/>
              </a:rPr>
              <a:t> contains data that has completed the Standardisation Process, but hasn’t been loaded into the Curated Layer. </a:t>
            </a:r>
          </a:p>
          <a:p>
            <a:pPr marL="183932" indent="-183932" defTabSz="686678" fontAlgn="auto">
              <a:spcBef>
                <a:spcPts val="322"/>
              </a:spcBef>
              <a:spcAft>
                <a:spcPts val="322"/>
              </a:spcAft>
              <a:buFont typeface="Arial" panose="020B0604020202020204" pitchFamily="34" charset="0"/>
              <a:buAutoNum type="arabicPeriod"/>
            </a:pPr>
            <a:r>
              <a:rPr lang="en-AU" sz="751" dirty="0">
                <a:solidFill>
                  <a:prstClr val="black"/>
                </a:solidFill>
                <a:latin typeface="Calibri"/>
              </a:rPr>
              <a:t>Data is then integrated and transformed to prepare and provide data designed for Business use and access; e.g. sensitive data is screened, corrupted formats and duplicates are removed, data is metadata tagged to facilitate searching and sorting, etc. </a:t>
            </a:r>
          </a:p>
          <a:p>
            <a:pPr marL="183932" indent="-183932" defTabSz="686678" fontAlgn="auto">
              <a:spcBef>
                <a:spcPts val="322"/>
              </a:spcBef>
              <a:spcAft>
                <a:spcPts val="322"/>
              </a:spcAft>
              <a:buFont typeface="Arial" panose="020B0604020202020204" pitchFamily="34" charset="0"/>
              <a:buAutoNum type="arabicPeriod"/>
            </a:pPr>
            <a:r>
              <a:rPr lang="en-AU" sz="751" dirty="0">
                <a:solidFill>
                  <a:prstClr val="black"/>
                </a:solidFill>
                <a:latin typeface="Calibri"/>
              </a:rPr>
              <a:t>Data after transformation is pushed into the </a:t>
            </a:r>
            <a:r>
              <a:rPr lang="en-AU" sz="751" b="1" dirty="0">
                <a:solidFill>
                  <a:prstClr val="black"/>
                </a:solidFill>
                <a:latin typeface="Calibri"/>
              </a:rPr>
              <a:t>Curated Data </a:t>
            </a:r>
            <a:r>
              <a:rPr lang="en-AU" sz="751" dirty="0">
                <a:solidFill>
                  <a:prstClr val="black"/>
                </a:solidFill>
                <a:latin typeface="Calibri"/>
              </a:rPr>
              <a:t>layer as a </a:t>
            </a:r>
            <a:r>
              <a:rPr lang="en-AU" sz="751" b="1" dirty="0">
                <a:solidFill>
                  <a:prstClr val="black"/>
                </a:solidFill>
                <a:latin typeface="Calibri"/>
              </a:rPr>
              <a:t>Base View</a:t>
            </a:r>
            <a:r>
              <a:rPr lang="en-AU" sz="751" dirty="0">
                <a:solidFill>
                  <a:prstClr val="black"/>
                </a:solidFill>
                <a:latin typeface="Calibri"/>
              </a:rPr>
              <a:t>. Further business logic &amp; refinement are then applied to provide specific data views for Business Units (</a:t>
            </a:r>
            <a:r>
              <a:rPr lang="en-AU" sz="751" b="1" dirty="0">
                <a:solidFill>
                  <a:prstClr val="black"/>
                </a:solidFill>
                <a:latin typeface="Calibri"/>
              </a:rPr>
              <a:t>Business View</a:t>
            </a:r>
            <a:r>
              <a:rPr lang="en-AU" sz="751" dirty="0">
                <a:solidFill>
                  <a:prstClr val="black"/>
                </a:solidFill>
                <a:latin typeface="Calibri"/>
              </a:rPr>
              <a:t>) and specific data products such as recommendation engines (</a:t>
            </a:r>
            <a:r>
              <a:rPr lang="en-AU" sz="751" b="1" dirty="0">
                <a:solidFill>
                  <a:prstClr val="black"/>
                </a:solidFill>
                <a:latin typeface="Calibri"/>
              </a:rPr>
              <a:t>Tailored View</a:t>
            </a:r>
            <a:r>
              <a:rPr lang="en-AU" sz="751" dirty="0">
                <a:solidFill>
                  <a:prstClr val="black"/>
                </a:solidFill>
                <a:latin typeface="Calibri"/>
              </a:rPr>
              <a:t>).</a:t>
            </a:r>
          </a:p>
          <a:p>
            <a:pPr marL="183932" indent="-183932" defTabSz="686678" fontAlgn="auto">
              <a:spcBef>
                <a:spcPts val="322"/>
              </a:spcBef>
              <a:spcAft>
                <a:spcPts val="322"/>
              </a:spcAft>
              <a:buFont typeface="Arial" panose="020B0604020202020204" pitchFamily="34" charset="0"/>
              <a:buAutoNum type="arabicPeriod"/>
            </a:pPr>
            <a:r>
              <a:rPr lang="en-AU" sz="751" b="1" dirty="0">
                <a:solidFill>
                  <a:prstClr val="black"/>
                </a:solidFill>
                <a:latin typeface="Calibri"/>
              </a:rPr>
              <a:t>Data Science</a:t>
            </a:r>
            <a:r>
              <a:rPr lang="en-AU" sz="751" dirty="0">
                <a:solidFill>
                  <a:prstClr val="black"/>
                </a:solidFill>
                <a:latin typeface="Calibri"/>
              </a:rPr>
              <a:t> takes data from enterprise data core as input to their analytical models, and send the outcomes back into the </a:t>
            </a:r>
            <a:r>
              <a:rPr lang="en-AU" sz="751" b="1" dirty="0">
                <a:solidFill>
                  <a:prstClr val="black"/>
                </a:solidFill>
                <a:latin typeface="Calibri"/>
              </a:rPr>
              <a:t>Business View </a:t>
            </a:r>
            <a:r>
              <a:rPr lang="en-AU" sz="751" dirty="0">
                <a:solidFill>
                  <a:prstClr val="black"/>
                </a:solidFill>
                <a:latin typeface="Calibri"/>
              </a:rPr>
              <a:t>and </a:t>
            </a:r>
            <a:r>
              <a:rPr lang="en-AU" sz="751" b="1" dirty="0">
                <a:solidFill>
                  <a:prstClr val="black"/>
                </a:solidFill>
                <a:latin typeface="Calibri"/>
              </a:rPr>
              <a:t>Data Storage </a:t>
            </a:r>
            <a:r>
              <a:rPr lang="en-AU" sz="751" dirty="0">
                <a:solidFill>
                  <a:prstClr val="black"/>
                </a:solidFill>
                <a:latin typeface="Calibri"/>
              </a:rPr>
              <a:t>via </a:t>
            </a:r>
            <a:r>
              <a:rPr lang="en-AU" sz="751" b="1" dirty="0">
                <a:solidFill>
                  <a:prstClr val="black"/>
                </a:solidFill>
                <a:latin typeface="Calibri"/>
              </a:rPr>
              <a:t>Data Integration &amp; Transformation</a:t>
            </a:r>
            <a:r>
              <a:rPr lang="en-AU" sz="751" dirty="0">
                <a:solidFill>
                  <a:prstClr val="black"/>
                </a:solidFill>
                <a:latin typeface="Calibri"/>
              </a:rPr>
              <a:t> to provide insights and add value.</a:t>
            </a:r>
          </a:p>
          <a:p>
            <a:pPr marL="183932" indent="-183932" defTabSz="686678" fontAlgn="auto">
              <a:spcBef>
                <a:spcPts val="322"/>
              </a:spcBef>
              <a:spcAft>
                <a:spcPts val="322"/>
              </a:spcAft>
              <a:buFont typeface="Arial" panose="020B0604020202020204" pitchFamily="34" charset="0"/>
              <a:buAutoNum type="arabicPeriod"/>
            </a:pPr>
            <a:r>
              <a:rPr lang="en-AU" sz="751" b="1" dirty="0">
                <a:solidFill>
                  <a:prstClr val="black"/>
                </a:solidFill>
                <a:latin typeface="Calibri"/>
              </a:rPr>
              <a:t>Fast Complex Event Processing (Fast CEP) </a:t>
            </a:r>
            <a:r>
              <a:rPr lang="en-AU" sz="751" dirty="0">
                <a:solidFill>
                  <a:prstClr val="black"/>
                </a:solidFill>
                <a:latin typeface="Calibri"/>
              </a:rPr>
              <a:t>sends output from event analytics back to the </a:t>
            </a:r>
            <a:r>
              <a:rPr lang="en-AU" sz="751" b="1" dirty="0">
                <a:solidFill>
                  <a:prstClr val="black"/>
                </a:solidFill>
                <a:latin typeface="Calibri"/>
              </a:rPr>
              <a:t>Business View </a:t>
            </a:r>
            <a:r>
              <a:rPr lang="en-AU" sz="751" dirty="0">
                <a:solidFill>
                  <a:prstClr val="black"/>
                </a:solidFill>
                <a:latin typeface="Calibri"/>
              </a:rPr>
              <a:t>(as needed) and </a:t>
            </a:r>
            <a:r>
              <a:rPr lang="en-AU" sz="751" b="1" dirty="0">
                <a:solidFill>
                  <a:prstClr val="black"/>
                </a:solidFill>
                <a:latin typeface="Calibri"/>
              </a:rPr>
              <a:t>Data Storage </a:t>
            </a:r>
            <a:r>
              <a:rPr lang="en-AU" sz="751" dirty="0">
                <a:solidFill>
                  <a:prstClr val="black"/>
                </a:solidFill>
                <a:latin typeface="Calibri"/>
              </a:rPr>
              <a:t>via </a:t>
            </a:r>
            <a:r>
              <a:rPr lang="en-AU" sz="751" b="1" dirty="0">
                <a:solidFill>
                  <a:prstClr val="black"/>
                </a:solidFill>
                <a:latin typeface="Calibri"/>
              </a:rPr>
              <a:t>Data Integration &amp; Transformation</a:t>
            </a:r>
            <a:r>
              <a:rPr lang="en-AU" sz="751" dirty="0">
                <a:solidFill>
                  <a:prstClr val="black"/>
                </a:solidFill>
                <a:latin typeface="Calibri"/>
              </a:rPr>
              <a:t>.</a:t>
            </a:r>
          </a:p>
          <a:p>
            <a:pPr marL="183932" indent="-183932" defTabSz="686678" fontAlgn="auto">
              <a:spcBef>
                <a:spcPts val="322"/>
              </a:spcBef>
              <a:spcAft>
                <a:spcPts val="322"/>
              </a:spcAft>
              <a:buFont typeface="Arial" panose="020B0604020202020204" pitchFamily="34" charset="0"/>
              <a:buAutoNum type="arabicPeriod"/>
            </a:pPr>
            <a:r>
              <a:rPr lang="en-AU" sz="751" b="1" dirty="0">
                <a:solidFill>
                  <a:prstClr val="black"/>
                </a:solidFill>
                <a:latin typeface="Calibri"/>
              </a:rPr>
              <a:t>Query Engine </a:t>
            </a:r>
            <a:r>
              <a:rPr lang="en-AU" sz="751" dirty="0">
                <a:solidFill>
                  <a:prstClr val="black"/>
                </a:solidFill>
                <a:latin typeface="Calibri"/>
              </a:rPr>
              <a:t>enables different types of queries to run against data layers.</a:t>
            </a:r>
          </a:p>
        </p:txBody>
      </p:sp>
      <p:pic>
        <p:nvPicPr>
          <p:cNvPr id="149" name="Picture 148" descr="header_strip_100dpi copy.png">
            <a:extLst>
              <a:ext uri="{FF2B5EF4-FFF2-40B4-BE49-F238E27FC236}">
                <a16:creationId xmlns:a16="http://schemas.microsoft.com/office/drawing/2014/main" id="{328A6B2B-CDAC-48F7-A0FF-C4862CE8A86C}"/>
              </a:ext>
            </a:extLst>
          </p:cNvPr>
          <p:cNvPicPr>
            <a:picLocks noChangeAspect="1"/>
          </p:cNvPicPr>
          <p:nvPr/>
        </p:nvPicPr>
        <p:blipFill>
          <a:blip r:embed="rId3"/>
          <a:stretch>
            <a:fillRect/>
          </a:stretch>
        </p:blipFill>
        <p:spPr>
          <a:xfrm>
            <a:off x="-1" y="50"/>
            <a:ext cx="9155113" cy="304710"/>
          </a:xfrm>
          <a:prstGeom prst="rect">
            <a:avLst/>
          </a:prstGeom>
        </p:spPr>
      </p:pic>
      <p:sp>
        <p:nvSpPr>
          <p:cNvPr id="151" name="Slide Number Placeholder 5">
            <a:extLst>
              <a:ext uri="{FF2B5EF4-FFF2-40B4-BE49-F238E27FC236}">
                <a16:creationId xmlns:a16="http://schemas.microsoft.com/office/drawing/2014/main" id="{1DFB4585-4EDE-4359-B3A5-61E75C06C7E6}"/>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38</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734E31A5-82F5-4F61-ABC3-96C980E4FE8B}"/>
              </a:ext>
            </a:extLst>
          </p:cNvPr>
          <p:cNvSpPr txBox="1"/>
          <p:nvPr/>
        </p:nvSpPr>
        <p:spPr>
          <a:xfrm>
            <a:off x="1334906" y="408972"/>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ENTERPRISE DATA CORE</a:t>
            </a:r>
            <a:endParaRPr lang="en-AU" sz="1716" b="1" dirty="0">
              <a:solidFill>
                <a:srgbClr val="1F497D"/>
              </a:solidFill>
              <a:latin typeface="Segoe UI" panose="020B0502040204020203" pitchFamily="34" charset="0"/>
              <a:ea typeface="+mn-ea"/>
              <a:cs typeface="Segoe UI" panose="020B0502040204020203" pitchFamily="34" charset="0"/>
            </a:endParaRPr>
          </a:p>
        </p:txBody>
      </p:sp>
      <p:grpSp>
        <p:nvGrpSpPr>
          <p:cNvPr id="84" name="Group 83">
            <a:extLst>
              <a:ext uri="{FF2B5EF4-FFF2-40B4-BE49-F238E27FC236}">
                <a16:creationId xmlns:a16="http://schemas.microsoft.com/office/drawing/2014/main" id="{2DC53A47-8FC0-4470-BE60-E26772786849}"/>
              </a:ext>
            </a:extLst>
          </p:cNvPr>
          <p:cNvGrpSpPr/>
          <p:nvPr/>
        </p:nvGrpSpPr>
        <p:grpSpPr>
          <a:xfrm>
            <a:off x="1447117" y="1318608"/>
            <a:ext cx="4443607" cy="3457805"/>
            <a:chOff x="2698008" y="2458322"/>
            <a:chExt cx="8284664" cy="6446734"/>
          </a:xfrm>
        </p:grpSpPr>
        <p:sp>
          <p:nvSpPr>
            <p:cNvPr id="85" name="Slide Number Placeholder 5">
              <a:extLst>
                <a:ext uri="{FF2B5EF4-FFF2-40B4-BE49-F238E27FC236}">
                  <a16:creationId xmlns:a16="http://schemas.microsoft.com/office/drawing/2014/main" id="{DD567697-3C2A-4E3E-85B0-3B0B6CB9452D}"/>
                </a:ext>
              </a:extLst>
            </p:cNvPr>
            <p:cNvSpPr txBox="1">
              <a:spLocks/>
            </p:cNvSpPr>
            <p:nvPr/>
          </p:nvSpPr>
          <p:spPr>
            <a:xfrm>
              <a:off x="8030343" y="8600715"/>
              <a:ext cx="377776" cy="153735"/>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38</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6" name="Rounded Rectangle 14">
              <a:extLst>
                <a:ext uri="{FF2B5EF4-FFF2-40B4-BE49-F238E27FC236}">
                  <a16:creationId xmlns:a16="http://schemas.microsoft.com/office/drawing/2014/main" id="{B0528ECC-87E0-44EA-8361-E1FAC21C3E9F}"/>
                </a:ext>
              </a:extLst>
            </p:cNvPr>
            <p:cNvSpPr/>
            <p:nvPr/>
          </p:nvSpPr>
          <p:spPr>
            <a:xfrm>
              <a:off x="4461673" y="2458323"/>
              <a:ext cx="6520999" cy="6446733"/>
            </a:xfrm>
            <a:prstGeom prst="roundRect">
              <a:avLst>
                <a:gd name="adj" fmla="val 1436"/>
              </a:avLst>
            </a:prstGeom>
            <a:solidFill>
              <a:schemeClr val="tx2">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b"/>
            <a:lstStyle/>
            <a:p>
              <a:pPr algn="ctr" defTabSz="686678" fontAlgn="auto">
                <a:spcBef>
                  <a:spcPts val="0"/>
                </a:spcBef>
                <a:spcAft>
                  <a:spcPts val="0"/>
                </a:spcAft>
              </a:pPr>
              <a:endParaRPr lang="en-AU" sz="751" b="1" dirty="0">
                <a:solidFill>
                  <a:prstClr val="black"/>
                </a:solidFill>
                <a:latin typeface="Calibri"/>
              </a:endParaRPr>
            </a:p>
          </p:txBody>
        </p:sp>
        <p:sp>
          <p:nvSpPr>
            <p:cNvPr id="87" name="Rounded Rectangle 15">
              <a:extLst>
                <a:ext uri="{FF2B5EF4-FFF2-40B4-BE49-F238E27FC236}">
                  <a16:creationId xmlns:a16="http://schemas.microsoft.com/office/drawing/2014/main" id="{61A4211C-7D9C-49DA-8A09-04233A2BAC9C}"/>
                </a:ext>
              </a:extLst>
            </p:cNvPr>
            <p:cNvSpPr/>
            <p:nvPr/>
          </p:nvSpPr>
          <p:spPr>
            <a:xfrm>
              <a:off x="4677512" y="2924170"/>
              <a:ext cx="3418790" cy="2506487"/>
            </a:xfrm>
            <a:prstGeom prst="roundRect">
              <a:avLst>
                <a:gd name="adj" fmla="val 384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lstStyle/>
            <a:p>
              <a:pPr algn="ctr" defTabSz="686678" fontAlgn="auto">
                <a:spcBef>
                  <a:spcPts val="0"/>
                </a:spcBef>
                <a:spcAft>
                  <a:spcPts val="0"/>
                </a:spcAft>
              </a:pPr>
              <a:endParaRPr lang="en-AU" sz="858" b="1" dirty="0">
                <a:solidFill>
                  <a:prstClr val="black"/>
                </a:solidFill>
                <a:latin typeface="Calibri"/>
              </a:endParaRPr>
            </a:p>
          </p:txBody>
        </p:sp>
        <p:sp>
          <p:nvSpPr>
            <p:cNvPr id="88" name="TextBox 87">
              <a:extLst>
                <a:ext uri="{FF2B5EF4-FFF2-40B4-BE49-F238E27FC236}">
                  <a16:creationId xmlns:a16="http://schemas.microsoft.com/office/drawing/2014/main" id="{19BA27F5-FEB7-4B10-8910-BA3453436363}"/>
                </a:ext>
              </a:extLst>
            </p:cNvPr>
            <p:cNvSpPr txBox="1"/>
            <p:nvPr/>
          </p:nvSpPr>
          <p:spPr>
            <a:xfrm>
              <a:off x="6622394" y="2482330"/>
              <a:ext cx="2242924" cy="406344"/>
            </a:xfrm>
            <a:prstGeom prst="rect">
              <a:avLst/>
            </a:prstGeom>
            <a:noFill/>
          </p:spPr>
          <p:txBody>
            <a:bodyPr wrap="none" lIns="68646" tIns="34324" rIns="68646" bIns="34324" rtlCol="0">
              <a:spAutoFit/>
            </a:bodyPr>
            <a:lstStyle/>
            <a:p>
              <a:pPr algn="ctr" defTabSz="686678" fontAlgn="auto">
                <a:spcBef>
                  <a:spcPts val="0"/>
                </a:spcBef>
                <a:spcAft>
                  <a:spcPts val="0"/>
                </a:spcAft>
              </a:pPr>
              <a:r>
                <a:rPr lang="en-AU" sz="966" b="1" dirty="0">
                  <a:solidFill>
                    <a:prstClr val="black"/>
                  </a:solidFill>
                  <a:latin typeface="Calibri"/>
                  <a:ea typeface="+mn-ea"/>
                </a:rPr>
                <a:t>Enterprise Data Core</a:t>
              </a:r>
            </a:p>
          </p:txBody>
        </p:sp>
        <p:sp>
          <p:nvSpPr>
            <p:cNvPr id="89" name="Rounded Rectangle 18">
              <a:extLst>
                <a:ext uri="{FF2B5EF4-FFF2-40B4-BE49-F238E27FC236}">
                  <a16:creationId xmlns:a16="http://schemas.microsoft.com/office/drawing/2014/main" id="{8ADF70BC-0E56-456B-8085-F5D5316BF69C}"/>
                </a:ext>
              </a:extLst>
            </p:cNvPr>
            <p:cNvSpPr/>
            <p:nvPr/>
          </p:nvSpPr>
          <p:spPr>
            <a:xfrm>
              <a:off x="8781656" y="2940921"/>
              <a:ext cx="2057001" cy="2195603"/>
            </a:xfrm>
            <a:prstGeom prst="roundRect">
              <a:avLst>
                <a:gd name="adj" fmla="val 186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lstStyle/>
            <a:p>
              <a:pPr algn="ctr" defTabSz="686678" fontAlgn="auto">
                <a:spcBef>
                  <a:spcPts val="0"/>
                </a:spcBef>
                <a:spcAft>
                  <a:spcPts val="0"/>
                </a:spcAft>
              </a:pPr>
              <a:endParaRPr lang="en-AU" sz="858" b="1" dirty="0">
                <a:solidFill>
                  <a:prstClr val="black"/>
                </a:solidFill>
                <a:latin typeface="Calibri"/>
              </a:endParaRPr>
            </a:p>
          </p:txBody>
        </p:sp>
        <p:sp>
          <p:nvSpPr>
            <p:cNvPr id="90" name="Rounded Rectangle 21">
              <a:extLst>
                <a:ext uri="{FF2B5EF4-FFF2-40B4-BE49-F238E27FC236}">
                  <a16:creationId xmlns:a16="http://schemas.microsoft.com/office/drawing/2014/main" id="{192D00B6-B052-4DB1-A910-FF63F274C801}"/>
                </a:ext>
              </a:extLst>
            </p:cNvPr>
            <p:cNvSpPr/>
            <p:nvPr/>
          </p:nvSpPr>
          <p:spPr>
            <a:xfrm>
              <a:off x="4677512" y="7647757"/>
              <a:ext cx="6161145" cy="1075265"/>
            </a:xfrm>
            <a:prstGeom prst="roundRect">
              <a:avLst>
                <a:gd name="adj" fmla="val 919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lstStyle/>
            <a:p>
              <a:pPr algn="ctr" defTabSz="686678" fontAlgn="auto">
                <a:spcBef>
                  <a:spcPts val="0"/>
                </a:spcBef>
                <a:spcAft>
                  <a:spcPts val="0"/>
                </a:spcAft>
              </a:pPr>
              <a:r>
                <a:rPr lang="en-AU" sz="858" b="1" dirty="0">
                  <a:solidFill>
                    <a:prstClr val="black"/>
                  </a:solidFill>
                  <a:latin typeface="Calibri"/>
                </a:rPr>
                <a:t>Data Storage</a:t>
              </a:r>
            </a:p>
          </p:txBody>
        </p:sp>
        <p:sp>
          <p:nvSpPr>
            <p:cNvPr id="92" name="Rounded Rectangle 24">
              <a:extLst>
                <a:ext uri="{FF2B5EF4-FFF2-40B4-BE49-F238E27FC236}">
                  <a16:creationId xmlns:a16="http://schemas.microsoft.com/office/drawing/2014/main" id="{09E00A55-493B-4F16-BE50-D13395C32700}"/>
                </a:ext>
              </a:extLst>
            </p:cNvPr>
            <p:cNvSpPr/>
            <p:nvPr/>
          </p:nvSpPr>
          <p:spPr>
            <a:xfrm>
              <a:off x="5122887" y="4753444"/>
              <a:ext cx="2514459" cy="576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Base View</a:t>
              </a:r>
            </a:p>
          </p:txBody>
        </p:sp>
        <p:sp>
          <p:nvSpPr>
            <p:cNvPr id="93" name="Rounded Rectangle 25">
              <a:extLst>
                <a:ext uri="{FF2B5EF4-FFF2-40B4-BE49-F238E27FC236}">
                  <a16:creationId xmlns:a16="http://schemas.microsoft.com/office/drawing/2014/main" id="{732B5A9E-6186-4617-B7EA-400326D700E7}"/>
                </a:ext>
              </a:extLst>
            </p:cNvPr>
            <p:cNvSpPr/>
            <p:nvPr/>
          </p:nvSpPr>
          <p:spPr>
            <a:xfrm>
              <a:off x="5122887" y="3331963"/>
              <a:ext cx="2514459" cy="576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Tailored View</a:t>
              </a:r>
            </a:p>
          </p:txBody>
        </p:sp>
        <p:sp>
          <p:nvSpPr>
            <p:cNvPr id="94" name="Rounded Rectangle 26">
              <a:extLst>
                <a:ext uri="{FF2B5EF4-FFF2-40B4-BE49-F238E27FC236}">
                  <a16:creationId xmlns:a16="http://schemas.microsoft.com/office/drawing/2014/main" id="{768D83C2-2D22-4CED-B910-4992B6ECAB3E}"/>
                </a:ext>
              </a:extLst>
            </p:cNvPr>
            <p:cNvSpPr/>
            <p:nvPr/>
          </p:nvSpPr>
          <p:spPr>
            <a:xfrm>
              <a:off x="5122887" y="4041080"/>
              <a:ext cx="2514459" cy="576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Business View</a:t>
              </a:r>
            </a:p>
          </p:txBody>
        </p:sp>
        <p:sp>
          <p:nvSpPr>
            <p:cNvPr id="95" name="Rounded Rectangle 27">
              <a:extLst>
                <a:ext uri="{FF2B5EF4-FFF2-40B4-BE49-F238E27FC236}">
                  <a16:creationId xmlns:a16="http://schemas.microsoft.com/office/drawing/2014/main" id="{8CFFF4C7-1C54-49B7-B1D7-13EA587A3AAD}"/>
                </a:ext>
              </a:extLst>
            </p:cNvPr>
            <p:cNvSpPr/>
            <p:nvPr/>
          </p:nvSpPr>
          <p:spPr>
            <a:xfrm>
              <a:off x="8851909" y="3926341"/>
              <a:ext cx="1929600" cy="468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SQL Like Access</a:t>
              </a:r>
            </a:p>
          </p:txBody>
        </p:sp>
        <p:sp>
          <p:nvSpPr>
            <p:cNvPr id="96" name="Rounded Rectangle 28">
              <a:extLst>
                <a:ext uri="{FF2B5EF4-FFF2-40B4-BE49-F238E27FC236}">
                  <a16:creationId xmlns:a16="http://schemas.microsoft.com/office/drawing/2014/main" id="{E039F904-E800-4B9C-9456-FAB7C9B64AAA}"/>
                </a:ext>
              </a:extLst>
            </p:cNvPr>
            <p:cNvSpPr/>
            <p:nvPr/>
          </p:nvSpPr>
          <p:spPr>
            <a:xfrm>
              <a:off x="8851909" y="4533849"/>
              <a:ext cx="1929600" cy="468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Multi-Schema Access</a:t>
              </a:r>
            </a:p>
          </p:txBody>
        </p:sp>
        <p:sp>
          <p:nvSpPr>
            <p:cNvPr id="97" name="Rounded Rectangle 29">
              <a:extLst>
                <a:ext uri="{FF2B5EF4-FFF2-40B4-BE49-F238E27FC236}">
                  <a16:creationId xmlns:a16="http://schemas.microsoft.com/office/drawing/2014/main" id="{B9B8321A-A42D-4842-9284-7B46E559A85E}"/>
                </a:ext>
              </a:extLst>
            </p:cNvPr>
            <p:cNvSpPr/>
            <p:nvPr/>
          </p:nvSpPr>
          <p:spPr>
            <a:xfrm>
              <a:off x="8851909" y="3318134"/>
              <a:ext cx="1929600" cy="468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Interactive Queries</a:t>
              </a:r>
            </a:p>
          </p:txBody>
        </p:sp>
        <p:sp>
          <p:nvSpPr>
            <p:cNvPr id="98" name="Rounded Rectangle 33">
              <a:extLst>
                <a:ext uri="{FF2B5EF4-FFF2-40B4-BE49-F238E27FC236}">
                  <a16:creationId xmlns:a16="http://schemas.microsoft.com/office/drawing/2014/main" id="{A07CC759-1F8D-419B-B8DA-DFDBCDA4CD0E}"/>
                </a:ext>
              </a:extLst>
            </p:cNvPr>
            <p:cNvSpPr/>
            <p:nvPr/>
          </p:nvSpPr>
          <p:spPr>
            <a:xfrm>
              <a:off x="8955624" y="8093790"/>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Processed Zone</a:t>
              </a:r>
            </a:p>
          </p:txBody>
        </p:sp>
        <p:sp>
          <p:nvSpPr>
            <p:cNvPr id="100" name="Rounded Rectangle 31">
              <a:extLst>
                <a:ext uri="{FF2B5EF4-FFF2-40B4-BE49-F238E27FC236}">
                  <a16:creationId xmlns:a16="http://schemas.microsoft.com/office/drawing/2014/main" id="{DED62312-E1E2-419A-B925-728483D076D0}"/>
                </a:ext>
              </a:extLst>
            </p:cNvPr>
            <p:cNvSpPr/>
            <p:nvPr/>
          </p:nvSpPr>
          <p:spPr>
            <a:xfrm>
              <a:off x="4860089" y="8093790"/>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Raw Zone</a:t>
              </a:r>
            </a:p>
          </p:txBody>
        </p:sp>
        <p:sp>
          <p:nvSpPr>
            <p:cNvPr id="101" name="Oval 100">
              <a:extLst>
                <a:ext uri="{FF2B5EF4-FFF2-40B4-BE49-F238E27FC236}">
                  <a16:creationId xmlns:a16="http://schemas.microsoft.com/office/drawing/2014/main" id="{AA78E463-1D20-47B1-887A-17D7B78F2B70}"/>
                </a:ext>
              </a:extLst>
            </p:cNvPr>
            <p:cNvSpPr/>
            <p:nvPr/>
          </p:nvSpPr>
          <p:spPr>
            <a:xfrm>
              <a:off x="9281576" y="7781063"/>
              <a:ext cx="274160"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3</a:t>
              </a:r>
            </a:p>
          </p:txBody>
        </p:sp>
        <p:sp>
          <p:nvSpPr>
            <p:cNvPr id="102" name="TextBox 101">
              <a:extLst>
                <a:ext uri="{FF2B5EF4-FFF2-40B4-BE49-F238E27FC236}">
                  <a16:creationId xmlns:a16="http://schemas.microsoft.com/office/drawing/2014/main" id="{7EF22A2B-4FC6-4772-95AF-B96C62B2911A}"/>
                </a:ext>
              </a:extLst>
            </p:cNvPr>
            <p:cNvSpPr txBox="1"/>
            <p:nvPr/>
          </p:nvSpPr>
          <p:spPr>
            <a:xfrm>
              <a:off x="5710126" y="2925228"/>
              <a:ext cx="1521815" cy="418291"/>
            </a:xfrm>
            <a:prstGeom prst="rect">
              <a:avLst/>
            </a:prstGeom>
            <a:noFill/>
          </p:spPr>
          <p:txBody>
            <a:bodyPr wrap="none" rtlCol="0">
              <a:spAutoFit/>
            </a:bodyPr>
            <a:lstStyle/>
            <a:p>
              <a:pPr defTabSz="686678" fontAlgn="auto">
                <a:spcBef>
                  <a:spcPts val="0"/>
                </a:spcBef>
                <a:spcAft>
                  <a:spcPts val="0"/>
                </a:spcAft>
              </a:pPr>
              <a:r>
                <a:rPr lang="en-AU" sz="858" b="1" dirty="0">
                  <a:solidFill>
                    <a:prstClr val="black"/>
                  </a:solidFill>
                  <a:latin typeface="Calibri"/>
                  <a:ea typeface="+mn-ea"/>
                </a:rPr>
                <a:t>Curated Data </a:t>
              </a:r>
            </a:p>
          </p:txBody>
        </p:sp>
        <p:sp>
          <p:nvSpPr>
            <p:cNvPr id="103" name="Rounded Rectangle 32">
              <a:extLst>
                <a:ext uri="{FF2B5EF4-FFF2-40B4-BE49-F238E27FC236}">
                  <a16:creationId xmlns:a16="http://schemas.microsoft.com/office/drawing/2014/main" id="{36482BED-D582-42DB-B0B9-057999DAF577}"/>
                </a:ext>
              </a:extLst>
            </p:cNvPr>
            <p:cNvSpPr/>
            <p:nvPr/>
          </p:nvSpPr>
          <p:spPr>
            <a:xfrm>
              <a:off x="6918326" y="8093790"/>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Staging Zone</a:t>
              </a:r>
            </a:p>
          </p:txBody>
        </p:sp>
        <p:sp>
          <p:nvSpPr>
            <p:cNvPr id="105" name="Rounded Rectangle 104">
              <a:extLst>
                <a:ext uri="{FF2B5EF4-FFF2-40B4-BE49-F238E27FC236}">
                  <a16:creationId xmlns:a16="http://schemas.microsoft.com/office/drawing/2014/main" id="{5BA1A8FB-2B2F-422D-BCEE-FD95A5252D34}"/>
                </a:ext>
              </a:extLst>
            </p:cNvPr>
            <p:cNvSpPr/>
            <p:nvPr/>
          </p:nvSpPr>
          <p:spPr>
            <a:xfrm>
              <a:off x="4677512" y="5763153"/>
              <a:ext cx="5497794" cy="1597914"/>
            </a:xfrm>
            <a:prstGeom prst="roundRect">
              <a:avLst>
                <a:gd name="adj" fmla="val 611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lstStyle/>
            <a:p>
              <a:pPr algn="ctr" defTabSz="686678" fontAlgn="auto">
                <a:spcBef>
                  <a:spcPts val="0"/>
                </a:spcBef>
                <a:spcAft>
                  <a:spcPts val="0"/>
                </a:spcAft>
              </a:pPr>
              <a:r>
                <a:rPr lang="en-AU" sz="858" b="1" dirty="0">
                  <a:solidFill>
                    <a:prstClr val="black"/>
                  </a:solidFill>
                  <a:latin typeface="Calibri"/>
                </a:rPr>
                <a:t> Data Integration &amp; Transformation</a:t>
              </a:r>
            </a:p>
          </p:txBody>
        </p:sp>
        <p:sp>
          <p:nvSpPr>
            <p:cNvPr id="106" name="Rounded Rectangle 105">
              <a:extLst>
                <a:ext uri="{FF2B5EF4-FFF2-40B4-BE49-F238E27FC236}">
                  <a16:creationId xmlns:a16="http://schemas.microsoft.com/office/drawing/2014/main" id="{958997E8-277F-4A65-AA12-EBC54D8FDD8B}"/>
                </a:ext>
              </a:extLst>
            </p:cNvPr>
            <p:cNvSpPr/>
            <p:nvPr/>
          </p:nvSpPr>
          <p:spPr>
            <a:xfrm>
              <a:off x="6587110" y="6171390"/>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API</a:t>
              </a:r>
            </a:p>
          </p:txBody>
        </p:sp>
        <p:sp>
          <p:nvSpPr>
            <p:cNvPr id="107" name="Rounded Rectangle 113">
              <a:extLst>
                <a:ext uri="{FF2B5EF4-FFF2-40B4-BE49-F238E27FC236}">
                  <a16:creationId xmlns:a16="http://schemas.microsoft.com/office/drawing/2014/main" id="{40729189-B804-49DC-8D9C-5946009A6D73}"/>
                </a:ext>
              </a:extLst>
            </p:cNvPr>
            <p:cNvSpPr/>
            <p:nvPr/>
          </p:nvSpPr>
          <p:spPr>
            <a:xfrm>
              <a:off x="4785022" y="6171158"/>
              <a:ext cx="1710156"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Batch processing</a:t>
              </a:r>
            </a:p>
          </p:txBody>
        </p:sp>
        <p:sp>
          <p:nvSpPr>
            <p:cNvPr id="108" name="Rounded Rectangle 115">
              <a:extLst>
                <a:ext uri="{FF2B5EF4-FFF2-40B4-BE49-F238E27FC236}">
                  <a16:creationId xmlns:a16="http://schemas.microsoft.com/office/drawing/2014/main" id="{C0EC8EB2-C928-4505-8CD9-A61395B7AF69}"/>
                </a:ext>
              </a:extLst>
            </p:cNvPr>
            <p:cNvSpPr/>
            <p:nvPr/>
          </p:nvSpPr>
          <p:spPr>
            <a:xfrm>
              <a:off x="4785022" y="6784816"/>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Data Quality</a:t>
              </a:r>
            </a:p>
          </p:txBody>
        </p:sp>
        <p:sp>
          <p:nvSpPr>
            <p:cNvPr id="109" name="Rounded Rectangle 116">
              <a:extLst>
                <a:ext uri="{FF2B5EF4-FFF2-40B4-BE49-F238E27FC236}">
                  <a16:creationId xmlns:a16="http://schemas.microsoft.com/office/drawing/2014/main" id="{82157EB5-E11F-4CAB-B63E-62E418E8270E}"/>
                </a:ext>
              </a:extLst>
            </p:cNvPr>
            <p:cNvSpPr/>
            <p:nvPr/>
          </p:nvSpPr>
          <p:spPr>
            <a:xfrm>
              <a:off x="6587110" y="6783390"/>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Data Enrichment</a:t>
              </a:r>
            </a:p>
          </p:txBody>
        </p:sp>
        <p:sp>
          <p:nvSpPr>
            <p:cNvPr id="110" name="Rounded Rectangle 117">
              <a:extLst>
                <a:ext uri="{FF2B5EF4-FFF2-40B4-BE49-F238E27FC236}">
                  <a16:creationId xmlns:a16="http://schemas.microsoft.com/office/drawing/2014/main" id="{F901200C-452D-4EC8-AA49-902184128D70}"/>
                </a:ext>
              </a:extLst>
            </p:cNvPr>
            <p:cNvSpPr/>
            <p:nvPr/>
          </p:nvSpPr>
          <p:spPr>
            <a:xfrm>
              <a:off x="8387310" y="6783390"/>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Data Refinement &amp; Extension</a:t>
              </a:r>
            </a:p>
          </p:txBody>
        </p:sp>
        <p:sp>
          <p:nvSpPr>
            <p:cNvPr id="111" name="Rounded Rectangle 118">
              <a:extLst>
                <a:ext uri="{FF2B5EF4-FFF2-40B4-BE49-F238E27FC236}">
                  <a16:creationId xmlns:a16="http://schemas.microsoft.com/office/drawing/2014/main" id="{B967270D-1459-46C6-9575-FAF4E13BB024}"/>
                </a:ext>
              </a:extLst>
            </p:cNvPr>
            <p:cNvSpPr/>
            <p:nvPr/>
          </p:nvSpPr>
          <p:spPr>
            <a:xfrm>
              <a:off x="8387310" y="6171390"/>
              <a:ext cx="1710000" cy="540000"/>
            </a:xfrm>
            <a:prstGeom prst="roundRect">
              <a:avLst/>
            </a:prstGeom>
            <a:solidFill>
              <a:schemeClr val="tx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51" b="1" dirty="0">
                  <a:solidFill>
                    <a:prstClr val="black"/>
                  </a:solidFill>
                  <a:latin typeface="Calibri"/>
                </a:rPr>
                <a:t>Stream / Queue</a:t>
              </a:r>
            </a:p>
          </p:txBody>
        </p:sp>
        <p:sp>
          <p:nvSpPr>
            <p:cNvPr id="112" name="Oval 111">
              <a:extLst>
                <a:ext uri="{FF2B5EF4-FFF2-40B4-BE49-F238E27FC236}">
                  <a16:creationId xmlns:a16="http://schemas.microsoft.com/office/drawing/2014/main" id="{06219CB2-72EB-490A-9FE6-0169C384E64A}"/>
                </a:ext>
              </a:extLst>
            </p:cNvPr>
            <p:cNvSpPr/>
            <p:nvPr/>
          </p:nvSpPr>
          <p:spPr>
            <a:xfrm>
              <a:off x="6824388" y="7808039"/>
              <a:ext cx="253795"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2</a:t>
              </a:r>
            </a:p>
          </p:txBody>
        </p:sp>
        <p:sp>
          <p:nvSpPr>
            <p:cNvPr id="113" name="TextBox 112">
              <a:extLst>
                <a:ext uri="{FF2B5EF4-FFF2-40B4-BE49-F238E27FC236}">
                  <a16:creationId xmlns:a16="http://schemas.microsoft.com/office/drawing/2014/main" id="{50E22C41-389D-4DC1-BD1B-8F2BDC9EFC5D}"/>
                </a:ext>
              </a:extLst>
            </p:cNvPr>
            <p:cNvSpPr txBox="1"/>
            <p:nvPr/>
          </p:nvSpPr>
          <p:spPr>
            <a:xfrm>
              <a:off x="9195778" y="2956962"/>
              <a:ext cx="1491929" cy="418291"/>
            </a:xfrm>
            <a:prstGeom prst="rect">
              <a:avLst/>
            </a:prstGeom>
            <a:noFill/>
          </p:spPr>
          <p:txBody>
            <a:bodyPr wrap="none" rtlCol="0">
              <a:spAutoFit/>
            </a:bodyPr>
            <a:lstStyle/>
            <a:p>
              <a:pPr defTabSz="686678" fontAlgn="auto">
                <a:spcBef>
                  <a:spcPts val="0"/>
                </a:spcBef>
                <a:spcAft>
                  <a:spcPts val="0"/>
                </a:spcAft>
              </a:pPr>
              <a:r>
                <a:rPr lang="en-AU" sz="858" b="1" dirty="0">
                  <a:solidFill>
                    <a:prstClr val="black"/>
                  </a:solidFill>
                  <a:latin typeface="Calibri"/>
                  <a:ea typeface="+mn-ea"/>
                </a:rPr>
                <a:t>Query Engine</a:t>
              </a:r>
            </a:p>
          </p:txBody>
        </p:sp>
        <p:sp>
          <p:nvSpPr>
            <p:cNvPr id="114" name="Oval 113">
              <a:extLst>
                <a:ext uri="{FF2B5EF4-FFF2-40B4-BE49-F238E27FC236}">
                  <a16:creationId xmlns:a16="http://schemas.microsoft.com/office/drawing/2014/main" id="{D2295618-8DD6-48D0-BCB1-A27C3DA28C44}"/>
                </a:ext>
              </a:extLst>
            </p:cNvPr>
            <p:cNvSpPr/>
            <p:nvPr/>
          </p:nvSpPr>
          <p:spPr>
            <a:xfrm>
              <a:off x="8623757" y="3030455"/>
              <a:ext cx="274160"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8</a:t>
              </a:r>
            </a:p>
          </p:txBody>
        </p:sp>
        <p:sp>
          <p:nvSpPr>
            <p:cNvPr id="115" name="Rounded Rectangle 210">
              <a:extLst>
                <a:ext uri="{FF2B5EF4-FFF2-40B4-BE49-F238E27FC236}">
                  <a16:creationId xmlns:a16="http://schemas.microsoft.com/office/drawing/2014/main" id="{7BE457B9-B726-45D3-A4B0-91F00BAB7093}"/>
                </a:ext>
              </a:extLst>
            </p:cNvPr>
            <p:cNvSpPr/>
            <p:nvPr/>
          </p:nvSpPr>
          <p:spPr>
            <a:xfrm>
              <a:off x="2750585" y="7445402"/>
              <a:ext cx="1260000" cy="54113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Stream Processing</a:t>
              </a:r>
            </a:p>
          </p:txBody>
        </p:sp>
        <p:sp>
          <p:nvSpPr>
            <p:cNvPr id="116" name="Oval 115">
              <a:extLst>
                <a:ext uri="{FF2B5EF4-FFF2-40B4-BE49-F238E27FC236}">
                  <a16:creationId xmlns:a16="http://schemas.microsoft.com/office/drawing/2014/main" id="{72304050-8B9F-4692-898B-0B0B96FA7E8F}"/>
                </a:ext>
              </a:extLst>
            </p:cNvPr>
            <p:cNvSpPr/>
            <p:nvPr/>
          </p:nvSpPr>
          <p:spPr>
            <a:xfrm>
              <a:off x="4967761" y="7808039"/>
              <a:ext cx="243000"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1</a:t>
              </a:r>
            </a:p>
          </p:txBody>
        </p:sp>
        <p:sp>
          <p:nvSpPr>
            <p:cNvPr id="117" name="Right Arrow 198">
              <a:extLst>
                <a:ext uri="{FF2B5EF4-FFF2-40B4-BE49-F238E27FC236}">
                  <a16:creationId xmlns:a16="http://schemas.microsoft.com/office/drawing/2014/main" id="{EDE02694-0864-4632-B58C-CE6BBE04DA37}"/>
                </a:ext>
              </a:extLst>
            </p:cNvPr>
            <p:cNvSpPr/>
            <p:nvPr/>
          </p:nvSpPr>
          <p:spPr>
            <a:xfrm>
              <a:off x="3997897" y="8244470"/>
              <a:ext cx="702000" cy="234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18" name="Rounded Rectangle 210">
              <a:extLst>
                <a:ext uri="{FF2B5EF4-FFF2-40B4-BE49-F238E27FC236}">
                  <a16:creationId xmlns:a16="http://schemas.microsoft.com/office/drawing/2014/main" id="{44FA450C-B030-4418-BD8F-A151FE671360}"/>
                </a:ext>
              </a:extLst>
            </p:cNvPr>
            <p:cNvSpPr/>
            <p:nvPr/>
          </p:nvSpPr>
          <p:spPr>
            <a:xfrm>
              <a:off x="2741878" y="8077024"/>
              <a:ext cx="1260000" cy="540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697" b="1" dirty="0">
                  <a:solidFill>
                    <a:prstClr val="black"/>
                  </a:solidFill>
                  <a:latin typeface="Calibri"/>
                </a:rPr>
                <a:t>Ingestion Pipeline</a:t>
              </a:r>
            </a:p>
          </p:txBody>
        </p:sp>
        <p:sp>
          <p:nvSpPr>
            <p:cNvPr id="119" name="Oval 118">
              <a:extLst>
                <a:ext uri="{FF2B5EF4-FFF2-40B4-BE49-F238E27FC236}">
                  <a16:creationId xmlns:a16="http://schemas.microsoft.com/office/drawing/2014/main" id="{B555BC2A-B3C2-437F-A7F0-1A24C31F7B29}"/>
                </a:ext>
              </a:extLst>
            </p:cNvPr>
            <p:cNvSpPr/>
            <p:nvPr/>
          </p:nvSpPr>
          <p:spPr>
            <a:xfrm>
              <a:off x="4853562" y="3007565"/>
              <a:ext cx="243000"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5</a:t>
              </a:r>
            </a:p>
          </p:txBody>
        </p:sp>
        <p:sp>
          <p:nvSpPr>
            <p:cNvPr id="120" name="Right Arrow 198">
              <a:extLst>
                <a:ext uri="{FF2B5EF4-FFF2-40B4-BE49-F238E27FC236}">
                  <a16:creationId xmlns:a16="http://schemas.microsoft.com/office/drawing/2014/main" id="{163C7A57-6E71-4FB2-A709-DDE8CEC0C507}"/>
                </a:ext>
              </a:extLst>
            </p:cNvPr>
            <p:cNvSpPr/>
            <p:nvPr/>
          </p:nvSpPr>
          <p:spPr>
            <a:xfrm>
              <a:off x="4012777" y="7547063"/>
              <a:ext cx="385858" cy="234000"/>
            </a:xfrm>
            <a:prstGeom prst="rightArrow">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21" name="Right Arrow 198">
              <a:extLst>
                <a:ext uri="{FF2B5EF4-FFF2-40B4-BE49-F238E27FC236}">
                  <a16:creationId xmlns:a16="http://schemas.microsoft.com/office/drawing/2014/main" id="{C7C45C8D-6263-431B-9F47-6311FF12FE3A}"/>
                </a:ext>
              </a:extLst>
            </p:cNvPr>
            <p:cNvSpPr/>
            <p:nvPr/>
          </p:nvSpPr>
          <p:spPr>
            <a:xfrm>
              <a:off x="4336741" y="8028446"/>
              <a:ext cx="360000" cy="234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22" name="Oval 121">
              <a:extLst>
                <a:ext uri="{FF2B5EF4-FFF2-40B4-BE49-F238E27FC236}">
                  <a16:creationId xmlns:a16="http://schemas.microsoft.com/office/drawing/2014/main" id="{743FA4CF-8696-42EC-9F6A-F662DC587D81}"/>
                </a:ext>
              </a:extLst>
            </p:cNvPr>
            <p:cNvSpPr/>
            <p:nvPr/>
          </p:nvSpPr>
          <p:spPr>
            <a:xfrm>
              <a:off x="4146385" y="2927978"/>
              <a:ext cx="243000"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6</a:t>
              </a:r>
            </a:p>
          </p:txBody>
        </p:sp>
        <p:sp>
          <p:nvSpPr>
            <p:cNvPr id="123" name="Oval 122">
              <a:extLst>
                <a:ext uri="{FF2B5EF4-FFF2-40B4-BE49-F238E27FC236}">
                  <a16:creationId xmlns:a16="http://schemas.microsoft.com/office/drawing/2014/main" id="{D3E769A1-A854-4456-861C-2ECD8A397538}"/>
                </a:ext>
              </a:extLst>
            </p:cNvPr>
            <p:cNvSpPr/>
            <p:nvPr/>
          </p:nvSpPr>
          <p:spPr>
            <a:xfrm>
              <a:off x="4846261" y="5781736"/>
              <a:ext cx="243000"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4</a:t>
              </a:r>
            </a:p>
          </p:txBody>
        </p:sp>
        <p:sp>
          <p:nvSpPr>
            <p:cNvPr id="124" name="Left-Right Arrow 190">
              <a:extLst>
                <a:ext uri="{FF2B5EF4-FFF2-40B4-BE49-F238E27FC236}">
                  <a16:creationId xmlns:a16="http://schemas.microsoft.com/office/drawing/2014/main" id="{9A5216DA-D5D2-4BFA-B919-A8A3B8E09F54}"/>
                </a:ext>
              </a:extLst>
            </p:cNvPr>
            <p:cNvSpPr/>
            <p:nvPr/>
          </p:nvSpPr>
          <p:spPr>
            <a:xfrm>
              <a:off x="8102449" y="3792360"/>
              <a:ext cx="684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25" name="Left-Right Arrow 190">
              <a:extLst>
                <a:ext uri="{FF2B5EF4-FFF2-40B4-BE49-F238E27FC236}">
                  <a16:creationId xmlns:a16="http://schemas.microsoft.com/office/drawing/2014/main" id="{09A63BD2-D84A-4C0B-A477-2583010B6742}"/>
                </a:ext>
              </a:extLst>
            </p:cNvPr>
            <p:cNvSpPr/>
            <p:nvPr/>
          </p:nvSpPr>
          <p:spPr>
            <a:xfrm rot="5400000">
              <a:off x="9137593" y="6288046"/>
              <a:ext cx="2484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26" name="Up Arrow 107">
              <a:extLst>
                <a:ext uri="{FF2B5EF4-FFF2-40B4-BE49-F238E27FC236}">
                  <a16:creationId xmlns:a16="http://schemas.microsoft.com/office/drawing/2014/main" id="{C3BE9285-B90C-4DC3-AF08-BAA909AD981E}"/>
                </a:ext>
              </a:extLst>
            </p:cNvPr>
            <p:cNvSpPr/>
            <p:nvPr/>
          </p:nvSpPr>
          <p:spPr>
            <a:xfrm>
              <a:off x="5294041" y="5441054"/>
              <a:ext cx="234000" cy="324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sp>
          <p:nvSpPr>
            <p:cNvPr id="127" name="Up Arrow 107">
              <a:extLst>
                <a:ext uri="{FF2B5EF4-FFF2-40B4-BE49-F238E27FC236}">
                  <a16:creationId xmlns:a16="http://schemas.microsoft.com/office/drawing/2014/main" id="{52DED66F-6C37-47DB-9B87-952E0AD207EA}"/>
                </a:ext>
              </a:extLst>
            </p:cNvPr>
            <p:cNvSpPr/>
            <p:nvPr/>
          </p:nvSpPr>
          <p:spPr>
            <a:xfrm rot="10800000">
              <a:off x="7508312" y="5456053"/>
              <a:ext cx="234000" cy="324000"/>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black">
                    <a:lumMod val="50000"/>
                    <a:lumOff val="50000"/>
                  </a:prstClr>
                </a:solidFill>
                <a:latin typeface="Calibri"/>
              </a:endParaRPr>
            </a:p>
          </p:txBody>
        </p:sp>
        <p:sp>
          <p:nvSpPr>
            <p:cNvPr id="128" name="Up Arrow 107">
              <a:extLst>
                <a:ext uri="{FF2B5EF4-FFF2-40B4-BE49-F238E27FC236}">
                  <a16:creationId xmlns:a16="http://schemas.microsoft.com/office/drawing/2014/main" id="{6075A624-8F15-4516-AE0F-FD9B45EB20CB}"/>
                </a:ext>
              </a:extLst>
            </p:cNvPr>
            <p:cNvSpPr/>
            <p:nvPr/>
          </p:nvSpPr>
          <p:spPr>
            <a:xfrm>
              <a:off x="5350121" y="7339037"/>
              <a:ext cx="234000" cy="324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sp>
          <p:nvSpPr>
            <p:cNvPr id="129" name="Up Arrow 107">
              <a:extLst>
                <a:ext uri="{FF2B5EF4-FFF2-40B4-BE49-F238E27FC236}">
                  <a16:creationId xmlns:a16="http://schemas.microsoft.com/office/drawing/2014/main" id="{011F7A2D-AA3F-4E98-A537-C37B7A7E1E88}"/>
                </a:ext>
              </a:extLst>
            </p:cNvPr>
            <p:cNvSpPr/>
            <p:nvPr/>
          </p:nvSpPr>
          <p:spPr>
            <a:xfrm rot="10800000">
              <a:off x="8815376" y="7367996"/>
              <a:ext cx="234000" cy="324000"/>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black">
                    <a:lumMod val="50000"/>
                    <a:lumOff val="50000"/>
                  </a:prstClr>
                </a:solidFill>
                <a:latin typeface="Calibri"/>
              </a:endParaRPr>
            </a:p>
          </p:txBody>
        </p:sp>
        <p:sp>
          <p:nvSpPr>
            <p:cNvPr id="130" name="Up Arrow 107">
              <a:extLst>
                <a:ext uri="{FF2B5EF4-FFF2-40B4-BE49-F238E27FC236}">
                  <a16:creationId xmlns:a16="http://schemas.microsoft.com/office/drawing/2014/main" id="{EE26B831-CFA1-4958-BAFA-4088B35FCB60}"/>
                </a:ext>
              </a:extLst>
            </p:cNvPr>
            <p:cNvSpPr/>
            <p:nvPr/>
          </p:nvSpPr>
          <p:spPr>
            <a:xfrm rot="5400000">
              <a:off x="6635185" y="8219790"/>
              <a:ext cx="234000" cy="324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31" name="Up Arrow 107">
              <a:extLst>
                <a:ext uri="{FF2B5EF4-FFF2-40B4-BE49-F238E27FC236}">
                  <a16:creationId xmlns:a16="http://schemas.microsoft.com/office/drawing/2014/main" id="{C49FCD32-FB8C-400A-934E-58F3BD6E873D}"/>
                </a:ext>
              </a:extLst>
            </p:cNvPr>
            <p:cNvSpPr/>
            <p:nvPr/>
          </p:nvSpPr>
          <p:spPr>
            <a:xfrm rot="5400000">
              <a:off x="8672675" y="8219790"/>
              <a:ext cx="234000" cy="324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nvGrpSpPr>
            <p:cNvPr id="132" name="Group 131">
              <a:extLst>
                <a:ext uri="{FF2B5EF4-FFF2-40B4-BE49-F238E27FC236}">
                  <a16:creationId xmlns:a16="http://schemas.microsoft.com/office/drawing/2014/main" id="{866C8A3F-9D74-4E17-9E11-9FE38C0828B0}"/>
                </a:ext>
              </a:extLst>
            </p:cNvPr>
            <p:cNvGrpSpPr/>
            <p:nvPr/>
          </p:nvGrpSpPr>
          <p:grpSpPr>
            <a:xfrm>
              <a:off x="2698008" y="4935306"/>
              <a:ext cx="1381880" cy="2395400"/>
              <a:chOff x="3729551" y="3760662"/>
              <a:chExt cx="1381880" cy="2868597"/>
            </a:xfrm>
          </p:grpSpPr>
          <p:sp>
            <p:nvSpPr>
              <p:cNvPr id="154" name="Rounded Rectangle 143">
                <a:extLst>
                  <a:ext uri="{FF2B5EF4-FFF2-40B4-BE49-F238E27FC236}">
                    <a16:creationId xmlns:a16="http://schemas.microsoft.com/office/drawing/2014/main" id="{8809FD96-7BD7-46DE-BE17-0B01044AB85B}"/>
                  </a:ext>
                </a:extLst>
              </p:cNvPr>
              <p:cNvSpPr/>
              <p:nvPr/>
            </p:nvSpPr>
            <p:spPr>
              <a:xfrm>
                <a:off x="3759791" y="3760662"/>
                <a:ext cx="1332000" cy="2868597"/>
              </a:xfrm>
              <a:prstGeom prst="roundRect">
                <a:avLst>
                  <a:gd name="adj" fmla="val 6745"/>
                </a:avLst>
              </a:prstGeom>
              <a:solidFill>
                <a:srgbClr val="F5E4E3"/>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b"/>
              <a:lstStyle/>
              <a:p>
                <a:pPr algn="ctr" defTabSz="686678" fontAlgn="auto">
                  <a:spcBef>
                    <a:spcPts val="0"/>
                  </a:spcBef>
                  <a:spcAft>
                    <a:spcPts val="0"/>
                  </a:spcAft>
                </a:pPr>
                <a:endParaRPr lang="en-AU" sz="751" b="1" dirty="0">
                  <a:solidFill>
                    <a:prstClr val="black"/>
                  </a:solidFill>
                  <a:latin typeface="Calibri"/>
                </a:endParaRPr>
              </a:p>
            </p:txBody>
          </p:sp>
          <p:sp>
            <p:nvSpPr>
              <p:cNvPr id="155" name="Rounded Rectangle 144">
                <a:extLst>
                  <a:ext uri="{FF2B5EF4-FFF2-40B4-BE49-F238E27FC236}">
                    <a16:creationId xmlns:a16="http://schemas.microsoft.com/office/drawing/2014/main" id="{2A4032D1-43F6-4E40-93F0-B5A385B5AB53}"/>
                  </a:ext>
                </a:extLst>
              </p:cNvPr>
              <p:cNvSpPr/>
              <p:nvPr/>
            </p:nvSpPr>
            <p:spPr>
              <a:xfrm>
                <a:off x="3787776" y="4639022"/>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Event Analytics</a:t>
                </a:r>
              </a:p>
            </p:txBody>
          </p:sp>
          <p:sp>
            <p:nvSpPr>
              <p:cNvPr id="156" name="TextBox 155">
                <a:extLst>
                  <a:ext uri="{FF2B5EF4-FFF2-40B4-BE49-F238E27FC236}">
                    <a16:creationId xmlns:a16="http://schemas.microsoft.com/office/drawing/2014/main" id="{1F0F1EE3-8206-4AF6-B199-34FFBEC297EE}"/>
                  </a:ext>
                </a:extLst>
              </p:cNvPr>
              <p:cNvSpPr txBox="1"/>
              <p:nvPr/>
            </p:nvSpPr>
            <p:spPr>
              <a:xfrm>
                <a:off x="3729551" y="3805646"/>
                <a:ext cx="1381880" cy="884444"/>
              </a:xfrm>
              <a:prstGeom prst="rect">
                <a:avLst/>
              </a:prstGeom>
              <a:noFill/>
            </p:spPr>
            <p:txBody>
              <a:bodyPr wrap="square" lIns="49021" tIns="24510" rIns="49021" bIns="24510" rtlCol="0">
                <a:spAutoFit/>
              </a:bodyPr>
              <a:lstStyle/>
              <a:p>
                <a:pPr algn="ctr" defTabSz="686678" fontAlgn="auto">
                  <a:spcBef>
                    <a:spcPts val="0"/>
                  </a:spcBef>
                  <a:spcAft>
                    <a:spcPts val="0"/>
                  </a:spcAft>
                </a:pPr>
                <a:r>
                  <a:rPr lang="en-AU" sz="751" b="1" dirty="0">
                    <a:solidFill>
                      <a:prstClr val="black"/>
                    </a:solidFill>
                    <a:latin typeface="Calibri"/>
                    <a:ea typeface="+mn-ea"/>
                  </a:rPr>
                  <a:t>FAST, COMPLEX EVENT PROCESSING</a:t>
                </a:r>
              </a:p>
            </p:txBody>
          </p:sp>
          <p:sp>
            <p:nvSpPr>
              <p:cNvPr id="157" name="Rounded Rectangle 186">
                <a:extLst>
                  <a:ext uri="{FF2B5EF4-FFF2-40B4-BE49-F238E27FC236}">
                    <a16:creationId xmlns:a16="http://schemas.microsoft.com/office/drawing/2014/main" id="{BDFB9528-6384-48CB-A7C8-25996090FB9C}"/>
                  </a:ext>
                </a:extLst>
              </p:cNvPr>
              <p:cNvSpPr/>
              <p:nvPr/>
            </p:nvSpPr>
            <p:spPr>
              <a:xfrm>
                <a:off x="3787200" y="5857205"/>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Event Detection</a:t>
                </a:r>
              </a:p>
            </p:txBody>
          </p:sp>
          <p:sp>
            <p:nvSpPr>
              <p:cNvPr id="158" name="Left-Right Arrow 100">
                <a:extLst>
                  <a:ext uri="{FF2B5EF4-FFF2-40B4-BE49-F238E27FC236}">
                    <a16:creationId xmlns:a16="http://schemas.microsoft.com/office/drawing/2014/main" id="{58A65568-59F5-4C8A-A6CF-EAAA449895D1}"/>
                  </a:ext>
                </a:extLst>
              </p:cNvPr>
              <p:cNvSpPr/>
              <p:nvPr/>
            </p:nvSpPr>
            <p:spPr>
              <a:xfrm rot="5400000">
                <a:off x="4147200" y="5472000"/>
                <a:ext cx="540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grpSp>
          <p:nvGrpSpPr>
            <p:cNvPr id="133" name="Group 132">
              <a:extLst>
                <a:ext uri="{FF2B5EF4-FFF2-40B4-BE49-F238E27FC236}">
                  <a16:creationId xmlns:a16="http://schemas.microsoft.com/office/drawing/2014/main" id="{F5C8B91D-C69D-4AA2-9610-C6E51BB40176}"/>
                </a:ext>
              </a:extLst>
            </p:cNvPr>
            <p:cNvGrpSpPr/>
            <p:nvPr/>
          </p:nvGrpSpPr>
          <p:grpSpPr>
            <a:xfrm>
              <a:off x="2728248" y="2458322"/>
              <a:ext cx="1332000" cy="2158758"/>
              <a:chOff x="5575512" y="4220559"/>
              <a:chExt cx="1332000" cy="2456762"/>
            </a:xfrm>
          </p:grpSpPr>
          <p:sp>
            <p:nvSpPr>
              <p:cNvPr id="147" name="Rounded Rectangle 105">
                <a:extLst>
                  <a:ext uri="{FF2B5EF4-FFF2-40B4-BE49-F238E27FC236}">
                    <a16:creationId xmlns:a16="http://schemas.microsoft.com/office/drawing/2014/main" id="{1823FCF1-5AC2-478A-9132-63FCF6418172}"/>
                  </a:ext>
                </a:extLst>
              </p:cNvPr>
              <p:cNvSpPr/>
              <p:nvPr/>
            </p:nvSpPr>
            <p:spPr>
              <a:xfrm>
                <a:off x="5575512" y="4220559"/>
                <a:ext cx="1332000" cy="2456762"/>
              </a:xfrm>
              <a:prstGeom prst="roundRect">
                <a:avLst>
                  <a:gd name="adj" fmla="val 7579"/>
                </a:avLst>
              </a:prstGeom>
              <a:gradFill flip="none" rotWithShape="1">
                <a:gsLst>
                  <a:gs pos="41000">
                    <a:srgbClr val="BBCEE5"/>
                  </a:gs>
                  <a:gs pos="0">
                    <a:srgbClr val="C6D9F1"/>
                  </a:gs>
                  <a:gs pos="46000">
                    <a:srgbClr val="F5E4E3"/>
                  </a:gs>
                </a:gsLst>
                <a:lin ang="16200000" scaled="1"/>
                <a:tileRect/>
              </a:gra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t"/>
              <a:lstStyle/>
              <a:p>
                <a:pPr algn="ctr" defTabSz="686678" fontAlgn="auto">
                  <a:spcBef>
                    <a:spcPts val="0"/>
                  </a:spcBef>
                  <a:spcAft>
                    <a:spcPts val="0"/>
                  </a:spcAft>
                </a:pPr>
                <a:r>
                  <a:rPr lang="en-AU" sz="751" b="1" dirty="0">
                    <a:solidFill>
                      <a:prstClr val="black"/>
                    </a:solidFill>
                    <a:latin typeface="Calibri"/>
                  </a:rPr>
                  <a:t>DATA SCIENCE</a:t>
                </a:r>
              </a:p>
            </p:txBody>
          </p:sp>
          <p:sp>
            <p:nvSpPr>
              <p:cNvPr id="148" name="Rounded Rectangle 187">
                <a:extLst>
                  <a:ext uri="{FF2B5EF4-FFF2-40B4-BE49-F238E27FC236}">
                    <a16:creationId xmlns:a16="http://schemas.microsoft.com/office/drawing/2014/main" id="{BF374F53-234F-49B9-B46D-6120E5C09824}"/>
                  </a:ext>
                </a:extLst>
              </p:cNvPr>
              <p:cNvSpPr/>
              <p:nvPr/>
            </p:nvSpPr>
            <p:spPr>
              <a:xfrm>
                <a:off x="5608800" y="4640400"/>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Production Model Execution</a:t>
                </a:r>
              </a:p>
            </p:txBody>
          </p:sp>
          <p:sp>
            <p:nvSpPr>
              <p:cNvPr id="150" name="Rounded Rectangle 212">
                <a:extLst>
                  <a:ext uri="{FF2B5EF4-FFF2-40B4-BE49-F238E27FC236}">
                    <a16:creationId xmlns:a16="http://schemas.microsoft.com/office/drawing/2014/main" id="{B356C0D3-F1AA-4F63-AD1E-6B0452FD14CE}"/>
                  </a:ext>
                </a:extLst>
              </p:cNvPr>
              <p:cNvSpPr/>
              <p:nvPr/>
            </p:nvSpPr>
            <p:spPr>
              <a:xfrm>
                <a:off x="5608800" y="5857200"/>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Model Development </a:t>
                </a:r>
              </a:p>
            </p:txBody>
          </p:sp>
          <p:sp>
            <p:nvSpPr>
              <p:cNvPr id="153" name="Left-Right Arrow 100">
                <a:extLst>
                  <a:ext uri="{FF2B5EF4-FFF2-40B4-BE49-F238E27FC236}">
                    <a16:creationId xmlns:a16="http://schemas.microsoft.com/office/drawing/2014/main" id="{EA36C1D0-5CB5-4DA5-8FA8-2A6C3394F500}"/>
                  </a:ext>
                </a:extLst>
              </p:cNvPr>
              <p:cNvSpPr/>
              <p:nvPr/>
            </p:nvSpPr>
            <p:spPr>
              <a:xfrm rot="5400000">
                <a:off x="5966570" y="5472000"/>
                <a:ext cx="540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sp>
          <p:nvSpPr>
            <p:cNvPr id="134" name="Left-Right Arrow 100">
              <a:extLst>
                <a:ext uri="{FF2B5EF4-FFF2-40B4-BE49-F238E27FC236}">
                  <a16:creationId xmlns:a16="http://schemas.microsoft.com/office/drawing/2014/main" id="{B4D537DF-2AB4-47E9-9945-586C8E4479CE}"/>
                </a:ext>
              </a:extLst>
            </p:cNvPr>
            <p:cNvSpPr/>
            <p:nvPr/>
          </p:nvSpPr>
          <p:spPr>
            <a:xfrm rot="5400000">
              <a:off x="3251995" y="4665382"/>
              <a:ext cx="360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35" name="Right Arrow 198">
              <a:extLst>
                <a:ext uri="{FF2B5EF4-FFF2-40B4-BE49-F238E27FC236}">
                  <a16:creationId xmlns:a16="http://schemas.microsoft.com/office/drawing/2014/main" id="{23360848-0459-4493-8E88-9298386C992E}"/>
                </a:ext>
              </a:extLst>
            </p:cNvPr>
            <p:cNvSpPr/>
            <p:nvPr/>
          </p:nvSpPr>
          <p:spPr>
            <a:xfrm rot="10800000">
              <a:off x="4059022" y="2674036"/>
              <a:ext cx="396000" cy="234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nvGrpSpPr>
            <p:cNvPr id="136" name="Group 135">
              <a:extLst>
                <a:ext uri="{FF2B5EF4-FFF2-40B4-BE49-F238E27FC236}">
                  <a16:creationId xmlns:a16="http://schemas.microsoft.com/office/drawing/2014/main" id="{065D78E2-1C3B-438E-A8E5-4F4098885FB9}"/>
                </a:ext>
              </a:extLst>
            </p:cNvPr>
            <p:cNvGrpSpPr/>
            <p:nvPr/>
          </p:nvGrpSpPr>
          <p:grpSpPr>
            <a:xfrm>
              <a:off x="4019831" y="3102110"/>
              <a:ext cx="687985" cy="2953106"/>
              <a:chOff x="3227742" y="2280320"/>
              <a:chExt cx="687985" cy="2953106"/>
            </a:xfrm>
          </p:grpSpPr>
          <p:sp>
            <p:nvSpPr>
              <p:cNvPr id="144" name="Right Arrow 198">
                <a:extLst>
                  <a:ext uri="{FF2B5EF4-FFF2-40B4-BE49-F238E27FC236}">
                    <a16:creationId xmlns:a16="http://schemas.microsoft.com/office/drawing/2014/main" id="{06041CB8-831C-4809-B6DB-4E6D86649F08}"/>
                  </a:ext>
                </a:extLst>
              </p:cNvPr>
              <p:cNvSpPr/>
              <p:nvPr/>
            </p:nvSpPr>
            <p:spPr>
              <a:xfrm flipV="1">
                <a:off x="3555727" y="4999426"/>
                <a:ext cx="360000" cy="234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45" name="Right Arrow 198">
                <a:extLst>
                  <a:ext uri="{FF2B5EF4-FFF2-40B4-BE49-F238E27FC236}">
                    <a16:creationId xmlns:a16="http://schemas.microsoft.com/office/drawing/2014/main" id="{AC8878A4-AAD3-47AB-93E7-7117073E190D}"/>
                  </a:ext>
                </a:extLst>
              </p:cNvPr>
              <p:cNvSpPr/>
              <p:nvPr/>
            </p:nvSpPr>
            <p:spPr>
              <a:xfrm rot="16200000" flipV="1">
                <a:off x="2242841" y="3592346"/>
                <a:ext cx="2736000" cy="234000"/>
              </a:xfrm>
              <a:prstGeom prst="rightArrow">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46" name="Right Arrow 198">
                <a:extLst>
                  <a:ext uri="{FF2B5EF4-FFF2-40B4-BE49-F238E27FC236}">
                    <a16:creationId xmlns:a16="http://schemas.microsoft.com/office/drawing/2014/main" id="{C2453557-49E9-491B-868D-86AB8C3A32DE}"/>
                  </a:ext>
                </a:extLst>
              </p:cNvPr>
              <p:cNvSpPr/>
              <p:nvPr/>
            </p:nvSpPr>
            <p:spPr>
              <a:xfrm flipV="1">
                <a:off x="3227742" y="2280320"/>
                <a:ext cx="432000" cy="234000"/>
              </a:xfrm>
              <a:prstGeom prst="rightArrow">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137" name="Right Arrow 198">
              <a:extLst>
                <a:ext uri="{FF2B5EF4-FFF2-40B4-BE49-F238E27FC236}">
                  <a16:creationId xmlns:a16="http://schemas.microsoft.com/office/drawing/2014/main" id="{7E78659A-EC3C-4772-AD1C-C26019EDD443}"/>
                </a:ext>
              </a:extLst>
            </p:cNvPr>
            <p:cNvSpPr/>
            <p:nvPr/>
          </p:nvSpPr>
          <p:spPr>
            <a:xfrm>
              <a:off x="4019831" y="5975364"/>
              <a:ext cx="684000" cy="234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38" name="Oval 137">
              <a:extLst>
                <a:ext uri="{FF2B5EF4-FFF2-40B4-BE49-F238E27FC236}">
                  <a16:creationId xmlns:a16="http://schemas.microsoft.com/office/drawing/2014/main" id="{621DEEC3-75B3-4634-966F-FBBFD540E89D}"/>
                </a:ext>
              </a:extLst>
            </p:cNvPr>
            <p:cNvSpPr/>
            <p:nvPr/>
          </p:nvSpPr>
          <p:spPr>
            <a:xfrm>
              <a:off x="4149827" y="6083186"/>
              <a:ext cx="243000" cy="243000"/>
            </a:xfrm>
            <a:prstGeom prst="ellipse">
              <a:avLst/>
            </a:prstGeom>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6678" fontAlgn="auto">
                <a:spcBef>
                  <a:spcPts val="0"/>
                </a:spcBef>
                <a:spcAft>
                  <a:spcPts val="0"/>
                </a:spcAft>
              </a:pPr>
              <a:r>
                <a:rPr lang="en-AU" sz="536" b="1" dirty="0">
                  <a:solidFill>
                    <a:prstClr val="white"/>
                  </a:solidFill>
                  <a:latin typeface="Calibri"/>
                </a:rPr>
                <a:t>7</a:t>
              </a:r>
            </a:p>
          </p:txBody>
        </p:sp>
        <p:sp>
          <p:nvSpPr>
            <p:cNvPr id="139" name="Up Arrow 107">
              <a:extLst>
                <a:ext uri="{FF2B5EF4-FFF2-40B4-BE49-F238E27FC236}">
                  <a16:creationId xmlns:a16="http://schemas.microsoft.com/office/drawing/2014/main" id="{44D70FF4-F1B5-45A5-9E1F-9AD9CDB62EF8}"/>
                </a:ext>
              </a:extLst>
            </p:cNvPr>
            <p:cNvSpPr/>
            <p:nvPr/>
          </p:nvSpPr>
          <p:spPr>
            <a:xfrm rot="16200000">
              <a:off x="4217585" y="6579923"/>
              <a:ext cx="234000" cy="648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nvGrpSpPr>
            <p:cNvPr id="140" name="Group 139">
              <a:extLst>
                <a:ext uri="{FF2B5EF4-FFF2-40B4-BE49-F238E27FC236}">
                  <a16:creationId xmlns:a16="http://schemas.microsoft.com/office/drawing/2014/main" id="{419EFE0F-942D-4487-8180-9B46395B4835}"/>
                </a:ext>
              </a:extLst>
            </p:cNvPr>
            <p:cNvGrpSpPr/>
            <p:nvPr/>
          </p:nvGrpSpPr>
          <p:grpSpPr>
            <a:xfrm flipV="1">
              <a:off x="4282296" y="6972562"/>
              <a:ext cx="413551" cy="1214356"/>
              <a:chOff x="3530556" y="1918091"/>
              <a:chExt cx="413551" cy="1125528"/>
            </a:xfrm>
          </p:grpSpPr>
          <p:sp>
            <p:nvSpPr>
              <p:cNvPr id="142" name="Right Arrow 198">
                <a:extLst>
                  <a:ext uri="{FF2B5EF4-FFF2-40B4-BE49-F238E27FC236}">
                    <a16:creationId xmlns:a16="http://schemas.microsoft.com/office/drawing/2014/main" id="{33BA7DB3-316B-468E-A93F-7AB6C15177CD}"/>
                  </a:ext>
                </a:extLst>
              </p:cNvPr>
              <p:cNvSpPr/>
              <p:nvPr/>
            </p:nvSpPr>
            <p:spPr>
              <a:xfrm flipV="1">
                <a:off x="3584107" y="2826735"/>
                <a:ext cx="360000" cy="216884"/>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43" name="Right Arrow 198">
                <a:extLst>
                  <a:ext uri="{FF2B5EF4-FFF2-40B4-BE49-F238E27FC236}">
                    <a16:creationId xmlns:a16="http://schemas.microsoft.com/office/drawing/2014/main" id="{E759359F-C8E3-4B3E-9E22-8AF7D092BEA9}"/>
                  </a:ext>
                </a:extLst>
              </p:cNvPr>
              <p:cNvSpPr/>
              <p:nvPr/>
            </p:nvSpPr>
            <p:spPr>
              <a:xfrm rot="16200000" flipV="1">
                <a:off x="3113690" y="2334957"/>
                <a:ext cx="1067731" cy="234000"/>
              </a:xfrm>
              <a:prstGeom prst="rightArrow">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grpSp>
        <p:sp>
          <p:nvSpPr>
            <p:cNvPr id="141" name="Left-Right Arrow 190">
              <a:extLst>
                <a:ext uri="{FF2B5EF4-FFF2-40B4-BE49-F238E27FC236}">
                  <a16:creationId xmlns:a16="http://schemas.microsoft.com/office/drawing/2014/main" id="{685992E9-A9D6-47C1-AF77-F17AD601E4FE}"/>
                </a:ext>
              </a:extLst>
            </p:cNvPr>
            <p:cNvSpPr/>
            <p:nvPr/>
          </p:nvSpPr>
          <p:spPr>
            <a:xfrm rot="5400000">
              <a:off x="9017250" y="5326324"/>
              <a:ext cx="612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751">
                <a:solidFill>
                  <a:prstClr val="white"/>
                </a:solidFill>
                <a:latin typeface="Calibri"/>
              </a:endParaRPr>
            </a:p>
          </p:txBody>
        </p:sp>
      </p:grpSp>
    </p:spTree>
    <p:extLst>
      <p:ext uri="{BB962C8B-B14F-4D97-AF65-F5344CB8AC3E}">
        <p14:creationId xmlns:p14="http://schemas.microsoft.com/office/powerpoint/2010/main" val="975418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174869" y="3548232"/>
            <a:ext cx="4979736" cy="152428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67" tIns="27033" rIns="135167" bIns="27033" rtlCol="0" anchor="t"/>
          <a:lstStyle/>
          <a:p>
            <a:pPr defTabSz="686623" fontAlgn="auto">
              <a:lnSpc>
                <a:spcPct val="110000"/>
              </a:lnSpc>
              <a:spcBef>
                <a:spcPts val="0"/>
              </a:spcBef>
              <a:spcAft>
                <a:spcPts val="0"/>
              </a:spcAft>
            </a:pPr>
            <a:r>
              <a:rPr lang="en-AU" sz="1502" b="1" dirty="0">
                <a:solidFill>
                  <a:srgbClr val="4F81BD">
                    <a:lumMod val="50000"/>
                  </a:srgbClr>
                </a:solidFill>
                <a:latin typeface="Calibri"/>
                <a:ea typeface="Segoe UI" panose="020B0502040204020203" pitchFamily="34" charset="0"/>
                <a:cs typeface="Segoe UI" panose="020B0502040204020203" pitchFamily="34" charset="0"/>
              </a:rPr>
              <a:t>Acquisition Stage</a:t>
            </a:r>
          </a:p>
          <a:p>
            <a:pPr marL="214570" indent="-214570" defTabSz="686623" fontAlgn="auto">
              <a:spcBef>
                <a:spcPts val="0"/>
              </a:spcBef>
              <a:spcAft>
                <a:spcPts val="0"/>
              </a:spcAft>
              <a:buFont typeface="Arial" panose="020B0604020202020204" pitchFamily="34" charset="0"/>
              <a:buChar char="•"/>
            </a:pPr>
            <a:r>
              <a:rPr lang="en-AU" sz="1051" kern="0" dirty="0">
                <a:solidFill>
                  <a:srgbClr val="4F81BD">
                    <a:lumMod val="50000"/>
                  </a:srgbClr>
                </a:solidFill>
                <a:latin typeface="Calibri"/>
              </a:rPr>
              <a:t>Consists of Raw Data and Standardised Data:</a:t>
            </a:r>
          </a:p>
          <a:p>
            <a:pPr marL="404107" lvl="1" indent="-205033" defTabSz="686623" fontAlgn="auto">
              <a:spcBef>
                <a:spcPts val="0"/>
              </a:spcBef>
              <a:spcAft>
                <a:spcPts val="0"/>
              </a:spcAft>
              <a:buFont typeface="Arial" panose="020B0604020202020204" pitchFamily="34" charset="0"/>
              <a:buChar char="•"/>
            </a:pPr>
            <a:r>
              <a:rPr lang="en-AU" sz="1051" kern="0" dirty="0">
                <a:solidFill>
                  <a:srgbClr val="4F81BD">
                    <a:lumMod val="50000"/>
                  </a:srgbClr>
                </a:solidFill>
                <a:latin typeface="Calibri"/>
              </a:rPr>
              <a:t>Raw Data is exact copies of source data to the extent the law and internal policies allow</a:t>
            </a:r>
          </a:p>
          <a:p>
            <a:pPr marL="404107" lvl="1" indent="-205033" defTabSz="686623" fontAlgn="auto">
              <a:spcBef>
                <a:spcPts val="0"/>
              </a:spcBef>
              <a:spcAft>
                <a:spcPts val="0"/>
              </a:spcAft>
              <a:buFont typeface="Arial" panose="020B0604020202020204" pitchFamily="34" charset="0"/>
              <a:buChar char="•"/>
            </a:pPr>
            <a:r>
              <a:rPr lang="en-AU" sz="1051" kern="0" dirty="0">
                <a:solidFill>
                  <a:srgbClr val="4F81BD">
                    <a:lumMod val="50000"/>
                  </a:srgbClr>
                </a:solidFill>
                <a:latin typeface="Calibri"/>
              </a:rPr>
              <a:t>Standardised Data is validated and normalised into the expected structure and format</a:t>
            </a:r>
          </a:p>
          <a:p>
            <a:pPr marL="214570" indent="-214570" defTabSz="686623" fontAlgn="auto">
              <a:spcBef>
                <a:spcPts val="0"/>
              </a:spcBef>
              <a:spcAft>
                <a:spcPts val="0"/>
              </a:spcAft>
              <a:buFont typeface="Arial" panose="020B0604020202020204" pitchFamily="34" charset="0"/>
              <a:buChar char="•"/>
            </a:pPr>
            <a:r>
              <a:rPr lang="en-AU" sz="1051" b="1" kern="0" dirty="0">
                <a:solidFill>
                  <a:srgbClr val="4F81BD">
                    <a:lumMod val="50000"/>
                  </a:srgbClr>
                </a:solidFill>
                <a:latin typeface="Calibri"/>
              </a:rPr>
              <a:t>Enduring component</a:t>
            </a:r>
            <a:r>
              <a:rPr lang="en-AU" sz="1051" kern="0" dirty="0">
                <a:solidFill>
                  <a:srgbClr val="4F81BD">
                    <a:lumMod val="50000"/>
                  </a:srgbClr>
                </a:solidFill>
                <a:latin typeface="Calibri"/>
              </a:rPr>
              <a:t>; components rarely change over time</a:t>
            </a:r>
            <a:endParaRPr lang="en-AU" sz="1201" kern="0" dirty="0">
              <a:solidFill>
                <a:srgbClr val="4F81BD">
                  <a:lumMod val="50000"/>
                </a:srgbClr>
              </a:solidFill>
              <a:latin typeface="Calibri"/>
            </a:endParaRPr>
          </a:p>
        </p:txBody>
      </p:sp>
      <p:sp>
        <p:nvSpPr>
          <p:cNvPr id="39" name="Rectangle 38"/>
          <p:cNvSpPr/>
          <p:nvPr/>
        </p:nvSpPr>
        <p:spPr>
          <a:xfrm>
            <a:off x="4174870" y="2250490"/>
            <a:ext cx="4979734" cy="12977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67" tIns="27033" rIns="135167" bIns="27033" rtlCol="0" anchor="t"/>
          <a:lstStyle/>
          <a:p>
            <a:pPr defTabSz="686623" fontAlgn="auto">
              <a:lnSpc>
                <a:spcPct val="110000"/>
              </a:lnSpc>
              <a:spcBef>
                <a:spcPts val="0"/>
              </a:spcBef>
              <a:spcAft>
                <a:spcPts val="0"/>
              </a:spcAft>
            </a:pPr>
            <a:r>
              <a:rPr lang="en-AU" sz="1502" b="1" dirty="0">
                <a:solidFill>
                  <a:srgbClr val="4F81BD">
                    <a:lumMod val="50000"/>
                  </a:srgbClr>
                </a:solidFill>
                <a:latin typeface="Calibri"/>
                <a:ea typeface="Segoe UI" panose="020B0502040204020203" pitchFamily="34" charset="0"/>
                <a:cs typeface="Segoe UI" panose="020B0502040204020203" pitchFamily="34" charset="0"/>
              </a:rPr>
              <a:t>Collation Stage</a:t>
            </a:r>
          </a:p>
          <a:p>
            <a:pPr marL="214570" indent="-214570" defTabSz="686623" fontAlgn="auto">
              <a:spcBef>
                <a:spcPts val="0"/>
              </a:spcBef>
              <a:spcAft>
                <a:spcPts val="0"/>
              </a:spcAft>
              <a:buFont typeface="Arial" panose="020B0604020202020204" pitchFamily="34" charset="0"/>
              <a:buChar char="•"/>
            </a:pPr>
            <a:r>
              <a:rPr lang="en-AU" sz="1051" kern="0" dirty="0">
                <a:solidFill>
                  <a:srgbClr val="4F81BD">
                    <a:lumMod val="50000"/>
                  </a:srgbClr>
                </a:solidFill>
                <a:latin typeface="Calibri"/>
              </a:rPr>
              <a:t>Datasets that have been processed from standardised Data. These are centrally controlled and managed to service as data source for Consumption Stage. </a:t>
            </a:r>
          </a:p>
          <a:p>
            <a:pPr marL="214570" indent="-214570" defTabSz="686623" fontAlgn="auto">
              <a:spcBef>
                <a:spcPts val="0"/>
              </a:spcBef>
              <a:spcAft>
                <a:spcPts val="0"/>
              </a:spcAft>
              <a:buFont typeface="Arial" panose="020B0604020202020204" pitchFamily="34" charset="0"/>
              <a:buChar char="•"/>
            </a:pPr>
            <a:r>
              <a:rPr lang="en-AU" sz="1051" kern="0" dirty="0">
                <a:solidFill>
                  <a:srgbClr val="4F81BD">
                    <a:lumMod val="50000"/>
                  </a:srgbClr>
                </a:solidFill>
                <a:latin typeface="Calibri"/>
              </a:rPr>
              <a:t>Includes curated data sets; data that is fundamental to business and expected to be used in a high percentage of analytics use cases. </a:t>
            </a:r>
          </a:p>
          <a:p>
            <a:pPr marL="214570" indent="-214570" defTabSz="686623" fontAlgn="auto">
              <a:spcBef>
                <a:spcPts val="0"/>
              </a:spcBef>
              <a:spcAft>
                <a:spcPts val="0"/>
              </a:spcAft>
              <a:buFont typeface="Arial" panose="020B0604020202020204" pitchFamily="34" charset="0"/>
              <a:buChar char="•"/>
            </a:pPr>
            <a:r>
              <a:rPr lang="en-AU" sz="1051" b="1" kern="0" dirty="0">
                <a:solidFill>
                  <a:srgbClr val="4F81BD">
                    <a:lumMod val="50000"/>
                  </a:srgbClr>
                </a:solidFill>
                <a:latin typeface="Calibri"/>
              </a:rPr>
              <a:t>Variable component</a:t>
            </a:r>
            <a:r>
              <a:rPr lang="en-AU" sz="1051" kern="0" dirty="0">
                <a:solidFill>
                  <a:srgbClr val="4F81BD">
                    <a:lumMod val="50000"/>
                  </a:srgbClr>
                </a:solidFill>
                <a:latin typeface="Calibri"/>
              </a:rPr>
              <a:t>; can add/change over time based on processing patterns and emerging technologies</a:t>
            </a:r>
            <a:endParaRPr lang="en-AU" sz="1051" b="1" kern="0" dirty="0">
              <a:solidFill>
                <a:srgbClr val="4F81BD">
                  <a:lumMod val="50000"/>
                </a:srgbClr>
              </a:solidFill>
              <a:latin typeface="Calibri"/>
            </a:endParaRPr>
          </a:p>
        </p:txBody>
      </p:sp>
      <p:sp>
        <p:nvSpPr>
          <p:cNvPr id="36" name="Rectangle 35"/>
          <p:cNvSpPr/>
          <p:nvPr/>
        </p:nvSpPr>
        <p:spPr>
          <a:xfrm>
            <a:off x="4174871" y="951340"/>
            <a:ext cx="4979735" cy="12991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67" tIns="27033" rIns="135167" bIns="27033" rtlCol="0" anchor="t"/>
          <a:lstStyle/>
          <a:p>
            <a:pPr defTabSz="686623" fontAlgn="auto">
              <a:lnSpc>
                <a:spcPct val="110000"/>
              </a:lnSpc>
              <a:spcBef>
                <a:spcPts val="0"/>
              </a:spcBef>
              <a:spcAft>
                <a:spcPts val="0"/>
              </a:spcAft>
            </a:pPr>
            <a:r>
              <a:rPr lang="en-AU" sz="1502" b="1" dirty="0">
                <a:solidFill>
                  <a:srgbClr val="4F81BD">
                    <a:lumMod val="50000"/>
                  </a:srgbClr>
                </a:solidFill>
                <a:latin typeface="Calibri"/>
                <a:ea typeface="Segoe UI" panose="020B0502040204020203" pitchFamily="34" charset="0"/>
                <a:cs typeface="Segoe UI" panose="020B0502040204020203" pitchFamily="34" charset="0"/>
              </a:rPr>
              <a:t>Information Delivery Stage</a:t>
            </a:r>
            <a:endParaRPr lang="en-AU" sz="1051" b="1" dirty="0">
              <a:solidFill>
                <a:srgbClr val="4F81BD">
                  <a:lumMod val="50000"/>
                </a:srgbClr>
              </a:solidFill>
              <a:latin typeface="Calibri"/>
              <a:ea typeface="Segoe UI" panose="020B0502040204020203" pitchFamily="34" charset="0"/>
              <a:cs typeface="Segoe UI" panose="020B0502040204020203" pitchFamily="34" charset="0"/>
            </a:endParaRPr>
          </a:p>
          <a:p>
            <a:pPr marL="214570" indent="-214570" defTabSz="686623" fontAlgn="auto">
              <a:spcBef>
                <a:spcPts val="0"/>
              </a:spcBef>
              <a:spcAft>
                <a:spcPts val="0"/>
              </a:spcAft>
              <a:buFont typeface="Arial" panose="020B0604020202020204" pitchFamily="34" charset="0"/>
              <a:buChar char="•"/>
            </a:pPr>
            <a:r>
              <a:rPr lang="en-AU" sz="1051" kern="0" dirty="0">
                <a:solidFill>
                  <a:srgbClr val="4F81BD">
                    <a:lumMod val="50000"/>
                  </a:srgbClr>
                </a:solidFill>
                <a:latin typeface="Calibri"/>
              </a:rPr>
              <a:t>Built for purpose datasets that are specifically designed and materialised to optimise their utility for a specific small number of use cases</a:t>
            </a:r>
          </a:p>
          <a:p>
            <a:pPr marL="214570" indent="-214570" defTabSz="686623" fontAlgn="auto">
              <a:spcBef>
                <a:spcPts val="0"/>
              </a:spcBef>
              <a:spcAft>
                <a:spcPts val="0"/>
              </a:spcAft>
              <a:buFont typeface="Arial" panose="020B0604020202020204" pitchFamily="34" charset="0"/>
              <a:buChar char="•"/>
            </a:pPr>
            <a:r>
              <a:rPr lang="en-AU" sz="1051" kern="0" dirty="0">
                <a:solidFill>
                  <a:srgbClr val="4F81BD">
                    <a:lumMod val="50000"/>
                  </a:srgbClr>
                </a:solidFill>
                <a:latin typeface="Calibri"/>
              </a:rPr>
              <a:t>Will often include elements from multiple raw/curated data sets but are not expected to be reusable. </a:t>
            </a:r>
          </a:p>
          <a:p>
            <a:pPr marL="214570" indent="-214570" defTabSz="686623" fontAlgn="auto">
              <a:spcBef>
                <a:spcPts val="0"/>
              </a:spcBef>
              <a:spcAft>
                <a:spcPts val="0"/>
              </a:spcAft>
              <a:buFont typeface="Arial" panose="020B0604020202020204" pitchFamily="34" charset="0"/>
              <a:buChar char="•"/>
            </a:pPr>
            <a:r>
              <a:rPr lang="en-AU" sz="1051" b="1" kern="0" dirty="0">
                <a:solidFill>
                  <a:srgbClr val="4F81BD">
                    <a:lumMod val="50000"/>
                  </a:srgbClr>
                </a:solidFill>
                <a:latin typeface="Calibri"/>
              </a:rPr>
              <a:t>Dynamic component</a:t>
            </a:r>
            <a:r>
              <a:rPr lang="en-AU" sz="1051" kern="0" dirty="0">
                <a:solidFill>
                  <a:srgbClr val="4F81BD">
                    <a:lumMod val="50000"/>
                  </a:srgbClr>
                </a:solidFill>
                <a:latin typeface="Calibri"/>
              </a:rPr>
              <a:t>; will add/change over time based on use cases, business needs and emerging technologies</a:t>
            </a:r>
          </a:p>
        </p:txBody>
      </p:sp>
      <p:sp>
        <p:nvSpPr>
          <p:cNvPr id="43" name="Rectangle 42"/>
          <p:cNvSpPr/>
          <p:nvPr/>
        </p:nvSpPr>
        <p:spPr>
          <a:xfrm>
            <a:off x="509" y="3809306"/>
            <a:ext cx="3874103" cy="71223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endParaRPr lang="en-AU" sz="1502" dirty="0">
              <a:solidFill>
                <a:prstClr val="white"/>
              </a:solidFill>
              <a:latin typeface="Calibri"/>
            </a:endParaRPr>
          </a:p>
        </p:txBody>
      </p:sp>
      <p:sp>
        <p:nvSpPr>
          <p:cNvPr id="44" name="Rectangle 43"/>
          <p:cNvSpPr/>
          <p:nvPr/>
        </p:nvSpPr>
        <p:spPr>
          <a:xfrm>
            <a:off x="509" y="1813558"/>
            <a:ext cx="3874103" cy="9305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endParaRPr lang="en-AU" sz="1502" dirty="0">
              <a:solidFill>
                <a:prstClr val="white"/>
              </a:solidFill>
              <a:latin typeface="Calibri"/>
            </a:endParaRPr>
          </a:p>
        </p:txBody>
      </p:sp>
      <p:sp>
        <p:nvSpPr>
          <p:cNvPr id="38" name="Rectangle 37"/>
          <p:cNvSpPr/>
          <p:nvPr/>
        </p:nvSpPr>
        <p:spPr>
          <a:xfrm>
            <a:off x="508" y="2744079"/>
            <a:ext cx="3874103" cy="10652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endParaRPr lang="en-AU" sz="1502" dirty="0">
              <a:solidFill>
                <a:prstClr val="white"/>
              </a:solidFill>
              <a:latin typeface="Calibri"/>
            </a:endParaRPr>
          </a:p>
        </p:txBody>
      </p:sp>
      <p:sp>
        <p:nvSpPr>
          <p:cNvPr id="6" name="Title 14"/>
          <p:cNvSpPr txBox="1">
            <a:spLocks/>
          </p:cNvSpPr>
          <p:nvPr/>
        </p:nvSpPr>
        <p:spPr>
          <a:xfrm>
            <a:off x="1062832" y="50577"/>
            <a:ext cx="3028070" cy="239467"/>
          </a:xfrm>
          <a:prstGeom prst="rect">
            <a:avLst/>
          </a:prstGeom>
        </p:spPr>
        <p:txBody>
          <a:bodyPr vert="horz" lIns="2703" tIns="2703" rIns="2703" bIns="27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1502" b="1" i="1" dirty="0">
                <a:solidFill>
                  <a:prstClr val="white"/>
                </a:solidFill>
                <a:latin typeface="Calibri"/>
              </a:rPr>
              <a:t>Components Model - Overview</a:t>
            </a:r>
          </a:p>
        </p:txBody>
      </p:sp>
      <p:sp>
        <p:nvSpPr>
          <p:cNvPr id="11" name="TextBox 10"/>
          <p:cNvSpPr txBox="1"/>
          <p:nvPr/>
        </p:nvSpPr>
        <p:spPr>
          <a:xfrm>
            <a:off x="251742" y="401550"/>
            <a:ext cx="8651628" cy="549790"/>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r>
              <a:rPr lang="en-AU" sz="1352" dirty="0">
                <a:solidFill>
                  <a:prstClr val="black"/>
                </a:solidFill>
                <a:latin typeface="Calibri"/>
                <a:ea typeface="+mn-ea"/>
              </a:rPr>
              <a:t>The foundation of a modern data platform consists a number of components to store, process and consume data/insight. The below component model illustrates the stages of data throughout it’s lifecycle. Datasets in each stage will have different characteristics.</a:t>
            </a:r>
            <a:endParaRPr lang="en-AU" sz="1352" dirty="0">
              <a:solidFill>
                <a:prstClr val="black"/>
              </a:solidFill>
              <a:latin typeface="Calibri"/>
              <a:ea typeface="Segoe UI" panose="020B0502040204020203" pitchFamily="34" charset="0"/>
              <a:cs typeface="Segoe UI" panose="020B0502040204020203" pitchFamily="34" charset="0"/>
            </a:endParaRPr>
          </a:p>
        </p:txBody>
      </p:sp>
      <p:sp>
        <p:nvSpPr>
          <p:cNvPr id="2" name="Rounded Rectangle 1"/>
          <p:cNvSpPr/>
          <p:nvPr/>
        </p:nvSpPr>
        <p:spPr>
          <a:xfrm>
            <a:off x="359887" y="3765021"/>
            <a:ext cx="4704323" cy="11895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lstStyle/>
          <a:p>
            <a:pPr algn="ctr" defTabSz="686623" fontAlgn="auto">
              <a:spcBef>
                <a:spcPts val="0"/>
              </a:spcBef>
              <a:spcAft>
                <a:spcPts val="0"/>
              </a:spcAft>
            </a:pPr>
            <a:endParaRPr lang="en-AU" sz="1502" b="1" dirty="0">
              <a:solidFill>
                <a:srgbClr val="4F81BD">
                  <a:lumMod val="75000"/>
                </a:srgbClr>
              </a:solidFill>
              <a:latin typeface="Calibri"/>
            </a:endParaRPr>
          </a:p>
        </p:txBody>
      </p:sp>
      <p:sp>
        <p:nvSpPr>
          <p:cNvPr id="25" name="Rounded Rectangle 24"/>
          <p:cNvSpPr/>
          <p:nvPr/>
        </p:nvSpPr>
        <p:spPr>
          <a:xfrm>
            <a:off x="400889" y="1413132"/>
            <a:ext cx="4704323" cy="11895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lstStyle/>
          <a:p>
            <a:pPr algn="ctr" defTabSz="686623" fontAlgn="auto">
              <a:spcBef>
                <a:spcPts val="0"/>
              </a:spcBef>
              <a:spcAft>
                <a:spcPts val="0"/>
              </a:spcAft>
            </a:pPr>
            <a:endParaRPr lang="en-AU" sz="1502" b="1" dirty="0">
              <a:solidFill>
                <a:srgbClr val="4F81BD">
                  <a:lumMod val="75000"/>
                </a:srgbClr>
              </a:solidFill>
              <a:latin typeface="Calibri"/>
            </a:endParaRPr>
          </a:p>
        </p:txBody>
      </p:sp>
      <p:sp>
        <p:nvSpPr>
          <p:cNvPr id="27" name="Rounded Rectangle 26">
            <a:extLst>
              <a:ext uri="{FF2B5EF4-FFF2-40B4-BE49-F238E27FC236}">
                <a16:creationId xmlns:a16="http://schemas.microsoft.com/office/drawing/2014/main" id="{6D00BF36-9639-4828-99CA-4040892E5959}"/>
              </a:ext>
            </a:extLst>
          </p:cNvPr>
          <p:cNvSpPr/>
          <p:nvPr/>
        </p:nvSpPr>
        <p:spPr>
          <a:xfrm>
            <a:off x="404454" y="3911620"/>
            <a:ext cx="3199793" cy="501775"/>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Data Core</a:t>
            </a:r>
          </a:p>
        </p:txBody>
      </p:sp>
      <p:sp>
        <p:nvSpPr>
          <p:cNvPr id="35" name="Rounded Rectangle 34">
            <a:extLst>
              <a:ext uri="{FF2B5EF4-FFF2-40B4-BE49-F238E27FC236}">
                <a16:creationId xmlns:a16="http://schemas.microsoft.com/office/drawing/2014/main" id="{6D00BF36-9639-4828-99CA-4040892E5959}"/>
              </a:ext>
            </a:extLst>
          </p:cNvPr>
          <p:cNvSpPr/>
          <p:nvPr/>
        </p:nvSpPr>
        <p:spPr>
          <a:xfrm>
            <a:off x="404455" y="1929200"/>
            <a:ext cx="594166" cy="702945"/>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17" tIns="27033" rIns="13517" bIns="27033" rtlCol="0" anchor="ctr"/>
          <a:lstStyle/>
          <a:p>
            <a:pPr algn="ctr" defTabSz="686623" fontAlgn="auto">
              <a:spcBef>
                <a:spcPts val="0"/>
              </a:spcBef>
              <a:spcAft>
                <a:spcPts val="0"/>
              </a:spcAft>
            </a:pPr>
            <a:r>
              <a:rPr lang="en-AU" sz="826" b="1" dirty="0">
                <a:solidFill>
                  <a:prstClr val="white"/>
                </a:solidFill>
                <a:latin typeface="Calibri"/>
              </a:rPr>
              <a:t>Data Services</a:t>
            </a:r>
            <a:endParaRPr lang="en-AU" sz="826" b="1" strike="sngStrike" dirty="0">
              <a:solidFill>
                <a:prstClr val="white"/>
              </a:solidFill>
              <a:latin typeface="Calibri"/>
            </a:endParaRPr>
          </a:p>
        </p:txBody>
      </p:sp>
      <p:grpSp>
        <p:nvGrpSpPr>
          <p:cNvPr id="16" name="Group 15"/>
          <p:cNvGrpSpPr/>
          <p:nvPr/>
        </p:nvGrpSpPr>
        <p:grpSpPr>
          <a:xfrm>
            <a:off x="404453" y="2840337"/>
            <a:ext cx="1044338" cy="870114"/>
            <a:chOff x="9031509" y="1596102"/>
            <a:chExt cx="1760242" cy="1271087"/>
          </a:xfrm>
          <a:solidFill>
            <a:schemeClr val="accent1">
              <a:lumMod val="75000"/>
            </a:schemeClr>
          </a:solidFill>
        </p:grpSpPr>
        <p:sp>
          <p:nvSpPr>
            <p:cNvPr id="37" name="Rounded Rectangle 36">
              <a:extLst>
                <a:ext uri="{FF2B5EF4-FFF2-40B4-BE49-F238E27FC236}">
                  <a16:creationId xmlns:a16="http://schemas.microsoft.com/office/drawing/2014/main" id="{6D00BF36-9639-4828-99CA-4040892E5959}"/>
                </a:ext>
              </a:extLst>
            </p:cNvPr>
            <p:cNvSpPr/>
            <p:nvPr/>
          </p:nvSpPr>
          <p:spPr>
            <a:xfrm>
              <a:off x="9191550" y="1754371"/>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In Memory</a:t>
              </a:r>
            </a:p>
          </p:txBody>
        </p:sp>
        <p:sp>
          <p:nvSpPr>
            <p:cNvPr id="48" name="Rounded Rectangle 47">
              <a:extLst>
                <a:ext uri="{FF2B5EF4-FFF2-40B4-BE49-F238E27FC236}">
                  <a16:creationId xmlns:a16="http://schemas.microsoft.com/office/drawing/2014/main" id="{6D00BF36-9639-4828-99CA-4040892E5959}"/>
                </a:ext>
              </a:extLst>
            </p:cNvPr>
            <p:cNvSpPr/>
            <p:nvPr/>
          </p:nvSpPr>
          <p:spPr>
            <a:xfrm>
              <a:off x="9103517" y="1668110"/>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In Memory</a:t>
              </a:r>
            </a:p>
          </p:txBody>
        </p:sp>
        <p:sp>
          <p:nvSpPr>
            <p:cNvPr id="49" name="Rounded Rectangle 48">
              <a:extLst>
                <a:ext uri="{FF2B5EF4-FFF2-40B4-BE49-F238E27FC236}">
                  <a16:creationId xmlns:a16="http://schemas.microsoft.com/office/drawing/2014/main" id="{6D00BF36-9639-4828-99CA-4040892E5959}"/>
                </a:ext>
              </a:extLst>
            </p:cNvPr>
            <p:cNvSpPr/>
            <p:nvPr/>
          </p:nvSpPr>
          <p:spPr>
            <a:xfrm>
              <a:off x="9031509" y="1596102"/>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In Memory</a:t>
              </a:r>
            </a:p>
            <a:p>
              <a:pPr algn="ctr" defTabSz="686623" fontAlgn="auto">
                <a:spcBef>
                  <a:spcPts val="0"/>
                </a:spcBef>
                <a:spcAft>
                  <a:spcPts val="0"/>
                </a:spcAft>
              </a:pPr>
              <a:r>
                <a:rPr lang="en-AU" sz="1201" b="1" dirty="0">
                  <a:solidFill>
                    <a:prstClr val="white"/>
                  </a:solidFill>
                  <a:latin typeface="Calibri"/>
                </a:rPr>
                <a:t>(Cache)</a:t>
              </a:r>
            </a:p>
          </p:txBody>
        </p:sp>
      </p:grpSp>
      <p:grpSp>
        <p:nvGrpSpPr>
          <p:cNvPr id="50" name="Group 49"/>
          <p:cNvGrpSpPr/>
          <p:nvPr/>
        </p:nvGrpSpPr>
        <p:grpSpPr>
          <a:xfrm>
            <a:off x="1482182" y="2840337"/>
            <a:ext cx="1044338" cy="870114"/>
            <a:chOff x="9031509" y="1596102"/>
            <a:chExt cx="1760242" cy="1271087"/>
          </a:xfrm>
          <a:solidFill>
            <a:schemeClr val="accent1">
              <a:lumMod val="75000"/>
            </a:schemeClr>
          </a:solidFill>
        </p:grpSpPr>
        <p:sp>
          <p:nvSpPr>
            <p:cNvPr id="51" name="Rounded Rectangle 50">
              <a:extLst>
                <a:ext uri="{FF2B5EF4-FFF2-40B4-BE49-F238E27FC236}">
                  <a16:creationId xmlns:a16="http://schemas.microsoft.com/office/drawing/2014/main" id="{6D00BF36-9639-4828-99CA-4040892E5959}"/>
                </a:ext>
              </a:extLst>
            </p:cNvPr>
            <p:cNvSpPr/>
            <p:nvPr/>
          </p:nvSpPr>
          <p:spPr>
            <a:xfrm>
              <a:off x="9191550" y="1754371"/>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In Memory</a:t>
              </a:r>
            </a:p>
          </p:txBody>
        </p:sp>
        <p:sp>
          <p:nvSpPr>
            <p:cNvPr id="52" name="Rounded Rectangle 51">
              <a:extLst>
                <a:ext uri="{FF2B5EF4-FFF2-40B4-BE49-F238E27FC236}">
                  <a16:creationId xmlns:a16="http://schemas.microsoft.com/office/drawing/2014/main" id="{6D00BF36-9639-4828-99CA-4040892E5959}"/>
                </a:ext>
              </a:extLst>
            </p:cNvPr>
            <p:cNvSpPr/>
            <p:nvPr/>
          </p:nvSpPr>
          <p:spPr>
            <a:xfrm>
              <a:off x="9103517" y="1668110"/>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In Memory</a:t>
              </a:r>
            </a:p>
          </p:txBody>
        </p:sp>
        <p:sp>
          <p:nvSpPr>
            <p:cNvPr id="53" name="Rounded Rectangle 52">
              <a:extLst>
                <a:ext uri="{FF2B5EF4-FFF2-40B4-BE49-F238E27FC236}">
                  <a16:creationId xmlns:a16="http://schemas.microsoft.com/office/drawing/2014/main" id="{6D00BF36-9639-4828-99CA-4040892E5959}"/>
                </a:ext>
              </a:extLst>
            </p:cNvPr>
            <p:cNvSpPr/>
            <p:nvPr/>
          </p:nvSpPr>
          <p:spPr>
            <a:xfrm>
              <a:off x="9031509" y="1596102"/>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Fast Access Storage</a:t>
              </a:r>
            </a:p>
          </p:txBody>
        </p:sp>
      </p:grpSp>
      <p:grpSp>
        <p:nvGrpSpPr>
          <p:cNvPr id="54" name="Group 53"/>
          <p:cNvGrpSpPr/>
          <p:nvPr/>
        </p:nvGrpSpPr>
        <p:grpSpPr>
          <a:xfrm>
            <a:off x="2559909" y="2840337"/>
            <a:ext cx="1044338" cy="870114"/>
            <a:chOff x="9031509" y="1596102"/>
            <a:chExt cx="1760242" cy="1271087"/>
          </a:xfrm>
          <a:solidFill>
            <a:schemeClr val="accent1">
              <a:lumMod val="75000"/>
            </a:schemeClr>
          </a:solidFill>
        </p:grpSpPr>
        <p:sp>
          <p:nvSpPr>
            <p:cNvPr id="55" name="Rounded Rectangle 54">
              <a:extLst>
                <a:ext uri="{FF2B5EF4-FFF2-40B4-BE49-F238E27FC236}">
                  <a16:creationId xmlns:a16="http://schemas.microsoft.com/office/drawing/2014/main" id="{6D00BF36-9639-4828-99CA-4040892E5959}"/>
                </a:ext>
              </a:extLst>
            </p:cNvPr>
            <p:cNvSpPr/>
            <p:nvPr/>
          </p:nvSpPr>
          <p:spPr>
            <a:xfrm>
              <a:off x="9191550" y="1754371"/>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In Memory</a:t>
              </a:r>
            </a:p>
          </p:txBody>
        </p:sp>
        <p:sp>
          <p:nvSpPr>
            <p:cNvPr id="56" name="Rounded Rectangle 55">
              <a:extLst>
                <a:ext uri="{FF2B5EF4-FFF2-40B4-BE49-F238E27FC236}">
                  <a16:creationId xmlns:a16="http://schemas.microsoft.com/office/drawing/2014/main" id="{6D00BF36-9639-4828-99CA-4040892E5959}"/>
                </a:ext>
              </a:extLst>
            </p:cNvPr>
            <p:cNvSpPr/>
            <p:nvPr/>
          </p:nvSpPr>
          <p:spPr>
            <a:xfrm>
              <a:off x="9103517" y="1668110"/>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In Memory</a:t>
              </a:r>
            </a:p>
          </p:txBody>
        </p:sp>
        <p:sp>
          <p:nvSpPr>
            <p:cNvPr id="57" name="Rounded Rectangle 56">
              <a:extLst>
                <a:ext uri="{FF2B5EF4-FFF2-40B4-BE49-F238E27FC236}">
                  <a16:creationId xmlns:a16="http://schemas.microsoft.com/office/drawing/2014/main" id="{6D00BF36-9639-4828-99CA-4040892E5959}"/>
                </a:ext>
              </a:extLst>
            </p:cNvPr>
            <p:cNvSpPr/>
            <p:nvPr/>
          </p:nvSpPr>
          <p:spPr>
            <a:xfrm>
              <a:off x="9031509" y="1596102"/>
              <a:ext cx="1600201" cy="1112818"/>
            </a:xfrm>
            <a:prstGeom prst="roundRect">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Batch Process</a:t>
              </a:r>
            </a:p>
          </p:txBody>
        </p:sp>
      </p:grpSp>
      <p:sp>
        <p:nvSpPr>
          <p:cNvPr id="41" name="Rounded Rectangle 40">
            <a:extLst>
              <a:ext uri="{FF2B5EF4-FFF2-40B4-BE49-F238E27FC236}">
                <a16:creationId xmlns:a16="http://schemas.microsoft.com/office/drawing/2014/main" id="{6D00BF36-9639-4828-99CA-4040892E5959}"/>
              </a:ext>
            </a:extLst>
          </p:cNvPr>
          <p:cNvSpPr/>
          <p:nvPr/>
        </p:nvSpPr>
        <p:spPr>
          <a:xfrm>
            <a:off x="1055862" y="1929200"/>
            <a:ext cx="594166" cy="702945"/>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17" tIns="27033" rIns="13517" bIns="27033" rtlCol="0" anchor="ctr"/>
          <a:lstStyle/>
          <a:p>
            <a:pPr algn="ctr" defTabSz="686623" fontAlgn="auto">
              <a:spcBef>
                <a:spcPts val="0"/>
              </a:spcBef>
              <a:spcAft>
                <a:spcPts val="0"/>
              </a:spcAft>
            </a:pPr>
            <a:r>
              <a:rPr lang="en-AU" sz="826" b="1" dirty="0">
                <a:solidFill>
                  <a:prstClr val="white"/>
                </a:solidFill>
                <a:latin typeface="Calibri"/>
              </a:rPr>
              <a:t>BI &amp; Reporting</a:t>
            </a:r>
            <a:endParaRPr lang="en-AU" sz="826" b="1" strike="sngStrike" dirty="0">
              <a:solidFill>
                <a:prstClr val="white"/>
              </a:solidFill>
              <a:latin typeface="Calibri"/>
            </a:endParaRPr>
          </a:p>
        </p:txBody>
      </p:sp>
      <p:sp>
        <p:nvSpPr>
          <p:cNvPr id="42" name="Rounded Rectangle 41">
            <a:extLst>
              <a:ext uri="{FF2B5EF4-FFF2-40B4-BE49-F238E27FC236}">
                <a16:creationId xmlns:a16="http://schemas.microsoft.com/office/drawing/2014/main" id="{6D00BF36-9639-4828-99CA-4040892E5959}"/>
              </a:ext>
            </a:extLst>
          </p:cNvPr>
          <p:cNvSpPr/>
          <p:nvPr/>
        </p:nvSpPr>
        <p:spPr>
          <a:xfrm>
            <a:off x="1707268" y="1929200"/>
            <a:ext cx="594166" cy="702945"/>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17" tIns="27033" rIns="13517" bIns="27033" rtlCol="0" anchor="ctr"/>
          <a:lstStyle/>
          <a:p>
            <a:pPr algn="ctr" defTabSz="686623" fontAlgn="auto">
              <a:spcBef>
                <a:spcPts val="0"/>
              </a:spcBef>
              <a:spcAft>
                <a:spcPts val="0"/>
              </a:spcAft>
            </a:pPr>
            <a:r>
              <a:rPr lang="en-AU" sz="826" b="1" dirty="0">
                <a:solidFill>
                  <a:prstClr val="white"/>
                </a:solidFill>
                <a:latin typeface="Calibri"/>
              </a:rPr>
              <a:t>Exploration &amp; Ad-Hoc Analysis</a:t>
            </a:r>
            <a:endParaRPr lang="en-AU" sz="826" b="1" strike="sngStrike" dirty="0">
              <a:solidFill>
                <a:prstClr val="white"/>
              </a:solidFill>
              <a:latin typeface="Calibri"/>
            </a:endParaRPr>
          </a:p>
        </p:txBody>
      </p:sp>
      <p:sp>
        <p:nvSpPr>
          <p:cNvPr id="46" name="Rounded Rectangle 45">
            <a:extLst>
              <a:ext uri="{FF2B5EF4-FFF2-40B4-BE49-F238E27FC236}">
                <a16:creationId xmlns:a16="http://schemas.microsoft.com/office/drawing/2014/main" id="{6D00BF36-9639-4828-99CA-4040892E5959}"/>
              </a:ext>
            </a:extLst>
          </p:cNvPr>
          <p:cNvSpPr/>
          <p:nvPr/>
        </p:nvSpPr>
        <p:spPr>
          <a:xfrm>
            <a:off x="2358675" y="1929200"/>
            <a:ext cx="594166" cy="702945"/>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17" tIns="27033" rIns="13517" bIns="27033" rtlCol="0" anchor="ctr"/>
          <a:lstStyle/>
          <a:p>
            <a:pPr algn="ctr" defTabSz="686623" fontAlgn="auto">
              <a:spcBef>
                <a:spcPts val="0"/>
              </a:spcBef>
              <a:spcAft>
                <a:spcPts val="0"/>
              </a:spcAft>
            </a:pPr>
            <a:r>
              <a:rPr lang="en-AU" sz="826" b="1" dirty="0">
                <a:solidFill>
                  <a:prstClr val="white"/>
                </a:solidFill>
                <a:latin typeface="Calibri"/>
              </a:rPr>
              <a:t>Data Science &amp; Advanced Analytics</a:t>
            </a:r>
            <a:endParaRPr lang="en-AU" sz="826" b="1" strike="sngStrike" dirty="0">
              <a:solidFill>
                <a:prstClr val="white"/>
              </a:solidFill>
              <a:latin typeface="Calibri"/>
            </a:endParaRPr>
          </a:p>
        </p:txBody>
      </p:sp>
      <p:sp>
        <p:nvSpPr>
          <p:cNvPr id="47" name="Rounded Rectangle 46">
            <a:extLst>
              <a:ext uri="{FF2B5EF4-FFF2-40B4-BE49-F238E27FC236}">
                <a16:creationId xmlns:a16="http://schemas.microsoft.com/office/drawing/2014/main" id="{6D00BF36-9639-4828-99CA-4040892E5959}"/>
              </a:ext>
            </a:extLst>
          </p:cNvPr>
          <p:cNvSpPr/>
          <p:nvPr/>
        </p:nvSpPr>
        <p:spPr>
          <a:xfrm>
            <a:off x="3010081" y="1929200"/>
            <a:ext cx="594166" cy="702945"/>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17" tIns="27033" rIns="13517" bIns="27033" rtlCol="0" anchor="ctr"/>
          <a:lstStyle/>
          <a:p>
            <a:pPr algn="ctr" defTabSz="686623" fontAlgn="auto">
              <a:spcBef>
                <a:spcPts val="0"/>
              </a:spcBef>
              <a:spcAft>
                <a:spcPts val="0"/>
              </a:spcAft>
            </a:pPr>
            <a:r>
              <a:rPr lang="en-AU" sz="826" b="1" dirty="0">
                <a:solidFill>
                  <a:prstClr val="white"/>
                </a:solidFill>
                <a:latin typeface="Calibri"/>
              </a:rPr>
              <a:t>Machine Learning &amp; Intelligence</a:t>
            </a:r>
            <a:endParaRPr lang="en-AU" sz="826" b="1" strike="sngStrike" dirty="0">
              <a:solidFill>
                <a:prstClr val="white"/>
              </a:solidFill>
              <a:latin typeface="Calibri"/>
            </a:endParaRPr>
          </a:p>
        </p:txBody>
      </p:sp>
      <p:grpSp>
        <p:nvGrpSpPr>
          <p:cNvPr id="12" name="Group 11"/>
          <p:cNvGrpSpPr/>
          <p:nvPr/>
        </p:nvGrpSpPr>
        <p:grpSpPr>
          <a:xfrm>
            <a:off x="251742" y="1439399"/>
            <a:ext cx="3514724" cy="3190288"/>
            <a:chOff x="406575" y="1412777"/>
            <a:chExt cx="4680520" cy="4176464"/>
          </a:xfrm>
        </p:grpSpPr>
        <p:sp>
          <p:nvSpPr>
            <p:cNvPr id="9" name="Rounded Rectangle 8"/>
            <p:cNvSpPr/>
            <p:nvPr/>
          </p:nvSpPr>
          <p:spPr>
            <a:xfrm>
              <a:off x="406575" y="1412777"/>
              <a:ext cx="4680520" cy="4176464"/>
            </a:xfrm>
            <a:prstGeom prst="roundRect">
              <a:avLst>
                <a:gd name="adj" fmla="val 4191"/>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srgbClr val="F79646">
                    <a:lumMod val="75000"/>
                  </a:srgbClr>
                </a:solidFill>
                <a:latin typeface="Calibri"/>
              </a:endParaRPr>
            </a:p>
          </p:txBody>
        </p:sp>
        <p:sp>
          <p:nvSpPr>
            <p:cNvPr id="45" name="Rounded Rectangle 44"/>
            <p:cNvSpPr/>
            <p:nvPr/>
          </p:nvSpPr>
          <p:spPr>
            <a:xfrm>
              <a:off x="774311" y="1484784"/>
              <a:ext cx="3944276" cy="4262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lstStyle/>
            <a:p>
              <a:pPr algn="ctr" defTabSz="686623" fontAlgn="auto">
                <a:spcBef>
                  <a:spcPts val="0"/>
                </a:spcBef>
                <a:spcAft>
                  <a:spcPts val="0"/>
                </a:spcAft>
              </a:pPr>
              <a:r>
                <a:rPr lang="en-AU" sz="1201" b="1" dirty="0">
                  <a:solidFill>
                    <a:srgbClr val="F79646">
                      <a:lumMod val="75000"/>
                    </a:srgbClr>
                  </a:solidFill>
                  <a:latin typeface="Calibri"/>
                </a:rPr>
                <a:t>Governance, Security &amp; Controls</a:t>
              </a:r>
            </a:p>
          </p:txBody>
        </p:sp>
      </p:grpSp>
      <p:sp>
        <p:nvSpPr>
          <p:cNvPr id="20" name="Freeform 6"/>
          <p:cNvSpPr/>
          <p:nvPr/>
        </p:nvSpPr>
        <p:spPr>
          <a:xfrm>
            <a:off x="3865983" y="953402"/>
            <a:ext cx="313684" cy="1790715"/>
          </a:xfrm>
          <a:custGeom>
            <a:avLst/>
            <a:gdLst>
              <a:gd name="connsiteX0" fmla="*/ 3289 w 417729"/>
              <a:gd name="connsiteY0" fmla="*/ 1147933 h 2384676"/>
              <a:gd name="connsiteX1" fmla="*/ 417729 w 417729"/>
              <a:gd name="connsiteY1" fmla="*/ 0 h 2384676"/>
              <a:gd name="connsiteX2" fmla="*/ 417729 w 417729"/>
              <a:gd name="connsiteY2" fmla="*/ 1736702 h 2384676"/>
              <a:gd name="connsiteX3" fmla="*/ 0 w 417729"/>
              <a:gd name="connsiteY3" fmla="*/ 2384676 h 2384676"/>
              <a:gd name="connsiteX4" fmla="*/ 3289 w 417729"/>
              <a:gd name="connsiteY4" fmla="*/ 1147933 h 238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29" h="2384676">
                <a:moveTo>
                  <a:pt x="3289" y="1147933"/>
                </a:moveTo>
                <a:lnTo>
                  <a:pt x="417729" y="0"/>
                </a:lnTo>
                <a:lnTo>
                  <a:pt x="417729" y="1736702"/>
                </a:lnTo>
                <a:lnTo>
                  <a:pt x="0" y="2384676"/>
                </a:lnTo>
                <a:cubicBezTo>
                  <a:pt x="1096" y="1968043"/>
                  <a:pt x="2193" y="1551410"/>
                  <a:pt x="3289" y="1147933"/>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endParaRPr lang="en-AU" sz="1502">
              <a:solidFill>
                <a:prstClr val="white"/>
              </a:solidFill>
              <a:latin typeface="Calibri"/>
            </a:endParaRPr>
          </a:p>
        </p:txBody>
      </p:sp>
      <p:sp>
        <p:nvSpPr>
          <p:cNvPr id="21" name="Freeform 13"/>
          <p:cNvSpPr/>
          <p:nvPr/>
        </p:nvSpPr>
        <p:spPr>
          <a:xfrm>
            <a:off x="3868453" y="2250489"/>
            <a:ext cx="321094" cy="1560647"/>
          </a:xfrm>
          <a:custGeom>
            <a:avLst/>
            <a:gdLst>
              <a:gd name="connsiteX0" fmla="*/ 0 w 427597"/>
              <a:gd name="connsiteY0" fmla="*/ 654552 h 2068912"/>
              <a:gd name="connsiteX1" fmla="*/ 421018 w 427597"/>
              <a:gd name="connsiteY1" fmla="*/ 0 h 2068912"/>
              <a:gd name="connsiteX2" fmla="*/ 427597 w 427597"/>
              <a:gd name="connsiteY2" fmla="*/ 1730123 h 2068912"/>
              <a:gd name="connsiteX3" fmla="*/ 6578 w 427597"/>
              <a:gd name="connsiteY3" fmla="*/ 2068912 h 2068912"/>
              <a:gd name="connsiteX4" fmla="*/ 0 w 427597"/>
              <a:gd name="connsiteY4" fmla="*/ 654552 h 2068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97" h="2068912">
                <a:moveTo>
                  <a:pt x="0" y="654552"/>
                </a:moveTo>
                <a:lnTo>
                  <a:pt x="421018" y="0"/>
                </a:lnTo>
                <a:lnTo>
                  <a:pt x="427597" y="1730123"/>
                </a:lnTo>
                <a:lnTo>
                  <a:pt x="6578" y="2068912"/>
                </a:lnTo>
                <a:cubicBezTo>
                  <a:pt x="4385" y="1597459"/>
                  <a:pt x="2193" y="1126005"/>
                  <a:pt x="0" y="65455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endParaRPr lang="en-AU" sz="1502">
              <a:solidFill>
                <a:prstClr val="white"/>
              </a:solidFill>
              <a:latin typeface="Calibri"/>
            </a:endParaRPr>
          </a:p>
        </p:txBody>
      </p:sp>
      <p:sp>
        <p:nvSpPr>
          <p:cNvPr id="22" name="Freeform 14"/>
          <p:cNvSpPr/>
          <p:nvPr/>
        </p:nvSpPr>
        <p:spPr>
          <a:xfrm>
            <a:off x="3865983" y="3551791"/>
            <a:ext cx="311214" cy="1467152"/>
          </a:xfrm>
          <a:custGeom>
            <a:avLst/>
            <a:gdLst>
              <a:gd name="connsiteX0" fmla="*/ 9867 w 414440"/>
              <a:gd name="connsiteY0" fmla="*/ 1292659 h 1953790"/>
              <a:gd name="connsiteX1" fmla="*/ 414440 w 414440"/>
              <a:gd name="connsiteY1" fmla="*/ 1953790 h 1953790"/>
              <a:gd name="connsiteX2" fmla="*/ 414440 w 414440"/>
              <a:gd name="connsiteY2" fmla="*/ 0 h 1953790"/>
              <a:gd name="connsiteX3" fmla="*/ 0 w 414440"/>
              <a:gd name="connsiteY3" fmla="*/ 342078 h 1953790"/>
              <a:gd name="connsiteX4" fmla="*/ 9867 w 414440"/>
              <a:gd name="connsiteY4" fmla="*/ 1292659 h 195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40" h="1953790">
                <a:moveTo>
                  <a:pt x="9867" y="1292659"/>
                </a:moveTo>
                <a:lnTo>
                  <a:pt x="414440" y="1953790"/>
                </a:lnTo>
                <a:lnTo>
                  <a:pt x="414440" y="0"/>
                </a:lnTo>
                <a:lnTo>
                  <a:pt x="0" y="342078"/>
                </a:lnTo>
                <a:lnTo>
                  <a:pt x="9867" y="1292659"/>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endParaRPr lang="en-AU" sz="1502">
              <a:solidFill>
                <a:prstClr val="white"/>
              </a:solidFill>
              <a:latin typeface="Calibri"/>
            </a:endParaRPr>
          </a:p>
        </p:txBody>
      </p:sp>
      <p:pic>
        <p:nvPicPr>
          <p:cNvPr id="58" name="Picture 57" descr="header_strip_100dpi copy.png">
            <a:extLst>
              <a:ext uri="{FF2B5EF4-FFF2-40B4-BE49-F238E27FC236}">
                <a16:creationId xmlns:a16="http://schemas.microsoft.com/office/drawing/2014/main" id="{6435C0EE-67FE-41D7-B7C1-2E31C513E1E2}"/>
              </a:ext>
            </a:extLst>
          </p:cNvPr>
          <p:cNvPicPr>
            <a:picLocks noChangeAspect="1"/>
          </p:cNvPicPr>
          <p:nvPr/>
        </p:nvPicPr>
        <p:blipFill>
          <a:blip r:embed="rId3"/>
          <a:stretch>
            <a:fillRect/>
          </a:stretch>
        </p:blipFill>
        <p:spPr>
          <a:xfrm>
            <a:off x="-1" y="50"/>
            <a:ext cx="9155113" cy="304710"/>
          </a:xfrm>
          <a:prstGeom prst="rect">
            <a:avLst/>
          </a:prstGeom>
        </p:spPr>
      </p:pic>
      <p:sp>
        <p:nvSpPr>
          <p:cNvPr id="7" name="Rectangle 6">
            <a:extLst>
              <a:ext uri="{FF2B5EF4-FFF2-40B4-BE49-F238E27FC236}">
                <a16:creationId xmlns:a16="http://schemas.microsoft.com/office/drawing/2014/main" id="{9FB16E43-50CA-40DF-A0DF-D47EB3DE4ED4}"/>
              </a:ext>
            </a:extLst>
          </p:cNvPr>
          <p:cNvSpPr/>
          <p:nvPr/>
        </p:nvSpPr>
        <p:spPr>
          <a:xfrm>
            <a:off x="-13909" y="-27974"/>
            <a:ext cx="4398320" cy="400110"/>
          </a:xfrm>
          <a:prstGeom prst="rect">
            <a:avLst/>
          </a:prstGeom>
        </p:spPr>
        <p:txBody>
          <a:bodyPr wrap="none">
            <a:spAutoFit/>
          </a:bodyPr>
          <a:lstStyle/>
          <a:p>
            <a:pPr algn="ctr" defTabSz="686623" fontAlgn="auto">
              <a:spcBef>
                <a:spcPts val="0"/>
              </a:spcBef>
              <a:spcAft>
                <a:spcPts val="0"/>
              </a:spcAft>
            </a:pPr>
            <a:r>
              <a:rPr lang="en-AU" sz="2000" b="1" dirty="0">
                <a:solidFill>
                  <a:schemeClr val="bg1"/>
                </a:solidFill>
                <a:latin typeface="Calibri"/>
              </a:rPr>
              <a:t>Governance, Access Security &amp; Controls</a:t>
            </a:r>
          </a:p>
        </p:txBody>
      </p:sp>
    </p:spTree>
    <p:extLst>
      <p:ext uri="{BB962C8B-B14F-4D97-AF65-F5344CB8AC3E}">
        <p14:creationId xmlns:p14="http://schemas.microsoft.com/office/powerpoint/2010/main" val="301349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33800-6905-4C5F-A6FD-21FA684FA732}"/>
              </a:ext>
            </a:extLst>
          </p:cNvPr>
          <p:cNvSpPr>
            <a:spLocks noGrp="1"/>
          </p:cNvSpPr>
          <p:nvPr>
            <p:ph idx="1"/>
          </p:nvPr>
        </p:nvSpPr>
        <p:spPr/>
        <p:txBody>
          <a:bodyPr/>
          <a:lstStyle/>
          <a:p>
            <a:pPr lvl="0"/>
            <a:r>
              <a:rPr lang="en-AU" sz="2000" dirty="0"/>
              <a:t>Data Governance in the context of the Data Management</a:t>
            </a:r>
          </a:p>
          <a:p>
            <a:pPr marL="0" lvl="0" indent="0">
              <a:buNone/>
            </a:pPr>
            <a:endParaRPr lang="en-AU" sz="2000" dirty="0"/>
          </a:p>
          <a:p>
            <a:pPr lvl="0"/>
            <a:r>
              <a:rPr lang="en-AU" sz="2000" dirty="0"/>
              <a:t> Lifecycle What Is it Data Governance? </a:t>
            </a:r>
          </a:p>
          <a:p>
            <a:pPr lvl="1"/>
            <a:r>
              <a:rPr lang="en-AU" sz="2000" dirty="0"/>
              <a:t>Why Is it Important?</a:t>
            </a:r>
          </a:p>
          <a:p>
            <a:pPr lvl="1"/>
            <a:r>
              <a:rPr lang="en-AU" sz="2000" dirty="0"/>
              <a:t>Data Governance in Practice?</a:t>
            </a:r>
          </a:p>
          <a:p>
            <a:pPr lvl="1"/>
            <a:r>
              <a:rPr lang="en-AU" sz="2000" dirty="0"/>
              <a:t>Activity</a:t>
            </a:r>
          </a:p>
          <a:p>
            <a:endParaRPr lang="en-AU" dirty="0"/>
          </a:p>
        </p:txBody>
      </p:sp>
      <p:sp>
        <p:nvSpPr>
          <p:cNvPr id="3" name="Slide Number Placeholder 2">
            <a:extLst>
              <a:ext uri="{FF2B5EF4-FFF2-40B4-BE49-F238E27FC236}">
                <a16:creationId xmlns:a16="http://schemas.microsoft.com/office/drawing/2014/main" id="{FACA91E4-2A33-429C-A3E4-8296458D2BCE}"/>
              </a:ext>
            </a:extLst>
          </p:cNvPr>
          <p:cNvSpPr>
            <a:spLocks noGrp="1"/>
          </p:cNvSpPr>
          <p:nvPr>
            <p:ph type="sldNum" sz="quarter" idx="11"/>
          </p:nvPr>
        </p:nvSpPr>
        <p:spPr/>
        <p:txBody>
          <a:bodyPr/>
          <a:lstStyle/>
          <a:p>
            <a:fld id="{75027981-8991-894F-AA38-4332D62C8072}" type="slidenum">
              <a:rPr lang="en-US" altLang="en-US" smtClean="0"/>
              <a:pPr/>
              <a:t>4</a:t>
            </a:fld>
            <a:endParaRPr lang="en-US" altLang="en-US" dirty="0"/>
          </a:p>
        </p:txBody>
      </p:sp>
      <p:sp>
        <p:nvSpPr>
          <p:cNvPr id="4" name="Title 3">
            <a:extLst>
              <a:ext uri="{FF2B5EF4-FFF2-40B4-BE49-F238E27FC236}">
                <a16:creationId xmlns:a16="http://schemas.microsoft.com/office/drawing/2014/main" id="{D2782746-50DF-4CCE-981C-EB0452BC02C7}"/>
              </a:ext>
            </a:extLst>
          </p:cNvPr>
          <p:cNvSpPr>
            <a:spLocks noGrp="1"/>
          </p:cNvSpPr>
          <p:nvPr>
            <p:ph type="title"/>
          </p:nvPr>
        </p:nvSpPr>
        <p:spPr/>
        <p:txBody>
          <a:bodyPr/>
          <a:lstStyle/>
          <a:p>
            <a:r>
              <a:rPr lang="en-AU" b="1" dirty="0"/>
              <a:t>Session 1 </a:t>
            </a:r>
            <a:br>
              <a:rPr lang="en-AU" b="1" dirty="0"/>
            </a:br>
            <a:r>
              <a:rPr lang="en-AU" b="1" dirty="0"/>
              <a:t>	Setting the context Data Governance </a:t>
            </a:r>
          </a:p>
        </p:txBody>
      </p:sp>
    </p:spTree>
    <p:extLst>
      <p:ext uri="{BB962C8B-B14F-4D97-AF65-F5344CB8AC3E}">
        <p14:creationId xmlns:p14="http://schemas.microsoft.com/office/powerpoint/2010/main" val="182636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p:cNvSpPr txBox="1">
            <a:spLocks/>
          </p:cNvSpPr>
          <p:nvPr/>
        </p:nvSpPr>
        <p:spPr>
          <a:xfrm>
            <a:off x="1062832" y="50577"/>
            <a:ext cx="4650250" cy="239467"/>
          </a:xfrm>
          <a:prstGeom prst="rect">
            <a:avLst/>
          </a:prstGeom>
        </p:spPr>
        <p:txBody>
          <a:bodyPr vert="horz" lIns="2703" tIns="2703" rIns="2703" bIns="27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1502" b="1" i="1" dirty="0">
                <a:solidFill>
                  <a:prstClr val="white"/>
                </a:solidFill>
                <a:latin typeface="Calibri"/>
              </a:rPr>
              <a:t>Components Model – </a:t>
            </a:r>
            <a:r>
              <a:rPr lang="en-AU" sz="1502" b="1" i="1">
                <a:solidFill>
                  <a:prstClr val="white"/>
                </a:solidFill>
                <a:latin typeface="Calibri"/>
              </a:rPr>
              <a:t>Data Flows</a:t>
            </a:r>
            <a:endParaRPr lang="en-AU" sz="1502" b="1" i="1" dirty="0">
              <a:solidFill>
                <a:prstClr val="white"/>
              </a:solidFill>
              <a:latin typeface="Calibri"/>
            </a:endParaRPr>
          </a:p>
        </p:txBody>
      </p:sp>
      <p:sp>
        <p:nvSpPr>
          <p:cNvPr id="11" name="TextBox 10"/>
          <p:cNvSpPr txBox="1"/>
          <p:nvPr/>
        </p:nvSpPr>
        <p:spPr>
          <a:xfrm>
            <a:off x="251742" y="401550"/>
            <a:ext cx="8651628" cy="270363"/>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endParaRPr lang="en-AU" sz="1352" dirty="0">
              <a:solidFill>
                <a:prstClr val="black"/>
              </a:solidFill>
              <a:latin typeface="Calibri"/>
              <a:ea typeface="Segoe UI" panose="020B0502040204020203" pitchFamily="34" charset="0"/>
              <a:cs typeface="Segoe UI" panose="020B0502040204020203" pitchFamily="34" charset="0"/>
            </a:endParaRPr>
          </a:p>
        </p:txBody>
      </p:sp>
      <p:sp>
        <p:nvSpPr>
          <p:cNvPr id="31" name="Rounded Rectangle 30">
            <a:extLst>
              <a:ext uri="{FF2B5EF4-FFF2-40B4-BE49-F238E27FC236}">
                <a16:creationId xmlns:a16="http://schemas.microsoft.com/office/drawing/2014/main" id="{6D00BF36-9639-4828-99CA-4040892E5959}"/>
              </a:ext>
            </a:extLst>
          </p:cNvPr>
          <p:cNvSpPr/>
          <p:nvPr/>
        </p:nvSpPr>
        <p:spPr>
          <a:xfrm>
            <a:off x="4051768" y="1385326"/>
            <a:ext cx="4743457" cy="13758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defTabSz="686623" fontAlgn="auto">
              <a:spcBef>
                <a:spcPts val="451"/>
              </a:spcBef>
              <a:spcAft>
                <a:spcPts val="0"/>
              </a:spcAft>
            </a:pPr>
            <a:r>
              <a:rPr lang="en-AU" sz="1502" b="1" dirty="0">
                <a:solidFill>
                  <a:srgbClr val="F79646">
                    <a:lumMod val="75000"/>
                  </a:srgbClr>
                </a:solidFill>
                <a:latin typeface="Calibri"/>
              </a:rPr>
              <a:t>“Hot” Data</a:t>
            </a:r>
          </a:p>
          <a:p>
            <a:pPr marL="214570" indent="-214570" defTabSz="686623" fontAlgn="auto">
              <a:spcBef>
                <a:spcPts val="451"/>
              </a:spcBef>
              <a:spcAft>
                <a:spcPts val="0"/>
              </a:spcAft>
              <a:buFont typeface="Arial" panose="020B0604020202020204" pitchFamily="34" charset="0"/>
              <a:buChar char="•"/>
            </a:pPr>
            <a:r>
              <a:rPr lang="en-AU" sz="1201" dirty="0">
                <a:solidFill>
                  <a:srgbClr val="F79646">
                    <a:lumMod val="75000"/>
                  </a:srgbClr>
                </a:solidFill>
                <a:latin typeface="Calibri"/>
              </a:rPr>
              <a:t>Data path for fast moving data from data streams required . </a:t>
            </a:r>
          </a:p>
          <a:p>
            <a:pPr marL="214570" indent="-214570" defTabSz="686623" fontAlgn="auto">
              <a:spcBef>
                <a:spcPts val="451"/>
              </a:spcBef>
              <a:spcAft>
                <a:spcPts val="0"/>
              </a:spcAft>
              <a:buFont typeface="Arial" panose="020B0604020202020204" pitchFamily="34" charset="0"/>
              <a:buChar char="•"/>
            </a:pPr>
            <a:r>
              <a:rPr lang="en-AU" sz="1201" dirty="0">
                <a:solidFill>
                  <a:srgbClr val="F79646">
                    <a:lumMod val="75000"/>
                  </a:srgbClr>
                </a:solidFill>
                <a:latin typeface="Calibri"/>
              </a:rPr>
              <a:t>Include data required for real time or near real time requirements. </a:t>
            </a:r>
          </a:p>
          <a:p>
            <a:pPr marL="214570" indent="-214570" defTabSz="686623" fontAlgn="auto">
              <a:spcBef>
                <a:spcPts val="451"/>
              </a:spcBef>
              <a:spcAft>
                <a:spcPts val="0"/>
              </a:spcAft>
              <a:buFont typeface="Arial" panose="020B0604020202020204" pitchFamily="34" charset="0"/>
              <a:buChar char="•"/>
            </a:pPr>
            <a:r>
              <a:rPr lang="en-AU" sz="1201" dirty="0">
                <a:solidFill>
                  <a:srgbClr val="F79646">
                    <a:lumMod val="75000"/>
                  </a:srgbClr>
                </a:solidFill>
                <a:latin typeface="Calibri"/>
              </a:rPr>
              <a:t>Queries at the consumption stage should take &lt;100ms</a:t>
            </a:r>
            <a:r>
              <a:rPr lang="en-AU" sz="1201" baseline="30000" dirty="0">
                <a:solidFill>
                  <a:srgbClr val="F79646">
                    <a:lumMod val="75000"/>
                  </a:srgbClr>
                </a:solidFill>
                <a:latin typeface="Calibri"/>
              </a:rPr>
              <a:t>1</a:t>
            </a:r>
            <a:r>
              <a:rPr lang="en-AU" sz="1201" dirty="0">
                <a:solidFill>
                  <a:srgbClr val="F79646">
                    <a:lumMod val="75000"/>
                  </a:srgbClr>
                </a:solidFill>
                <a:latin typeface="Calibri"/>
              </a:rPr>
              <a:t> and only a small amount of data is expected to be access per query.  </a:t>
            </a:r>
          </a:p>
          <a:p>
            <a:pPr defTabSz="686623" fontAlgn="auto">
              <a:spcBef>
                <a:spcPts val="451"/>
              </a:spcBef>
              <a:spcAft>
                <a:spcPts val="0"/>
              </a:spcAft>
            </a:pPr>
            <a:endParaRPr lang="en-AU" sz="1201" dirty="0">
              <a:solidFill>
                <a:srgbClr val="F79646">
                  <a:lumMod val="75000"/>
                </a:srgbClr>
              </a:solidFill>
              <a:latin typeface="Calibri"/>
            </a:endParaRPr>
          </a:p>
        </p:txBody>
      </p:sp>
      <p:sp>
        <p:nvSpPr>
          <p:cNvPr id="32" name="Rounded Rectangle 31">
            <a:extLst>
              <a:ext uri="{FF2B5EF4-FFF2-40B4-BE49-F238E27FC236}">
                <a16:creationId xmlns:a16="http://schemas.microsoft.com/office/drawing/2014/main" id="{6D00BF36-9639-4828-99CA-4040892E5959}"/>
              </a:ext>
            </a:extLst>
          </p:cNvPr>
          <p:cNvSpPr/>
          <p:nvPr/>
        </p:nvSpPr>
        <p:spPr>
          <a:xfrm>
            <a:off x="4057417" y="2809818"/>
            <a:ext cx="4743457" cy="1609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defTabSz="686623" fontAlgn="auto">
              <a:spcBef>
                <a:spcPts val="451"/>
              </a:spcBef>
              <a:spcAft>
                <a:spcPts val="0"/>
              </a:spcAft>
            </a:pPr>
            <a:r>
              <a:rPr lang="en-AU" sz="1502" b="1" dirty="0">
                <a:solidFill>
                  <a:srgbClr val="1F497D"/>
                </a:solidFill>
                <a:latin typeface="Calibri"/>
              </a:rPr>
              <a:t>“Cold” Data</a:t>
            </a:r>
          </a:p>
          <a:p>
            <a:pPr marL="214570" indent="-214570" defTabSz="686623" fontAlgn="auto">
              <a:spcBef>
                <a:spcPts val="451"/>
              </a:spcBef>
              <a:spcAft>
                <a:spcPts val="0"/>
              </a:spcAft>
              <a:buFont typeface="Arial" panose="020B0604020202020204" pitchFamily="34" charset="0"/>
              <a:buChar char="•"/>
            </a:pPr>
            <a:r>
              <a:rPr lang="en-AU" sz="1201" dirty="0">
                <a:solidFill>
                  <a:srgbClr val="1F497D"/>
                </a:solidFill>
                <a:latin typeface="Calibri"/>
              </a:rPr>
              <a:t>Data path for slow moving data required for data analytics. </a:t>
            </a:r>
          </a:p>
          <a:p>
            <a:pPr marL="214570" indent="-214570" defTabSz="686623" fontAlgn="auto">
              <a:spcBef>
                <a:spcPts val="451"/>
              </a:spcBef>
              <a:spcAft>
                <a:spcPts val="0"/>
              </a:spcAft>
              <a:buFont typeface="Arial" panose="020B0604020202020204" pitchFamily="34" charset="0"/>
              <a:buChar char="•"/>
            </a:pPr>
            <a:r>
              <a:rPr lang="en-AU" sz="1201" dirty="0">
                <a:solidFill>
                  <a:srgbClr val="1F497D"/>
                </a:solidFill>
                <a:latin typeface="Calibri"/>
              </a:rPr>
              <a:t>Includes data for batch processes or for exploratory and discovery requirements</a:t>
            </a:r>
          </a:p>
          <a:p>
            <a:pPr marL="214570" indent="-214570" defTabSz="686623" fontAlgn="auto">
              <a:spcBef>
                <a:spcPts val="451"/>
              </a:spcBef>
              <a:spcAft>
                <a:spcPts val="0"/>
              </a:spcAft>
              <a:buFont typeface="Arial" panose="020B0604020202020204" pitchFamily="34" charset="0"/>
              <a:buChar char="•"/>
            </a:pPr>
            <a:r>
              <a:rPr lang="en-AU" sz="1201" dirty="0">
                <a:solidFill>
                  <a:srgbClr val="1F497D"/>
                </a:solidFill>
                <a:latin typeface="Calibri"/>
              </a:rPr>
              <a:t>Queries at the consumption stage are asynchronous. A large amount of data may be accessed each query. </a:t>
            </a:r>
          </a:p>
        </p:txBody>
      </p:sp>
      <p:sp>
        <p:nvSpPr>
          <p:cNvPr id="40" name="TextBox 39"/>
          <p:cNvSpPr txBox="1"/>
          <p:nvPr/>
        </p:nvSpPr>
        <p:spPr>
          <a:xfrm>
            <a:off x="320595" y="357946"/>
            <a:ext cx="8834010" cy="264573"/>
          </a:xfrm>
          <a:prstGeom prst="rect">
            <a:avLst/>
          </a:prstGeom>
          <a:noFill/>
          <a:ln>
            <a:noFill/>
            <a:prstDash val="sysDash"/>
          </a:ln>
        </p:spPr>
        <p:txBody>
          <a:bodyPr wrap="square" lIns="13517" tIns="13517" rIns="13517" bIns="13517" rtlCol="0">
            <a:noAutofit/>
          </a:bodyPr>
          <a:lstStyle>
            <a:defPPr>
              <a:defRPr lang="en-US"/>
            </a:defPPr>
            <a:lvl1pPr>
              <a:lnSpc>
                <a:spcPct val="110000"/>
              </a:lnSpc>
              <a:defRPr>
                <a:solidFill>
                  <a:prstClr val="black"/>
                </a:solidFill>
              </a:defRPr>
            </a:lvl1pPr>
          </a:lstStyle>
          <a:p>
            <a:pPr defTabSz="686623" fontAlgn="auto">
              <a:spcBef>
                <a:spcPts val="0"/>
              </a:spcBef>
              <a:spcAft>
                <a:spcPts val="0"/>
              </a:spcAft>
            </a:pPr>
            <a:r>
              <a:rPr lang="en-AU" sz="1352" dirty="0">
                <a:latin typeface="Calibri"/>
                <a:ea typeface="+mn-ea"/>
              </a:rPr>
              <a:t>The rate at which data is required will depend on the specific use case, and affect the solution required. The below summarises “Hot” and “Cold” Data flows; the extremes at each end of the spectrum. </a:t>
            </a:r>
          </a:p>
        </p:txBody>
      </p:sp>
      <p:sp>
        <p:nvSpPr>
          <p:cNvPr id="27" name="Rounded Rectangle 26">
            <a:extLst>
              <a:ext uri="{FF2B5EF4-FFF2-40B4-BE49-F238E27FC236}">
                <a16:creationId xmlns:a16="http://schemas.microsoft.com/office/drawing/2014/main" id="{6D00BF36-9639-4828-99CA-4040892E5959}"/>
              </a:ext>
            </a:extLst>
          </p:cNvPr>
          <p:cNvSpPr/>
          <p:nvPr/>
        </p:nvSpPr>
        <p:spPr>
          <a:xfrm>
            <a:off x="404454" y="3911620"/>
            <a:ext cx="3199793" cy="501775"/>
          </a:xfrm>
          <a:prstGeom prst="round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6623" fontAlgn="auto">
              <a:spcBef>
                <a:spcPts val="0"/>
              </a:spcBef>
              <a:spcAft>
                <a:spcPts val="0"/>
              </a:spcAft>
            </a:pPr>
            <a:r>
              <a:rPr lang="en-AU" sz="1352" b="1" dirty="0">
                <a:solidFill>
                  <a:srgbClr val="1F497D"/>
                </a:solidFill>
                <a:latin typeface="Calibri"/>
              </a:rPr>
              <a:t>Data Core</a:t>
            </a:r>
            <a:endParaRPr lang="en-AU" sz="1352" b="1" dirty="0">
              <a:solidFill>
                <a:prstClr val="white"/>
              </a:solidFill>
              <a:latin typeface="Calibri"/>
            </a:endParaRPr>
          </a:p>
        </p:txBody>
      </p:sp>
      <p:sp>
        <p:nvSpPr>
          <p:cNvPr id="28" name="Rounded Rectangle 27">
            <a:extLst>
              <a:ext uri="{FF2B5EF4-FFF2-40B4-BE49-F238E27FC236}">
                <a16:creationId xmlns:a16="http://schemas.microsoft.com/office/drawing/2014/main" id="{6D00BF36-9639-4828-99CA-4040892E5959}"/>
              </a:ext>
            </a:extLst>
          </p:cNvPr>
          <p:cNvSpPr/>
          <p:nvPr/>
        </p:nvSpPr>
        <p:spPr>
          <a:xfrm>
            <a:off x="2104332" y="1926052"/>
            <a:ext cx="1499915" cy="70294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Analytics</a:t>
            </a:r>
          </a:p>
        </p:txBody>
      </p:sp>
      <p:sp>
        <p:nvSpPr>
          <p:cNvPr id="29" name="Rounded Rectangle 28">
            <a:extLst>
              <a:ext uri="{FF2B5EF4-FFF2-40B4-BE49-F238E27FC236}">
                <a16:creationId xmlns:a16="http://schemas.microsoft.com/office/drawing/2014/main" id="{6D00BF36-9639-4828-99CA-4040892E5959}"/>
              </a:ext>
            </a:extLst>
          </p:cNvPr>
          <p:cNvSpPr/>
          <p:nvPr/>
        </p:nvSpPr>
        <p:spPr>
          <a:xfrm>
            <a:off x="404454" y="1926052"/>
            <a:ext cx="1490921" cy="702945"/>
          </a:xfrm>
          <a:prstGeom prst="round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Real Time and Transactions </a:t>
            </a:r>
          </a:p>
        </p:txBody>
      </p:sp>
      <p:grpSp>
        <p:nvGrpSpPr>
          <p:cNvPr id="30" name="Group 29"/>
          <p:cNvGrpSpPr/>
          <p:nvPr/>
        </p:nvGrpSpPr>
        <p:grpSpPr>
          <a:xfrm>
            <a:off x="404453" y="2840337"/>
            <a:ext cx="1044338" cy="870114"/>
            <a:chOff x="9031509" y="1596102"/>
            <a:chExt cx="1760242" cy="1271087"/>
          </a:xfrm>
          <a:solidFill>
            <a:schemeClr val="accent1">
              <a:lumMod val="75000"/>
            </a:schemeClr>
          </a:solidFill>
        </p:grpSpPr>
        <p:sp>
          <p:nvSpPr>
            <p:cNvPr id="42" name="Rounded Rectangle 41">
              <a:extLst>
                <a:ext uri="{FF2B5EF4-FFF2-40B4-BE49-F238E27FC236}">
                  <a16:creationId xmlns:a16="http://schemas.microsoft.com/office/drawing/2014/main" id="{6D00BF36-9639-4828-99CA-4040892E5959}"/>
                </a:ext>
              </a:extLst>
            </p:cNvPr>
            <p:cNvSpPr/>
            <p:nvPr/>
          </p:nvSpPr>
          <p:spPr>
            <a:xfrm>
              <a:off x="9191550" y="1754371"/>
              <a:ext cx="1600201" cy="1112818"/>
            </a:xfrm>
            <a:prstGeom prst="round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In Memory</a:t>
              </a:r>
            </a:p>
          </p:txBody>
        </p:sp>
        <p:sp>
          <p:nvSpPr>
            <p:cNvPr id="43" name="Rounded Rectangle 42">
              <a:extLst>
                <a:ext uri="{FF2B5EF4-FFF2-40B4-BE49-F238E27FC236}">
                  <a16:creationId xmlns:a16="http://schemas.microsoft.com/office/drawing/2014/main" id="{6D00BF36-9639-4828-99CA-4040892E5959}"/>
                </a:ext>
              </a:extLst>
            </p:cNvPr>
            <p:cNvSpPr/>
            <p:nvPr/>
          </p:nvSpPr>
          <p:spPr>
            <a:xfrm>
              <a:off x="9103517" y="1668110"/>
              <a:ext cx="1600201" cy="1112818"/>
            </a:xfrm>
            <a:prstGeom prst="round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In Memory</a:t>
              </a:r>
            </a:p>
          </p:txBody>
        </p:sp>
        <p:sp>
          <p:nvSpPr>
            <p:cNvPr id="44" name="Rounded Rectangle 43">
              <a:extLst>
                <a:ext uri="{FF2B5EF4-FFF2-40B4-BE49-F238E27FC236}">
                  <a16:creationId xmlns:a16="http://schemas.microsoft.com/office/drawing/2014/main" id="{6D00BF36-9639-4828-99CA-4040892E5959}"/>
                </a:ext>
              </a:extLst>
            </p:cNvPr>
            <p:cNvSpPr/>
            <p:nvPr/>
          </p:nvSpPr>
          <p:spPr>
            <a:xfrm>
              <a:off x="9031509" y="1596102"/>
              <a:ext cx="1600201" cy="1112818"/>
            </a:xfrm>
            <a:prstGeom prst="round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In Memory</a:t>
              </a:r>
            </a:p>
            <a:p>
              <a:pPr algn="ctr" defTabSz="686623" fontAlgn="auto">
                <a:spcBef>
                  <a:spcPts val="0"/>
                </a:spcBef>
                <a:spcAft>
                  <a:spcPts val="0"/>
                </a:spcAft>
              </a:pPr>
              <a:r>
                <a:rPr lang="en-AU" sz="1352" b="1" dirty="0">
                  <a:solidFill>
                    <a:prstClr val="white"/>
                  </a:solidFill>
                  <a:latin typeface="Calibri"/>
                </a:rPr>
                <a:t>(Cache)</a:t>
              </a:r>
            </a:p>
          </p:txBody>
        </p:sp>
      </p:grpSp>
      <p:grpSp>
        <p:nvGrpSpPr>
          <p:cNvPr id="33" name="Group 32"/>
          <p:cNvGrpSpPr/>
          <p:nvPr/>
        </p:nvGrpSpPr>
        <p:grpSpPr>
          <a:xfrm>
            <a:off x="1482182" y="2840337"/>
            <a:ext cx="1044338" cy="870114"/>
            <a:chOff x="9031509" y="1596102"/>
            <a:chExt cx="1760242" cy="1271087"/>
          </a:xfrm>
          <a:solidFill>
            <a:schemeClr val="accent1">
              <a:lumMod val="75000"/>
            </a:schemeClr>
          </a:solidFill>
        </p:grpSpPr>
        <p:sp>
          <p:nvSpPr>
            <p:cNvPr id="38" name="Rounded Rectangle 37">
              <a:extLst>
                <a:ext uri="{FF2B5EF4-FFF2-40B4-BE49-F238E27FC236}">
                  <a16:creationId xmlns:a16="http://schemas.microsoft.com/office/drawing/2014/main" id="{6D00BF36-9639-4828-99CA-4040892E5959}"/>
                </a:ext>
              </a:extLst>
            </p:cNvPr>
            <p:cNvSpPr/>
            <p:nvPr/>
          </p:nvSpPr>
          <p:spPr>
            <a:xfrm>
              <a:off x="9191550" y="1754371"/>
              <a:ext cx="1600201" cy="1112818"/>
            </a:xfrm>
            <a:prstGeom prst="roundRect">
              <a:avLst/>
            </a:prstGeom>
            <a:gradFill flip="none" rotWithShape="1">
              <a:gsLst>
                <a:gs pos="0">
                  <a:schemeClr val="accent1"/>
                </a:gs>
                <a:gs pos="100000">
                  <a:schemeClr val="accent6"/>
                </a:gs>
              </a:gsLst>
              <a:lin ang="10800000" scaled="1"/>
              <a:tileRect/>
            </a:gradFill>
            <a:ln>
              <a:gradFill flip="none" rotWithShape="1">
                <a:gsLst>
                  <a:gs pos="0">
                    <a:schemeClr val="accent6">
                      <a:lumMod val="75000"/>
                    </a:schemeClr>
                  </a:gs>
                  <a:gs pos="100000">
                    <a:schemeClr val="tx2"/>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In Memory</a:t>
              </a:r>
            </a:p>
          </p:txBody>
        </p:sp>
        <p:sp>
          <p:nvSpPr>
            <p:cNvPr id="39" name="Rounded Rectangle 38">
              <a:extLst>
                <a:ext uri="{FF2B5EF4-FFF2-40B4-BE49-F238E27FC236}">
                  <a16:creationId xmlns:a16="http://schemas.microsoft.com/office/drawing/2014/main" id="{6D00BF36-9639-4828-99CA-4040892E5959}"/>
                </a:ext>
              </a:extLst>
            </p:cNvPr>
            <p:cNvSpPr/>
            <p:nvPr/>
          </p:nvSpPr>
          <p:spPr>
            <a:xfrm>
              <a:off x="9103517" y="1668110"/>
              <a:ext cx="1600201" cy="1112818"/>
            </a:xfrm>
            <a:prstGeom prst="roundRect">
              <a:avLst/>
            </a:prstGeom>
            <a:gradFill flip="none" rotWithShape="1">
              <a:gsLst>
                <a:gs pos="0">
                  <a:schemeClr val="accent1"/>
                </a:gs>
                <a:gs pos="100000">
                  <a:schemeClr val="accent6"/>
                </a:gs>
              </a:gsLst>
              <a:lin ang="10800000" scaled="1"/>
              <a:tileRect/>
            </a:gradFill>
            <a:ln>
              <a:gradFill flip="none" rotWithShape="1">
                <a:gsLst>
                  <a:gs pos="0">
                    <a:schemeClr val="accent6">
                      <a:lumMod val="75000"/>
                    </a:schemeClr>
                  </a:gs>
                  <a:gs pos="100000">
                    <a:schemeClr val="tx2"/>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In Memory</a:t>
              </a:r>
            </a:p>
          </p:txBody>
        </p:sp>
        <p:sp>
          <p:nvSpPr>
            <p:cNvPr id="41" name="Rounded Rectangle 40">
              <a:extLst>
                <a:ext uri="{FF2B5EF4-FFF2-40B4-BE49-F238E27FC236}">
                  <a16:creationId xmlns:a16="http://schemas.microsoft.com/office/drawing/2014/main" id="{6D00BF36-9639-4828-99CA-4040892E5959}"/>
                </a:ext>
              </a:extLst>
            </p:cNvPr>
            <p:cNvSpPr/>
            <p:nvPr/>
          </p:nvSpPr>
          <p:spPr>
            <a:xfrm>
              <a:off x="9031509" y="1596102"/>
              <a:ext cx="1600201" cy="1112818"/>
            </a:xfrm>
            <a:prstGeom prst="roundRect">
              <a:avLst/>
            </a:prstGeom>
            <a:gradFill flip="none" rotWithShape="1">
              <a:gsLst>
                <a:gs pos="0">
                  <a:schemeClr val="accent1"/>
                </a:gs>
                <a:gs pos="100000">
                  <a:schemeClr val="accent6"/>
                </a:gs>
              </a:gsLst>
              <a:lin ang="10800000" scaled="1"/>
              <a:tileRect/>
            </a:gradFill>
            <a:ln>
              <a:gradFill flip="none" rotWithShape="1">
                <a:gsLst>
                  <a:gs pos="0">
                    <a:schemeClr val="accent6">
                      <a:lumMod val="75000"/>
                    </a:schemeClr>
                  </a:gs>
                  <a:gs pos="100000">
                    <a:schemeClr val="tx2"/>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Fast Access Storage</a:t>
              </a:r>
            </a:p>
          </p:txBody>
        </p:sp>
      </p:grpSp>
      <p:grpSp>
        <p:nvGrpSpPr>
          <p:cNvPr id="34" name="Group 33"/>
          <p:cNvGrpSpPr/>
          <p:nvPr/>
        </p:nvGrpSpPr>
        <p:grpSpPr>
          <a:xfrm>
            <a:off x="2559909" y="2840337"/>
            <a:ext cx="1044338" cy="870114"/>
            <a:chOff x="9031509" y="1596102"/>
            <a:chExt cx="1760242" cy="1271087"/>
          </a:xfrm>
          <a:solidFill>
            <a:schemeClr val="accent1">
              <a:lumMod val="75000"/>
            </a:schemeClr>
          </a:solidFill>
        </p:grpSpPr>
        <p:sp>
          <p:nvSpPr>
            <p:cNvPr id="35" name="Rounded Rectangle 34">
              <a:extLst>
                <a:ext uri="{FF2B5EF4-FFF2-40B4-BE49-F238E27FC236}">
                  <a16:creationId xmlns:a16="http://schemas.microsoft.com/office/drawing/2014/main" id="{6D00BF36-9639-4828-99CA-4040892E5959}"/>
                </a:ext>
              </a:extLst>
            </p:cNvPr>
            <p:cNvSpPr/>
            <p:nvPr/>
          </p:nvSpPr>
          <p:spPr>
            <a:xfrm>
              <a:off x="9191550" y="1754371"/>
              <a:ext cx="1600201" cy="1112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In Memory</a:t>
              </a:r>
            </a:p>
          </p:txBody>
        </p:sp>
        <p:sp>
          <p:nvSpPr>
            <p:cNvPr id="36" name="Rounded Rectangle 35">
              <a:extLst>
                <a:ext uri="{FF2B5EF4-FFF2-40B4-BE49-F238E27FC236}">
                  <a16:creationId xmlns:a16="http://schemas.microsoft.com/office/drawing/2014/main" id="{6D00BF36-9639-4828-99CA-4040892E5959}"/>
                </a:ext>
              </a:extLst>
            </p:cNvPr>
            <p:cNvSpPr/>
            <p:nvPr/>
          </p:nvSpPr>
          <p:spPr>
            <a:xfrm>
              <a:off x="9103517" y="1668110"/>
              <a:ext cx="1600201" cy="1112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In Memory</a:t>
              </a:r>
            </a:p>
          </p:txBody>
        </p:sp>
        <p:sp>
          <p:nvSpPr>
            <p:cNvPr id="37" name="Rounded Rectangle 36">
              <a:extLst>
                <a:ext uri="{FF2B5EF4-FFF2-40B4-BE49-F238E27FC236}">
                  <a16:creationId xmlns:a16="http://schemas.microsoft.com/office/drawing/2014/main" id="{6D00BF36-9639-4828-99CA-4040892E5959}"/>
                </a:ext>
              </a:extLst>
            </p:cNvPr>
            <p:cNvSpPr/>
            <p:nvPr/>
          </p:nvSpPr>
          <p:spPr>
            <a:xfrm>
              <a:off x="9031509" y="1596102"/>
              <a:ext cx="1600201" cy="1112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352" b="1" dirty="0">
                  <a:solidFill>
                    <a:prstClr val="white"/>
                  </a:solidFill>
                  <a:latin typeface="Calibri"/>
                </a:rPr>
                <a:t>Batch Process</a:t>
              </a:r>
            </a:p>
          </p:txBody>
        </p:sp>
      </p:grpSp>
      <p:sp>
        <p:nvSpPr>
          <p:cNvPr id="45" name="Rounded Rectangle 44">
            <a:extLst>
              <a:ext uri="{FF2B5EF4-FFF2-40B4-BE49-F238E27FC236}">
                <a16:creationId xmlns:a16="http://schemas.microsoft.com/office/drawing/2014/main" id="{6D00BF36-9639-4828-99CA-4040892E5959}"/>
              </a:ext>
            </a:extLst>
          </p:cNvPr>
          <p:cNvSpPr/>
          <p:nvPr/>
        </p:nvSpPr>
        <p:spPr>
          <a:xfrm>
            <a:off x="404454" y="1025209"/>
            <a:ext cx="1494043" cy="7386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defTabSz="686623" fontAlgn="auto">
              <a:spcBef>
                <a:spcPts val="0"/>
              </a:spcBef>
              <a:spcAft>
                <a:spcPts val="0"/>
              </a:spcAft>
            </a:pPr>
            <a:r>
              <a:rPr lang="en-AU" sz="1502" b="1" dirty="0">
                <a:solidFill>
                  <a:srgbClr val="F79646">
                    <a:lumMod val="75000"/>
                  </a:srgbClr>
                </a:solidFill>
                <a:latin typeface="Calibri"/>
              </a:rPr>
              <a:t>“Hot” Data</a:t>
            </a:r>
          </a:p>
          <a:p>
            <a:pPr algn="ctr" defTabSz="686623" fontAlgn="auto">
              <a:spcBef>
                <a:spcPts val="0"/>
              </a:spcBef>
              <a:spcAft>
                <a:spcPts val="0"/>
              </a:spcAft>
            </a:pPr>
            <a:r>
              <a:rPr lang="en-AU" sz="1201" dirty="0">
                <a:solidFill>
                  <a:srgbClr val="F79646">
                    <a:lumMod val="75000"/>
                  </a:srgbClr>
                </a:solidFill>
                <a:latin typeface="Calibri"/>
              </a:rPr>
              <a:t>Fast moving data</a:t>
            </a:r>
          </a:p>
          <a:p>
            <a:pPr algn="ctr" defTabSz="686623" fontAlgn="auto">
              <a:spcBef>
                <a:spcPts val="0"/>
              </a:spcBef>
              <a:spcAft>
                <a:spcPts val="0"/>
              </a:spcAft>
            </a:pPr>
            <a:r>
              <a:rPr lang="en-AU" sz="1201" dirty="0">
                <a:solidFill>
                  <a:srgbClr val="F79646">
                    <a:lumMod val="75000"/>
                  </a:srgbClr>
                </a:solidFill>
                <a:latin typeface="Calibri"/>
              </a:rPr>
              <a:t>streams</a:t>
            </a:r>
          </a:p>
        </p:txBody>
      </p:sp>
      <p:sp>
        <p:nvSpPr>
          <p:cNvPr id="46" name="Rounded Rectangle 45">
            <a:extLst>
              <a:ext uri="{FF2B5EF4-FFF2-40B4-BE49-F238E27FC236}">
                <a16:creationId xmlns:a16="http://schemas.microsoft.com/office/drawing/2014/main" id="{6D00BF36-9639-4828-99CA-4040892E5959}"/>
              </a:ext>
            </a:extLst>
          </p:cNvPr>
          <p:cNvSpPr/>
          <p:nvPr/>
        </p:nvSpPr>
        <p:spPr>
          <a:xfrm>
            <a:off x="2104331" y="1025209"/>
            <a:ext cx="1499915" cy="7386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defTabSz="686623" fontAlgn="auto">
              <a:spcBef>
                <a:spcPts val="0"/>
              </a:spcBef>
              <a:spcAft>
                <a:spcPts val="0"/>
              </a:spcAft>
            </a:pPr>
            <a:r>
              <a:rPr lang="en-AU" sz="1502" b="1" dirty="0">
                <a:solidFill>
                  <a:srgbClr val="1F497D"/>
                </a:solidFill>
                <a:latin typeface="Calibri"/>
              </a:rPr>
              <a:t>“Cold” Data</a:t>
            </a:r>
          </a:p>
          <a:p>
            <a:pPr algn="ctr" defTabSz="686623" fontAlgn="auto">
              <a:spcBef>
                <a:spcPts val="0"/>
              </a:spcBef>
              <a:spcAft>
                <a:spcPts val="0"/>
              </a:spcAft>
            </a:pPr>
            <a:r>
              <a:rPr lang="en-AU" sz="1201" dirty="0">
                <a:solidFill>
                  <a:srgbClr val="1F497D"/>
                </a:solidFill>
                <a:latin typeface="Calibri"/>
              </a:rPr>
              <a:t>Slow moving data</a:t>
            </a:r>
          </a:p>
          <a:p>
            <a:pPr algn="ctr" defTabSz="686623" fontAlgn="auto">
              <a:spcBef>
                <a:spcPts val="0"/>
              </a:spcBef>
              <a:spcAft>
                <a:spcPts val="0"/>
              </a:spcAft>
            </a:pPr>
            <a:r>
              <a:rPr lang="en-AU" sz="1201" dirty="0">
                <a:solidFill>
                  <a:srgbClr val="1F497D"/>
                </a:solidFill>
                <a:latin typeface="Calibri"/>
              </a:rPr>
              <a:t>batches</a:t>
            </a:r>
          </a:p>
        </p:txBody>
      </p:sp>
      <p:sp>
        <p:nvSpPr>
          <p:cNvPr id="47" name="Rounded Rectangle 46"/>
          <p:cNvSpPr/>
          <p:nvPr/>
        </p:nvSpPr>
        <p:spPr>
          <a:xfrm>
            <a:off x="251742" y="1763835"/>
            <a:ext cx="3514724" cy="2811779"/>
          </a:xfrm>
          <a:prstGeom prst="roundRect">
            <a:avLst>
              <a:gd name="adj" fmla="val 4191"/>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srgbClr val="F79646">
                  <a:lumMod val="75000"/>
                </a:srgbClr>
              </a:solidFill>
              <a:latin typeface="Calibri"/>
            </a:endParaRPr>
          </a:p>
        </p:txBody>
      </p:sp>
      <p:pic>
        <p:nvPicPr>
          <p:cNvPr id="48" name="Picture 47" descr="header_strip_100dpi copy.png">
            <a:extLst>
              <a:ext uri="{FF2B5EF4-FFF2-40B4-BE49-F238E27FC236}">
                <a16:creationId xmlns:a16="http://schemas.microsoft.com/office/drawing/2014/main" id="{2073BFD9-E8FD-4F27-AE46-181E85E489A1}"/>
              </a:ext>
            </a:extLst>
          </p:cNvPr>
          <p:cNvPicPr>
            <a:picLocks noChangeAspect="1"/>
          </p:cNvPicPr>
          <p:nvPr/>
        </p:nvPicPr>
        <p:blipFill>
          <a:blip r:embed="rId3"/>
          <a:stretch>
            <a:fillRect/>
          </a:stretch>
        </p:blipFill>
        <p:spPr>
          <a:xfrm>
            <a:off x="-1" y="50"/>
            <a:ext cx="9155113" cy="304710"/>
          </a:xfrm>
          <a:prstGeom prst="rect">
            <a:avLst/>
          </a:prstGeom>
        </p:spPr>
      </p:pic>
      <p:sp>
        <p:nvSpPr>
          <p:cNvPr id="3" name="Rectangle 2">
            <a:extLst>
              <a:ext uri="{FF2B5EF4-FFF2-40B4-BE49-F238E27FC236}">
                <a16:creationId xmlns:a16="http://schemas.microsoft.com/office/drawing/2014/main" id="{FCE0CA56-2065-410D-B9BE-492CC0AA8A36}"/>
              </a:ext>
            </a:extLst>
          </p:cNvPr>
          <p:cNvSpPr/>
          <p:nvPr/>
        </p:nvSpPr>
        <p:spPr>
          <a:xfrm>
            <a:off x="3798376" y="2413182"/>
            <a:ext cx="1556773" cy="323486"/>
          </a:xfrm>
          <a:prstGeom prst="rect">
            <a:avLst/>
          </a:prstGeom>
        </p:spPr>
        <p:txBody>
          <a:bodyPr wrap="none">
            <a:spAutoFit/>
          </a:bodyPr>
          <a:lstStyle/>
          <a:p>
            <a:pPr lvl="0" defTabSz="686623" fontAlgn="auto">
              <a:spcAft>
                <a:spcPts val="0"/>
              </a:spcAft>
            </a:pPr>
            <a:r>
              <a:rPr lang="en-AU" sz="1502" b="1" i="1" dirty="0">
                <a:solidFill>
                  <a:prstClr val="white"/>
                </a:solidFill>
                <a:latin typeface="Calibri"/>
              </a:rPr>
              <a:t>Strategic Themes</a:t>
            </a:r>
          </a:p>
        </p:txBody>
      </p:sp>
    </p:spTree>
    <p:extLst>
      <p:ext uri="{BB962C8B-B14F-4D97-AF65-F5344CB8AC3E}">
        <p14:creationId xmlns:p14="http://schemas.microsoft.com/office/powerpoint/2010/main" val="1858961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4307198" y="4999360"/>
            <a:ext cx="202626" cy="82540"/>
          </a:xfrm>
          <a:prstGeom prst="rect">
            <a:avLst/>
          </a:prstGeom>
        </p:spPr>
        <p:txBody>
          <a:bodyPr vert="horz" wrap="square" lIns="0" tIns="0" rIns="0" bIns="0" rtlCol="0" anchor="ctr">
            <a:spAutoFit/>
          </a:bodyPr>
          <a:lstStyle>
            <a:lvl1pPr algn="ctr">
              <a:defRPr sz="536">
                <a:solidFill>
                  <a:schemeClr val="bg1"/>
                </a:solidFill>
              </a:defRPr>
            </a:lvl1pPr>
          </a:lstStyle>
          <a:p>
            <a:fld id="{1E312DB4-4461-496E-BE8A-4915DF83011C}" type="slidenum">
              <a:rPr lang="en-AU" b="1">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pPr/>
              <a:t>41</a:t>
            </a:fld>
            <a:endParaRPr lang="en-AU"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8" name="Picture 27" descr="header_strip_100dpi copy.png">
            <a:extLst>
              <a:ext uri="{FF2B5EF4-FFF2-40B4-BE49-F238E27FC236}">
                <a16:creationId xmlns:a16="http://schemas.microsoft.com/office/drawing/2014/main" id="{2EEE200D-D5A0-4F0A-8CB1-1842EFDCD124}"/>
              </a:ext>
            </a:extLst>
          </p:cNvPr>
          <p:cNvPicPr>
            <a:picLocks noChangeAspect="1"/>
          </p:cNvPicPr>
          <p:nvPr/>
        </p:nvPicPr>
        <p:blipFill>
          <a:blip r:embed="rId3"/>
          <a:stretch>
            <a:fillRect/>
          </a:stretch>
        </p:blipFill>
        <p:spPr>
          <a:xfrm>
            <a:off x="-1" y="50"/>
            <a:ext cx="9155113" cy="304710"/>
          </a:xfrm>
          <a:prstGeom prst="rect">
            <a:avLst/>
          </a:prstGeom>
        </p:spPr>
      </p:pic>
      <p:sp>
        <p:nvSpPr>
          <p:cNvPr id="60" name="TextBox 59">
            <a:extLst>
              <a:ext uri="{FF2B5EF4-FFF2-40B4-BE49-F238E27FC236}">
                <a16:creationId xmlns:a16="http://schemas.microsoft.com/office/drawing/2014/main" id="{AD384B76-383A-4F90-9FE6-063BFC6565E2}"/>
              </a:ext>
            </a:extLst>
          </p:cNvPr>
          <p:cNvSpPr txBox="1"/>
          <p:nvPr/>
        </p:nvSpPr>
        <p:spPr>
          <a:xfrm>
            <a:off x="194967" y="702067"/>
            <a:ext cx="8283471" cy="587661"/>
          </a:xfrm>
          <a:prstGeom prst="rect">
            <a:avLst/>
          </a:prstGeom>
          <a:solidFill>
            <a:schemeClr val="accent1">
              <a:lumMod val="40000"/>
              <a:lumOff val="60000"/>
            </a:schemeClr>
          </a:solidFill>
        </p:spPr>
        <p:txBody>
          <a:bodyPr wrap="square" rtlCol="0">
            <a:spAutoFit/>
          </a:bodyPr>
          <a:lstStyle/>
          <a:p>
            <a:endParaRPr lang="en-AU" sz="1073" b="1" dirty="0">
              <a:ea typeface="Segoe UI" panose="020B0502040204020203" pitchFamily="34" charset="0"/>
              <a:cs typeface="Segoe UI" panose="020B0502040204020203" pitchFamily="34" charset="0"/>
            </a:endParaRPr>
          </a:p>
          <a:p>
            <a:r>
              <a:rPr lang="en-AU" sz="1073" b="1" dirty="0">
                <a:ea typeface="Segoe UI" panose="020B0502040204020203" pitchFamily="34" charset="0"/>
                <a:cs typeface="Segoe UI" panose="020B0502040204020203" pitchFamily="34" charset="0"/>
              </a:rPr>
              <a:t>Standardised framework and technical building blocks to design end to end data flows to support business requirements.</a:t>
            </a:r>
          </a:p>
          <a:p>
            <a:endParaRPr lang="en-AU" sz="1073" dirty="0">
              <a:ea typeface="Segoe UI" panose="020B0502040204020203" pitchFamily="34" charset="0"/>
              <a:cs typeface="Segoe UI" panose="020B0502040204020203" pitchFamily="34" charset="0"/>
            </a:endParaRPr>
          </a:p>
        </p:txBody>
      </p:sp>
      <p:sp>
        <p:nvSpPr>
          <p:cNvPr id="64" name="TextBox 63">
            <a:extLst>
              <a:ext uri="{FF2B5EF4-FFF2-40B4-BE49-F238E27FC236}">
                <a16:creationId xmlns:a16="http://schemas.microsoft.com/office/drawing/2014/main" id="{D1F60324-8A36-416F-9BE0-7096B5FB1983}"/>
              </a:ext>
            </a:extLst>
          </p:cNvPr>
          <p:cNvSpPr txBox="1"/>
          <p:nvPr/>
        </p:nvSpPr>
        <p:spPr>
          <a:xfrm>
            <a:off x="238281" y="554379"/>
            <a:ext cx="7820206" cy="316048"/>
          </a:xfrm>
          <a:prstGeom prst="rect">
            <a:avLst/>
          </a:prstGeom>
          <a:noFill/>
        </p:spPr>
        <p:txBody>
          <a:bodyPr wrap="square" lIns="51498" tIns="25749" rIns="51498" bIns="25749" rtlCol="0">
            <a:spAutoFit/>
          </a:bodyPr>
          <a:lstStyle/>
          <a:p>
            <a:r>
              <a:rPr lang="en-AU" sz="1716" b="1" dirty="0">
                <a:solidFill>
                  <a:schemeClr val="tx2"/>
                </a:solidFill>
                <a:latin typeface="Segoe UI" panose="020B0502040204020203" pitchFamily="34" charset="0"/>
                <a:cs typeface="Segoe UI" panose="020B0502040204020203" pitchFamily="34" charset="0"/>
              </a:rPr>
              <a:t>USE CASE   </a:t>
            </a:r>
            <a:endParaRPr lang="en-AU" sz="1716" b="1" dirty="0">
              <a:solidFill>
                <a:srgbClr val="1F497D"/>
              </a:solidFill>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38324209-0D1B-44BA-8BE1-608738DB2D64}"/>
              </a:ext>
            </a:extLst>
          </p:cNvPr>
          <p:cNvGrpSpPr/>
          <p:nvPr/>
        </p:nvGrpSpPr>
        <p:grpSpPr>
          <a:xfrm>
            <a:off x="129939" y="1546850"/>
            <a:ext cx="8622101" cy="3293850"/>
            <a:chOff x="2113853" y="2976488"/>
            <a:chExt cx="14729596" cy="6141057"/>
          </a:xfrm>
        </p:grpSpPr>
        <p:grpSp>
          <p:nvGrpSpPr>
            <p:cNvPr id="76" name="Group 75">
              <a:extLst>
                <a:ext uri="{FF2B5EF4-FFF2-40B4-BE49-F238E27FC236}">
                  <a16:creationId xmlns:a16="http://schemas.microsoft.com/office/drawing/2014/main" id="{4AD501F0-BD67-4833-9DBA-E0DE20FF908D}"/>
                </a:ext>
              </a:extLst>
            </p:cNvPr>
            <p:cNvGrpSpPr/>
            <p:nvPr/>
          </p:nvGrpSpPr>
          <p:grpSpPr>
            <a:xfrm>
              <a:off x="2117761" y="2976488"/>
              <a:ext cx="14725688" cy="527968"/>
              <a:chOff x="2468985" y="2145217"/>
              <a:chExt cx="13811358" cy="486000"/>
            </a:xfrm>
          </p:grpSpPr>
          <p:sp>
            <p:nvSpPr>
              <p:cNvPr id="102" name="Arrow: Pentagon 101">
                <a:extLst>
                  <a:ext uri="{FF2B5EF4-FFF2-40B4-BE49-F238E27FC236}">
                    <a16:creationId xmlns:a16="http://schemas.microsoft.com/office/drawing/2014/main" id="{CDB87DA8-0519-4064-A4BE-52FE08EF0BD4}"/>
                  </a:ext>
                </a:extLst>
              </p:cNvPr>
              <p:cNvSpPr/>
              <p:nvPr/>
            </p:nvSpPr>
            <p:spPr>
              <a:xfrm>
                <a:off x="2468985" y="2146585"/>
                <a:ext cx="3240000" cy="48463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858" b="1" dirty="0">
                    <a:solidFill>
                      <a:prstClr val="white"/>
                    </a:solidFill>
                  </a:rPr>
                  <a:t>1. Standardised framework</a:t>
                </a:r>
              </a:p>
            </p:txBody>
          </p:sp>
          <p:sp>
            <p:nvSpPr>
              <p:cNvPr id="103" name="Arrow: Chevron 102">
                <a:extLst>
                  <a:ext uri="{FF2B5EF4-FFF2-40B4-BE49-F238E27FC236}">
                    <a16:creationId xmlns:a16="http://schemas.microsoft.com/office/drawing/2014/main" id="{0D76E5BA-68BA-4082-84B5-282BFA1BBFC8}"/>
                  </a:ext>
                </a:extLst>
              </p:cNvPr>
              <p:cNvSpPr/>
              <p:nvPr/>
            </p:nvSpPr>
            <p:spPr>
              <a:xfrm>
                <a:off x="5632771" y="2146585"/>
                <a:ext cx="3600000"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858" b="1">
                    <a:solidFill>
                      <a:prstClr val="white"/>
                    </a:solidFill>
                  </a:rPr>
                  <a:t>2. Understand requirements </a:t>
                </a:r>
                <a:endParaRPr lang="en-AU" sz="858" b="1" dirty="0">
                  <a:solidFill>
                    <a:prstClr val="white"/>
                  </a:solidFill>
                </a:endParaRPr>
              </a:p>
            </p:txBody>
          </p:sp>
          <p:sp>
            <p:nvSpPr>
              <p:cNvPr id="104" name="Arrow: Chevron 103">
                <a:extLst>
                  <a:ext uri="{FF2B5EF4-FFF2-40B4-BE49-F238E27FC236}">
                    <a16:creationId xmlns:a16="http://schemas.microsoft.com/office/drawing/2014/main" id="{7BFCF029-D593-4F06-8504-D072827AE98F}"/>
                  </a:ext>
                </a:extLst>
              </p:cNvPr>
              <p:cNvSpPr/>
              <p:nvPr/>
            </p:nvSpPr>
            <p:spPr>
              <a:xfrm>
                <a:off x="9156557" y="2146585"/>
                <a:ext cx="3600000"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58" b="1" dirty="0">
                    <a:solidFill>
                      <a:schemeClr val="bg1"/>
                    </a:solidFill>
                  </a:rPr>
                  <a:t>3. Choose the right building blocks</a:t>
                </a:r>
              </a:p>
            </p:txBody>
          </p:sp>
          <p:sp>
            <p:nvSpPr>
              <p:cNvPr id="105" name="Arrow: Chevron 104">
                <a:extLst>
                  <a:ext uri="{FF2B5EF4-FFF2-40B4-BE49-F238E27FC236}">
                    <a16:creationId xmlns:a16="http://schemas.microsoft.com/office/drawing/2014/main" id="{D44074CA-E38A-4F08-AB67-A20E8CD0DB70}"/>
                  </a:ext>
                </a:extLst>
              </p:cNvPr>
              <p:cNvSpPr/>
              <p:nvPr/>
            </p:nvSpPr>
            <p:spPr>
              <a:xfrm>
                <a:off x="12680343" y="2146585"/>
                <a:ext cx="3600000"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58" b="1" dirty="0">
                    <a:solidFill>
                      <a:schemeClr val="bg1"/>
                    </a:solidFill>
                  </a:rPr>
                  <a:t>4. Form the pattern</a:t>
                </a:r>
              </a:p>
            </p:txBody>
          </p:sp>
          <p:sp>
            <p:nvSpPr>
              <p:cNvPr id="106" name="Rectangle 105">
                <a:extLst>
                  <a:ext uri="{FF2B5EF4-FFF2-40B4-BE49-F238E27FC236}">
                    <a16:creationId xmlns:a16="http://schemas.microsoft.com/office/drawing/2014/main" id="{E5083C67-BBAB-4A72-A4E9-DE8AEF9D32F6}"/>
                  </a:ext>
                </a:extLst>
              </p:cNvPr>
              <p:cNvSpPr/>
              <p:nvPr/>
            </p:nvSpPr>
            <p:spPr>
              <a:xfrm>
                <a:off x="15365943" y="2145217"/>
                <a:ext cx="914400" cy="48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77" name="Picture 76">
              <a:extLst>
                <a:ext uri="{FF2B5EF4-FFF2-40B4-BE49-F238E27FC236}">
                  <a16:creationId xmlns:a16="http://schemas.microsoft.com/office/drawing/2014/main" id="{025721CC-9F38-4701-BA85-F3D5E7F55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3853" y="4152531"/>
              <a:ext cx="3051431" cy="2336652"/>
            </a:xfrm>
            <a:prstGeom prst="rect">
              <a:avLst/>
            </a:prstGeom>
          </p:spPr>
        </p:pic>
        <p:sp>
          <p:nvSpPr>
            <p:cNvPr id="78" name="Content Placeholder 2">
              <a:extLst>
                <a:ext uri="{FF2B5EF4-FFF2-40B4-BE49-F238E27FC236}">
                  <a16:creationId xmlns:a16="http://schemas.microsoft.com/office/drawing/2014/main" id="{CB8D6725-95D7-407E-AE9A-AFC8946DC6A2}"/>
                </a:ext>
              </a:extLst>
            </p:cNvPr>
            <p:cNvSpPr txBox="1">
              <a:spLocks/>
            </p:cNvSpPr>
            <p:nvPr/>
          </p:nvSpPr>
          <p:spPr>
            <a:xfrm>
              <a:off x="5283741" y="4086623"/>
              <a:ext cx="4114275" cy="5030922"/>
            </a:xfrm>
            <a:prstGeom prst="rect">
              <a:avLst/>
            </a:prstGeom>
            <a:noFill/>
          </p:spPr>
          <p:txBody>
            <a:bodyPr vert="horz" lIns="68663" tIns="34332" rIns="68663" bIns="34332" numCol="1" rtlCol="0">
              <a:noAutofit/>
            </a:bodyPr>
            <a:lstStyle>
              <a:lvl1pPr marL="640064" indent="-640064" algn="l" defTabSz="1706837" rtl="0" eaLnBrk="1" latinLnBrk="0" hangingPunct="1">
                <a:spcBef>
                  <a:spcPct val="20000"/>
                </a:spcBef>
                <a:buFont typeface="Arial" panose="020B0604020202020204" pitchFamily="34" charset="0"/>
                <a:buChar char="•"/>
                <a:defRPr sz="6000" kern="1200">
                  <a:solidFill>
                    <a:schemeClr val="tx1"/>
                  </a:solidFill>
                  <a:latin typeface="+mn-lt"/>
                  <a:ea typeface="+mn-ea"/>
                  <a:cs typeface="+mn-cs"/>
                </a:defRPr>
              </a:lvl1pPr>
              <a:lvl2pPr marL="1386805" indent="-533387" algn="l" defTabSz="1706837" rtl="0" eaLnBrk="1" latinLnBrk="0" hangingPunct="1">
                <a:spcBef>
                  <a:spcPct val="20000"/>
                </a:spcBef>
                <a:buFont typeface="Arial" panose="020B0604020202020204" pitchFamily="34" charset="0"/>
                <a:buChar char="–"/>
                <a:defRPr sz="5200" kern="1200">
                  <a:solidFill>
                    <a:schemeClr val="tx1"/>
                  </a:solidFill>
                  <a:latin typeface="+mn-lt"/>
                  <a:ea typeface="+mn-ea"/>
                  <a:cs typeface="+mn-cs"/>
                </a:defRPr>
              </a:lvl2pPr>
              <a:lvl3pPr marL="2133547" indent="-426709" algn="l" defTabSz="1706837" rtl="0" eaLnBrk="1" latinLnBrk="0" hangingPunct="1">
                <a:spcBef>
                  <a:spcPct val="20000"/>
                </a:spcBef>
                <a:buFont typeface="Arial" panose="020B0604020202020204" pitchFamily="34" charset="0"/>
                <a:buChar char="•"/>
                <a:defRPr sz="4533" kern="1200">
                  <a:solidFill>
                    <a:schemeClr val="tx1"/>
                  </a:solidFill>
                  <a:latin typeface="+mn-lt"/>
                  <a:ea typeface="+mn-ea"/>
                  <a:cs typeface="+mn-cs"/>
                </a:defRPr>
              </a:lvl3pPr>
              <a:lvl4pPr marL="2986965" indent="-426709" algn="l" defTabSz="1706837"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4pPr>
              <a:lvl5pPr marL="3840384" indent="-426709" algn="l" defTabSz="1706837"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5pPr>
              <a:lvl6pPr marL="4693803" indent="-426709" algn="l" defTabSz="1706837"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6pPr>
              <a:lvl7pPr marL="5547221" indent="-426709" algn="l" defTabSz="1706837"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7pPr>
              <a:lvl8pPr marL="6400640" indent="-426709" algn="l" defTabSz="1706837"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8pPr>
              <a:lvl9pPr marL="7254059" indent="-426709" algn="l" defTabSz="1706837"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9pPr>
            </a:lstStyle>
            <a:p>
              <a:pPr marL="42917" indent="0">
                <a:spcBef>
                  <a:spcPts val="0"/>
                </a:spcBef>
                <a:buNone/>
              </a:pPr>
              <a:r>
                <a:rPr lang="en-AU" sz="858" b="1" dirty="0"/>
                <a:t>Data Characteristics  </a:t>
              </a:r>
            </a:p>
            <a:p>
              <a:pPr marL="193104" indent="-193104">
                <a:spcBef>
                  <a:spcPts val="0"/>
                </a:spcBef>
                <a:buFont typeface="Wingdings" panose="05000000000000000000" pitchFamily="2" charset="2"/>
                <a:buChar char="Ø"/>
              </a:pPr>
              <a:r>
                <a:rPr lang="en-AU" sz="858" dirty="0"/>
                <a:t>External party reported data (Employers and employees details) and initiated corrections</a:t>
              </a:r>
            </a:p>
            <a:p>
              <a:pPr marL="193104" indent="-193104">
                <a:spcBef>
                  <a:spcPts val="0"/>
                </a:spcBef>
                <a:buFont typeface="Wingdings" panose="05000000000000000000" pitchFamily="2" charset="2"/>
                <a:buChar char="Ø"/>
              </a:pPr>
              <a:r>
                <a:rPr lang="en-AU" sz="858" dirty="0"/>
                <a:t>Data is of known formats (Pre-defined)</a:t>
              </a:r>
            </a:p>
            <a:p>
              <a:pPr marL="193104" indent="-193104">
                <a:spcBef>
                  <a:spcPts val="0"/>
                </a:spcBef>
                <a:buFont typeface="Wingdings" panose="05000000000000000000" pitchFamily="2" charset="2"/>
                <a:buChar char="Ø"/>
              </a:pPr>
              <a:r>
                <a:rPr lang="en-AU" sz="858" dirty="0"/>
                <a:t>ID matching required for employee data </a:t>
              </a:r>
            </a:p>
            <a:p>
              <a:pPr marL="193104" indent="-193104">
                <a:spcBef>
                  <a:spcPts val="0"/>
                </a:spcBef>
                <a:buFont typeface="Wingdings" panose="05000000000000000000" pitchFamily="2" charset="2"/>
                <a:buChar char="Ø"/>
              </a:pPr>
              <a:r>
                <a:rPr lang="en-AU" sz="858" dirty="0"/>
                <a:t>Data is informational but feeds into processes.</a:t>
              </a:r>
            </a:p>
            <a:p>
              <a:pPr marL="193104" indent="-193104">
                <a:spcBef>
                  <a:spcPts val="0"/>
                </a:spcBef>
                <a:buFont typeface="Wingdings" panose="05000000000000000000" pitchFamily="2" charset="2"/>
                <a:buChar char="Ø"/>
              </a:pPr>
              <a:r>
                <a:rPr lang="en-AU" sz="858" dirty="0"/>
                <a:t>Can potentially contain non-tax data.</a:t>
              </a:r>
              <a:endParaRPr lang="en-AU" sz="429" dirty="0"/>
            </a:p>
            <a:p>
              <a:pPr marL="343330" lvl="1" indent="0">
                <a:spcBef>
                  <a:spcPts val="0"/>
                </a:spcBef>
                <a:buNone/>
              </a:pPr>
              <a:endParaRPr lang="en-AU" sz="858" dirty="0"/>
            </a:p>
            <a:p>
              <a:pPr marL="42917" indent="0">
                <a:spcBef>
                  <a:spcPts val="0"/>
                </a:spcBef>
                <a:buNone/>
              </a:pPr>
              <a:r>
                <a:rPr lang="en-AU" sz="858" b="1" dirty="0"/>
                <a:t>Business requirements of the data</a:t>
              </a:r>
            </a:p>
            <a:p>
              <a:pPr marL="193104" indent="-193104">
                <a:spcBef>
                  <a:spcPts val="0"/>
                </a:spcBef>
                <a:buFont typeface="Wingdings" panose="05000000000000000000" pitchFamily="2" charset="2"/>
                <a:buChar char="Ø"/>
              </a:pPr>
              <a:r>
                <a:rPr lang="en-AU" sz="858" dirty="0"/>
                <a:t>Data is processed and made available to support</a:t>
              </a:r>
              <a:r>
                <a:rPr lang="en-AU" sz="858" b="1" i="1" dirty="0"/>
                <a:t> </a:t>
              </a:r>
              <a:r>
                <a:rPr lang="en-AU" sz="858" dirty="0"/>
                <a:t>multiple processes </a:t>
              </a:r>
            </a:p>
            <a:p>
              <a:pPr lvl="1">
                <a:spcBef>
                  <a:spcPts val="0"/>
                </a:spcBef>
                <a:buFont typeface="Wingdings" panose="05000000000000000000" pitchFamily="2" charset="2"/>
                <a:buChar char="Ø"/>
              </a:pPr>
              <a:endParaRPr lang="en-AU" sz="100" dirty="0"/>
            </a:p>
            <a:p>
              <a:pPr marL="193104" indent="-193104">
                <a:spcBef>
                  <a:spcPts val="0"/>
                </a:spcBef>
                <a:buFont typeface="Wingdings" panose="05000000000000000000" pitchFamily="2" charset="2"/>
                <a:buChar char="Ø"/>
              </a:pPr>
              <a:r>
                <a:rPr lang="en-AU" sz="858" dirty="0"/>
                <a:t>Analytical models to analyse and provide actional insights for tailored client engagement and treatment</a:t>
              </a:r>
            </a:p>
            <a:p>
              <a:pPr marL="193104" indent="-193104">
                <a:spcBef>
                  <a:spcPts val="0"/>
                </a:spcBef>
                <a:buFont typeface="Wingdings" panose="05000000000000000000" pitchFamily="2" charset="2"/>
                <a:buChar char="Ø"/>
              </a:pPr>
              <a:r>
                <a:rPr lang="en-AU" sz="858" dirty="0"/>
                <a:t>Employee data to be shared with external parties</a:t>
              </a:r>
            </a:p>
            <a:p>
              <a:pPr marL="193104" indent="-193104">
                <a:spcBef>
                  <a:spcPts val="0"/>
                </a:spcBef>
                <a:buFont typeface="Wingdings" panose="05000000000000000000" pitchFamily="2" charset="2"/>
                <a:buChar char="Ø"/>
              </a:pPr>
              <a:r>
                <a:rPr lang="en-AU" sz="858" dirty="0"/>
                <a:t>Support reporting requirements </a:t>
              </a:r>
            </a:p>
          </p:txBody>
        </p:sp>
        <p:grpSp>
          <p:nvGrpSpPr>
            <p:cNvPr id="79" name="Group 78">
              <a:extLst>
                <a:ext uri="{FF2B5EF4-FFF2-40B4-BE49-F238E27FC236}">
                  <a16:creationId xmlns:a16="http://schemas.microsoft.com/office/drawing/2014/main" id="{8632D93E-D6DD-4D43-8CFA-CE2EB09FE545}"/>
                </a:ext>
              </a:extLst>
            </p:cNvPr>
            <p:cNvGrpSpPr/>
            <p:nvPr/>
          </p:nvGrpSpPr>
          <p:grpSpPr>
            <a:xfrm>
              <a:off x="9455201" y="4168556"/>
              <a:ext cx="3253555" cy="3155752"/>
              <a:chOff x="9455201" y="4168556"/>
              <a:chExt cx="3253555" cy="3155752"/>
            </a:xfrm>
          </p:grpSpPr>
          <p:sp>
            <p:nvSpPr>
              <p:cNvPr id="81" name="Rounded Rectangle 119">
                <a:extLst>
                  <a:ext uri="{FF2B5EF4-FFF2-40B4-BE49-F238E27FC236}">
                    <a16:creationId xmlns:a16="http://schemas.microsoft.com/office/drawing/2014/main" id="{2C518F98-0685-4325-8E5A-889324C1FA6C}"/>
                  </a:ext>
                </a:extLst>
              </p:cNvPr>
              <p:cNvSpPr/>
              <p:nvPr/>
            </p:nvSpPr>
            <p:spPr>
              <a:xfrm>
                <a:off x="11699554" y="5594505"/>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2.2 Data insertion</a:t>
                </a:r>
              </a:p>
            </p:txBody>
          </p:sp>
          <p:sp>
            <p:nvSpPr>
              <p:cNvPr id="82" name="Rounded Rectangle 119">
                <a:extLst>
                  <a:ext uri="{FF2B5EF4-FFF2-40B4-BE49-F238E27FC236}">
                    <a16:creationId xmlns:a16="http://schemas.microsoft.com/office/drawing/2014/main" id="{FE8480ED-5E69-43B0-BD6F-A7F0755394AB}"/>
                  </a:ext>
                </a:extLst>
              </p:cNvPr>
              <p:cNvSpPr/>
              <p:nvPr/>
            </p:nvSpPr>
            <p:spPr>
              <a:xfrm>
                <a:off x="10580715" y="5594505"/>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2.3 Data transformation </a:t>
                </a:r>
              </a:p>
            </p:txBody>
          </p:sp>
          <p:sp>
            <p:nvSpPr>
              <p:cNvPr id="83" name="Rounded Rectangle 119">
                <a:extLst>
                  <a:ext uri="{FF2B5EF4-FFF2-40B4-BE49-F238E27FC236}">
                    <a16:creationId xmlns:a16="http://schemas.microsoft.com/office/drawing/2014/main" id="{F25DECBA-E829-4DE5-9561-CC894D6DC885}"/>
                  </a:ext>
                </a:extLst>
              </p:cNvPr>
              <p:cNvSpPr/>
              <p:nvPr/>
            </p:nvSpPr>
            <p:spPr>
              <a:xfrm>
                <a:off x="9455201" y="5962532"/>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2.9 Data quality uplifting</a:t>
                </a:r>
              </a:p>
            </p:txBody>
          </p:sp>
          <p:sp>
            <p:nvSpPr>
              <p:cNvPr id="84" name="Rounded Rectangle 119">
                <a:extLst>
                  <a:ext uri="{FF2B5EF4-FFF2-40B4-BE49-F238E27FC236}">
                    <a16:creationId xmlns:a16="http://schemas.microsoft.com/office/drawing/2014/main" id="{BE0094D1-71E6-4F74-A02D-ADEB8FB74FC1}"/>
                  </a:ext>
                </a:extLst>
              </p:cNvPr>
              <p:cNvSpPr/>
              <p:nvPr/>
            </p:nvSpPr>
            <p:spPr>
              <a:xfrm>
                <a:off x="10576696" y="5962532"/>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2.10 Data integration</a:t>
                </a:r>
              </a:p>
            </p:txBody>
          </p:sp>
          <p:sp>
            <p:nvSpPr>
              <p:cNvPr id="85" name="Rounded Rectangle 119">
                <a:extLst>
                  <a:ext uri="{FF2B5EF4-FFF2-40B4-BE49-F238E27FC236}">
                    <a16:creationId xmlns:a16="http://schemas.microsoft.com/office/drawing/2014/main" id="{43799487-3DD5-4709-B855-4564731A29E4}"/>
                  </a:ext>
                </a:extLst>
              </p:cNvPr>
              <p:cNvSpPr/>
              <p:nvPr/>
            </p:nvSpPr>
            <p:spPr>
              <a:xfrm>
                <a:off x="11688094" y="5962532"/>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2.11 Data modelling </a:t>
                </a:r>
              </a:p>
            </p:txBody>
          </p:sp>
          <p:sp>
            <p:nvSpPr>
              <p:cNvPr id="86" name="Rounded Rectangle 119">
                <a:extLst>
                  <a:ext uri="{FF2B5EF4-FFF2-40B4-BE49-F238E27FC236}">
                    <a16:creationId xmlns:a16="http://schemas.microsoft.com/office/drawing/2014/main" id="{0D6E7655-2A6B-4FEC-9B89-CEC397AA3F87}"/>
                  </a:ext>
                </a:extLst>
              </p:cNvPr>
              <p:cNvSpPr/>
              <p:nvPr/>
            </p:nvSpPr>
            <p:spPr>
              <a:xfrm>
                <a:off x="9455201" y="6306295"/>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2.12 Data matching</a:t>
                </a:r>
              </a:p>
            </p:txBody>
          </p:sp>
          <p:sp>
            <p:nvSpPr>
              <p:cNvPr id="87" name="Rounded Rectangle 119">
                <a:extLst>
                  <a:ext uri="{FF2B5EF4-FFF2-40B4-BE49-F238E27FC236}">
                    <a16:creationId xmlns:a16="http://schemas.microsoft.com/office/drawing/2014/main" id="{4E467A41-0B12-4A14-B466-9841124FAB6C}"/>
                  </a:ext>
                </a:extLst>
              </p:cNvPr>
              <p:cNvSpPr/>
              <p:nvPr/>
            </p:nvSpPr>
            <p:spPr>
              <a:xfrm>
                <a:off x="11697294" y="6290752"/>
                <a:ext cx="1009202" cy="369827"/>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2.14 Analytics results into curated data</a:t>
                </a:r>
              </a:p>
            </p:txBody>
          </p:sp>
          <p:sp>
            <p:nvSpPr>
              <p:cNvPr id="88" name="Rounded Rectangle 119">
                <a:extLst>
                  <a:ext uri="{FF2B5EF4-FFF2-40B4-BE49-F238E27FC236}">
                    <a16:creationId xmlns:a16="http://schemas.microsoft.com/office/drawing/2014/main" id="{B7A0D910-0314-43EA-8791-56152D63ADE2}"/>
                  </a:ext>
                </a:extLst>
              </p:cNvPr>
              <p:cNvSpPr/>
              <p:nvPr/>
            </p:nvSpPr>
            <p:spPr>
              <a:xfrm>
                <a:off x="9455201" y="6660579"/>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2.15 Updates to  systems</a:t>
                </a:r>
              </a:p>
            </p:txBody>
          </p:sp>
          <p:sp>
            <p:nvSpPr>
              <p:cNvPr id="89" name="Rounded Rectangle 119">
                <a:extLst>
                  <a:ext uri="{FF2B5EF4-FFF2-40B4-BE49-F238E27FC236}">
                    <a16:creationId xmlns:a16="http://schemas.microsoft.com/office/drawing/2014/main" id="{3C335CD5-EB42-4345-BEF7-ECCDDC2689B9}"/>
                  </a:ext>
                </a:extLst>
              </p:cNvPr>
              <p:cNvSpPr/>
              <p:nvPr/>
            </p:nvSpPr>
            <p:spPr>
              <a:xfrm>
                <a:off x="10570553" y="6290752"/>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2.13 Analytical model run</a:t>
                </a:r>
              </a:p>
            </p:txBody>
          </p:sp>
          <p:sp>
            <p:nvSpPr>
              <p:cNvPr id="90" name="Rounded Rectangle 119">
                <a:extLst>
                  <a:ext uri="{FF2B5EF4-FFF2-40B4-BE49-F238E27FC236}">
                    <a16:creationId xmlns:a16="http://schemas.microsoft.com/office/drawing/2014/main" id="{8F71AB1D-B8F8-45D0-9C83-4C08130091F8}"/>
                  </a:ext>
                </a:extLst>
              </p:cNvPr>
              <p:cNvSpPr/>
              <p:nvPr/>
            </p:nvSpPr>
            <p:spPr>
              <a:xfrm>
                <a:off x="9457161" y="5225824"/>
                <a:ext cx="1009202" cy="294909"/>
              </a:xfrm>
              <a:prstGeom prst="roundRect">
                <a:avLst>
                  <a:gd name="adj" fmla="val 0"/>
                </a:avLst>
              </a:prstGeom>
              <a:solidFill>
                <a:srgbClr val="DB6FC6"/>
              </a:solidFill>
              <a:ln w="25400">
                <a:solidFill>
                  <a:srgbClr val="F8E4F4"/>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3.2 API</a:t>
                </a:r>
              </a:p>
            </p:txBody>
          </p:sp>
          <p:sp>
            <p:nvSpPr>
              <p:cNvPr id="91" name="Rounded Rectangle 119">
                <a:extLst>
                  <a:ext uri="{FF2B5EF4-FFF2-40B4-BE49-F238E27FC236}">
                    <a16:creationId xmlns:a16="http://schemas.microsoft.com/office/drawing/2014/main" id="{C3291062-C945-4D75-9368-E92525A9A0FB}"/>
                  </a:ext>
                </a:extLst>
              </p:cNvPr>
              <p:cNvSpPr/>
              <p:nvPr/>
            </p:nvSpPr>
            <p:spPr>
              <a:xfrm>
                <a:off x="10580715" y="5225824"/>
                <a:ext cx="1009202" cy="294909"/>
              </a:xfrm>
              <a:prstGeom prst="roundRect">
                <a:avLst>
                  <a:gd name="adj" fmla="val 0"/>
                </a:avLst>
              </a:prstGeom>
              <a:solidFill>
                <a:srgbClr val="DB6FC6"/>
              </a:solidFill>
              <a:ln w="25400">
                <a:solidFill>
                  <a:srgbClr val="F8E4F4"/>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3.3 Messaging</a:t>
                </a:r>
              </a:p>
            </p:txBody>
          </p:sp>
          <p:sp>
            <p:nvSpPr>
              <p:cNvPr id="92" name="Rounded Rectangle 119">
                <a:extLst>
                  <a:ext uri="{FF2B5EF4-FFF2-40B4-BE49-F238E27FC236}">
                    <a16:creationId xmlns:a16="http://schemas.microsoft.com/office/drawing/2014/main" id="{70FD90E1-90BE-4CEC-875A-877C0DF948A6}"/>
                  </a:ext>
                </a:extLst>
              </p:cNvPr>
              <p:cNvSpPr/>
              <p:nvPr/>
            </p:nvSpPr>
            <p:spPr>
              <a:xfrm>
                <a:off x="9457161" y="4168556"/>
                <a:ext cx="1009202" cy="293224"/>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4.1 Data governance</a:t>
                </a:r>
              </a:p>
            </p:txBody>
          </p:sp>
          <p:sp>
            <p:nvSpPr>
              <p:cNvPr id="93" name="Rounded Rectangle 119">
                <a:extLst>
                  <a:ext uri="{FF2B5EF4-FFF2-40B4-BE49-F238E27FC236}">
                    <a16:creationId xmlns:a16="http://schemas.microsoft.com/office/drawing/2014/main" id="{A98A4593-750E-4665-8C7C-4130A05917EC}"/>
                  </a:ext>
                </a:extLst>
              </p:cNvPr>
              <p:cNvSpPr/>
              <p:nvPr/>
            </p:nvSpPr>
            <p:spPr>
              <a:xfrm>
                <a:off x="10580715" y="4168556"/>
                <a:ext cx="1009202" cy="293224"/>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4.2 Data catalogue</a:t>
                </a:r>
              </a:p>
            </p:txBody>
          </p:sp>
          <p:sp>
            <p:nvSpPr>
              <p:cNvPr id="94" name="Rounded Rectangle 119">
                <a:extLst>
                  <a:ext uri="{FF2B5EF4-FFF2-40B4-BE49-F238E27FC236}">
                    <a16:creationId xmlns:a16="http://schemas.microsoft.com/office/drawing/2014/main" id="{EB046C9A-42C3-4263-824A-EB335C54FADD}"/>
                  </a:ext>
                </a:extLst>
              </p:cNvPr>
              <p:cNvSpPr/>
              <p:nvPr/>
            </p:nvSpPr>
            <p:spPr>
              <a:xfrm>
                <a:off x="11690054" y="4168556"/>
                <a:ext cx="1009202" cy="293224"/>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4.3 Metadata management</a:t>
                </a:r>
              </a:p>
            </p:txBody>
          </p:sp>
          <p:sp>
            <p:nvSpPr>
              <p:cNvPr id="95" name="Rounded Rectangle 119">
                <a:extLst>
                  <a:ext uri="{FF2B5EF4-FFF2-40B4-BE49-F238E27FC236}">
                    <a16:creationId xmlns:a16="http://schemas.microsoft.com/office/drawing/2014/main" id="{EE000CE1-B586-444A-AE8F-3FF7D4849064}"/>
                  </a:ext>
                </a:extLst>
              </p:cNvPr>
              <p:cNvSpPr/>
              <p:nvPr/>
            </p:nvSpPr>
            <p:spPr>
              <a:xfrm>
                <a:off x="9457161" y="4518778"/>
                <a:ext cx="1009202" cy="294909"/>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4.4 Retain data lineage</a:t>
                </a:r>
              </a:p>
            </p:txBody>
          </p:sp>
          <p:sp>
            <p:nvSpPr>
              <p:cNvPr id="96" name="Rounded Rectangle 119">
                <a:extLst>
                  <a:ext uri="{FF2B5EF4-FFF2-40B4-BE49-F238E27FC236}">
                    <a16:creationId xmlns:a16="http://schemas.microsoft.com/office/drawing/2014/main" id="{97ED4D6C-A9F2-4288-9419-04CDFF4970C2}"/>
                  </a:ext>
                </a:extLst>
              </p:cNvPr>
              <p:cNvSpPr/>
              <p:nvPr/>
            </p:nvSpPr>
            <p:spPr>
              <a:xfrm>
                <a:off x="10580715" y="4518778"/>
                <a:ext cx="1009202" cy="294909"/>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4.5 Disaster recovery</a:t>
                </a:r>
              </a:p>
            </p:txBody>
          </p:sp>
          <p:sp>
            <p:nvSpPr>
              <p:cNvPr id="97" name="Rounded Rectangle 119">
                <a:extLst>
                  <a:ext uri="{FF2B5EF4-FFF2-40B4-BE49-F238E27FC236}">
                    <a16:creationId xmlns:a16="http://schemas.microsoft.com/office/drawing/2014/main" id="{B0675962-0168-4A6F-B9A8-2C36651588EE}"/>
                  </a:ext>
                </a:extLst>
              </p:cNvPr>
              <p:cNvSpPr/>
              <p:nvPr/>
            </p:nvSpPr>
            <p:spPr>
              <a:xfrm>
                <a:off x="11690054" y="4518778"/>
                <a:ext cx="1009202" cy="294909"/>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4.6 Data security</a:t>
                </a:r>
              </a:p>
            </p:txBody>
          </p:sp>
          <p:sp>
            <p:nvSpPr>
              <p:cNvPr id="98" name="Rounded Rectangle 119">
                <a:extLst>
                  <a:ext uri="{FF2B5EF4-FFF2-40B4-BE49-F238E27FC236}">
                    <a16:creationId xmlns:a16="http://schemas.microsoft.com/office/drawing/2014/main" id="{2B2F107B-CB6A-44B1-8BC6-11F6E7FA0F9B}"/>
                  </a:ext>
                </a:extLst>
              </p:cNvPr>
              <p:cNvSpPr/>
              <p:nvPr/>
            </p:nvSpPr>
            <p:spPr>
              <a:xfrm>
                <a:off x="9457161" y="4859699"/>
                <a:ext cx="1009202" cy="294909"/>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4.7 lifecycle management</a:t>
                </a:r>
              </a:p>
            </p:txBody>
          </p:sp>
          <p:sp>
            <p:nvSpPr>
              <p:cNvPr id="99" name="Rounded Rectangle 119">
                <a:extLst>
                  <a:ext uri="{FF2B5EF4-FFF2-40B4-BE49-F238E27FC236}">
                    <a16:creationId xmlns:a16="http://schemas.microsoft.com/office/drawing/2014/main" id="{F9F377D4-D52A-4DF4-96AD-39092AA9FA84}"/>
                  </a:ext>
                </a:extLst>
              </p:cNvPr>
              <p:cNvSpPr/>
              <p:nvPr/>
            </p:nvSpPr>
            <p:spPr>
              <a:xfrm>
                <a:off x="9457161" y="7029399"/>
                <a:ext cx="1009202" cy="294909"/>
              </a:xfrm>
              <a:prstGeom prst="roundRect">
                <a:avLst>
                  <a:gd name="adj" fmla="val 0"/>
                </a:avLst>
              </a:prstGeom>
              <a:solidFill>
                <a:schemeClr val="accent5">
                  <a:lumMod val="75000"/>
                </a:schemeClr>
              </a:solidFill>
              <a:ln w="222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r>
                  <a:rPr lang="en-AU" sz="429" b="1" dirty="0">
                    <a:solidFill>
                      <a:schemeClr val="bg1"/>
                    </a:solidFill>
                  </a:rPr>
                  <a:t>1.4 Messaging</a:t>
                </a:r>
              </a:p>
            </p:txBody>
          </p:sp>
          <p:sp>
            <p:nvSpPr>
              <p:cNvPr id="100" name="Rounded Rectangle 119">
                <a:extLst>
                  <a:ext uri="{FF2B5EF4-FFF2-40B4-BE49-F238E27FC236}">
                    <a16:creationId xmlns:a16="http://schemas.microsoft.com/office/drawing/2014/main" id="{E424F7DD-7AF2-4801-B301-189EC3302FF5}"/>
                  </a:ext>
                </a:extLst>
              </p:cNvPr>
              <p:cNvSpPr/>
              <p:nvPr/>
            </p:nvSpPr>
            <p:spPr>
              <a:xfrm>
                <a:off x="10580715" y="4876555"/>
                <a:ext cx="1009202" cy="294909"/>
              </a:xfrm>
              <a:prstGeom prst="roundRect">
                <a:avLst>
                  <a:gd name="adj" fmla="val 0"/>
                </a:avLst>
              </a:prstGeom>
              <a:solidFill>
                <a:schemeClr val="accent3">
                  <a:lumMod val="75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1"/>
                <a:r>
                  <a:rPr lang="en-AU" sz="429" b="1" dirty="0">
                    <a:solidFill>
                      <a:schemeClr val="bg1"/>
                    </a:solidFill>
                  </a:rPr>
                  <a:t>4.8 Master data management</a:t>
                </a:r>
              </a:p>
            </p:txBody>
          </p:sp>
          <p:sp>
            <p:nvSpPr>
              <p:cNvPr id="101" name="Rounded Rectangle 119">
                <a:extLst>
                  <a:ext uri="{FF2B5EF4-FFF2-40B4-BE49-F238E27FC236}">
                    <a16:creationId xmlns:a16="http://schemas.microsoft.com/office/drawing/2014/main" id="{21C3F01D-7B9A-4A9C-881B-1632B9B7EE78}"/>
                  </a:ext>
                </a:extLst>
              </p:cNvPr>
              <p:cNvSpPr/>
              <p:nvPr/>
            </p:nvSpPr>
            <p:spPr>
              <a:xfrm>
                <a:off x="9455201" y="5600980"/>
                <a:ext cx="1009202" cy="294909"/>
              </a:xfrm>
              <a:prstGeom prst="roundRect">
                <a:avLst>
                  <a:gd name="adj" fmla="val 0"/>
                </a:avLst>
              </a:prstGeom>
              <a:solidFill>
                <a:schemeClr val="accent4">
                  <a:lumMod val="75000"/>
                </a:schemeClr>
              </a:solidFill>
              <a:ln w="22225">
                <a:solidFill>
                  <a:srgbClr val="F5F3F7"/>
                </a:solid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0" lvl="1"/>
                <a:r>
                  <a:rPr lang="en-AU" sz="429" b="1" dirty="0"/>
                  <a:t>2.1 Multi- Destination</a:t>
                </a:r>
              </a:p>
            </p:txBody>
          </p:sp>
        </p:grpSp>
        <p:pic>
          <p:nvPicPr>
            <p:cNvPr id="80" name="Picture 79">
              <a:extLst>
                <a:ext uri="{FF2B5EF4-FFF2-40B4-BE49-F238E27FC236}">
                  <a16:creationId xmlns:a16="http://schemas.microsoft.com/office/drawing/2014/main" id="{A22E21B5-F2DD-4E2C-B87C-C145402F48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22808" y="4185213"/>
              <a:ext cx="3838325" cy="2475366"/>
            </a:xfrm>
            <a:prstGeom prst="rect">
              <a:avLst/>
            </a:prstGeom>
          </p:spPr>
        </p:pic>
      </p:grpSp>
    </p:spTree>
    <p:extLst>
      <p:ext uri="{BB962C8B-B14F-4D97-AF65-F5344CB8AC3E}">
        <p14:creationId xmlns:p14="http://schemas.microsoft.com/office/powerpoint/2010/main" val="678082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a:extLst>
              <a:ext uri="{FF2B5EF4-FFF2-40B4-BE49-F238E27FC236}">
                <a16:creationId xmlns:a16="http://schemas.microsoft.com/office/drawing/2014/main" id="{20C3D3D1-CB81-465C-A75E-A14451CC1372}"/>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42</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99" name="Picture 98" descr="header_strip_100dpi copy.png">
            <a:extLst>
              <a:ext uri="{FF2B5EF4-FFF2-40B4-BE49-F238E27FC236}">
                <a16:creationId xmlns:a16="http://schemas.microsoft.com/office/drawing/2014/main" id="{C2A768B2-156A-477F-80D8-2F691ED94968}"/>
              </a:ext>
            </a:extLst>
          </p:cNvPr>
          <p:cNvPicPr>
            <a:picLocks noChangeAspect="1"/>
          </p:cNvPicPr>
          <p:nvPr/>
        </p:nvPicPr>
        <p:blipFill>
          <a:blip r:embed="rId3"/>
          <a:stretch>
            <a:fillRect/>
          </a:stretch>
        </p:blipFill>
        <p:spPr>
          <a:xfrm>
            <a:off x="-1" y="50"/>
            <a:ext cx="9155113" cy="304710"/>
          </a:xfrm>
          <a:prstGeom prst="rect">
            <a:avLst/>
          </a:prstGeom>
        </p:spPr>
      </p:pic>
      <p:sp>
        <p:nvSpPr>
          <p:cNvPr id="44" name="Content Placeholder 1">
            <a:extLst>
              <a:ext uri="{FF2B5EF4-FFF2-40B4-BE49-F238E27FC236}">
                <a16:creationId xmlns:a16="http://schemas.microsoft.com/office/drawing/2014/main" id="{D4BC6C70-0700-4AFB-A6CD-707CAB6BE451}"/>
              </a:ext>
            </a:extLst>
          </p:cNvPr>
          <p:cNvSpPr>
            <a:spLocks noGrp="1"/>
          </p:cNvSpPr>
          <p:nvPr>
            <p:ph idx="1"/>
          </p:nvPr>
        </p:nvSpPr>
        <p:spPr>
          <a:xfrm>
            <a:off x="723193" y="1689101"/>
            <a:ext cx="6558451" cy="2911475"/>
          </a:xfrm>
        </p:spPr>
        <p:txBody>
          <a:bodyPr/>
          <a:lstStyle/>
          <a:p>
            <a:r>
              <a:rPr lang="en-AU" sz="2000" dirty="0"/>
              <a:t>What does Data and Analytics Architecture mean to you;</a:t>
            </a:r>
          </a:p>
          <a:p>
            <a:r>
              <a:rPr lang="en-AU" sz="2000" dirty="0"/>
              <a:t>Name two Strategic Themes of Data and Analytics Architecture </a:t>
            </a:r>
          </a:p>
          <a:p>
            <a:r>
              <a:rPr lang="en-AU" sz="2000" dirty="0"/>
              <a:t>Name the two data flows within the data core concept</a:t>
            </a:r>
          </a:p>
          <a:p>
            <a:endParaRPr lang="en-AU" dirty="0"/>
          </a:p>
          <a:p>
            <a:endParaRPr lang="en-AU" dirty="0"/>
          </a:p>
          <a:p>
            <a:endParaRPr lang="en-AU" dirty="0"/>
          </a:p>
        </p:txBody>
      </p:sp>
      <p:sp>
        <p:nvSpPr>
          <p:cNvPr id="45" name="Title 3">
            <a:extLst>
              <a:ext uri="{FF2B5EF4-FFF2-40B4-BE49-F238E27FC236}">
                <a16:creationId xmlns:a16="http://schemas.microsoft.com/office/drawing/2014/main" id="{F1946226-7B74-4DBF-A82F-289B0EC96C2A}"/>
              </a:ext>
            </a:extLst>
          </p:cNvPr>
          <p:cNvSpPr>
            <a:spLocks noGrp="1"/>
          </p:cNvSpPr>
          <p:nvPr>
            <p:ph type="title"/>
          </p:nvPr>
        </p:nvSpPr>
        <p:spPr>
          <a:xfrm>
            <a:off x="723193" y="898525"/>
            <a:ext cx="7702374" cy="782638"/>
          </a:xfrm>
        </p:spPr>
        <p:txBody>
          <a:bodyPr/>
          <a:lstStyle/>
          <a:p>
            <a:r>
              <a:rPr lang="en-AU" dirty="0"/>
              <a:t>Activity</a:t>
            </a:r>
          </a:p>
        </p:txBody>
      </p:sp>
      <p:pic>
        <p:nvPicPr>
          <p:cNvPr id="46" name="image3.png">
            <a:extLst>
              <a:ext uri="{FF2B5EF4-FFF2-40B4-BE49-F238E27FC236}">
                <a16:creationId xmlns:a16="http://schemas.microsoft.com/office/drawing/2014/main" id="{DF163339-6CBB-4D95-A381-8BFA71F87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72" y="1531107"/>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73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52C38FD0-461B-4539-BD84-116A252B0B37}"/>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Freeform 5">
            <a:extLst>
              <a:ext uri="{FF2B5EF4-FFF2-40B4-BE49-F238E27FC236}">
                <a16:creationId xmlns:a16="http://schemas.microsoft.com/office/drawing/2014/main" id="{21E075ED-3DD0-430E-BF77-D37AEA05D190}"/>
              </a:ext>
            </a:extLst>
          </p:cNvPr>
          <p:cNvSpPr>
            <a:spLocks/>
          </p:cNvSpPr>
          <p:nvPr/>
        </p:nvSpPr>
        <p:spPr bwMode="auto">
          <a:xfrm>
            <a:off x="3298166" y="2020332"/>
            <a:ext cx="1950040" cy="752326"/>
          </a:xfrm>
          <a:custGeom>
            <a:avLst/>
            <a:gdLst>
              <a:gd name="T0" fmla="*/ 1514 w 1514"/>
              <a:gd name="T1" fmla="*/ 315 h 571"/>
              <a:gd name="T2" fmla="*/ 1258 w 1514"/>
              <a:gd name="T3" fmla="*/ 571 h 571"/>
              <a:gd name="T4" fmla="*/ 256 w 1514"/>
              <a:gd name="T5" fmla="*/ 570 h 571"/>
              <a:gd name="T6" fmla="*/ 0 w 1514"/>
              <a:gd name="T7" fmla="*/ 314 h 571"/>
              <a:gd name="T8" fmla="*/ 757 w 1514"/>
              <a:gd name="T9" fmla="*/ 0 h 571"/>
              <a:gd name="T10" fmla="*/ 1514 w 1514"/>
              <a:gd name="T11" fmla="*/ 315 h 571"/>
            </a:gdLst>
            <a:ahLst/>
            <a:cxnLst>
              <a:cxn ang="0">
                <a:pos x="T0" y="T1"/>
              </a:cxn>
              <a:cxn ang="0">
                <a:pos x="T2" y="T3"/>
              </a:cxn>
              <a:cxn ang="0">
                <a:pos x="T4" y="T5"/>
              </a:cxn>
              <a:cxn ang="0">
                <a:pos x="T6" y="T7"/>
              </a:cxn>
              <a:cxn ang="0">
                <a:pos x="T8" y="T9"/>
              </a:cxn>
              <a:cxn ang="0">
                <a:pos x="T10" y="T11"/>
              </a:cxn>
            </a:cxnLst>
            <a:rect l="0" t="0" r="r" b="b"/>
            <a:pathLst>
              <a:path w="1514" h="571">
                <a:moveTo>
                  <a:pt x="1514" y="315"/>
                </a:moveTo>
                <a:cubicBezTo>
                  <a:pt x="1258" y="571"/>
                  <a:pt x="1258" y="571"/>
                  <a:pt x="1258" y="571"/>
                </a:cubicBezTo>
                <a:cubicBezTo>
                  <a:pt x="981" y="294"/>
                  <a:pt x="530" y="296"/>
                  <a:pt x="256" y="570"/>
                </a:cubicBezTo>
                <a:cubicBezTo>
                  <a:pt x="0" y="314"/>
                  <a:pt x="0" y="314"/>
                  <a:pt x="0" y="314"/>
                </a:cubicBezTo>
                <a:cubicBezTo>
                  <a:pt x="202" y="111"/>
                  <a:pt x="471" y="0"/>
                  <a:pt x="757" y="0"/>
                </a:cubicBezTo>
                <a:cubicBezTo>
                  <a:pt x="1043" y="0"/>
                  <a:pt x="1312" y="112"/>
                  <a:pt x="1514" y="315"/>
                </a:cubicBezTo>
                <a:close/>
              </a:path>
            </a:pathLst>
          </a:custGeom>
          <a:solidFill>
            <a:srgbClr val="0F608D"/>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7" name="Freeform 6">
            <a:extLst>
              <a:ext uri="{FF2B5EF4-FFF2-40B4-BE49-F238E27FC236}">
                <a16:creationId xmlns:a16="http://schemas.microsoft.com/office/drawing/2014/main" id="{7C81F208-D85E-4448-88DB-B8F16F4BE07A}"/>
              </a:ext>
            </a:extLst>
          </p:cNvPr>
          <p:cNvSpPr>
            <a:spLocks/>
          </p:cNvSpPr>
          <p:nvPr/>
        </p:nvSpPr>
        <p:spPr bwMode="auto">
          <a:xfrm>
            <a:off x="2892841" y="2433891"/>
            <a:ext cx="734922" cy="1997402"/>
          </a:xfrm>
          <a:custGeom>
            <a:avLst/>
            <a:gdLst>
              <a:gd name="T0" fmla="*/ 570 w 571"/>
              <a:gd name="T1" fmla="*/ 1261 h 1517"/>
              <a:gd name="T2" fmla="*/ 313 w 571"/>
              <a:gd name="T3" fmla="*/ 1517 h 1517"/>
              <a:gd name="T4" fmla="*/ 0 w 571"/>
              <a:gd name="T5" fmla="*/ 758 h 1517"/>
              <a:gd name="T6" fmla="*/ 315 w 571"/>
              <a:gd name="T7" fmla="*/ 0 h 1517"/>
              <a:gd name="T8" fmla="*/ 571 w 571"/>
              <a:gd name="T9" fmla="*/ 256 h 1517"/>
              <a:gd name="T10" fmla="*/ 570 w 571"/>
              <a:gd name="T11" fmla="*/ 1261 h 1517"/>
            </a:gdLst>
            <a:ahLst/>
            <a:cxnLst>
              <a:cxn ang="0">
                <a:pos x="T0" y="T1"/>
              </a:cxn>
              <a:cxn ang="0">
                <a:pos x="T2" y="T3"/>
              </a:cxn>
              <a:cxn ang="0">
                <a:pos x="T4" y="T5"/>
              </a:cxn>
              <a:cxn ang="0">
                <a:pos x="T6" y="T7"/>
              </a:cxn>
              <a:cxn ang="0">
                <a:pos x="T8" y="T9"/>
              </a:cxn>
              <a:cxn ang="0">
                <a:pos x="T10" y="T11"/>
              </a:cxn>
            </a:cxnLst>
            <a:rect l="0" t="0" r="r" b="b"/>
            <a:pathLst>
              <a:path w="571" h="1517">
                <a:moveTo>
                  <a:pt x="570" y="1261"/>
                </a:moveTo>
                <a:cubicBezTo>
                  <a:pt x="313" y="1517"/>
                  <a:pt x="313" y="1517"/>
                  <a:pt x="313" y="1517"/>
                </a:cubicBezTo>
                <a:cubicBezTo>
                  <a:pt x="111" y="1315"/>
                  <a:pt x="0" y="1045"/>
                  <a:pt x="0" y="758"/>
                </a:cubicBezTo>
                <a:cubicBezTo>
                  <a:pt x="0" y="472"/>
                  <a:pt x="112" y="202"/>
                  <a:pt x="315" y="0"/>
                </a:cubicBezTo>
                <a:cubicBezTo>
                  <a:pt x="571" y="256"/>
                  <a:pt x="571" y="256"/>
                  <a:pt x="571" y="256"/>
                </a:cubicBezTo>
                <a:cubicBezTo>
                  <a:pt x="294" y="533"/>
                  <a:pt x="293" y="984"/>
                  <a:pt x="570" y="1261"/>
                </a:cubicBezTo>
                <a:close/>
              </a:path>
            </a:pathLst>
          </a:custGeom>
          <a:solidFill>
            <a:srgbClr val="175D7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8" name="Freeform 7">
            <a:extLst>
              <a:ext uri="{FF2B5EF4-FFF2-40B4-BE49-F238E27FC236}">
                <a16:creationId xmlns:a16="http://schemas.microsoft.com/office/drawing/2014/main" id="{F196754D-CA2B-48CC-A7FA-80132C42FADA}"/>
              </a:ext>
            </a:extLst>
          </p:cNvPr>
          <p:cNvSpPr>
            <a:spLocks/>
          </p:cNvSpPr>
          <p:nvPr/>
        </p:nvSpPr>
        <p:spPr bwMode="auto">
          <a:xfrm>
            <a:off x="3295585" y="4093406"/>
            <a:ext cx="1955203" cy="750566"/>
          </a:xfrm>
          <a:custGeom>
            <a:avLst/>
            <a:gdLst>
              <a:gd name="T0" fmla="*/ 1518 w 1518"/>
              <a:gd name="T1" fmla="*/ 256 h 570"/>
              <a:gd name="T2" fmla="*/ 759 w 1518"/>
              <a:gd name="T3" fmla="*/ 570 h 570"/>
              <a:gd name="T4" fmla="*/ 0 w 1518"/>
              <a:gd name="T5" fmla="*/ 257 h 570"/>
              <a:gd name="T6" fmla="*/ 257 w 1518"/>
              <a:gd name="T7" fmla="*/ 1 h 570"/>
              <a:gd name="T8" fmla="*/ 1261 w 1518"/>
              <a:gd name="T9" fmla="*/ 0 h 570"/>
              <a:gd name="T10" fmla="*/ 1518 w 1518"/>
              <a:gd name="T11" fmla="*/ 256 h 570"/>
            </a:gdLst>
            <a:ahLst/>
            <a:cxnLst>
              <a:cxn ang="0">
                <a:pos x="T0" y="T1"/>
              </a:cxn>
              <a:cxn ang="0">
                <a:pos x="T2" y="T3"/>
              </a:cxn>
              <a:cxn ang="0">
                <a:pos x="T4" y="T5"/>
              </a:cxn>
              <a:cxn ang="0">
                <a:pos x="T6" y="T7"/>
              </a:cxn>
              <a:cxn ang="0">
                <a:pos x="T8" y="T9"/>
              </a:cxn>
              <a:cxn ang="0">
                <a:pos x="T10" y="T11"/>
              </a:cxn>
            </a:cxnLst>
            <a:rect l="0" t="0" r="r" b="b"/>
            <a:pathLst>
              <a:path w="1518" h="570">
                <a:moveTo>
                  <a:pt x="1518" y="256"/>
                </a:moveTo>
                <a:cubicBezTo>
                  <a:pt x="1315" y="458"/>
                  <a:pt x="1045" y="570"/>
                  <a:pt x="759" y="570"/>
                </a:cubicBezTo>
                <a:cubicBezTo>
                  <a:pt x="473" y="570"/>
                  <a:pt x="203" y="459"/>
                  <a:pt x="0" y="257"/>
                </a:cubicBezTo>
                <a:cubicBezTo>
                  <a:pt x="257" y="1"/>
                  <a:pt x="257" y="1"/>
                  <a:pt x="257" y="1"/>
                </a:cubicBezTo>
                <a:cubicBezTo>
                  <a:pt x="533" y="278"/>
                  <a:pt x="985" y="276"/>
                  <a:pt x="1261" y="0"/>
                </a:cubicBezTo>
                <a:lnTo>
                  <a:pt x="1518" y="256"/>
                </a:lnTo>
                <a:close/>
              </a:path>
            </a:pathLst>
          </a:custGeom>
          <a:solidFill>
            <a:srgbClr val="51B3C6"/>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9" name="Freeform 8">
            <a:extLst>
              <a:ext uri="{FF2B5EF4-FFF2-40B4-BE49-F238E27FC236}">
                <a16:creationId xmlns:a16="http://schemas.microsoft.com/office/drawing/2014/main" id="{00D5287F-4BC0-476B-AB27-952E9413B47A}"/>
              </a:ext>
            </a:extLst>
          </p:cNvPr>
          <p:cNvSpPr>
            <a:spLocks/>
          </p:cNvSpPr>
          <p:nvPr/>
        </p:nvSpPr>
        <p:spPr bwMode="auto">
          <a:xfrm>
            <a:off x="4918610" y="2434771"/>
            <a:ext cx="735784" cy="1995642"/>
          </a:xfrm>
          <a:custGeom>
            <a:avLst/>
            <a:gdLst>
              <a:gd name="T0" fmla="*/ 258 w 571"/>
              <a:gd name="T1" fmla="*/ 1515 h 1515"/>
              <a:gd name="T2" fmla="*/ 1 w 571"/>
              <a:gd name="T3" fmla="*/ 1259 h 1515"/>
              <a:gd name="T4" fmla="*/ 0 w 571"/>
              <a:gd name="T5" fmla="*/ 256 h 1515"/>
              <a:gd name="T6" fmla="*/ 256 w 571"/>
              <a:gd name="T7" fmla="*/ 0 h 1515"/>
              <a:gd name="T8" fmla="*/ 571 w 571"/>
              <a:gd name="T9" fmla="*/ 757 h 1515"/>
              <a:gd name="T10" fmla="*/ 258 w 571"/>
              <a:gd name="T11" fmla="*/ 1515 h 1515"/>
            </a:gdLst>
            <a:ahLst/>
            <a:cxnLst>
              <a:cxn ang="0">
                <a:pos x="T0" y="T1"/>
              </a:cxn>
              <a:cxn ang="0">
                <a:pos x="T2" y="T3"/>
              </a:cxn>
              <a:cxn ang="0">
                <a:pos x="T4" y="T5"/>
              </a:cxn>
              <a:cxn ang="0">
                <a:pos x="T6" y="T7"/>
              </a:cxn>
              <a:cxn ang="0">
                <a:pos x="T8" y="T9"/>
              </a:cxn>
              <a:cxn ang="0">
                <a:pos x="T10" y="T11"/>
              </a:cxn>
            </a:cxnLst>
            <a:rect l="0" t="0" r="r" b="b"/>
            <a:pathLst>
              <a:path w="571" h="1515">
                <a:moveTo>
                  <a:pt x="258" y="1515"/>
                </a:moveTo>
                <a:cubicBezTo>
                  <a:pt x="1" y="1259"/>
                  <a:pt x="1" y="1259"/>
                  <a:pt x="1" y="1259"/>
                </a:cubicBezTo>
                <a:cubicBezTo>
                  <a:pt x="276" y="984"/>
                  <a:pt x="277" y="533"/>
                  <a:pt x="0" y="256"/>
                </a:cubicBezTo>
                <a:cubicBezTo>
                  <a:pt x="256" y="0"/>
                  <a:pt x="256" y="0"/>
                  <a:pt x="256" y="0"/>
                </a:cubicBezTo>
                <a:cubicBezTo>
                  <a:pt x="459" y="202"/>
                  <a:pt x="571" y="471"/>
                  <a:pt x="571" y="757"/>
                </a:cubicBezTo>
                <a:cubicBezTo>
                  <a:pt x="571" y="1044"/>
                  <a:pt x="460" y="1312"/>
                  <a:pt x="258" y="1515"/>
                </a:cubicBezTo>
                <a:close/>
              </a:path>
            </a:pathLst>
          </a:custGeom>
          <a:solidFill>
            <a:srgbClr val="1C8ABA"/>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0" name="Freeform 10">
            <a:extLst>
              <a:ext uri="{FF2B5EF4-FFF2-40B4-BE49-F238E27FC236}">
                <a16:creationId xmlns:a16="http://schemas.microsoft.com/office/drawing/2014/main" id="{6A7A82A9-748F-4ADD-A579-23E74E5E1A93}"/>
              </a:ext>
            </a:extLst>
          </p:cNvPr>
          <p:cNvSpPr>
            <a:spLocks/>
          </p:cNvSpPr>
          <p:nvPr/>
        </p:nvSpPr>
        <p:spPr bwMode="auto">
          <a:xfrm>
            <a:off x="2871009" y="3702915"/>
            <a:ext cx="1158320" cy="1021579"/>
          </a:xfrm>
          <a:custGeom>
            <a:avLst/>
            <a:gdLst>
              <a:gd name="T0" fmla="*/ 1006 w 1346"/>
              <a:gd name="T1" fmla="*/ 0 h 1161"/>
              <a:gd name="T2" fmla="*/ 333 w 1346"/>
              <a:gd name="T3" fmla="*/ 0 h 1161"/>
              <a:gd name="T4" fmla="*/ 0 w 1346"/>
              <a:gd name="T5" fmla="*/ 580 h 1161"/>
              <a:gd name="T6" fmla="*/ 342 w 1346"/>
              <a:gd name="T7" fmla="*/ 1159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59"/>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1" name="Freeform 11">
            <a:extLst>
              <a:ext uri="{FF2B5EF4-FFF2-40B4-BE49-F238E27FC236}">
                <a16:creationId xmlns:a16="http://schemas.microsoft.com/office/drawing/2014/main" id="{1D023122-E72E-4E2A-8DC3-5B3104DB94C1}"/>
              </a:ext>
            </a:extLst>
          </p:cNvPr>
          <p:cNvSpPr>
            <a:spLocks/>
          </p:cNvSpPr>
          <p:nvPr/>
        </p:nvSpPr>
        <p:spPr bwMode="auto">
          <a:xfrm>
            <a:off x="2847231" y="2186636"/>
            <a:ext cx="1158320" cy="1021579"/>
          </a:xfrm>
          <a:custGeom>
            <a:avLst/>
            <a:gdLst>
              <a:gd name="T0" fmla="*/ 1006 w 1346"/>
              <a:gd name="T1" fmla="*/ 0 h 1161"/>
              <a:gd name="T2" fmla="*/ 333 w 1346"/>
              <a:gd name="T3" fmla="*/ 0 h 1161"/>
              <a:gd name="T4" fmla="*/ 0 w 1346"/>
              <a:gd name="T5" fmla="*/ 580 h 1161"/>
              <a:gd name="T6" fmla="*/ 342 w 1346"/>
              <a:gd name="T7" fmla="*/ 1161 h 1161"/>
              <a:gd name="T8" fmla="*/ 1014 w 1346"/>
              <a:gd name="T9" fmla="*/ 1161 h 1161"/>
              <a:gd name="T10" fmla="*/ 1346 w 1346"/>
              <a:gd name="T11" fmla="*/ 580 h 1161"/>
              <a:gd name="T12" fmla="*/ 1006 w 1346"/>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6" h="1161">
                <a:moveTo>
                  <a:pt x="1006" y="0"/>
                </a:moveTo>
                <a:lnTo>
                  <a:pt x="333" y="0"/>
                </a:lnTo>
                <a:lnTo>
                  <a:pt x="0" y="580"/>
                </a:lnTo>
                <a:lnTo>
                  <a:pt x="342" y="1161"/>
                </a:lnTo>
                <a:lnTo>
                  <a:pt x="1014" y="1161"/>
                </a:lnTo>
                <a:lnTo>
                  <a:pt x="1346" y="580"/>
                </a:lnTo>
                <a:lnTo>
                  <a:pt x="1006"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3" name="Freeform 9">
            <a:extLst>
              <a:ext uri="{FF2B5EF4-FFF2-40B4-BE49-F238E27FC236}">
                <a16:creationId xmlns:a16="http://schemas.microsoft.com/office/drawing/2014/main" id="{997EEF24-34B3-47F2-ADBB-0A36D5E20E0A}"/>
              </a:ext>
            </a:extLst>
          </p:cNvPr>
          <p:cNvSpPr>
            <a:spLocks/>
          </p:cNvSpPr>
          <p:nvPr/>
        </p:nvSpPr>
        <p:spPr bwMode="auto">
          <a:xfrm>
            <a:off x="2999633"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2" name="Freeform 12">
            <a:extLst>
              <a:ext uri="{FF2B5EF4-FFF2-40B4-BE49-F238E27FC236}">
                <a16:creationId xmlns:a16="http://schemas.microsoft.com/office/drawing/2014/main" id="{DB186EBB-23D5-4027-801E-5FDC53BAD978}"/>
              </a:ext>
            </a:extLst>
          </p:cNvPr>
          <p:cNvSpPr>
            <a:spLocks/>
          </p:cNvSpPr>
          <p:nvPr/>
        </p:nvSpPr>
        <p:spPr bwMode="auto">
          <a:xfrm>
            <a:off x="4532080" y="3686007"/>
            <a:ext cx="1157460" cy="1021579"/>
          </a:xfrm>
          <a:custGeom>
            <a:avLst/>
            <a:gdLst>
              <a:gd name="T0" fmla="*/ 1004 w 1345"/>
              <a:gd name="T1" fmla="*/ 0 h 1161"/>
              <a:gd name="T2" fmla="*/ 332 w 1345"/>
              <a:gd name="T3" fmla="*/ 0 h 1161"/>
              <a:gd name="T4" fmla="*/ 0 w 1345"/>
              <a:gd name="T5" fmla="*/ 581 h 1161"/>
              <a:gd name="T6" fmla="*/ 339 w 1345"/>
              <a:gd name="T7" fmla="*/ 1161 h 1161"/>
              <a:gd name="T8" fmla="*/ 1013 w 1345"/>
              <a:gd name="T9" fmla="*/ 1161 h 1161"/>
              <a:gd name="T10" fmla="*/ 1345 w 1345"/>
              <a:gd name="T11" fmla="*/ 581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1"/>
                </a:lnTo>
                <a:lnTo>
                  <a:pt x="339" y="1161"/>
                </a:lnTo>
                <a:lnTo>
                  <a:pt x="1013" y="1161"/>
                </a:lnTo>
                <a:lnTo>
                  <a:pt x="1345" y="581"/>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5" name="Freeform 9">
            <a:extLst>
              <a:ext uri="{FF2B5EF4-FFF2-40B4-BE49-F238E27FC236}">
                <a16:creationId xmlns:a16="http://schemas.microsoft.com/office/drawing/2014/main" id="{9AB94404-59F5-4842-92B6-6FF659B6FE6B}"/>
              </a:ext>
            </a:extLst>
          </p:cNvPr>
          <p:cNvSpPr>
            <a:spLocks/>
          </p:cNvSpPr>
          <p:nvPr/>
        </p:nvSpPr>
        <p:spPr bwMode="auto">
          <a:xfrm>
            <a:off x="3023411" y="3859044"/>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4" name="Freeform 9">
            <a:extLst>
              <a:ext uri="{FF2B5EF4-FFF2-40B4-BE49-F238E27FC236}">
                <a16:creationId xmlns:a16="http://schemas.microsoft.com/office/drawing/2014/main" id="{284A8220-6DFA-4426-A066-5DDBFAB0A52C}"/>
              </a:ext>
            </a:extLst>
          </p:cNvPr>
          <p:cNvSpPr>
            <a:spLocks/>
          </p:cNvSpPr>
          <p:nvPr/>
        </p:nvSpPr>
        <p:spPr bwMode="auto">
          <a:xfrm>
            <a:off x="4684052" y="3820138"/>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6" name="Freeform 6">
            <a:extLst>
              <a:ext uri="{FF2B5EF4-FFF2-40B4-BE49-F238E27FC236}">
                <a16:creationId xmlns:a16="http://schemas.microsoft.com/office/drawing/2014/main" id="{846D05CE-F74C-4E66-A2E5-3BC88138A658}"/>
              </a:ext>
            </a:extLst>
          </p:cNvPr>
          <p:cNvSpPr>
            <a:spLocks/>
          </p:cNvSpPr>
          <p:nvPr/>
        </p:nvSpPr>
        <p:spPr bwMode="auto">
          <a:xfrm>
            <a:off x="3220102" y="2584644"/>
            <a:ext cx="327617" cy="293110"/>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17" name="Freeform 54">
            <a:extLst>
              <a:ext uri="{FF2B5EF4-FFF2-40B4-BE49-F238E27FC236}">
                <a16:creationId xmlns:a16="http://schemas.microsoft.com/office/drawing/2014/main" id="{7F9BACE9-B3AC-4BEF-A855-715645B0085A}"/>
              </a:ext>
            </a:extLst>
          </p:cNvPr>
          <p:cNvSpPr>
            <a:spLocks noEditPoints="1"/>
          </p:cNvSpPr>
          <p:nvPr/>
        </p:nvSpPr>
        <p:spPr bwMode="auto">
          <a:xfrm>
            <a:off x="5096436" y="4022047"/>
            <a:ext cx="206954" cy="211607"/>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19" name="TextBox 18">
            <a:extLst>
              <a:ext uri="{FF2B5EF4-FFF2-40B4-BE49-F238E27FC236}">
                <a16:creationId xmlns:a16="http://schemas.microsoft.com/office/drawing/2014/main" id="{8589A4E7-442F-47D1-B404-1AE3101DC1DC}"/>
              </a:ext>
            </a:extLst>
          </p:cNvPr>
          <p:cNvSpPr txBox="1"/>
          <p:nvPr/>
        </p:nvSpPr>
        <p:spPr>
          <a:xfrm>
            <a:off x="3595088" y="3074205"/>
            <a:ext cx="1361778" cy="554639"/>
          </a:xfrm>
          <a:prstGeom prst="rect">
            <a:avLst/>
          </a:prstGeom>
          <a:noFill/>
        </p:spPr>
        <p:txBody>
          <a:bodyPr wrap="square" rtlCol="0">
            <a:spAutoFit/>
          </a:bodyPr>
          <a:lstStyle>
            <a:defPPr>
              <a:defRPr lang="en-US"/>
            </a:defPPr>
            <a:lvl1pPr algn="ctr" defTabSz="1218987">
              <a:defRPr sz="1400" b="1" kern="0">
                <a:solidFill>
                  <a:prstClr val="white"/>
                </a:solidFill>
                <a:cs typeface="Arial" panose="020B0604020202020204" pitchFamily="34" charset="0"/>
              </a:defRPr>
            </a:lvl1pPr>
          </a:lstStyle>
          <a:p>
            <a:pPr defTabSz="915337" fontAlgn="auto">
              <a:spcBef>
                <a:spcPts val="0"/>
              </a:spcBef>
              <a:spcAft>
                <a:spcPts val="0"/>
              </a:spcAft>
            </a:pPr>
            <a:r>
              <a:rPr lang="en-US" sz="1502" dirty="0">
                <a:solidFill>
                  <a:schemeClr val="tx1"/>
                </a:solidFill>
                <a:latin typeface="Calibri"/>
                <a:ea typeface="+mn-ea"/>
              </a:rPr>
              <a:t>Data Ecosystem</a:t>
            </a:r>
          </a:p>
        </p:txBody>
      </p:sp>
      <p:sp>
        <p:nvSpPr>
          <p:cNvPr id="18" name="Freeform 55">
            <a:extLst>
              <a:ext uri="{FF2B5EF4-FFF2-40B4-BE49-F238E27FC236}">
                <a16:creationId xmlns:a16="http://schemas.microsoft.com/office/drawing/2014/main" id="{EAEFCCEF-B950-4277-AB96-073DCBC1DCD0}"/>
              </a:ext>
            </a:extLst>
          </p:cNvPr>
          <p:cNvSpPr>
            <a:spLocks/>
          </p:cNvSpPr>
          <p:nvPr/>
        </p:nvSpPr>
        <p:spPr bwMode="auto">
          <a:xfrm>
            <a:off x="5019677" y="4243628"/>
            <a:ext cx="283713" cy="127918"/>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1" name="Freeform 9">
            <a:extLst>
              <a:ext uri="{FF2B5EF4-FFF2-40B4-BE49-F238E27FC236}">
                <a16:creationId xmlns:a16="http://schemas.microsoft.com/office/drawing/2014/main" id="{A5B4412B-0BF9-4DAB-AA81-75B7A3F1D492}"/>
              </a:ext>
            </a:extLst>
          </p:cNvPr>
          <p:cNvSpPr>
            <a:spLocks/>
          </p:cNvSpPr>
          <p:nvPr/>
        </p:nvSpPr>
        <p:spPr bwMode="auto">
          <a:xfrm>
            <a:off x="4532080" y="2186636"/>
            <a:ext cx="1157460" cy="1021579"/>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alpha val="47000"/>
            </a:sysClr>
          </a:solidFill>
          <a:ln w="9525">
            <a:noFill/>
            <a:round/>
            <a:headEnd/>
            <a:tailEnd/>
          </a:ln>
          <a:effectLst>
            <a:outerShdw sx="102000" sy="102000" algn="ctr" rotWithShape="0">
              <a:prstClr val="black">
                <a:alpha val="64000"/>
              </a:prstClr>
            </a:outerShdw>
          </a:effectLst>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sp>
        <p:nvSpPr>
          <p:cNvPr id="22" name="Freeform 9">
            <a:extLst>
              <a:ext uri="{FF2B5EF4-FFF2-40B4-BE49-F238E27FC236}">
                <a16:creationId xmlns:a16="http://schemas.microsoft.com/office/drawing/2014/main" id="{F874D4C7-94C3-44D8-807E-1726EF9AA688}"/>
              </a:ext>
            </a:extLst>
          </p:cNvPr>
          <p:cNvSpPr>
            <a:spLocks/>
          </p:cNvSpPr>
          <p:nvPr/>
        </p:nvSpPr>
        <p:spPr bwMode="auto">
          <a:xfrm>
            <a:off x="4684052"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000000"/>
              </a:solidFill>
              <a:ea typeface="+mn-ea"/>
              <a:cs typeface="Arial" panose="020B0604020202020204" pitchFamily="34" charset="0"/>
            </a:endParaRPr>
          </a:p>
        </p:txBody>
      </p:sp>
      <p:pic>
        <p:nvPicPr>
          <p:cNvPr id="23" name="Picture 2" descr="http://myato/tools/Icons/037time1.png">
            <a:extLst>
              <a:ext uri="{FF2B5EF4-FFF2-40B4-BE49-F238E27FC236}">
                <a16:creationId xmlns:a16="http://schemas.microsoft.com/office/drawing/2014/main" id="{7982CE1C-324A-4242-B3E4-78EEAA86B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555" y="2561804"/>
            <a:ext cx="264509" cy="329331"/>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53">
            <a:extLst>
              <a:ext uri="{FF2B5EF4-FFF2-40B4-BE49-F238E27FC236}">
                <a16:creationId xmlns:a16="http://schemas.microsoft.com/office/drawing/2014/main" id="{F75F1F3B-E680-4DFE-BA35-7F55A9052E8C}"/>
              </a:ext>
            </a:extLst>
          </p:cNvPr>
          <p:cNvSpPr>
            <a:spLocks/>
          </p:cNvSpPr>
          <p:nvPr/>
        </p:nvSpPr>
        <p:spPr bwMode="auto">
          <a:xfrm>
            <a:off x="5173196" y="4071914"/>
            <a:ext cx="53859" cy="112308"/>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solidFill>
            <a:srgbClr val="FCC41D"/>
          </a:solidFill>
          <a:ln w="0">
            <a:noFill/>
            <a:prstDash val="solid"/>
            <a:round/>
            <a:headEnd/>
            <a:tailEnd/>
          </a:ln>
        </p:spPr>
        <p:txBody>
          <a:bodyPr vert="horz" wrap="square" lIns="68665" tIns="34332" rIns="68665" bIns="34332" numCol="1" anchor="t" anchorCtr="0" compatLnSpc="1">
            <a:prstTxWarp prst="textNoShape">
              <a:avLst/>
            </a:prstTxWarp>
          </a:bodyPr>
          <a:lstStyle/>
          <a:p>
            <a:pPr defTabSz="915337" fontAlgn="auto">
              <a:spcBef>
                <a:spcPts val="0"/>
              </a:spcBef>
              <a:spcAft>
                <a:spcPts val="0"/>
              </a:spcAft>
              <a:defRPr/>
            </a:pPr>
            <a:endParaRPr lang="en-US" sz="1802" kern="0">
              <a:solidFill>
                <a:srgbClr val="3F6EC2"/>
              </a:solidFill>
              <a:ea typeface="+mn-ea"/>
              <a:cs typeface="Arial" panose="020B0604020202020204" pitchFamily="34" charset="0"/>
            </a:endParaRPr>
          </a:p>
        </p:txBody>
      </p:sp>
      <p:sp>
        <p:nvSpPr>
          <p:cNvPr id="25" name="Freeform 48">
            <a:extLst>
              <a:ext uri="{FF2B5EF4-FFF2-40B4-BE49-F238E27FC236}">
                <a16:creationId xmlns:a16="http://schemas.microsoft.com/office/drawing/2014/main" id="{775AA3E9-E769-48AD-BD58-B3BF4C584F20}"/>
              </a:ext>
            </a:extLst>
          </p:cNvPr>
          <p:cNvSpPr>
            <a:spLocks noEditPoints="1"/>
          </p:cNvSpPr>
          <p:nvPr/>
        </p:nvSpPr>
        <p:spPr bwMode="auto">
          <a:xfrm>
            <a:off x="3314326" y="4095204"/>
            <a:ext cx="330338" cy="280995"/>
          </a:xfrm>
          <a:custGeom>
            <a:avLst/>
            <a:gdLst>
              <a:gd name="T0" fmla="*/ 1881 w 3739"/>
              <a:gd name="T1" fmla="*/ 3186 h 3201"/>
              <a:gd name="T2" fmla="*/ 672 w 3739"/>
              <a:gd name="T3" fmla="*/ 3186 h 3201"/>
              <a:gd name="T4" fmla="*/ 3739 w 3739"/>
              <a:gd name="T5" fmla="*/ 3107 h 3201"/>
              <a:gd name="T6" fmla="*/ 1276 w 3739"/>
              <a:gd name="T7" fmla="*/ 2782 h 3201"/>
              <a:gd name="T8" fmla="*/ 1487 w 3739"/>
              <a:gd name="T9" fmla="*/ 2798 h 3201"/>
              <a:gd name="T10" fmla="*/ 1617 w 3739"/>
              <a:gd name="T11" fmla="*/ 2834 h 3201"/>
              <a:gd name="T12" fmla="*/ 1680 w 3739"/>
              <a:gd name="T13" fmla="*/ 2867 h 3201"/>
              <a:gd name="T14" fmla="*/ 830 w 3739"/>
              <a:gd name="T15" fmla="*/ 2858 h 3201"/>
              <a:gd name="T16" fmla="*/ 977 w 3739"/>
              <a:gd name="T17" fmla="*/ 2813 h 3201"/>
              <a:gd name="T18" fmla="*/ 1206 w 3739"/>
              <a:gd name="T19" fmla="*/ 2783 h 3201"/>
              <a:gd name="T20" fmla="*/ 2554 w 3739"/>
              <a:gd name="T21" fmla="*/ 2782 h 3201"/>
              <a:gd name="T22" fmla="*/ 295 w 3739"/>
              <a:gd name="T23" fmla="*/ 2150 h 3201"/>
              <a:gd name="T24" fmla="*/ 172 w 3739"/>
              <a:gd name="T25" fmla="*/ 2222 h 3201"/>
              <a:gd name="T26" fmla="*/ 124 w 3739"/>
              <a:gd name="T27" fmla="*/ 2357 h 3201"/>
              <a:gd name="T28" fmla="*/ 172 w 3739"/>
              <a:gd name="T29" fmla="*/ 2493 h 3201"/>
              <a:gd name="T30" fmla="*/ 295 w 3739"/>
              <a:gd name="T31" fmla="*/ 2564 h 3201"/>
              <a:gd name="T32" fmla="*/ 439 w 3739"/>
              <a:gd name="T33" fmla="*/ 2539 h 3201"/>
              <a:gd name="T34" fmla="*/ 530 w 3739"/>
              <a:gd name="T35" fmla="*/ 2431 h 3201"/>
              <a:gd name="T36" fmla="*/ 530 w 3739"/>
              <a:gd name="T37" fmla="*/ 2283 h 3201"/>
              <a:gd name="T38" fmla="*/ 439 w 3739"/>
              <a:gd name="T39" fmla="*/ 2175 h 3201"/>
              <a:gd name="T40" fmla="*/ 3325 w 3739"/>
              <a:gd name="T41" fmla="*/ 2134 h 3201"/>
              <a:gd name="T42" fmla="*/ 3228 w 3739"/>
              <a:gd name="T43" fmla="*/ 2175 h 3201"/>
              <a:gd name="T44" fmla="*/ 3177 w 3739"/>
              <a:gd name="T45" fmla="*/ 2277 h 3201"/>
              <a:gd name="T46" fmla="*/ 3188 w 3739"/>
              <a:gd name="T47" fmla="*/ 2412 h 3201"/>
              <a:gd name="T48" fmla="*/ 3267 w 3739"/>
              <a:gd name="T49" fmla="*/ 2522 h 3201"/>
              <a:gd name="T50" fmla="*/ 3381 w 3739"/>
              <a:gd name="T51" fmla="*/ 2550 h 3201"/>
              <a:gd name="T52" fmla="*/ 3467 w 3739"/>
              <a:gd name="T53" fmla="*/ 2489 h 3201"/>
              <a:gd name="T54" fmla="*/ 3505 w 3739"/>
              <a:gd name="T55" fmla="*/ 2376 h 3201"/>
              <a:gd name="T56" fmla="*/ 3474 w 3739"/>
              <a:gd name="T57" fmla="*/ 2240 h 3201"/>
              <a:gd name="T58" fmla="*/ 3383 w 3739"/>
              <a:gd name="T59" fmla="*/ 2148 h 3201"/>
              <a:gd name="T60" fmla="*/ 841 w 3739"/>
              <a:gd name="T61" fmla="*/ 1087 h 3201"/>
              <a:gd name="T62" fmla="*/ 1023 w 3739"/>
              <a:gd name="T63" fmla="*/ 1131 h 3201"/>
              <a:gd name="T64" fmla="*/ 1276 w 3739"/>
              <a:gd name="T65" fmla="*/ 1151 h 3201"/>
              <a:gd name="T66" fmla="*/ 1499 w 3739"/>
              <a:gd name="T67" fmla="*/ 1135 h 3201"/>
              <a:gd name="T68" fmla="*/ 1652 w 3739"/>
              <a:gd name="T69" fmla="*/ 1095 h 3201"/>
              <a:gd name="T70" fmla="*/ 1619 w 3739"/>
              <a:gd name="T71" fmla="*/ 2692 h 3201"/>
              <a:gd name="T72" fmla="*/ 1451 w 3739"/>
              <a:gd name="T73" fmla="*/ 2657 h 3201"/>
              <a:gd name="T74" fmla="*/ 1207 w 3739"/>
              <a:gd name="T75" fmla="*/ 2648 h 3201"/>
              <a:gd name="T76" fmla="*/ 971 w 3739"/>
              <a:gd name="T77" fmla="*/ 2676 h 3201"/>
              <a:gd name="T78" fmla="*/ 807 w 3739"/>
              <a:gd name="T79" fmla="*/ 2723 h 3201"/>
              <a:gd name="T80" fmla="*/ 2554 w 3739"/>
              <a:gd name="T81" fmla="*/ 2445 h 3201"/>
              <a:gd name="T82" fmla="*/ 1680 w 3739"/>
              <a:gd name="T83" fmla="*/ 689 h 3201"/>
              <a:gd name="T84" fmla="*/ 1637 w 3739"/>
              <a:gd name="T85" fmla="*/ 955 h 3201"/>
              <a:gd name="T86" fmla="*/ 1526 w 3739"/>
              <a:gd name="T87" fmla="*/ 991 h 3201"/>
              <a:gd name="T88" fmla="*/ 1338 w 3739"/>
              <a:gd name="T89" fmla="*/ 1015 h 3201"/>
              <a:gd name="T90" fmla="*/ 1081 w 3739"/>
              <a:gd name="T91" fmla="*/ 1004 h 3201"/>
              <a:gd name="T92" fmla="*/ 894 w 3739"/>
              <a:gd name="T93" fmla="*/ 962 h 3201"/>
              <a:gd name="T94" fmla="*/ 807 w 3739"/>
              <a:gd name="T95" fmla="*/ 689 h 3201"/>
              <a:gd name="T96" fmla="*/ 1881 w 3739"/>
              <a:gd name="T97" fmla="*/ 689 h 3201"/>
              <a:gd name="T98" fmla="*/ 672 w 3739"/>
              <a:gd name="T99" fmla="*/ 2782 h 3201"/>
              <a:gd name="T100" fmla="*/ 3659 w 3739"/>
              <a:gd name="T101" fmla="*/ 2710 h 3201"/>
              <a:gd name="T102" fmla="*/ 1881 w 3739"/>
              <a:gd name="T103" fmla="*/ 15 h 3201"/>
              <a:gd name="T104" fmla="*/ 1881 w 3739"/>
              <a:gd name="T105" fmla="*/ 15 h 3201"/>
              <a:gd name="T106" fmla="*/ 0 w 3739"/>
              <a:gd name="T107" fmla="*/ 352 h 3201"/>
              <a:gd name="T108" fmla="*/ 2712 w 3739"/>
              <a:gd name="T109" fmla="*/ 425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9" h="3201">
                <a:moveTo>
                  <a:pt x="1881" y="2916"/>
                </a:moveTo>
                <a:lnTo>
                  <a:pt x="2554" y="2916"/>
                </a:lnTo>
                <a:lnTo>
                  <a:pt x="2554" y="3186"/>
                </a:lnTo>
                <a:lnTo>
                  <a:pt x="1881" y="3186"/>
                </a:lnTo>
                <a:lnTo>
                  <a:pt x="1881" y="2916"/>
                </a:lnTo>
                <a:close/>
                <a:moveTo>
                  <a:pt x="0" y="2916"/>
                </a:moveTo>
                <a:lnTo>
                  <a:pt x="672" y="2916"/>
                </a:lnTo>
                <a:lnTo>
                  <a:pt x="672" y="3186"/>
                </a:lnTo>
                <a:lnTo>
                  <a:pt x="0" y="3186"/>
                </a:lnTo>
                <a:lnTo>
                  <a:pt x="0" y="2916"/>
                </a:lnTo>
                <a:close/>
                <a:moveTo>
                  <a:pt x="3686" y="2842"/>
                </a:moveTo>
                <a:lnTo>
                  <a:pt x="3739" y="3107"/>
                </a:lnTo>
                <a:lnTo>
                  <a:pt x="3279" y="3201"/>
                </a:lnTo>
                <a:lnTo>
                  <a:pt x="3226" y="2937"/>
                </a:lnTo>
                <a:lnTo>
                  <a:pt x="3686" y="2842"/>
                </a:lnTo>
                <a:close/>
                <a:moveTo>
                  <a:pt x="1276" y="2782"/>
                </a:moveTo>
                <a:lnTo>
                  <a:pt x="1338" y="2783"/>
                </a:lnTo>
                <a:lnTo>
                  <a:pt x="1393" y="2787"/>
                </a:lnTo>
                <a:lnTo>
                  <a:pt x="1443" y="2791"/>
                </a:lnTo>
                <a:lnTo>
                  <a:pt x="1487" y="2798"/>
                </a:lnTo>
                <a:lnTo>
                  <a:pt x="1527" y="2806"/>
                </a:lnTo>
                <a:lnTo>
                  <a:pt x="1561" y="2815"/>
                </a:lnTo>
                <a:lnTo>
                  <a:pt x="1591" y="2824"/>
                </a:lnTo>
                <a:lnTo>
                  <a:pt x="1617" y="2834"/>
                </a:lnTo>
                <a:lnTo>
                  <a:pt x="1638" y="2843"/>
                </a:lnTo>
                <a:lnTo>
                  <a:pt x="1655" y="2853"/>
                </a:lnTo>
                <a:lnTo>
                  <a:pt x="1670" y="2861"/>
                </a:lnTo>
                <a:lnTo>
                  <a:pt x="1680" y="2867"/>
                </a:lnTo>
                <a:lnTo>
                  <a:pt x="1680" y="3186"/>
                </a:lnTo>
                <a:lnTo>
                  <a:pt x="807" y="3186"/>
                </a:lnTo>
                <a:lnTo>
                  <a:pt x="807" y="2870"/>
                </a:lnTo>
                <a:lnTo>
                  <a:pt x="830" y="2858"/>
                </a:lnTo>
                <a:lnTo>
                  <a:pt x="860" y="2848"/>
                </a:lnTo>
                <a:lnTo>
                  <a:pt x="894" y="2836"/>
                </a:lnTo>
                <a:lnTo>
                  <a:pt x="933" y="2824"/>
                </a:lnTo>
                <a:lnTo>
                  <a:pt x="977" y="2813"/>
                </a:lnTo>
                <a:lnTo>
                  <a:pt x="1027" y="2802"/>
                </a:lnTo>
                <a:lnTo>
                  <a:pt x="1081" y="2795"/>
                </a:lnTo>
                <a:lnTo>
                  <a:pt x="1141" y="2788"/>
                </a:lnTo>
                <a:lnTo>
                  <a:pt x="1206" y="2783"/>
                </a:lnTo>
                <a:lnTo>
                  <a:pt x="1276" y="2782"/>
                </a:lnTo>
                <a:close/>
                <a:moveTo>
                  <a:pt x="1881" y="2579"/>
                </a:moveTo>
                <a:lnTo>
                  <a:pt x="2554" y="2579"/>
                </a:lnTo>
                <a:lnTo>
                  <a:pt x="2554" y="2782"/>
                </a:lnTo>
                <a:lnTo>
                  <a:pt x="1881" y="2782"/>
                </a:lnTo>
                <a:lnTo>
                  <a:pt x="1881" y="2579"/>
                </a:lnTo>
                <a:close/>
                <a:moveTo>
                  <a:pt x="334" y="2146"/>
                </a:moveTo>
                <a:lnTo>
                  <a:pt x="295" y="2150"/>
                </a:lnTo>
                <a:lnTo>
                  <a:pt x="260" y="2159"/>
                </a:lnTo>
                <a:lnTo>
                  <a:pt x="227" y="2175"/>
                </a:lnTo>
                <a:lnTo>
                  <a:pt x="197" y="2195"/>
                </a:lnTo>
                <a:lnTo>
                  <a:pt x="172" y="2222"/>
                </a:lnTo>
                <a:lnTo>
                  <a:pt x="152" y="2251"/>
                </a:lnTo>
                <a:lnTo>
                  <a:pt x="136" y="2283"/>
                </a:lnTo>
                <a:lnTo>
                  <a:pt x="127" y="2320"/>
                </a:lnTo>
                <a:lnTo>
                  <a:pt x="124" y="2357"/>
                </a:lnTo>
                <a:lnTo>
                  <a:pt x="127" y="2395"/>
                </a:lnTo>
                <a:lnTo>
                  <a:pt x="136" y="2431"/>
                </a:lnTo>
                <a:lnTo>
                  <a:pt x="152" y="2463"/>
                </a:lnTo>
                <a:lnTo>
                  <a:pt x="172" y="2493"/>
                </a:lnTo>
                <a:lnTo>
                  <a:pt x="197" y="2519"/>
                </a:lnTo>
                <a:lnTo>
                  <a:pt x="227" y="2539"/>
                </a:lnTo>
                <a:lnTo>
                  <a:pt x="260" y="2554"/>
                </a:lnTo>
                <a:lnTo>
                  <a:pt x="295" y="2564"/>
                </a:lnTo>
                <a:lnTo>
                  <a:pt x="334" y="2568"/>
                </a:lnTo>
                <a:lnTo>
                  <a:pt x="371" y="2564"/>
                </a:lnTo>
                <a:lnTo>
                  <a:pt x="406" y="2554"/>
                </a:lnTo>
                <a:lnTo>
                  <a:pt x="439" y="2539"/>
                </a:lnTo>
                <a:lnTo>
                  <a:pt x="469" y="2519"/>
                </a:lnTo>
                <a:lnTo>
                  <a:pt x="494" y="2493"/>
                </a:lnTo>
                <a:lnTo>
                  <a:pt x="514" y="2463"/>
                </a:lnTo>
                <a:lnTo>
                  <a:pt x="530" y="2431"/>
                </a:lnTo>
                <a:lnTo>
                  <a:pt x="540" y="2395"/>
                </a:lnTo>
                <a:lnTo>
                  <a:pt x="543" y="2357"/>
                </a:lnTo>
                <a:lnTo>
                  <a:pt x="540" y="2320"/>
                </a:lnTo>
                <a:lnTo>
                  <a:pt x="530" y="2283"/>
                </a:lnTo>
                <a:lnTo>
                  <a:pt x="514" y="2251"/>
                </a:lnTo>
                <a:lnTo>
                  <a:pt x="494" y="2222"/>
                </a:lnTo>
                <a:lnTo>
                  <a:pt x="469" y="2195"/>
                </a:lnTo>
                <a:lnTo>
                  <a:pt x="439" y="2175"/>
                </a:lnTo>
                <a:lnTo>
                  <a:pt x="406" y="2159"/>
                </a:lnTo>
                <a:lnTo>
                  <a:pt x="371" y="2150"/>
                </a:lnTo>
                <a:lnTo>
                  <a:pt x="334" y="2146"/>
                </a:lnTo>
                <a:close/>
                <a:moveTo>
                  <a:pt x="3325" y="2134"/>
                </a:moveTo>
                <a:lnTo>
                  <a:pt x="3296" y="2136"/>
                </a:lnTo>
                <a:lnTo>
                  <a:pt x="3271" y="2144"/>
                </a:lnTo>
                <a:lnTo>
                  <a:pt x="3248" y="2157"/>
                </a:lnTo>
                <a:lnTo>
                  <a:pt x="3228" y="2175"/>
                </a:lnTo>
                <a:lnTo>
                  <a:pt x="3210" y="2195"/>
                </a:lnTo>
                <a:lnTo>
                  <a:pt x="3195" y="2220"/>
                </a:lnTo>
                <a:lnTo>
                  <a:pt x="3184" y="2248"/>
                </a:lnTo>
                <a:lnTo>
                  <a:pt x="3177" y="2277"/>
                </a:lnTo>
                <a:lnTo>
                  <a:pt x="3173" y="2309"/>
                </a:lnTo>
                <a:lnTo>
                  <a:pt x="3173" y="2342"/>
                </a:lnTo>
                <a:lnTo>
                  <a:pt x="3178" y="2375"/>
                </a:lnTo>
                <a:lnTo>
                  <a:pt x="3188" y="2412"/>
                </a:lnTo>
                <a:lnTo>
                  <a:pt x="3203" y="2446"/>
                </a:lnTo>
                <a:lnTo>
                  <a:pt x="3221" y="2476"/>
                </a:lnTo>
                <a:lnTo>
                  <a:pt x="3243" y="2501"/>
                </a:lnTo>
                <a:lnTo>
                  <a:pt x="3267" y="2522"/>
                </a:lnTo>
                <a:lnTo>
                  <a:pt x="3294" y="2538"/>
                </a:lnTo>
                <a:lnTo>
                  <a:pt x="3322" y="2547"/>
                </a:lnTo>
                <a:lnTo>
                  <a:pt x="3351" y="2552"/>
                </a:lnTo>
                <a:lnTo>
                  <a:pt x="3381" y="2550"/>
                </a:lnTo>
                <a:lnTo>
                  <a:pt x="3406" y="2540"/>
                </a:lnTo>
                <a:lnTo>
                  <a:pt x="3430" y="2528"/>
                </a:lnTo>
                <a:lnTo>
                  <a:pt x="3450" y="2511"/>
                </a:lnTo>
                <a:lnTo>
                  <a:pt x="3467" y="2489"/>
                </a:lnTo>
                <a:lnTo>
                  <a:pt x="3482" y="2465"/>
                </a:lnTo>
                <a:lnTo>
                  <a:pt x="3493" y="2438"/>
                </a:lnTo>
                <a:lnTo>
                  <a:pt x="3500" y="2408"/>
                </a:lnTo>
                <a:lnTo>
                  <a:pt x="3505" y="2376"/>
                </a:lnTo>
                <a:lnTo>
                  <a:pt x="3503" y="2343"/>
                </a:lnTo>
                <a:lnTo>
                  <a:pt x="3499" y="2309"/>
                </a:lnTo>
                <a:lnTo>
                  <a:pt x="3489" y="2273"/>
                </a:lnTo>
                <a:lnTo>
                  <a:pt x="3474" y="2240"/>
                </a:lnTo>
                <a:lnTo>
                  <a:pt x="3456" y="2210"/>
                </a:lnTo>
                <a:lnTo>
                  <a:pt x="3434" y="2184"/>
                </a:lnTo>
                <a:lnTo>
                  <a:pt x="3409" y="2163"/>
                </a:lnTo>
                <a:lnTo>
                  <a:pt x="3383" y="2148"/>
                </a:lnTo>
                <a:lnTo>
                  <a:pt x="3355" y="2137"/>
                </a:lnTo>
                <a:lnTo>
                  <a:pt x="3325" y="2134"/>
                </a:lnTo>
                <a:close/>
                <a:moveTo>
                  <a:pt x="807" y="1074"/>
                </a:moveTo>
                <a:lnTo>
                  <a:pt x="841" y="1087"/>
                </a:lnTo>
                <a:lnTo>
                  <a:pt x="880" y="1098"/>
                </a:lnTo>
                <a:lnTo>
                  <a:pt x="924" y="1111"/>
                </a:lnTo>
                <a:lnTo>
                  <a:pt x="971" y="1121"/>
                </a:lnTo>
                <a:lnTo>
                  <a:pt x="1023" y="1131"/>
                </a:lnTo>
                <a:lnTo>
                  <a:pt x="1080" y="1139"/>
                </a:lnTo>
                <a:lnTo>
                  <a:pt x="1141" y="1145"/>
                </a:lnTo>
                <a:lnTo>
                  <a:pt x="1207" y="1150"/>
                </a:lnTo>
                <a:lnTo>
                  <a:pt x="1276" y="1151"/>
                </a:lnTo>
                <a:lnTo>
                  <a:pt x="1340" y="1150"/>
                </a:lnTo>
                <a:lnTo>
                  <a:pt x="1398" y="1146"/>
                </a:lnTo>
                <a:lnTo>
                  <a:pt x="1451" y="1142"/>
                </a:lnTo>
                <a:lnTo>
                  <a:pt x="1499" y="1135"/>
                </a:lnTo>
                <a:lnTo>
                  <a:pt x="1543" y="1126"/>
                </a:lnTo>
                <a:lnTo>
                  <a:pt x="1584" y="1117"/>
                </a:lnTo>
                <a:lnTo>
                  <a:pt x="1619" y="1105"/>
                </a:lnTo>
                <a:lnTo>
                  <a:pt x="1652" y="1095"/>
                </a:lnTo>
                <a:lnTo>
                  <a:pt x="1680" y="1082"/>
                </a:lnTo>
                <a:lnTo>
                  <a:pt x="1680" y="2715"/>
                </a:lnTo>
                <a:lnTo>
                  <a:pt x="1652" y="2703"/>
                </a:lnTo>
                <a:lnTo>
                  <a:pt x="1619" y="2692"/>
                </a:lnTo>
                <a:lnTo>
                  <a:pt x="1584" y="2682"/>
                </a:lnTo>
                <a:lnTo>
                  <a:pt x="1543" y="2671"/>
                </a:lnTo>
                <a:lnTo>
                  <a:pt x="1499" y="2664"/>
                </a:lnTo>
                <a:lnTo>
                  <a:pt x="1451" y="2657"/>
                </a:lnTo>
                <a:lnTo>
                  <a:pt x="1398" y="2651"/>
                </a:lnTo>
                <a:lnTo>
                  <a:pt x="1340" y="2648"/>
                </a:lnTo>
                <a:lnTo>
                  <a:pt x="1276" y="2646"/>
                </a:lnTo>
                <a:lnTo>
                  <a:pt x="1207" y="2648"/>
                </a:lnTo>
                <a:lnTo>
                  <a:pt x="1141" y="2652"/>
                </a:lnTo>
                <a:lnTo>
                  <a:pt x="1080" y="2658"/>
                </a:lnTo>
                <a:lnTo>
                  <a:pt x="1023" y="2667"/>
                </a:lnTo>
                <a:lnTo>
                  <a:pt x="971" y="2676"/>
                </a:lnTo>
                <a:lnTo>
                  <a:pt x="924" y="2687"/>
                </a:lnTo>
                <a:lnTo>
                  <a:pt x="880" y="2699"/>
                </a:lnTo>
                <a:lnTo>
                  <a:pt x="841" y="2711"/>
                </a:lnTo>
                <a:lnTo>
                  <a:pt x="807" y="2723"/>
                </a:lnTo>
                <a:lnTo>
                  <a:pt x="807" y="1074"/>
                </a:lnTo>
                <a:close/>
                <a:moveTo>
                  <a:pt x="1881" y="825"/>
                </a:moveTo>
                <a:lnTo>
                  <a:pt x="2554" y="825"/>
                </a:lnTo>
                <a:lnTo>
                  <a:pt x="2554" y="2445"/>
                </a:lnTo>
                <a:lnTo>
                  <a:pt x="1881" y="2445"/>
                </a:lnTo>
                <a:lnTo>
                  <a:pt x="1881" y="825"/>
                </a:lnTo>
                <a:close/>
                <a:moveTo>
                  <a:pt x="807" y="689"/>
                </a:moveTo>
                <a:lnTo>
                  <a:pt x="1680" y="689"/>
                </a:lnTo>
                <a:lnTo>
                  <a:pt x="1680" y="930"/>
                </a:lnTo>
                <a:lnTo>
                  <a:pt x="1669" y="937"/>
                </a:lnTo>
                <a:lnTo>
                  <a:pt x="1655" y="946"/>
                </a:lnTo>
                <a:lnTo>
                  <a:pt x="1637" y="955"/>
                </a:lnTo>
                <a:lnTo>
                  <a:pt x="1616" y="964"/>
                </a:lnTo>
                <a:lnTo>
                  <a:pt x="1591" y="973"/>
                </a:lnTo>
                <a:lnTo>
                  <a:pt x="1560" y="983"/>
                </a:lnTo>
                <a:lnTo>
                  <a:pt x="1526" y="991"/>
                </a:lnTo>
                <a:lnTo>
                  <a:pt x="1486" y="999"/>
                </a:lnTo>
                <a:lnTo>
                  <a:pt x="1442" y="1006"/>
                </a:lnTo>
                <a:lnTo>
                  <a:pt x="1393" y="1012"/>
                </a:lnTo>
                <a:lnTo>
                  <a:pt x="1338" y="1015"/>
                </a:lnTo>
                <a:lnTo>
                  <a:pt x="1276" y="1016"/>
                </a:lnTo>
                <a:lnTo>
                  <a:pt x="1206" y="1014"/>
                </a:lnTo>
                <a:lnTo>
                  <a:pt x="1141" y="1011"/>
                </a:lnTo>
                <a:lnTo>
                  <a:pt x="1081" y="1004"/>
                </a:lnTo>
                <a:lnTo>
                  <a:pt x="1027" y="995"/>
                </a:lnTo>
                <a:lnTo>
                  <a:pt x="977" y="985"/>
                </a:lnTo>
                <a:lnTo>
                  <a:pt x="933" y="973"/>
                </a:lnTo>
                <a:lnTo>
                  <a:pt x="894" y="962"/>
                </a:lnTo>
                <a:lnTo>
                  <a:pt x="860" y="950"/>
                </a:lnTo>
                <a:lnTo>
                  <a:pt x="830" y="939"/>
                </a:lnTo>
                <a:lnTo>
                  <a:pt x="807" y="929"/>
                </a:lnTo>
                <a:lnTo>
                  <a:pt x="807" y="689"/>
                </a:lnTo>
                <a:close/>
                <a:moveTo>
                  <a:pt x="1881" y="488"/>
                </a:moveTo>
                <a:lnTo>
                  <a:pt x="2554" y="488"/>
                </a:lnTo>
                <a:lnTo>
                  <a:pt x="2554" y="689"/>
                </a:lnTo>
                <a:lnTo>
                  <a:pt x="1881" y="689"/>
                </a:lnTo>
                <a:lnTo>
                  <a:pt x="1881" y="488"/>
                </a:lnTo>
                <a:close/>
                <a:moveTo>
                  <a:pt x="0" y="488"/>
                </a:moveTo>
                <a:lnTo>
                  <a:pt x="672" y="488"/>
                </a:lnTo>
                <a:lnTo>
                  <a:pt x="672" y="2782"/>
                </a:lnTo>
                <a:lnTo>
                  <a:pt x="0" y="2782"/>
                </a:lnTo>
                <a:lnTo>
                  <a:pt x="0" y="488"/>
                </a:lnTo>
                <a:close/>
                <a:moveTo>
                  <a:pt x="3199" y="463"/>
                </a:moveTo>
                <a:lnTo>
                  <a:pt x="3659" y="2710"/>
                </a:lnTo>
                <a:lnTo>
                  <a:pt x="3198" y="2805"/>
                </a:lnTo>
                <a:lnTo>
                  <a:pt x="2739" y="557"/>
                </a:lnTo>
                <a:lnTo>
                  <a:pt x="3199" y="463"/>
                </a:lnTo>
                <a:close/>
                <a:moveTo>
                  <a:pt x="1881" y="15"/>
                </a:moveTo>
                <a:lnTo>
                  <a:pt x="2554" y="15"/>
                </a:lnTo>
                <a:lnTo>
                  <a:pt x="2554" y="352"/>
                </a:lnTo>
                <a:lnTo>
                  <a:pt x="1881" y="352"/>
                </a:lnTo>
                <a:lnTo>
                  <a:pt x="1881" y="15"/>
                </a:lnTo>
                <a:close/>
                <a:moveTo>
                  <a:pt x="0" y="15"/>
                </a:moveTo>
                <a:lnTo>
                  <a:pt x="672" y="15"/>
                </a:lnTo>
                <a:lnTo>
                  <a:pt x="672" y="352"/>
                </a:lnTo>
                <a:lnTo>
                  <a:pt x="0" y="352"/>
                </a:lnTo>
                <a:lnTo>
                  <a:pt x="0" y="15"/>
                </a:lnTo>
                <a:close/>
                <a:moveTo>
                  <a:pt x="3105" y="0"/>
                </a:moveTo>
                <a:lnTo>
                  <a:pt x="3172" y="331"/>
                </a:lnTo>
                <a:lnTo>
                  <a:pt x="2712" y="425"/>
                </a:lnTo>
                <a:lnTo>
                  <a:pt x="2645" y="95"/>
                </a:lnTo>
                <a:lnTo>
                  <a:pt x="3105" y="0"/>
                </a:lnTo>
                <a:close/>
              </a:path>
            </a:pathLst>
          </a:custGeom>
          <a:solidFill>
            <a:srgbClr val="00C8D3"/>
          </a:solidFill>
          <a:ln w="0">
            <a:noFill/>
            <a:prstDash val="solid"/>
            <a:round/>
            <a:headEnd/>
            <a:tailEnd/>
          </a:ln>
        </p:spPr>
        <p:txBody>
          <a:bodyPr vert="horz" wrap="square" lIns="68665" tIns="34332" rIns="68665" bIns="34332" numCol="1" anchor="t" anchorCtr="0" compatLnSpc="1">
            <a:prstTxWarp prst="textNoShape">
              <a:avLst/>
            </a:prstTxWarp>
          </a:bodyPr>
          <a:lstStyle/>
          <a:p>
            <a:pPr defTabSz="686623" fontAlgn="auto">
              <a:spcBef>
                <a:spcPts val="0"/>
              </a:spcBef>
              <a:spcAft>
                <a:spcPts val="0"/>
              </a:spcAft>
            </a:pPr>
            <a:endParaRPr lang="en-US" sz="1352">
              <a:solidFill>
                <a:prstClr val="black"/>
              </a:solidFill>
              <a:ea typeface="+mn-ea"/>
              <a:cs typeface="Arial" panose="020B0604020202020204" pitchFamily="34" charset="0"/>
            </a:endParaRPr>
          </a:p>
        </p:txBody>
      </p:sp>
      <p:sp>
        <p:nvSpPr>
          <p:cNvPr id="2" name="Rectangle 1">
            <a:extLst>
              <a:ext uri="{FF2B5EF4-FFF2-40B4-BE49-F238E27FC236}">
                <a16:creationId xmlns:a16="http://schemas.microsoft.com/office/drawing/2014/main" id="{6238D749-B15E-4167-86F6-EDFB2EA7FA0B}"/>
              </a:ext>
            </a:extLst>
          </p:cNvPr>
          <p:cNvSpPr/>
          <p:nvPr/>
        </p:nvSpPr>
        <p:spPr>
          <a:xfrm>
            <a:off x="1231745" y="2403326"/>
            <a:ext cx="1539396" cy="646331"/>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Reference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3" name="Rectangle 2">
            <a:extLst>
              <a:ext uri="{FF2B5EF4-FFF2-40B4-BE49-F238E27FC236}">
                <a16:creationId xmlns:a16="http://schemas.microsoft.com/office/drawing/2014/main" id="{A47F791C-D7A9-4D42-BB83-9721690864B0}"/>
              </a:ext>
            </a:extLst>
          </p:cNvPr>
          <p:cNvSpPr/>
          <p:nvPr/>
        </p:nvSpPr>
        <p:spPr>
          <a:xfrm>
            <a:off x="5910762" y="2403326"/>
            <a:ext cx="1720536" cy="646331"/>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Reference</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6" name="Rectangle 25">
            <a:extLst>
              <a:ext uri="{FF2B5EF4-FFF2-40B4-BE49-F238E27FC236}">
                <a16:creationId xmlns:a16="http://schemas.microsoft.com/office/drawing/2014/main" id="{0390E7B2-82F1-4997-81C4-819587547A37}"/>
              </a:ext>
            </a:extLst>
          </p:cNvPr>
          <p:cNvSpPr/>
          <p:nvPr/>
        </p:nvSpPr>
        <p:spPr>
          <a:xfrm>
            <a:off x="1231745" y="3763692"/>
            <a:ext cx="1476879" cy="923330"/>
          </a:xfrm>
          <a:prstGeom prst="rect">
            <a:avLst/>
          </a:prstGeom>
        </p:spPr>
        <p:txBody>
          <a:bodyPr wrap="none">
            <a:spAutoFit/>
          </a:bodyPr>
          <a:lstStyle/>
          <a:p>
            <a:r>
              <a:rPr lang="en-AU" dirty="0">
                <a:solidFill>
                  <a:srgbClr val="FF0066"/>
                </a:solidFill>
                <a:latin typeface="Segoe UI Emoji" panose="020B0502040204020203" pitchFamily="34" charset="0"/>
                <a:ea typeface="Segoe UI Emoji" panose="020B0502040204020203" pitchFamily="34" charset="0"/>
              </a:rPr>
              <a:t>Data </a:t>
            </a:r>
          </a:p>
          <a:p>
            <a:r>
              <a:rPr lang="en-AU" dirty="0">
                <a:solidFill>
                  <a:srgbClr val="FF0066"/>
                </a:solidFill>
                <a:latin typeface="Segoe UI Emoji" panose="020B0502040204020203" pitchFamily="34" charset="0"/>
                <a:ea typeface="Segoe UI Emoji" panose="020B0502040204020203" pitchFamily="34" charset="0"/>
              </a:rPr>
              <a:t>Governance</a:t>
            </a:r>
          </a:p>
          <a:p>
            <a:r>
              <a:rPr lang="en-AU" dirty="0">
                <a:solidFill>
                  <a:srgbClr val="FF0066"/>
                </a:solidFill>
                <a:latin typeface="Segoe UI Emoji" panose="020B0502040204020203" pitchFamily="34" charset="0"/>
                <a:ea typeface="Segoe UI Emoji" panose="020B0502040204020203" pitchFamily="34" charset="0"/>
              </a:rPr>
              <a:t>Architecture </a:t>
            </a:r>
            <a:endParaRPr lang="en-AU" dirty="0">
              <a:solidFill>
                <a:srgbClr val="FF0066"/>
              </a:solidFill>
            </a:endParaRPr>
          </a:p>
        </p:txBody>
      </p:sp>
      <p:sp>
        <p:nvSpPr>
          <p:cNvPr id="27" name="Rectangle 26">
            <a:extLst>
              <a:ext uri="{FF2B5EF4-FFF2-40B4-BE49-F238E27FC236}">
                <a16:creationId xmlns:a16="http://schemas.microsoft.com/office/drawing/2014/main" id="{134ED26A-E526-4F79-B210-34DF5B272EFE}"/>
              </a:ext>
            </a:extLst>
          </p:cNvPr>
          <p:cNvSpPr/>
          <p:nvPr/>
        </p:nvSpPr>
        <p:spPr>
          <a:xfrm>
            <a:off x="5910762" y="3763692"/>
            <a:ext cx="1476879" cy="923330"/>
          </a:xfrm>
          <a:prstGeom prst="rect">
            <a:avLst/>
          </a:prstGeom>
        </p:spPr>
        <p:txBody>
          <a:bodyPr wrap="none">
            <a:spAutoFit/>
          </a:bodyPr>
          <a:lstStyle/>
          <a:p>
            <a:r>
              <a:rPr lang="en-AU" dirty="0">
                <a:solidFill>
                  <a:schemeClr val="bg1">
                    <a:lumMod val="75000"/>
                  </a:schemeClr>
                </a:solidFill>
                <a:latin typeface="Segoe UI Emoji" panose="020B0502040204020203" pitchFamily="34" charset="0"/>
                <a:ea typeface="Segoe UI Emoji" panose="020B0502040204020203" pitchFamily="34" charset="0"/>
              </a:rPr>
              <a:t>Data and </a:t>
            </a:r>
          </a:p>
          <a:p>
            <a:r>
              <a:rPr lang="en-AU" dirty="0">
                <a:solidFill>
                  <a:schemeClr val="bg1">
                    <a:lumMod val="75000"/>
                  </a:schemeClr>
                </a:solidFill>
                <a:latin typeface="Segoe UI Emoji" panose="020B0502040204020203" pitchFamily="34" charset="0"/>
                <a:ea typeface="Segoe UI Emoji" panose="020B0502040204020203" pitchFamily="34" charset="0"/>
              </a:rPr>
              <a:t>Analytics</a:t>
            </a:r>
          </a:p>
          <a:p>
            <a:r>
              <a:rPr lang="en-AU" dirty="0">
                <a:solidFill>
                  <a:schemeClr val="bg1">
                    <a:lumMod val="75000"/>
                  </a:schemeClr>
                </a:solidFill>
                <a:latin typeface="Segoe UI Emoji" panose="020B0502040204020203" pitchFamily="34" charset="0"/>
                <a:ea typeface="Segoe UI Emoji" panose="020B0502040204020203" pitchFamily="34" charset="0"/>
              </a:rPr>
              <a:t>Architecture </a:t>
            </a:r>
            <a:endParaRPr lang="en-AU" dirty="0">
              <a:solidFill>
                <a:schemeClr val="bg1">
                  <a:lumMod val="75000"/>
                </a:schemeClr>
              </a:solidFill>
            </a:endParaRPr>
          </a:p>
        </p:txBody>
      </p:sp>
      <p:sp>
        <p:nvSpPr>
          <p:cNvPr id="28" name="Rectangle 27">
            <a:extLst>
              <a:ext uri="{FF2B5EF4-FFF2-40B4-BE49-F238E27FC236}">
                <a16:creationId xmlns:a16="http://schemas.microsoft.com/office/drawing/2014/main" id="{BF1AFAB6-17CD-4C4E-AC6E-3D5140E59F40}"/>
              </a:ext>
            </a:extLst>
          </p:cNvPr>
          <p:cNvSpPr/>
          <p:nvPr/>
        </p:nvSpPr>
        <p:spPr>
          <a:xfrm>
            <a:off x="6059310" y="1073643"/>
            <a:ext cx="3320509" cy="461665"/>
          </a:xfrm>
          <a:prstGeom prst="rect">
            <a:avLst/>
          </a:prstGeom>
        </p:spPr>
        <p:txBody>
          <a:bodyPr wrap="square">
            <a:spAutoFit/>
          </a:bodyPr>
          <a:lstStyle/>
          <a:p>
            <a:r>
              <a:rPr lang="en-AU" sz="1200" dirty="0">
                <a:solidFill>
                  <a:schemeClr val="accent1"/>
                </a:solidFill>
                <a:latin typeface="Segoe UI Emoji" panose="020B0502040204020203" pitchFamily="34" charset="0"/>
                <a:ea typeface="Segoe UI Emoji" panose="020B0502040204020203" pitchFamily="34" charset="0"/>
              </a:rPr>
              <a:t>	</a:t>
            </a:r>
            <a:r>
              <a:rPr lang="en-AU" sz="1200" b="1" dirty="0">
                <a:solidFill>
                  <a:schemeClr val="accent1"/>
                </a:solidFill>
                <a:latin typeface="Segoe UI Emoji" panose="020B0502040204020203" pitchFamily="34" charset="0"/>
                <a:ea typeface="Segoe UI Emoji" panose="020B0502040204020203" pitchFamily="34" charset="0"/>
              </a:rPr>
              <a:t>What is it ?</a:t>
            </a:r>
          </a:p>
          <a:p>
            <a:r>
              <a:rPr lang="en-AU" sz="1200" b="1" dirty="0">
                <a:solidFill>
                  <a:schemeClr val="accent1"/>
                </a:solidFill>
                <a:latin typeface="Segoe UI Emoji" panose="020B0502040204020203" pitchFamily="34" charset="0"/>
                <a:ea typeface="Segoe UI Emoji" panose="020B0502040204020203" pitchFamily="34" charset="0"/>
              </a:rPr>
              <a:t>	Why is sit important ?</a:t>
            </a:r>
          </a:p>
        </p:txBody>
      </p:sp>
      <p:pic>
        <p:nvPicPr>
          <p:cNvPr id="30" name="Graphic 29" descr="Research">
            <a:extLst>
              <a:ext uri="{FF2B5EF4-FFF2-40B4-BE49-F238E27FC236}">
                <a16:creationId xmlns:a16="http://schemas.microsoft.com/office/drawing/2014/main" id="{DF07047E-E551-4AF5-BC93-DD76E4EE43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1104" y="981350"/>
            <a:ext cx="646250" cy="646250"/>
          </a:xfrm>
          <a:prstGeom prst="rect">
            <a:avLst/>
          </a:prstGeom>
        </p:spPr>
      </p:pic>
      <p:sp>
        <p:nvSpPr>
          <p:cNvPr id="31" name="TextBox 30">
            <a:extLst>
              <a:ext uri="{FF2B5EF4-FFF2-40B4-BE49-F238E27FC236}">
                <a16:creationId xmlns:a16="http://schemas.microsoft.com/office/drawing/2014/main" id="{C91B5FB8-86AE-4054-98A2-9DDA43A5F2BC}"/>
              </a:ext>
            </a:extLst>
          </p:cNvPr>
          <p:cNvSpPr txBox="1"/>
          <p:nvPr/>
        </p:nvSpPr>
        <p:spPr>
          <a:xfrm>
            <a:off x="363794" y="138894"/>
            <a:ext cx="8465162" cy="461665"/>
          </a:xfrm>
          <a:prstGeom prst="rect">
            <a:avLst/>
          </a:prstGeom>
          <a:noFill/>
        </p:spPr>
        <p:txBody>
          <a:bodyPr wrap="square" rtlCol="0">
            <a:spAutoFit/>
          </a:bodyPr>
          <a:lstStyle/>
          <a:p>
            <a:pPr lvl="0">
              <a:defRPr/>
            </a:pPr>
            <a:r>
              <a:rPr lang="en-AU" sz="2400" dirty="0">
                <a:solidFill>
                  <a:srgbClr val="0070C0"/>
                </a:solidFill>
                <a:latin typeface="Segoe UI Emoji" panose="020B0502040204020203" pitchFamily="34" charset="0"/>
                <a:ea typeface="Segoe UI Emoji" panose="020B0502040204020203" pitchFamily="34" charset="0"/>
              </a:rPr>
              <a:t>Session 2: Data Governance Architecture (DAMA)  </a:t>
            </a:r>
            <a:endPar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endParaRPr>
          </a:p>
        </p:txBody>
      </p:sp>
      <p:pic>
        <p:nvPicPr>
          <p:cNvPr id="32" name="Graphic 31" descr="Climbing">
            <a:extLst>
              <a:ext uri="{FF2B5EF4-FFF2-40B4-BE49-F238E27FC236}">
                <a16:creationId xmlns:a16="http://schemas.microsoft.com/office/drawing/2014/main" id="{D7C54EF3-AABA-43E6-8E18-3D78F4A028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4604" y="3820138"/>
            <a:ext cx="336457" cy="336457"/>
          </a:xfrm>
          <a:prstGeom prst="rect">
            <a:avLst/>
          </a:prstGeom>
        </p:spPr>
      </p:pic>
    </p:spTree>
    <p:extLst>
      <p:ext uri="{BB962C8B-B14F-4D97-AF65-F5344CB8AC3E}">
        <p14:creationId xmlns:p14="http://schemas.microsoft.com/office/powerpoint/2010/main" val="3359234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p:cNvSpPr txBox="1">
            <a:spLocks/>
          </p:cNvSpPr>
          <p:nvPr/>
        </p:nvSpPr>
        <p:spPr>
          <a:xfrm>
            <a:off x="1062832" y="50577"/>
            <a:ext cx="3028070" cy="239467"/>
          </a:xfrm>
          <a:prstGeom prst="rect">
            <a:avLst/>
          </a:prstGeom>
        </p:spPr>
        <p:txBody>
          <a:bodyPr vert="horz" lIns="2703" tIns="2703" rIns="2703" bIns="27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1502" b="1" i="1" dirty="0">
                <a:solidFill>
                  <a:prstClr val="white"/>
                </a:solidFill>
                <a:latin typeface="Calibri"/>
              </a:rPr>
              <a:t>Capabilities Model – Level 2</a:t>
            </a:r>
          </a:p>
        </p:txBody>
      </p:sp>
      <p:sp>
        <p:nvSpPr>
          <p:cNvPr id="9" name="Slide Number Placeholder 5"/>
          <p:cNvSpPr>
            <a:spLocks noGrp="1"/>
          </p:cNvSpPr>
          <p:nvPr>
            <p:ph type="sldNum" sz="quarter" idx="4294967295"/>
          </p:nvPr>
        </p:nvSpPr>
        <p:spPr>
          <a:xfrm>
            <a:off x="8764106" y="4974433"/>
            <a:ext cx="270333" cy="92461"/>
          </a:xfrm>
          <a:prstGeom prst="rect">
            <a:avLst/>
          </a:prstGeom>
        </p:spPr>
        <p:txBody>
          <a:bodyPr vert="horz" lIns="0" tIns="0" rIns="0" bIns="0" rtlCol="0" anchor="ctr">
            <a:spAutoFit/>
          </a:bodyPr>
          <a:lstStyle>
            <a:lvl1pPr algn="ctr">
              <a:defRPr sz="751">
                <a:solidFill>
                  <a:schemeClr val="bg1"/>
                </a:solidFill>
              </a:defRPr>
            </a:lvl1pPr>
          </a:lstStyle>
          <a:p>
            <a:pPr defTabSz="686623" fontAlgn="auto">
              <a:spcBef>
                <a:spcPts val="0"/>
              </a:spcBef>
              <a:spcAft>
                <a:spcPts val="0"/>
              </a:spcAft>
            </a:pPr>
            <a:fld id="{1E312DB4-4461-496E-BE8A-4915DF83011C}" type="slidenum">
              <a:rPr lang="en-AU" sz="601">
                <a:solidFill>
                  <a:prstClr val="white">
                    <a:lumMod val="65000"/>
                  </a:prstClr>
                </a:solidFill>
                <a:latin typeface="Calibri"/>
                <a:ea typeface="Segoe UI" panose="020B0502040204020203" pitchFamily="34" charset="0"/>
                <a:cs typeface="Segoe UI" panose="020B0502040204020203" pitchFamily="34" charset="0"/>
              </a:rPr>
              <a:pPr defTabSz="686623" fontAlgn="auto">
                <a:spcBef>
                  <a:spcPts val="0"/>
                </a:spcBef>
                <a:spcAft>
                  <a:spcPts val="0"/>
                </a:spcAft>
              </a:pPr>
              <a:t>44</a:t>
            </a:fld>
            <a:endParaRPr lang="en-AU" sz="601" dirty="0">
              <a:solidFill>
                <a:prstClr val="white">
                  <a:lumMod val="65000"/>
                </a:prstClr>
              </a:solidFill>
              <a:latin typeface="Calibri"/>
              <a:ea typeface="Segoe UI" panose="020B0502040204020203" pitchFamily="34" charset="0"/>
              <a:cs typeface="Segoe UI" panose="020B0502040204020203" pitchFamily="34" charset="0"/>
            </a:endParaRPr>
          </a:p>
        </p:txBody>
      </p:sp>
      <p:sp>
        <p:nvSpPr>
          <p:cNvPr id="7" name="TextBox 6"/>
          <p:cNvSpPr txBox="1"/>
          <p:nvPr/>
        </p:nvSpPr>
        <p:spPr>
          <a:xfrm>
            <a:off x="167530" y="412018"/>
            <a:ext cx="8735840" cy="270363"/>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r>
              <a:rPr lang="en-AU" sz="1352" dirty="0">
                <a:solidFill>
                  <a:prstClr val="black"/>
                </a:solidFill>
                <a:latin typeface="Calibri"/>
                <a:ea typeface="Segoe UI" panose="020B0502040204020203" pitchFamily="34" charset="0"/>
                <a:cs typeface="Segoe UI" panose="020B0502040204020203" pitchFamily="34" charset="0"/>
              </a:rPr>
              <a:t>Each of the logical grouping consists of a set of similar capabilities, together represents the end to end functional capability</a:t>
            </a:r>
          </a:p>
        </p:txBody>
      </p:sp>
      <p:grpSp>
        <p:nvGrpSpPr>
          <p:cNvPr id="8" name="Group 7"/>
          <p:cNvGrpSpPr/>
          <p:nvPr/>
        </p:nvGrpSpPr>
        <p:grpSpPr>
          <a:xfrm>
            <a:off x="251737" y="736454"/>
            <a:ext cx="8597560" cy="4125308"/>
            <a:chOff x="334559" y="959708"/>
            <a:chExt cx="11449279" cy="5493628"/>
          </a:xfrm>
        </p:grpSpPr>
        <p:sp>
          <p:nvSpPr>
            <p:cNvPr id="11" name="Rectangle: Rounded Corners 10">
              <a:extLst>
                <a:ext uri="{FF2B5EF4-FFF2-40B4-BE49-F238E27FC236}">
                  <a16:creationId xmlns:a16="http://schemas.microsoft.com/office/drawing/2014/main" id="{BCA40685-95A5-48CC-8FF5-5673EBADBE91}"/>
                </a:ext>
              </a:extLst>
            </p:cNvPr>
            <p:cNvSpPr/>
            <p:nvPr/>
          </p:nvSpPr>
          <p:spPr>
            <a:xfrm>
              <a:off x="957370" y="4600392"/>
              <a:ext cx="9910474" cy="828000"/>
            </a:xfrm>
            <a:prstGeom prst="roundRect">
              <a:avLst>
                <a:gd name="adj" fmla="val 9183"/>
              </a:avLst>
            </a:prstGeom>
            <a:solidFill>
              <a:srgbClr val="5B9BD5"/>
            </a:solidFill>
            <a:ln w="12700" cap="flat" cmpd="sng" algn="ctr">
              <a:solidFill>
                <a:srgbClr val="5B9BD5">
                  <a:shade val="50000"/>
                </a:srgbClr>
              </a:solidFill>
              <a:prstDash val="solid"/>
              <a:miter lim="800000"/>
            </a:ln>
            <a:effectLst/>
          </p:spPr>
          <p:txBody>
            <a:bodyPr lIns="36044" tIns="36044" rIns="36044" bIns="36044" rtlCol="0" anchor="ctr"/>
            <a:lstStyle/>
            <a:p>
              <a:pPr defTabSz="686623" fontAlgn="auto">
                <a:spcBef>
                  <a:spcPts val="0"/>
                </a:spcBef>
                <a:spcAft>
                  <a:spcPts val="0"/>
                </a:spcAft>
              </a:pPr>
              <a:r>
                <a:rPr lang="en-AU" sz="676" b="1" kern="0" dirty="0">
                  <a:solidFill>
                    <a:prstClr val="white"/>
                  </a:solidFill>
                  <a:ea typeface="+mn-ea"/>
                  <a:cs typeface="Arial" panose="020B0604020202020204" pitchFamily="34" charset="0"/>
                </a:rPr>
                <a:t>Compute</a:t>
              </a:r>
            </a:p>
            <a:p>
              <a:pPr defTabSz="686623" fontAlgn="auto">
                <a:spcBef>
                  <a:spcPts val="0"/>
                </a:spcBef>
                <a:spcAft>
                  <a:spcPts val="0"/>
                </a:spcAft>
              </a:pPr>
              <a:r>
                <a:rPr lang="en-AU" sz="676" b="1" kern="0" dirty="0">
                  <a:solidFill>
                    <a:prstClr val="white"/>
                  </a:solidFill>
                  <a:ea typeface="+mn-ea"/>
                  <a:cs typeface="Arial" panose="020B0604020202020204" pitchFamily="34" charset="0"/>
                </a:rPr>
                <a:t>&amp; Storage*</a:t>
              </a:r>
            </a:p>
          </p:txBody>
        </p:sp>
        <p:sp>
          <p:nvSpPr>
            <p:cNvPr id="12" name="Rectangle: Rounded Corners 10">
              <a:extLst>
                <a:ext uri="{FF2B5EF4-FFF2-40B4-BE49-F238E27FC236}">
                  <a16:creationId xmlns:a16="http://schemas.microsoft.com/office/drawing/2014/main" id="{BCA40685-95A5-48CC-8FF5-5673EBADBE91}"/>
                </a:ext>
              </a:extLst>
            </p:cNvPr>
            <p:cNvSpPr/>
            <p:nvPr/>
          </p:nvSpPr>
          <p:spPr>
            <a:xfrm>
              <a:off x="968694" y="5484526"/>
              <a:ext cx="9910474" cy="342000"/>
            </a:xfrm>
            <a:prstGeom prst="roundRect">
              <a:avLst/>
            </a:prstGeom>
            <a:solidFill>
              <a:srgbClr val="5B9BD5"/>
            </a:solidFill>
            <a:ln w="12700" cap="flat" cmpd="sng" algn="ctr">
              <a:solidFill>
                <a:srgbClr val="5B9BD5">
                  <a:shade val="50000"/>
                </a:srgbClr>
              </a:solidFill>
              <a:prstDash val="solid"/>
              <a:miter lim="800000"/>
            </a:ln>
            <a:effectLst/>
          </p:spPr>
          <p:txBody>
            <a:bodyPr lIns="36044" tIns="36044" rIns="36044" bIns="36044" rtlCol="0" anchor="ctr"/>
            <a:lstStyle/>
            <a:p>
              <a:pPr defTabSz="686623" fontAlgn="auto">
                <a:spcBef>
                  <a:spcPts val="0"/>
                </a:spcBef>
                <a:spcAft>
                  <a:spcPts val="0"/>
                </a:spcAft>
              </a:pPr>
              <a:r>
                <a:rPr lang="en-AU" sz="676" b="1" kern="0" dirty="0">
                  <a:solidFill>
                    <a:prstClr val="white"/>
                  </a:solidFill>
                  <a:ea typeface="+mn-ea"/>
                  <a:cs typeface="Arial" panose="020B0604020202020204" pitchFamily="34" charset="0"/>
                </a:rPr>
                <a:t>Security*</a:t>
              </a:r>
            </a:p>
          </p:txBody>
        </p:sp>
        <p:sp>
          <p:nvSpPr>
            <p:cNvPr id="13" name="Rectangle: Rounded Corners 11">
              <a:extLst>
                <a:ext uri="{FF2B5EF4-FFF2-40B4-BE49-F238E27FC236}">
                  <a16:creationId xmlns:a16="http://schemas.microsoft.com/office/drawing/2014/main" id="{FF3A0345-D50F-4BA8-8129-3E4D709BD089}"/>
                </a:ext>
              </a:extLst>
            </p:cNvPr>
            <p:cNvSpPr/>
            <p:nvPr/>
          </p:nvSpPr>
          <p:spPr>
            <a:xfrm>
              <a:off x="961702" y="2198918"/>
              <a:ext cx="1109845" cy="2340000"/>
            </a:xfrm>
            <a:prstGeom prst="roundRect">
              <a:avLst>
                <a:gd name="adj" fmla="val 9801"/>
              </a:avLst>
            </a:prstGeom>
            <a:solidFill>
              <a:sysClr val="window" lastClr="FFFFFF"/>
            </a:solidFill>
            <a:ln w="12700" cap="flat" cmpd="sng" algn="ctr">
              <a:solidFill>
                <a:srgbClr val="ED7D31"/>
              </a:solidFill>
              <a:prstDash val="solid"/>
              <a:miter lim="800000"/>
            </a:ln>
            <a:effectLst/>
          </p:spPr>
          <p:txBody>
            <a:bodyPr lIns="36044" tIns="36044" rIns="36044" bIns="36044" rtlCol="0" anchor="t"/>
            <a:lstStyle/>
            <a:p>
              <a:pPr algn="ctr" defTabSz="686623" fontAlgn="auto">
                <a:spcBef>
                  <a:spcPts val="0"/>
                </a:spcBef>
                <a:spcAft>
                  <a:spcPts val="0"/>
                </a:spcAft>
                <a:defRPr/>
              </a:pPr>
              <a:r>
                <a:rPr lang="en-AU" sz="788" b="1" kern="0" dirty="0">
                  <a:solidFill>
                    <a:prstClr val="black"/>
                  </a:solidFill>
                  <a:ea typeface="+mn-ea"/>
                  <a:cs typeface="Arial" panose="020B0604020202020204" pitchFamily="34" charset="0"/>
                </a:rPr>
                <a:t>Data Collection</a:t>
              </a:r>
              <a:endParaRPr lang="en-AU" sz="901" b="1" kern="0" dirty="0">
                <a:solidFill>
                  <a:prstClr val="black"/>
                </a:solidFill>
                <a:ea typeface="+mn-ea"/>
                <a:cs typeface="Arial" panose="020B0604020202020204" pitchFamily="34" charset="0"/>
              </a:endParaRPr>
            </a:p>
          </p:txBody>
        </p:sp>
        <p:sp>
          <p:nvSpPr>
            <p:cNvPr id="14" name="Rectangle: Rounded Corners 11">
              <a:extLst>
                <a:ext uri="{FF2B5EF4-FFF2-40B4-BE49-F238E27FC236}">
                  <a16:creationId xmlns:a16="http://schemas.microsoft.com/office/drawing/2014/main" id="{FF3A0345-D50F-4BA8-8129-3E4D709BD089}"/>
                </a:ext>
              </a:extLst>
            </p:cNvPr>
            <p:cNvSpPr/>
            <p:nvPr/>
          </p:nvSpPr>
          <p:spPr>
            <a:xfrm>
              <a:off x="2071548" y="2198918"/>
              <a:ext cx="1435014" cy="2340000"/>
            </a:xfrm>
            <a:prstGeom prst="roundRect">
              <a:avLst>
                <a:gd name="adj" fmla="val 8323"/>
              </a:avLst>
            </a:prstGeom>
            <a:solidFill>
              <a:sysClr val="window" lastClr="FFFFFF"/>
            </a:solidFill>
            <a:ln w="12700" cap="flat" cmpd="sng" algn="ctr">
              <a:solidFill>
                <a:srgbClr val="ED7D31"/>
              </a:solidFill>
              <a:prstDash val="solid"/>
              <a:miter lim="800000"/>
            </a:ln>
            <a:effectLst/>
          </p:spPr>
          <p:txBody>
            <a:bodyPr lIns="36044" tIns="36044" rIns="36044" bIns="36044" rtlCol="0" anchor="t"/>
            <a:lstStyle/>
            <a:p>
              <a:pPr algn="ctr" defTabSz="686623" fontAlgn="auto">
                <a:spcBef>
                  <a:spcPts val="0"/>
                </a:spcBef>
                <a:spcAft>
                  <a:spcPts val="0"/>
                </a:spcAft>
                <a:defRPr/>
              </a:pPr>
              <a:r>
                <a:rPr lang="en-AU" sz="788" b="1" kern="0" dirty="0">
                  <a:solidFill>
                    <a:prstClr val="black"/>
                  </a:solidFill>
                  <a:ea typeface="+mn-ea"/>
                  <a:cs typeface="Arial" panose="020B0604020202020204" pitchFamily="34" charset="0"/>
                </a:rPr>
                <a:t>Data Provisioning</a:t>
              </a:r>
              <a:endParaRPr lang="en-AU" sz="901" b="1" kern="0" dirty="0">
                <a:solidFill>
                  <a:prstClr val="black"/>
                </a:solidFill>
                <a:ea typeface="+mn-ea"/>
                <a:cs typeface="Arial" panose="020B0604020202020204" pitchFamily="34" charset="0"/>
              </a:endParaRPr>
            </a:p>
          </p:txBody>
        </p:sp>
        <p:sp>
          <p:nvSpPr>
            <p:cNvPr id="15" name="Rectangle: Rounded Corners 11">
              <a:extLst>
                <a:ext uri="{FF2B5EF4-FFF2-40B4-BE49-F238E27FC236}">
                  <a16:creationId xmlns:a16="http://schemas.microsoft.com/office/drawing/2014/main" id="{FF3A0345-D50F-4BA8-8129-3E4D709BD089}"/>
                </a:ext>
              </a:extLst>
            </p:cNvPr>
            <p:cNvSpPr/>
            <p:nvPr/>
          </p:nvSpPr>
          <p:spPr>
            <a:xfrm>
              <a:off x="3508664" y="2198918"/>
              <a:ext cx="1296000" cy="2340000"/>
            </a:xfrm>
            <a:prstGeom prst="roundRect">
              <a:avLst>
                <a:gd name="adj" fmla="val 9286"/>
              </a:avLst>
            </a:prstGeom>
            <a:solidFill>
              <a:sysClr val="window" lastClr="FFFFFF"/>
            </a:solidFill>
            <a:ln w="12700" cap="flat" cmpd="sng" algn="ctr">
              <a:solidFill>
                <a:srgbClr val="ED7D31"/>
              </a:solidFill>
              <a:prstDash val="solid"/>
              <a:miter lim="800000"/>
            </a:ln>
            <a:effectLst/>
          </p:spPr>
          <p:txBody>
            <a:bodyPr lIns="36044" tIns="36044" rIns="36044" bIns="36044" rtlCol="0" anchor="t"/>
            <a:lstStyle/>
            <a:p>
              <a:pPr algn="ctr" defTabSz="686623" fontAlgn="auto">
                <a:spcBef>
                  <a:spcPts val="0"/>
                </a:spcBef>
                <a:spcAft>
                  <a:spcPts val="0"/>
                </a:spcAft>
                <a:defRPr/>
              </a:pPr>
              <a:r>
                <a:rPr lang="en-AU" sz="788" b="1" kern="0" dirty="0">
                  <a:solidFill>
                    <a:prstClr val="black"/>
                  </a:solidFill>
                  <a:ea typeface="+mn-ea"/>
                  <a:cs typeface="Arial" panose="020B0604020202020204" pitchFamily="34" charset="0"/>
                </a:rPr>
                <a:t>Insights &amp; Actions</a:t>
              </a:r>
              <a:endParaRPr lang="en-AU" sz="901" b="1" kern="0" dirty="0">
                <a:solidFill>
                  <a:prstClr val="black"/>
                </a:solidFill>
                <a:ea typeface="+mn-ea"/>
                <a:cs typeface="Arial" panose="020B0604020202020204" pitchFamily="34" charset="0"/>
              </a:endParaRPr>
            </a:p>
          </p:txBody>
        </p:sp>
        <p:sp>
          <p:nvSpPr>
            <p:cNvPr id="16" name="Rectangle: Rounded Corners 12">
              <a:extLst>
                <a:ext uri="{FF2B5EF4-FFF2-40B4-BE49-F238E27FC236}">
                  <a16:creationId xmlns:a16="http://schemas.microsoft.com/office/drawing/2014/main" id="{5D7D3FDC-14A7-447C-BD94-311D0A5A068D}"/>
                </a:ext>
              </a:extLst>
            </p:cNvPr>
            <p:cNvSpPr/>
            <p:nvPr/>
          </p:nvSpPr>
          <p:spPr>
            <a:xfrm>
              <a:off x="4950331" y="4671842"/>
              <a:ext cx="3385911" cy="684000"/>
            </a:xfrm>
            <a:prstGeom prst="roundRect">
              <a:avLst/>
            </a:prstGeom>
            <a:solidFill>
              <a:schemeClr val="bg1"/>
            </a:solidFill>
            <a:ln w="12700" cap="flat" cmpd="sng" algn="ctr">
              <a:solidFill>
                <a:srgbClr val="ED7D31"/>
              </a:solidFill>
              <a:prstDash val="solid"/>
              <a:miter lim="800000"/>
            </a:ln>
            <a:effectLst/>
          </p:spPr>
          <p:txBody>
            <a:bodyPr lIns="36044" tIns="36044" rIns="36044" bIns="36044" rtlCol="0" anchor="ctr"/>
            <a:lstStyle/>
            <a:p>
              <a:pPr defTabSz="686623" fontAlgn="auto">
                <a:spcBef>
                  <a:spcPts val="0"/>
                </a:spcBef>
                <a:spcAft>
                  <a:spcPts val="0"/>
                </a:spcAft>
              </a:pPr>
              <a:r>
                <a:rPr lang="en-AU" sz="676" b="1" kern="0">
                  <a:solidFill>
                    <a:prstClr val="black"/>
                  </a:solidFill>
                  <a:ea typeface="+mn-ea"/>
                  <a:cs typeface="Arial" panose="020B0604020202020204" pitchFamily="34" charset="0"/>
                </a:rPr>
                <a:t>Data </a:t>
              </a:r>
              <a:endParaRPr lang="en-AU" sz="676" b="1" kern="0" dirty="0">
                <a:solidFill>
                  <a:prstClr val="black"/>
                </a:solidFill>
                <a:ea typeface="+mn-ea"/>
                <a:cs typeface="Arial" panose="020B0604020202020204" pitchFamily="34" charset="0"/>
              </a:endParaRPr>
            </a:p>
            <a:p>
              <a:pPr defTabSz="686623" fontAlgn="auto">
                <a:spcBef>
                  <a:spcPts val="0"/>
                </a:spcBef>
                <a:spcAft>
                  <a:spcPts val="0"/>
                </a:spcAft>
              </a:pPr>
              <a:r>
                <a:rPr lang="en-AU" sz="676" b="1" kern="0">
                  <a:solidFill>
                    <a:prstClr val="black"/>
                  </a:solidFill>
                  <a:ea typeface="+mn-ea"/>
                  <a:cs typeface="Arial" panose="020B0604020202020204" pitchFamily="34" charset="0"/>
                </a:rPr>
                <a:t>Processing</a:t>
              </a:r>
              <a:r>
                <a:rPr lang="en-AU" sz="676" b="1" kern="0" dirty="0">
                  <a:solidFill>
                    <a:prstClr val="black"/>
                  </a:solidFill>
                  <a:ea typeface="+mn-ea"/>
                  <a:cs typeface="Arial" panose="020B0604020202020204" pitchFamily="34" charset="0"/>
                </a:rPr>
                <a:t>*</a:t>
              </a:r>
            </a:p>
          </p:txBody>
        </p:sp>
        <p:sp>
          <p:nvSpPr>
            <p:cNvPr id="17" name="Rectangle: Rounded Corners 11">
              <a:extLst>
                <a:ext uri="{FF2B5EF4-FFF2-40B4-BE49-F238E27FC236}">
                  <a16:creationId xmlns:a16="http://schemas.microsoft.com/office/drawing/2014/main" id="{FF3A0345-D50F-4BA8-8129-3E4D709BD089}"/>
                </a:ext>
              </a:extLst>
            </p:cNvPr>
            <p:cNvSpPr/>
            <p:nvPr/>
          </p:nvSpPr>
          <p:spPr>
            <a:xfrm>
              <a:off x="6554628" y="2198918"/>
              <a:ext cx="1316905" cy="2340000"/>
            </a:xfrm>
            <a:prstGeom prst="roundRect">
              <a:avLst>
                <a:gd name="adj" fmla="val 5921"/>
              </a:avLst>
            </a:prstGeom>
            <a:solidFill>
              <a:sysClr val="window" lastClr="FFFFFF"/>
            </a:solidFill>
            <a:ln w="12700" cap="flat" cmpd="sng" algn="ctr">
              <a:solidFill>
                <a:srgbClr val="ED7D31"/>
              </a:solidFill>
              <a:prstDash val="solid"/>
              <a:miter lim="800000"/>
            </a:ln>
            <a:effectLst/>
          </p:spPr>
          <p:txBody>
            <a:bodyPr lIns="36044" tIns="36044" rIns="36044" bIns="36044" rtlCol="0" anchor="t"/>
            <a:lstStyle/>
            <a:p>
              <a:pPr algn="ctr" defTabSz="686623" fontAlgn="auto">
                <a:spcBef>
                  <a:spcPts val="0"/>
                </a:spcBef>
                <a:spcAft>
                  <a:spcPts val="0"/>
                </a:spcAft>
              </a:pPr>
              <a:r>
                <a:rPr lang="en-AU" sz="788" b="1" kern="0" dirty="0">
                  <a:solidFill>
                    <a:prstClr val="black"/>
                  </a:solidFill>
                  <a:ea typeface="+mn-ea"/>
                  <a:cs typeface="Arial" panose="020B0604020202020204" pitchFamily="34" charset="0"/>
                </a:rPr>
                <a:t>Intelligence</a:t>
              </a:r>
              <a:endParaRPr lang="en-AU" sz="801" b="1" kern="0" dirty="0">
                <a:solidFill>
                  <a:prstClr val="black"/>
                </a:solidFill>
                <a:ea typeface="+mn-ea"/>
                <a:cs typeface="Arial" panose="020B0604020202020204" pitchFamily="34" charset="0"/>
              </a:endParaRPr>
            </a:p>
          </p:txBody>
        </p:sp>
        <p:sp>
          <p:nvSpPr>
            <p:cNvPr id="18" name="Rectangle: Rounded Corners 11">
              <a:extLst>
                <a:ext uri="{FF2B5EF4-FFF2-40B4-BE49-F238E27FC236}">
                  <a16:creationId xmlns:a16="http://schemas.microsoft.com/office/drawing/2014/main" id="{FF3A0345-D50F-4BA8-8129-3E4D709BD089}"/>
                </a:ext>
              </a:extLst>
            </p:cNvPr>
            <p:cNvSpPr/>
            <p:nvPr/>
          </p:nvSpPr>
          <p:spPr>
            <a:xfrm>
              <a:off x="7873668" y="2198918"/>
              <a:ext cx="1296000" cy="2340000"/>
            </a:xfrm>
            <a:prstGeom prst="roundRect">
              <a:avLst>
                <a:gd name="adj" fmla="val 9282"/>
              </a:avLst>
            </a:prstGeom>
            <a:solidFill>
              <a:sysClr val="window" lastClr="FFFFFF"/>
            </a:solidFill>
            <a:ln w="12700" cap="flat" cmpd="sng" algn="ctr">
              <a:solidFill>
                <a:srgbClr val="ED7D31"/>
              </a:solidFill>
              <a:prstDash val="solid"/>
              <a:miter lim="800000"/>
            </a:ln>
            <a:effectLst/>
          </p:spPr>
          <p:txBody>
            <a:bodyPr lIns="36044" tIns="36044" rIns="36044" bIns="36044" rtlCol="0" anchor="t"/>
            <a:lstStyle/>
            <a:p>
              <a:pPr algn="ctr" defTabSz="686623" fontAlgn="auto">
                <a:spcBef>
                  <a:spcPts val="0"/>
                </a:spcBef>
                <a:spcAft>
                  <a:spcPts val="0"/>
                </a:spcAft>
              </a:pPr>
              <a:r>
                <a:rPr lang="en-AU" sz="788" b="1" kern="0" dirty="0">
                  <a:solidFill>
                    <a:prstClr val="black"/>
                  </a:solidFill>
                  <a:ea typeface="+mn-ea"/>
                  <a:cs typeface="Arial" panose="020B0604020202020204" pitchFamily="34" charset="0"/>
                </a:rPr>
                <a:t>Exposed Analytics</a:t>
              </a:r>
            </a:p>
          </p:txBody>
        </p:sp>
        <p:sp>
          <p:nvSpPr>
            <p:cNvPr id="19" name="Rectangle: Rounded Corners 11">
              <a:extLst>
                <a:ext uri="{FF2B5EF4-FFF2-40B4-BE49-F238E27FC236}">
                  <a16:creationId xmlns:a16="http://schemas.microsoft.com/office/drawing/2014/main" id="{FF3A0345-D50F-4BA8-8129-3E4D709BD089}"/>
                </a:ext>
              </a:extLst>
            </p:cNvPr>
            <p:cNvSpPr/>
            <p:nvPr/>
          </p:nvSpPr>
          <p:spPr>
            <a:xfrm>
              <a:off x="4816961" y="2198918"/>
              <a:ext cx="1728000" cy="2340000"/>
            </a:xfrm>
            <a:prstGeom prst="roundRect">
              <a:avLst>
                <a:gd name="adj" fmla="val 6464"/>
              </a:avLst>
            </a:prstGeom>
            <a:solidFill>
              <a:sysClr val="window" lastClr="FFFFFF"/>
            </a:solidFill>
            <a:ln w="12700" cap="flat" cmpd="sng" algn="ctr">
              <a:solidFill>
                <a:srgbClr val="ED7D31"/>
              </a:solidFill>
              <a:prstDash val="solid"/>
              <a:miter lim="800000"/>
            </a:ln>
            <a:effectLst/>
          </p:spPr>
          <p:txBody>
            <a:bodyPr lIns="36044" tIns="36044" rIns="36044" bIns="36044" rtlCol="0" anchor="t"/>
            <a:lstStyle/>
            <a:p>
              <a:pPr algn="ctr" defTabSz="686623" fontAlgn="auto">
                <a:spcBef>
                  <a:spcPts val="0"/>
                </a:spcBef>
                <a:spcAft>
                  <a:spcPts val="0"/>
                </a:spcAft>
                <a:defRPr/>
              </a:pPr>
              <a:r>
                <a:rPr lang="en-AU" sz="788" b="1" kern="0" dirty="0">
                  <a:solidFill>
                    <a:prstClr val="black"/>
                  </a:solidFill>
                  <a:ea typeface="+mn-ea"/>
                  <a:cs typeface="Arial" panose="020B0604020202020204" pitchFamily="34" charset="0"/>
                </a:rPr>
                <a:t>Discovery</a:t>
              </a:r>
              <a:endParaRPr lang="en-AU" sz="1001" b="1" kern="0" dirty="0">
                <a:solidFill>
                  <a:prstClr val="black"/>
                </a:solidFill>
                <a:ea typeface="+mn-ea"/>
                <a:cs typeface="Arial" panose="020B0604020202020204" pitchFamily="34" charset="0"/>
              </a:endParaRPr>
            </a:p>
          </p:txBody>
        </p:sp>
        <p:sp>
          <p:nvSpPr>
            <p:cNvPr id="20" name="Rectangle: Rounded Corners 11">
              <a:extLst>
                <a:ext uri="{FF2B5EF4-FFF2-40B4-BE49-F238E27FC236}">
                  <a16:creationId xmlns:a16="http://schemas.microsoft.com/office/drawing/2014/main" id="{FF3A0345-D50F-4BA8-8129-3E4D709BD089}"/>
                </a:ext>
              </a:extLst>
            </p:cNvPr>
            <p:cNvSpPr/>
            <p:nvPr/>
          </p:nvSpPr>
          <p:spPr>
            <a:xfrm>
              <a:off x="9169668" y="2198918"/>
              <a:ext cx="1686855" cy="2340000"/>
            </a:xfrm>
            <a:prstGeom prst="roundRect">
              <a:avLst>
                <a:gd name="adj" fmla="val 4800"/>
              </a:avLst>
            </a:prstGeom>
            <a:solidFill>
              <a:sysClr val="window" lastClr="FFFFFF"/>
            </a:solidFill>
            <a:ln w="12700" cap="flat" cmpd="sng" algn="ctr">
              <a:solidFill>
                <a:srgbClr val="ED7D31"/>
              </a:solidFill>
              <a:prstDash val="solid"/>
              <a:miter lim="800000"/>
            </a:ln>
            <a:effectLst/>
          </p:spPr>
          <p:txBody>
            <a:bodyPr lIns="36044" tIns="36044" rIns="36044" bIns="36044" rtlCol="0" anchor="t"/>
            <a:lstStyle/>
            <a:p>
              <a:pPr algn="ctr" defTabSz="686623" fontAlgn="auto">
                <a:spcBef>
                  <a:spcPts val="0"/>
                </a:spcBef>
                <a:spcAft>
                  <a:spcPts val="0"/>
                </a:spcAft>
                <a:defRPr/>
              </a:pPr>
              <a:r>
                <a:rPr lang="en-AU" sz="788" b="1" kern="0" dirty="0">
                  <a:solidFill>
                    <a:prstClr val="black"/>
                  </a:solidFill>
                  <a:ea typeface="+mn-ea"/>
                  <a:cs typeface="Arial" panose="020B0604020202020204" pitchFamily="34" charset="0"/>
                </a:rPr>
                <a:t>Artificial Intelligence</a:t>
              </a:r>
              <a:endParaRPr lang="en-AU" sz="901" b="1" kern="0" dirty="0">
                <a:solidFill>
                  <a:prstClr val="black"/>
                </a:solidFill>
                <a:ea typeface="+mn-ea"/>
                <a:cs typeface="Arial" panose="020B0604020202020204" pitchFamily="34" charset="0"/>
              </a:endParaRPr>
            </a:p>
          </p:txBody>
        </p:sp>
        <p:sp>
          <p:nvSpPr>
            <p:cNvPr id="22" name="Rectangle: Rounded Corners 10">
              <a:extLst>
                <a:ext uri="{FF2B5EF4-FFF2-40B4-BE49-F238E27FC236}">
                  <a16:creationId xmlns:a16="http://schemas.microsoft.com/office/drawing/2014/main" id="{BCA40685-95A5-48CC-8FF5-5673EBADBE91}"/>
                </a:ext>
              </a:extLst>
            </p:cNvPr>
            <p:cNvSpPr/>
            <p:nvPr/>
          </p:nvSpPr>
          <p:spPr>
            <a:xfrm>
              <a:off x="979536" y="5895751"/>
              <a:ext cx="9910474" cy="540000"/>
            </a:xfrm>
            <a:prstGeom prst="roundRect">
              <a:avLst>
                <a:gd name="adj" fmla="val 11782"/>
              </a:avLst>
            </a:prstGeom>
            <a:solidFill>
              <a:srgbClr val="5B9BD5"/>
            </a:solidFill>
            <a:ln w="12700" cap="flat" cmpd="sng" algn="ctr">
              <a:solidFill>
                <a:srgbClr val="5B9BD5">
                  <a:shade val="50000"/>
                </a:srgbClr>
              </a:solidFill>
              <a:prstDash val="solid"/>
              <a:miter lim="800000"/>
            </a:ln>
            <a:effectLst/>
          </p:spPr>
          <p:txBody>
            <a:bodyPr lIns="36044" tIns="36044" rIns="36044" bIns="36044" rtlCol="0" anchor="ctr"/>
            <a:lstStyle/>
            <a:p>
              <a:pPr defTabSz="686623" fontAlgn="auto">
                <a:spcBef>
                  <a:spcPts val="0"/>
                </a:spcBef>
                <a:spcAft>
                  <a:spcPts val="0"/>
                </a:spcAft>
              </a:pPr>
              <a:r>
                <a:rPr lang="en-AU" sz="676" b="1" kern="0" dirty="0">
                  <a:solidFill>
                    <a:prstClr val="white"/>
                  </a:solidFill>
                  <a:ea typeface="+mn-ea"/>
                  <a:cs typeface="Arial" panose="020B0604020202020204" pitchFamily="34" charset="0"/>
                </a:rPr>
                <a:t>Infrastructure</a:t>
              </a:r>
            </a:p>
            <a:p>
              <a:pPr defTabSz="686623" fontAlgn="auto">
                <a:spcBef>
                  <a:spcPts val="0"/>
                </a:spcBef>
                <a:spcAft>
                  <a:spcPts val="0"/>
                </a:spcAft>
              </a:pPr>
              <a:r>
                <a:rPr lang="en-AU" sz="676" b="1" kern="0" dirty="0">
                  <a:solidFill>
                    <a:prstClr val="white"/>
                  </a:solidFill>
                  <a:ea typeface="+mn-ea"/>
                  <a:cs typeface="Arial" panose="020B0604020202020204" pitchFamily="34" charset="0"/>
                </a:rPr>
                <a:t>and Operations*</a:t>
              </a:r>
            </a:p>
          </p:txBody>
        </p:sp>
        <p:sp>
          <p:nvSpPr>
            <p:cNvPr id="23" name="Rectangle: Rounded Corners 11">
              <a:extLst>
                <a:ext uri="{FF2B5EF4-FFF2-40B4-BE49-F238E27FC236}">
                  <a16:creationId xmlns:a16="http://schemas.microsoft.com/office/drawing/2014/main" id="{FF3A0345-D50F-4BA8-8129-3E4D709BD089}"/>
                </a:ext>
              </a:extLst>
            </p:cNvPr>
            <p:cNvSpPr/>
            <p:nvPr/>
          </p:nvSpPr>
          <p:spPr>
            <a:xfrm>
              <a:off x="968694" y="1370596"/>
              <a:ext cx="9887826" cy="396000"/>
            </a:xfrm>
            <a:prstGeom prst="roundRect">
              <a:avLst>
                <a:gd name="adj" fmla="val 9183"/>
              </a:avLst>
            </a:prstGeom>
            <a:solidFill>
              <a:sysClr val="window" lastClr="FFFFFF"/>
            </a:solidFill>
            <a:ln w="12700" cap="flat" cmpd="sng" algn="ctr">
              <a:solidFill>
                <a:srgbClr val="ED7D31"/>
              </a:solidFill>
              <a:prstDash val="solid"/>
              <a:miter lim="800000"/>
            </a:ln>
            <a:effectLst/>
          </p:spPr>
          <p:txBody>
            <a:bodyPr lIns="36044" tIns="36044" rIns="36044" bIns="36044" rtlCol="0" anchor="ctr"/>
            <a:lstStyle/>
            <a:p>
              <a:pPr defTabSz="686623" fontAlgn="auto">
                <a:spcBef>
                  <a:spcPts val="0"/>
                </a:spcBef>
                <a:spcAft>
                  <a:spcPts val="0"/>
                </a:spcAft>
                <a:defRPr/>
              </a:pPr>
              <a:r>
                <a:rPr lang="en-AU" sz="788" b="1" kern="0" dirty="0">
                  <a:solidFill>
                    <a:prstClr val="black"/>
                  </a:solidFill>
                  <a:ea typeface="+mn-ea"/>
                  <a:cs typeface="Arial" panose="020B0604020202020204" pitchFamily="34" charset="0"/>
                </a:rPr>
                <a:t>Data </a:t>
              </a:r>
              <a:r>
                <a:rPr lang="en-AU" sz="788" b="1" kern="0" dirty="0" err="1">
                  <a:solidFill>
                    <a:prstClr val="black"/>
                  </a:solidFill>
                  <a:ea typeface="+mn-ea"/>
                  <a:cs typeface="Arial" panose="020B0604020202020204" pitchFamily="34" charset="0"/>
                </a:rPr>
                <a:t>Mgmt</a:t>
              </a:r>
              <a:r>
                <a:rPr lang="en-AU" sz="788" b="1" kern="0" dirty="0">
                  <a:solidFill>
                    <a:prstClr val="black"/>
                  </a:solidFill>
                  <a:ea typeface="+mn-ea"/>
                  <a:cs typeface="Arial" panose="020B0604020202020204" pitchFamily="34" charset="0"/>
                </a:rPr>
                <a:t>/Catalogue </a:t>
              </a:r>
              <a:endParaRPr lang="en-AU" sz="901" b="1" kern="0" dirty="0">
                <a:solidFill>
                  <a:prstClr val="black"/>
                </a:solidFill>
                <a:ea typeface="+mn-ea"/>
                <a:cs typeface="Arial" panose="020B0604020202020204" pitchFamily="34" charset="0"/>
              </a:endParaRPr>
            </a:p>
          </p:txBody>
        </p:sp>
        <p:sp>
          <p:nvSpPr>
            <p:cNvPr id="24" name="Rectangle: Rounded Corners 12">
              <a:extLst>
                <a:ext uri="{FF2B5EF4-FFF2-40B4-BE49-F238E27FC236}">
                  <a16:creationId xmlns:a16="http://schemas.microsoft.com/office/drawing/2014/main" id="{5D7D3FDC-14A7-447C-BD94-311D0A5A068D}"/>
                </a:ext>
              </a:extLst>
            </p:cNvPr>
            <p:cNvSpPr/>
            <p:nvPr/>
          </p:nvSpPr>
          <p:spPr>
            <a:xfrm>
              <a:off x="1711505" y="4671842"/>
              <a:ext cx="3168353" cy="684000"/>
            </a:xfrm>
            <a:prstGeom prst="roundRect">
              <a:avLst/>
            </a:prstGeom>
            <a:solidFill>
              <a:schemeClr val="bg1"/>
            </a:solidFill>
            <a:ln w="12700" cap="flat" cmpd="sng" algn="ctr">
              <a:solidFill>
                <a:srgbClr val="ED7D31"/>
              </a:solidFill>
              <a:prstDash val="solid"/>
              <a:miter lim="800000"/>
            </a:ln>
            <a:effectLst/>
          </p:spPr>
          <p:txBody>
            <a:bodyPr lIns="36044" tIns="36044" rIns="36044" bIns="36044" rtlCol="0" anchor="ctr"/>
            <a:lstStyle/>
            <a:p>
              <a:pPr defTabSz="686623" fontAlgn="auto">
                <a:spcBef>
                  <a:spcPts val="0"/>
                </a:spcBef>
                <a:spcAft>
                  <a:spcPts val="0"/>
                </a:spcAft>
                <a:defRPr/>
              </a:pPr>
              <a:r>
                <a:rPr lang="en-AU" sz="676" b="1" kern="0">
                  <a:solidFill>
                    <a:prstClr val="black"/>
                  </a:solidFill>
                  <a:ea typeface="+mn-ea"/>
                  <a:cs typeface="Arial" panose="020B0604020202020204" pitchFamily="34" charset="0"/>
                </a:rPr>
                <a:t>Data </a:t>
              </a:r>
              <a:endParaRPr lang="en-AU" sz="676" b="1" kern="0" dirty="0">
                <a:solidFill>
                  <a:prstClr val="black"/>
                </a:solidFill>
                <a:ea typeface="+mn-ea"/>
                <a:cs typeface="Arial" panose="020B0604020202020204" pitchFamily="34" charset="0"/>
              </a:endParaRPr>
            </a:p>
            <a:p>
              <a:pPr defTabSz="686623" fontAlgn="auto">
                <a:spcBef>
                  <a:spcPts val="0"/>
                </a:spcBef>
                <a:spcAft>
                  <a:spcPts val="0"/>
                </a:spcAft>
                <a:defRPr/>
              </a:pPr>
              <a:r>
                <a:rPr lang="en-AU" sz="676" b="1" kern="0">
                  <a:solidFill>
                    <a:prstClr val="black"/>
                  </a:solidFill>
                  <a:ea typeface="+mn-ea"/>
                  <a:cs typeface="Arial" panose="020B0604020202020204" pitchFamily="34" charset="0"/>
                </a:rPr>
                <a:t>Store</a:t>
              </a:r>
              <a:r>
                <a:rPr lang="en-AU" sz="676" b="1" kern="0" dirty="0">
                  <a:solidFill>
                    <a:prstClr val="black"/>
                  </a:solidFill>
                  <a:ea typeface="+mn-ea"/>
                  <a:cs typeface="Arial" panose="020B0604020202020204" pitchFamily="34" charset="0"/>
                </a:rPr>
                <a:t>*</a:t>
              </a:r>
            </a:p>
          </p:txBody>
        </p:sp>
        <p:sp>
          <p:nvSpPr>
            <p:cNvPr id="25" name="Rectangle: Rounded Corners 15">
              <a:extLst>
                <a:ext uri="{FF2B5EF4-FFF2-40B4-BE49-F238E27FC236}">
                  <a16:creationId xmlns:a16="http://schemas.microsoft.com/office/drawing/2014/main" id="{5C91FEAE-6F8F-4424-A0CE-7F6D6EF6E263}"/>
                </a:ext>
              </a:extLst>
            </p:cNvPr>
            <p:cNvSpPr/>
            <p:nvPr/>
          </p:nvSpPr>
          <p:spPr>
            <a:xfrm>
              <a:off x="8408247" y="4671842"/>
              <a:ext cx="2426500" cy="684000"/>
            </a:xfrm>
            <a:prstGeom prst="roundRect">
              <a:avLst/>
            </a:prstGeom>
            <a:solidFill>
              <a:schemeClr val="bg1"/>
            </a:solidFill>
            <a:ln w="12700" cap="flat" cmpd="sng" algn="ctr">
              <a:solidFill>
                <a:srgbClr val="ED7D31"/>
              </a:solidFill>
              <a:prstDash val="solid"/>
              <a:miter lim="800000"/>
            </a:ln>
            <a:effectLst/>
          </p:spPr>
          <p:txBody>
            <a:bodyPr lIns="36044" tIns="36044" rIns="36044" bIns="36044" rtlCol="0" anchor="ctr"/>
            <a:lstStyle/>
            <a:p>
              <a:pPr defTabSz="686623" fontAlgn="auto">
                <a:spcBef>
                  <a:spcPts val="0"/>
                </a:spcBef>
                <a:spcAft>
                  <a:spcPts val="0"/>
                </a:spcAft>
              </a:pPr>
              <a:r>
                <a:rPr lang="en-AU" sz="676" b="1" kern="0">
                  <a:solidFill>
                    <a:prstClr val="black"/>
                  </a:solidFill>
                  <a:ea typeface="+mn-ea"/>
                  <a:cs typeface="Arial" panose="020B0604020202020204" pitchFamily="34" charset="0"/>
                </a:rPr>
                <a:t>Data </a:t>
              </a:r>
              <a:endParaRPr lang="en-AU" sz="676" b="1" kern="0" dirty="0">
                <a:solidFill>
                  <a:prstClr val="black"/>
                </a:solidFill>
                <a:ea typeface="+mn-ea"/>
                <a:cs typeface="Arial" panose="020B0604020202020204" pitchFamily="34" charset="0"/>
              </a:endParaRPr>
            </a:p>
            <a:p>
              <a:pPr defTabSz="686623" fontAlgn="auto">
                <a:spcBef>
                  <a:spcPts val="0"/>
                </a:spcBef>
                <a:spcAft>
                  <a:spcPts val="0"/>
                </a:spcAft>
              </a:pPr>
              <a:r>
                <a:rPr lang="en-AU" sz="676" b="1" kern="0">
                  <a:solidFill>
                    <a:prstClr val="black"/>
                  </a:solidFill>
                  <a:ea typeface="+mn-ea"/>
                  <a:cs typeface="Arial" panose="020B0604020202020204" pitchFamily="34" charset="0"/>
                </a:rPr>
                <a:t>Consumption</a:t>
              </a:r>
              <a:r>
                <a:rPr lang="en-AU" sz="676" b="1" kern="0" dirty="0">
                  <a:solidFill>
                    <a:prstClr val="black"/>
                  </a:solidFill>
                  <a:ea typeface="+mn-ea"/>
                  <a:cs typeface="Arial" panose="020B0604020202020204" pitchFamily="34" charset="0"/>
                </a:rPr>
                <a:t>* </a:t>
              </a:r>
            </a:p>
          </p:txBody>
        </p:sp>
        <p:sp>
          <p:nvSpPr>
            <p:cNvPr id="42" name="Rectangle: Rounded Corners 33">
              <a:extLst>
                <a:ext uri="{FF2B5EF4-FFF2-40B4-BE49-F238E27FC236}">
                  <a16:creationId xmlns:a16="http://schemas.microsoft.com/office/drawing/2014/main" id="{78880C88-2357-4DBB-B0FF-27D31B885D19}"/>
                </a:ext>
              </a:extLst>
            </p:cNvPr>
            <p:cNvSpPr/>
            <p:nvPr/>
          </p:nvSpPr>
          <p:spPr>
            <a:xfrm>
              <a:off x="2647735" y="1474668"/>
              <a:ext cx="1152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Metadata </a:t>
              </a:r>
              <a:r>
                <a:rPr lang="en-AU" sz="701" kern="0" dirty="0" err="1">
                  <a:solidFill>
                    <a:prstClr val="white"/>
                  </a:solidFill>
                  <a:ea typeface="+mn-ea"/>
                  <a:cs typeface="Arial" panose="020B0604020202020204" pitchFamily="34" charset="0"/>
                </a:rPr>
                <a:t>Mgmt</a:t>
              </a:r>
              <a:endParaRPr lang="en-AU" sz="901" kern="0" dirty="0">
                <a:solidFill>
                  <a:prstClr val="white"/>
                </a:solidFill>
                <a:ea typeface="+mn-ea"/>
                <a:cs typeface="Arial" panose="020B0604020202020204" pitchFamily="34" charset="0"/>
              </a:endParaRPr>
            </a:p>
          </p:txBody>
        </p:sp>
        <p:sp>
          <p:nvSpPr>
            <p:cNvPr id="43" name="Rectangle: Rounded Corners 34">
              <a:extLst>
                <a:ext uri="{FF2B5EF4-FFF2-40B4-BE49-F238E27FC236}">
                  <a16:creationId xmlns:a16="http://schemas.microsoft.com/office/drawing/2014/main" id="{5EB08114-159D-44D8-B1DE-C79ED470ECDA}"/>
                </a:ext>
              </a:extLst>
            </p:cNvPr>
            <p:cNvSpPr/>
            <p:nvPr/>
          </p:nvSpPr>
          <p:spPr>
            <a:xfrm>
              <a:off x="3994258" y="1474668"/>
              <a:ext cx="122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Data Classification</a:t>
              </a:r>
              <a:endParaRPr lang="en-AU" sz="901" kern="0" dirty="0">
                <a:solidFill>
                  <a:prstClr val="white"/>
                </a:solidFill>
                <a:ea typeface="+mn-ea"/>
                <a:cs typeface="Arial" panose="020B0604020202020204" pitchFamily="34" charset="0"/>
              </a:endParaRPr>
            </a:p>
          </p:txBody>
        </p:sp>
        <p:sp>
          <p:nvSpPr>
            <p:cNvPr id="44" name="Rectangle: Rounded Corners 35">
              <a:extLst>
                <a:ext uri="{FF2B5EF4-FFF2-40B4-BE49-F238E27FC236}">
                  <a16:creationId xmlns:a16="http://schemas.microsoft.com/office/drawing/2014/main" id="{1FCB7CC9-786F-4AB9-B752-A14CC50FE82F}"/>
                </a:ext>
              </a:extLst>
            </p:cNvPr>
            <p:cNvSpPr/>
            <p:nvPr/>
          </p:nvSpPr>
          <p:spPr>
            <a:xfrm>
              <a:off x="5412781" y="1474668"/>
              <a:ext cx="1188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Semantic Models</a:t>
              </a:r>
              <a:endParaRPr lang="en-AU" sz="901" kern="0" dirty="0">
                <a:solidFill>
                  <a:prstClr val="white"/>
                </a:solidFill>
                <a:ea typeface="+mn-ea"/>
                <a:cs typeface="Arial" panose="020B0604020202020204" pitchFamily="34" charset="0"/>
              </a:endParaRPr>
            </a:p>
          </p:txBody>
        </p:sp>
        <p:sp>
          <p:nvSpPr>
            <p:cNvPr id="45" name="Rectangle: Rounded Corners 37">
              <a:extLst>
                <a:ext uri="{FF2B5EF4-FFF2-40B4-BE49-F238E27FC236}">
                  <a16:creationId xmlns:a16="http://schemas.microsoft.com/office/drawing/2014/main" id="{7C842536-51A2-4FC1-A604-A960951E72E2}"/>
                </a:ext>
              </a:extLst>
            </p:cNvPr>
            <p:cNvSpPr/>
            <p:nvPr/>
          </p:nvSpPr>
          <p:spPr>
            <a:xfrm>
              <a:off x="6795304" y="1474668"/>
              <a:ext cx="108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a:solidFill>
                    <a:prstClr val="white"/>
                  </a:solidFill>
                  <a:ea typeface="+mn-ea"/>
                  <a:cs typeface="Arial" panose="020B0604020202020204" pitchFamily="34" charset="0"/>
                </a:rPr>
                <a:t>Audit Logging</a:t>
              </a:r>
              <a:endParaRPr lang="en-AU" sz="901" kern="0">
                <a:solidFill>
                  <a:prstClr val="white"/>
                </a:solidFill>
                <a:ea typeface="+mn-ea"/>
                <a:cs typeface="Arial" panose="020B0604020202020204" pitchFamily="34" charset="0"/>
              </a:endParaRPr>
            </a:p>
          </p:txBody>
        </p:sp>
        <p:sp>
          <p:nvSpPr>
            <p:cNvPr id="46" name="Rectangle: Rounded Corners 38">
              <a:extLst>
                <a:ext uri="{FF2B5EF4-FFF2-40B4-BE49-F238E27FC236}">
                  <a16:creationId xmlns:a16="http://schemas.microsoft.com/office/drawing/2014/main" id="{86A273F1-760E-49E5-BB49-029D98E60288}"/>
                </a:ext>
              </a:extLst>
            </p:cNvPr>
            <p:cNvSpPr/>
            <p:nvPr/>
          </p:nvSpPr>
          <p:spPr>
            <a:xfrm>
              <a:off x="8069827" y="1474668"/>
              <a:ext cx="108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Data Dictionary</a:t>
              </a:r>
              <a:endParaRPr lang="en-AU" sz="901" kern="0" dirty="0">
                <a:solidFill>
                  <a:prstClr val="white"/>
                </a:solidFill>
                <a:ea typeface="+mn-ea"/>
                <a:cs typeface="Arial" panose="020B0604020202020204" pitchFamily="34" charset="0"/>
              </a:endParaRPr>
            </a:p>
          </p:txBody>
        </p:sp>
        <p:sp>
          <p:nvSpPr>
            <p:cNvPr id="27" name="Rectangle: Rounded Corners 9">
              <a:extLst>
                <a:ext uri="{FF2B5EF4-FFF2-40B4-BE49-F238E27FC236}">
                  <a16:creationId xmlns:a16="http://schemas.microsoft.com/office/drawing/2014/main" id="{6F6A0FC2-E701-4C26-94F4-D87A0DCC45DF}"/>
                </a:ext>
              </a:extLst>
            </p:cNvPr>
            <p:cNvSpPr/>
            <p:nvPr/>
          </p:nvSpPr>
          <p:spPr>
            <a:xfrm rot="16200000">
              <a:off x="-1904901" y="3627644"/>
              <a:ext cx="5065154" cy="586229"/>
            </a:xfrm>
            <a:prstGeom prst="roundRect">
              <a:avLst>
                <a:gd name="adj" fmla="val 5607"/>
              </a:avLst>
            </a:prstGeom>
            <a:solidFill>
              <a:srgbClr val="A5A5A5"/>
            </a:solidFill>
            <a:ln w="12700" cap="flat" cmpd="sng" algn="ctr">
              <a:solidFill>
                <a:srgbClr val="A5A5A5">
                  <a:shade val="50000"/>
                </a:srgbClr>
              </a:solidFill>
              <a:prstDash val="solid"/>
              <a:miter lim="800000"/>
            </a:ln>
            <a:effectLst/>
          </p:spPr>
          <p:txBody>
            <a:bodyPr lIns="36044" tIns="36044" rIns="36044" bIns="36044" rtlCol="0" anchor="t"/>
            <a:lstStyle/>
            <a:p>
              <a:pPr algn="ctr" defTabSz="686623" fontAlgn="auto">
                <a:spcBef>
                  <a:spcPts val="0"/>
                </a:spcBef>
                <a:spcAft>
                  <a:spcPts val="0"/>
                </a:spcAft>
              </a:pPr>
              <a:r>
                <a:rPr lang="en-AU" sz="801" b="1" kern="0" dirty="0">
                  <a:solidFill>
                    <a:prstClr val="white"/>
                  </a:solidFill>
                  <a:ea typeface="+mn-ea"/>
                  <a:cs typeface="Arial" panose="020B0604020202020204" pitchFamily="34" charset="0"/>
                </a:rPr>
                <a:t>Data Sources (Internal &amp; External)</a:t>
              </a:r>
            </a:p>
          </p:txBody>
        </p:sp>
        <p:sp>
          <p:nvSpPr>
            <p:cNvPr id="28" name="Rectangle: Rounded Corners 20">
              <a:extLst>
                <a:ext uri="{FF2B5EF4-FFF2-40B4-BE49-F238E27FC236}">
                  <a16:creationId xmlns:a16="http://schemas.microsoft.com/office/drawing/2014/main" id="{3276502A-FF75-49EC-A26C-C46F2BC417CD}"/>
                </a:ext>
              </a:extLst>
            </p:cNvPr>
            <p:cNvSpPr/>
            <p:nvPr/>
          </p:nvSpPr>
          <p:spPr>
            <a:xfrm rot="16200000">
              <a:off x="494343" y="1528184"/>
              <a:ext cx="448445" cy="251744"/>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Core</a:t>
              </a:r>
            </a:p>
          </p:txBody>
        </p:sp>
        <p:sp>
          <p:nvSpPr>
            <p:cNvPr id="29" name="Rectangle: Rounded Corners 21">
              <a:extLst>
                <a:ext uri="{FF2B5EF4-FFF2-40B4-BE49-F238E27FC236}">
                  <a16:creationId xmlns:a16="http://schemas.microsoft.com/office/drawing/2014/main" id="{E71D4640-63DD-4A3C-A169-C321FC4CF7EC}"/>
                </a:ext>
              </a:extLst>
            </p:cNvPr>
            <p:cNvSpPr/>
            <p:nvPr/>
          </p:nvSpPr>
          <p:spPr>
            <a:xfrm rot="16200000">
              <a:off x="389258" y="2126052"/>
              <a:ext cx="658616" cy="251745"/>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Midrange</a:t>
              </a:r>
            </a:p>
          </p:txBody>
        </p:sp>
        <p:sp>
          <p:nvSpPr>
            <p:cNvPr id="30" name="Rectangle: Rounded Corners 22">
              <a:extLst>
                <a:ext uri="{FF2B5EF4-FFF2-40B4-BE49-F238E27FC236}">
                  <a16:creationId xmlns:a16="http://schemas.microsoft.com/office/drawing/2014/main" id="{2F2B02CF-1FF8-45BC-9274-B34C3B33E0F5}"/>
                </a:ext>
              </a:extLst>
            </p:cNvPr>
            <p:cNvSpPr/>
            <p:nvPr/>
          </p:nvSpPr>
          <p:spPr>
            <a:xfrm rot="16200000">
              <a:off x="343395" y="2874870"/>
              <a:ext cx="750341" cy="251744"/>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Messages</a:t>
              </a:r>
            </a:p>
          </p:txBody>
        </p:sp>
        <p:sp>
          <p:nvSpPr>
            <p:cNvPr id="31" name="Rectangle: Rounded Corners 23">
              <a:extLst>
                <a:ext uri="{FF2B5EF4-FFF2-40B4-BE49-F238E27FC236}">
                  <a16:creationId xmlns:a16="http://schemas.microsoft.com/office/drawing/2014/main" id="{7BF2EC00-B69C-4E2F-A6C5-F765E843029C}"/>
                </a:ext>
              </a:extLst>
            </p:cNvPr>
            <p:cNvSpPr/>
            <p:nvPr/>
          </p:nvSpPr>
          <p:spPr>
            <a:xfrm rot="16200000">
              <a:off x="160480" y="4965744"/>
              <a:ext cx="1116171" cy="251744"/>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Partner Agencies</a:t>
              </a:r>
            </a:p>
          </p:txBody>
        </p:sp>
        <p:sp>
          <p:nvSpPr>
            <p:cNvPr id="32" name="Rectangle: Rounded Corners 24">
              <a:extLst>
                <a:ext uri="{FF2B5EF4-FFF2-40B4-BE49-F238E27FC236}">
                  <a16:creationId xmlns:a16="http://schemas.microsoft.com/office/drawing/2014/main" id="{ECEAAFEC-9EA7-49CE-A15C-42FE1F70919C}"/>
                </a:ext>
              </a:extLst>
            </p:cNvPr>
            <p:cNvSpPr/>
            <p:nvPr/>
          </p:nvSpPr>
          <p:spPr>
            <a:xfrm rot="16200000">
              <a:off x="184095" y="3828849"/>
              <a:ext cx="1068942" cy="251744"/>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Unstructured data</a:t>
              </a:r>
            </a:p>
          </p:txBody>
        </p:sp>
        <p:sp>
          <p:nvSpPr>
            <p:cNvPr id="33" name="Rectangle: Rounded Corners 25">
              <a:extLst>
                <a:ext uri="{FF2B5EF4-FFF2-40B4-BE49-F238E27FC236}">
                  <a16:creationId xmlns:a16="http://schemas.microsoft.com/office/drawing/2014/main" id="{B3473326-8E54-48C3-91E9-547C0CA56C23}"/>
                </a:ext>
              </a:extLst>
            </p:cNvPr>
            <p:cNvSpPr/>
            <p:nvPr/>
          </p:nvSpPr>
          <p:spPr>
            <a:xfrm rot="16200000">
              <a:off x="376132" y="5910601"/>
              <a:ext cx="684867" cy="251744"/>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3</a:t>
              </a:r>
              <a:r>
                <a:rPr lang="en-AU" sz="701" kern="0" baseline="30000" dirty="0">
                  <a:solidFill>
                    <a:prstClr val="black"/>
                  </a:solidFill>
                  <a:ea typeface="+mn-ea"/>
                  <a:cs typeface="Arial" panose="020B0604020202020204" pitchFamily="34" charset="0"/>
                </a:rPr>
                <a:t>rd</a:t>
              </a:r>
              <a:r>
                <a:rPr lang="en-AU" sz="701" kern="0" dirty="0">
                  <a:solidFill>
                    <a:prstClr val="black"/>
                  </a:solidFill>
                  <a:ea typeface="+mn-ea"/>
                  <a:cs typeface="Arial" panose="020B0604020202020204" pitchFamily="34" charset="0"/>
                </a:rPr>
                <a:t> Parties</a:t>
              </a:r>
            </a:p>
          </p:txBody>
        </p:sp>
        <p:sp>
          <p:nvSpPr>
            <p:cNvPr id="35" name="Rectangle: Rounded Corners 16">
              <a:extLst>
                <a:ext uri="{FF2B5EF4-FFF2-40B4-BE49-F238E27FC236}">
                  <a16:creationId xmlns:a16="http://schemas.microsoft.com/office/drawing/2014/main" id="{08FAC06C-DB92-4D73-B0E3-75E0186B814B}"/>
                </a:ext>
              </a:extLst>
            </p:cNvPr>
            <p:cNvSpPr/>
            <p:nvPr/>
          </p:nvSpPr>
          <p:spPr>
            <a:xfrm rot="16200000">
              <a:off x="8812097" y="3468659"/>
              <a:ext cx="5070417" cy="873065"/>
            </a:xfrm>
            <a:prstGeom prst="roundRect">
              <a:avLst>
                <a:gd name="adj" fmla="val 3914"/>
              </a:avLst>
            </a:prstGeom>
            <a:solidFill>
              <a:srgbClr val="A5A5A5"/>
            </a:solidFill>
            <a:ln w="12700" cap="flat" cmpd="sng" algn="ctr">
              <a:solidFill>
                <a:srgbClr val="A5A5A5">
                  <a:shade val="50000"/>
                </a:srgbClr>
              </a:solidFill>
              <a:prstDash val="solid"/>
              <a:miter lim="800000"/>
            </a:ln>
            <a:effectLst/>
          </p:spPr>
          <p:txBody>
            <a:bodyPr lIns="36044" tIns="36044" rIns="36044" bIns="36044" rtlCol="0" anchor="b"/>
            <a:lstStyle/>
            <a:p>
              <a:pPr algn="ctr" defTabSz="686623" fontAlgn="auto">
                <a:spcBef>
                  <a:spcPts val="0"/>
                </a:spcBef>
                <a:spcAft>
                  <a:spcPts val="0"/>
                </a:spcAft>
              </a:pPr>
              <a:r>
                <a:rPr lang="en-AU" sz="801" b="1" kern="0" dirty="0">
                  <a:solidFill>
                    <a:prstClr val="white"/>
                  </a:solidFill>
                  <a:ea typeface="+mn-ea"/>
                  <a:cs typeface="Arial" panose="020B0604020202020204" pitchFamily="34" charset="0"/>
                </a:rPr>
                <a:t> Data Consumers (Internal &amp; External)</a:t>
              </a:r>
            </a:p>
          </p:txBody>
        </p:sp>
        <p:sp>
          <p:nvSpPr>
            <p:cNvPr id="36" name="Rectangle: Rounded Corners 26">
              <a:extLst>
                <a:ext uri="{FF2B5EF4-FFF2-40B4-BE49-F238E27FC236}">
                  <a16:creationId xmlns:a16="http://schemas.microsoft.com/office/drawing/2014/main" id="{54340A0F-AA81-4A1B-9E03-9A58561855DE}"/>
                </a:ext>
              </a:extLst>
            </p:cNvPr>
            <p:cNvSpPr/>
            <p:nvPr/>
          </p:nvSpPr>
          <p:spPr>
            <a:xfrm rot="16200000">
              <a:off x="10312538" y="3760471"/>
              <a:ext cx="1506712" cy="251746"/>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a:solidFill>
                    <a:prstClr val="black"/>
                  </a:solidFill>
                  <a:ea typeface="+mn-ea"/>
                  <a:cs typeface="Arial" panose="020B0604020202020204" pitchFamily="34" charset="0"/>
                </a:rPr>
                <a:t>Data Scientists</a:t>
              </a:r>
            </a:p>
          </p:txBody>
        </p:sp>
        <p:sp>
          <p:nvSpPr>
            <p:cNvPr id="37" name="Rectangle: Rounded Corners 27">
              <a:extLst>
                <a:ext uri="{FF2B5EF4-FFF2-40B4-BE49-F238E27FC236}">
                  <a16:creationId xmlns:a16="http://schemas.microsoft.com/office/drawing/2014/main" id="{B148283C-71A4-42AA-BBF4-4087B503CF78}"/>
                </a:ext>
              </a:extLst>
            </p:cNvPr>
            <p:cNvSpPr/>
            <p:nvPr/>
          </p:nvSpPr>
          <p:spPr>
            <a:xfrm rot="16200000">
              <a:off x="10313816" y="2151638"/>
              <a:ext cx="1511999" cy="251744"/>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a:solidFill>
                    <a:prstClr val="black"/>
                  </a:solidFill>
                  <a:ea typeface="+mn-ea"/>
                  <a:cs typeface="Arial" panose="020B0604020202020204" pitchFamily="34" charset="0"/>
                </a:rPr>
                <a:t>Data Analysts</a:t>
              </a:r>
            </a:p>
          </p:txBody>
        </p:sp>
        <p:sp>
          <p:nvSpPr>
            <p:cNvPr id="38" name="Rectangle: Rounded Corners 28">
              <a:extLst>
                <a:ext uri="{FF2B5EF4-FFF2-40B4-BE49-F238E27FC236}">
                  <a16:creationId xmlns:a16="http://schemas.microsoft.com/office/drawing/2014/main" id="{7E7A147A-8669-4F56-B6F5-64BC3283640A}"/>
                </a:ext>
              </a:extLst>
            </p:cNvPr>
            <p:cNvSpPr/>
            <p:nvPr/>
          </p:nvSpPr>
          <p:spPr>
            <a:xfrm rot="16200000">
              <a:off x="10697320" y="2045969"/>
              <a:ext cx="1371977" cy="251745"/>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Business Users</a:t>
              </a:r>
            </a:p>
          </p:txBody>
        </p:sp>
        <p:sp>
          <p:nvSpPr>
            <p:cNvPr id="39" name="Rectangle: Rounded Corners 30">
              <a:extLst>
                <a:ext uri="{FF2B5EF4-FFF2-40B4-BE49-F238E27FC236}">
                  <a16:creationId xmlns:a16="http://schemas.microsoft.com/office/drawing/2014/main" id="{5570BE40-8493-40E3-BC29-D833775E9F72}"/>
                </a:ext>
              </a:extLst>
            </p:cNvPr>
            <p:cNvSpPr/>
            <p:nvPr/>
          </p:nvSpPr>
          <p:spPr>
            <a:xfrm rot="16200000">
              <a:off x="10418377" y="3757340"/>
              <a:ext cx="1929855" cy="251744"/>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Business Applications</a:t>
              </a:r>
            </a:p>
          </p:txBody>
        </p:sp>
        <p:sp>
          <p:nvSpPr>
            <p:cNvPr id="40" name="Rectangle: Rounded Corners 31">
              <a:extLst>
                <a:ext uri="{FF2B5EF4-FFF2-40B4-BE49-F238E27FC236}">
                  <a16:creationId xmlns:a16="http://schemas.microsoft.com/office/drawing/2014/main" id="{07DD3BED-01BA-42FB-BED3-A06D42DBABB4}"/>
                </a:ext>
              </a:extLst>
            </p:cNvPr>
            <p:cNvSpPr/>
            <p:nvPr/>
          </p:nvSpPr>
          <p:spPr>
            <a:xfrm rot="16200000">
              <a:off x="10690115" y="5481872"/>
              <a:ext cx="1386380" cy="251743"/>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Partner Agencies</a:t>
              </a:r>
            </a:p>
          </p:txBody>
        </p:sp>
        <p:sp>
          <p:nvSpPr>
            <p:cNvPr id="41" name="Rectangle: Rounded Corners 32">
              <a:extLst>
                <a:ext uri="{FF2B5EF4-FFF2-40B4-BE49-F238E27FC236}">
                  <a16:creationId xmlns:a16="http://schemas.microsoft.com/office/drawing/2014/main" id="{C02B3C76-C2B1-4A61-94EF-D821BAAD64BA}"/>
                </a:ext>
              </a:extLst>
            </p:cNvPr>
            <p:cNvSpPr/>
            <p:nvPr/>
          </p:nvSpPr>
          <p:spPr>
            <a:xfrm rot="16200000">
              <a:off x="10256902" y="5376240"/>
              <a:ext cx="1625825" cy="251742"/>
            </a:xfrm>
            <a:prstGeom prst="roundRect">
              <a:avLst>
                <a:gd name="adj" fmla="val 14693"/>
              </a:avLst>
            </a:prstGeom>
            <a:solidFill>
              <a:schemeClr val="bg1">
                <a:lumMod val="95000"/>
              </a:schemeClr>
            </a:solidFill>
            <a:ln w="12700" cap="flat" cmpd="sng" algn="ctr">
              <a:solidFill>
                <a:srgbClr val="A5A5A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black"/>
                  </a:solidFill>
                  <a:ea typeface="+mn-ea"/>
                  <a:cs typeface="Arial" panose="020B0604020202020204" pitchFamily="34" charset="0"/>
                </a:rPr>
                <a:t>Other 3</a:t>
              </a:r>
              <a:r>
                <a:rPr lang="en-AU" sz="701" kern="0" baseline="30000" dirty="0">
                  <a:solidFill>
                    <a:prstClr val="black"/>
                  </a:solidFill>
                  <a:ea typeface="+mn-ea"/>
                  <a:cs typeface="Arial" panose="020B0604020202020204" pitchFamily="34" charset="0"/>
                </a:rPr>
                <a:t>rd</a:t>
              </a:r>
              <a:r>
                <a:rPr lang="en-AU" sz="701" kern="0" dirty="0">
                  <a:solidFill>
                    <a:prstClr val="black"/>
                  </a:solidFill>
                  <a:ea typeface="+mn-ea"/>
                  <a:cs typeface="Arial" panose="020B0604020202020204" pitchFamily="34" charset="0"/>
                </a:rPr>
                <a:t> Parties</a:t>
              </a:r>
            </a:p>
          </p:txBody>
        </p:sp>
        <p:sp>
          <p:nvSpPr>
            <p:cNvPr id="48" name="Rectangle: Rounded Corners 18">
              <a:extLst>
                <a:ext uri="{FF2B5EF4-FFF2-40B4-BE49-F238E27FC236}">
                  <a16:creationId xmlns:a16="http://schemas.microsoft.com/office/drawing/2014/main" id="{4B2510EA-19AB-4927-ADF4-352C92160F77}"/>
                </a:ext>
              </a:extLst>
            </p:cNvPr>
            <p:cNvSpPr/>
            <p:nvPr/>
          </p:nvSpPr>
          <p:spPr>
            <a:xfrm>
              <a:off x="334559" y="959708"/>
              <a:ext cx="11449275" cy="360000"/>
            </a:xfrm>
            <a:prstGeom prst="roundRect">
              <a:avLst>
                <a:gd name="adj" fmla="val 9183"/>
              </a:avLst>
            </a:prstGeom>
            <a:solidFill>
              <a:srgbClr val="5B9BD5"/>
            </a:solidFill>
            <a:ln w="12700" cap="flat" cmpd="sng" algn="ctr">
              <a:solidFill>
                <a:srgbClr val="5B9BD5">
                  <a:shade val="50000"/>
                </a:srgbClr>
              </a:solidFill>
              <a:prstDash val="solid"/>
              <a:miter lim="800000"/>
            </a:ln>
            <a:effectLst/>
          </p:spPr>
          <p:txBody>
            <a:bodyPr lIns="36044" tIns="36044" rIns="36044" bIns="36044" rtlCol="0" anchor="ctr"/>
            <a:lstStyle/>
            <a:p>
              <a:pPr defTabSz="686623" fontAlgn="auto">
                <a:spcBef>
                  <a:spcPts val="0"/>
                </a:spcBef>
                <a:spcAft>
                  <a:spcPts val="0"/>
                </a:spcAft>
                <a:defRPr/>
              </a:pPr>
              <a:r>
                <a:rPr lang="en-AU" sz="788" b="1" kern="0" dirty="0">
                  <a:solidFill>
                    <a:prstClr val="white"/>
                  </a:solidFill>
                  <a:ea typeface="+mn-ea"/>
                  <a:cs typeface="Arial" panose="020B0604020202020204" pitchFamily="34" charset="0"/>
                </a:rPr>
                <a:t>Governance</a:t>
              </a:r>
              <a:endParaRPr lang="en-AU" sz="901" b="1" kern="0" dirty="0">
                <a:solidFill>
                  <a:prstClr val="white"/>
                </a:solidFill>
                <a:ea typeface="+mn-ea"/>
                <a:cs typeface="Arial" panose="020B0604020202020204" pitchFamily="34" charset="0"/>
              </a:endParaRPr>
            </a:p>
          </p:txBody>
        </p:sp>
        <p:sp>
          <p:nvSpPr>
            <p:cNvPr id="49" name="Rectangle: Rounded Corners 39">
              <a:extLst>
                <a:ext uri="{FF2B5EF4-FFF2-40B4-BE49-F238E27FC236}">
                  <a16:creationId xmlns:a16="http://schemas.microsoft.com/office/drawing/2014/main" id="{F1720F47-A9F6-459D-8BE2-B8EC2A23ED9D}"/>
                </a:ext>
              </a:extLst>
            </p:cNvPr>
            <p:cNvSpPr/>
            <p:nvPr/>
          </p:nvSpPr>
          <p:spPr>
            <a:xfrm>
              <a:off x="1670686" y="1035568"/>
              <a:ext cx="2141243"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srgbClr val="002060"/>
                  </a:solidFill>
                  <a:ea typeface="+mn-ea"/>
                  <a:cs typeface="Arial" panose="020B0604020202020204" pitchFamily="34" charset="0"/>
                </a:rPr>
                <a:t>Architecture Review Board</a:t>
              </a:r>
            </a:p>
          </p:txBody>
        </p:sp>
        <p:sp>
          <p:nvSpPr>
            <p:cNvPr id="50" name="Rectangle: Rounded Corners 40">
              <a:extLst>
                <a:ext uri="{FF2B5EF4-FFF2-40B4-BE49-F238E27FC236}">
                  <a16:creationId xmlns:a16="http://schemas.microsoft.com/office/drawing/2014/main" id="{F284B875-8E1A-4653-8CEE-3E5196856799}"/>
                </a:ext>
              </a:extLst>
            </p:cNvPr>
            <p:cNvSpPr/>
            <p:nvPr/>
          </p:nvSpPr>
          <p:spPr>
            <a:xfrm>
              <a:off x="3931451" y="1035568"/>
              <a:ext cx="1665815"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srgbClr val="002060"/>
                  </a:solidFill>
                  <a:ea typeface="+mn-ea"/>
                  <a:cs typeface="Arial" panose="020B0604020202020204" pitchFamily="34" charset="0"/>
                </a:rPr>
                <a:t>Data Review Board</a:t>
              </a:r>
            </a:p>
          </p:txBody>
        </p:sp>
        <p:sp>
          <p:nvSpPr>
            <p:cNvPr id="51" name="Rectangle: Rounded Corners 41">
              <a:extLst>
                <a:ext uri="{FF2B5EF4-FFF2-40B4-BE49-F238E27FC236}">
                  <a16:creationId xmlns:a16="http://schemas.microsoft.com/office/drawing/2014/main" id="{F2B5E696-82CD-4CE6-BC44-CB8FD05CFB50}"/>
                </a:ext>
              </a:extLst>
            </p:cNvPr>
            <p:cNvSpPr/>
            <p:nvPr/>
          </p:nvSpPr>
          <p:spPr>
            <a:xfrm>
              <a:off x="5716783" y="1035568"/>
              <a:ext cx="1720349"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srgbClr val="002060"/>
                  </a:solidFill>
                  <a:ea typeface="+mn-ea"/>
                  <a:cs typeface="Arial" panose="020B0604020202020204" pitchFamily="34" charset="0"/>
                </a:rPr>
                <a:t>Policies &amp; Standards</a:t>
              </a:r>
            </a:p>
          </p:txBody>
        </p:sp>
        <p:sp>
          <p:nvSpPr>
            <p:cNvPr id="52" name="Rectangle: Rounded Corners 42">
              <a:extLst>
                <a:ext uri="{FF2B5EF4-FFF2-40B4-BE49-F238E27FC236}">
                  <a16:creationId xmlns:a16="http://schemas.microsoft.com/office/drawing/2014/main" id="{532D78A0-14A7-4386-8C7B-DE3D9C3ED95C}"/>
                </a:ext>
              </a:extLst>
            </p:cNvPr>
            <p:cNvSpPr/>
            <p:nvPr/>
          </p:nvSpPr>
          <p:spPr>
            <a:xfrm>
              <a:off x="7533888" y="1035568"/>
              <a:ext cx="1772516"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srgbClr val="002060"/>
                  </a:solidFill>
                  <a:ea typeface="+mn-ea"/>
                  <a:cs typeface="Arial" panose="020B0604020202020204" pitchFamily="34" charset="0"/>
                </a:rPr>
                <a:t>Strategy &amp; Roadmap</a:t>
              </a:r>
            </a:p>
          </p:txBody>
        </p:sp>
        <p:sp>
          <p:nvSpPr>
            <p:cNvPr id="53" name="Rectangle: Rounded Corners 43">
              <a:extLst>
                <a:ext uri="{FF2B5EF4-FFF2-40B4-BE49-F238E27FC236}">
                  <a16:creationId xmlns:a16="http://schemas.microsoft.com/office/drawing/2014/main" id="{CD9F1DCA-BD39-4A00-8FF8-D3F26D70AFB6}"/>
                </a:ext>
              </a:extLst>
            </p:cNvPr>
            <p:cNvSpPr/>
            <p:nvPr/>
          </p:nvSpPr>
          <p:spPr>
            <a:xfrm>
              <a:off x="9419059" y="1035568"/>
              <a:ext cx="2252118"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srgbClr val="002060"/>
                  </a:solidFill>
                  <a:ea typeface="+mn-ea"/>
                  <a:cs typeface="Arial" panose="020B0604020202020204" pitchFamily="34" charset="0"/>
                </a:rPr>
                <a:t>Data Stewards &amp; Ownership</a:t>
              </a:r>
            </a:p>
          </p:txBody>
        </p:sp>
        <p:sp>
          <p:nvSpPr>
            <p:cNvPr id="54" name="Rectangle: Rounded Corners 44">
              <a:extLst>
                <a:ext uri="{FF2B5EF4-FFF2-40B4-BE49-F238E27FC236}">
                  <a16:creationId xmlns:a16="http://schemas.microsoft.com/office/drawing/2014/main" id="{36135BA2-2ABE-4FE8-9397-859948DE68F7}"/>
                </a:ext>
              </a:extLst>
            </p:cNvPr>
            <p:cNvSpPr/>
            <p:nvPr/>
          </p:nvSpPr>
          <p:spPr>
            <a:xfrm>
              <a:off x="1063434" y="2674345"/>
              <a:ext cx="90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Batch </a:t>
              </a:r>
            </a:p>
            <a:p>
              <a:pPr algn="ctr" defTabSz="686623" fontAlgn="auto">
                <a:spcBef>
                  <a:spcPts val="0"/>
                </a:spcBef>
                <a:spcAft>
                  <a:spcPts val="0"/>
                </a:spcAft>
              </a:pPr>
              <a:r>
                <a:rPr lang="en-AU" sz="701" kern="0" dirty="0">
                  <a:solidFill>
                    <a:prstClr val="white"/>
                  </a:solidFill>
                  <a:ea typeface="+mn-ea"/>
                  <a:cs typeface="Arial" panose="020B0604020202020204" pitchFamily="34" charset="0"/>
                </a:rPr>
                <a:t>/ Bulk</a:t>
              </a:r>
            </a:p>
          </p:txBody>
        </p:sp>
        <p:sp>
          <p:nvSpPr>
            <p:cNvPr id="55" name="Rectangle: Rounded Corners 45">
              <a:extLst>
                <a:ext uri="{FF2B5EF4-FFF2-40B4-BE49-F238E27FC236}">
                  <a16:creationId xmlns:a16="http://schemas.microsoft.com/office/drawing/2014/main" id="{F1124C4E-2E05-46A7-8DB6-4D5749247155}"/>
                </a:ext>
              </a:extLst>
            </p:cNvPr>
            <p:cNvSpPr/>
            <p:nvPr/>
          </p:nvSpPr>
          <p:spPr>
            <a:xfrm>
              <a:off x="1063434" y="3102301"/>
              <a:ext cx="90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Real-time Streaming</a:t>
              </a:r>
              <a:endParaRPr lang="en-AU" sz="901" kern="0" dirty="0">
                <a:solidFill>
                  <a:prstClr val="white"/>
                </a:solidFill>
                <a:ea typeface="+mn-ea"/>
                <a:cs typeface="Arial" panose="020B0604020202020204" pitchFamily="34" charset="0"/>
              </a:endParaRPr>
            </a:p>
          </p:txBody>
        </p:sp>
        <p:sp>
          <p:nvSpPr>
            <p:cNvPr id="56" name="Rectangle: Rounded Corners 46">
              <a:extLst>
                <a:ext uri="{FF2B5EF4-FFF2-40B4-BE49-F238E27FC236}">
                  <a16:creationId xmlns:a16="http://schemas.microsoft.com/office/drawing/2014/main" id="{28847FA5-89B8-4C0F-AE78-71F35E80A68E}"/>
                </a:ext>
              </a:extLst>
            </p:cNvPr>
            <p:cNvSpPr/>
            <p:nvPr/>
          </p:nvSpPr>
          <p:spPr>
            <a:xfrm>
              <a:off x="1063434" y="3541144"/>
              <a:ext cx="90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Micro-batch Streaming</a:t>
              </a:r>
              <a:endParaRPr lang="en-AU" sz="901" kern="0" dirty="0">
                <a:solidFill>
                  <a:prstClr val="white"/>
                </a:solidFill>
                <a:ea typeface="+mn-ea"/>
                <a:cs typeface="Arial" panose="020B0604020202020204" pitchFamily="34" charset="0"/>
              </a:endParaRPr>
            </a:p>
          </p:txBody>
        </p:sp>
        <p:sp>
          <p:nvSpPr>
            <p:cNvPr id="57" name="Rectangle: Rounded Corners 49">
              <a:extLst>
                <a:ext uri="{FF2B5EF4-FFF2-40B4-BE49-F238E27FC236}">
                  <a16:creationId xmlns:a16="http://schemas.microsoft.com/office/drawing/2014/main" id="{040C06B9-BC26-4D4D-B488-DD9EAC91B7C2}"/>
                </a:ext>
              </a:extLst>
            </p:cNvPr>
            <p:cNvSpPr/>
            <p:nvPr/>
          </p:nvSpPr>
          <p:spPr>
            <a:xfrm>
              <a:off x="2204910" y="4757993"/>
              <a:ext cx="48279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Raw</a:t>
              </a:r>
              <a:endParaRPr lang="en-AU" sz="901" kern="0" dirty="0">
                <a:solidFill>
                  <a:prstClr val="white"/>
                </a:solidFill>
                <a:ea typeface="+mn-ea"/>
                <a:cs typeface="Arial" panose="020B0604020202020204" pitchFamily="34" charset="0"/>
              </a:endParaRPr>
            </a:p>
          </p:txBody>
        </p:sp>
        <p:sp>
          <p:nvSpPr>
            <p:cNvPr id="58" name="Rectangle: Rounded Corners 54">
              <a:extLst>
                <a:ext uri="{FF2B5EF4-FFF2-40B4-BE49-F238E27FC236}">
                  <a16:creationId xmlns:a16="http://schemas.microsoft.com/office/drawing/2014/main" id="{A2EECBBC-A006-450A-8D8F-BD8B26453B64}"/>
                </a:ext>
              </a:extLst>
            </p:cNvPr>
            <p:cNvSpPr/>
            <p:nvPr/>
          </p:nvSpPr>
          <p:spPr>
            <a:xfrm>
              <a:off x="2175477" y="3367187"/>
              <a:ext cx="122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Transformation</a:t>
              </a:r>
              <a:endParaRPr lang="en-AU" sz="901" kern="0" dirty="0">
                <a:solidFill>
                  <a:prstClr val="white"/>
                </a:solidFill>
                <a:ea typeface="+mn-ea"/>
                <a:cs typeface="Arial" panose="020B0604020202020204" pitchFamily="34" charset="0"/>
              </a:endParaRPr>
            </a:p>
          </p:txBody>
        </p:sp>
        <p:sp>
          <p:nvSpPr>
            <p:cNvPr id="59" name="Rectangle: Rounded Corners 56">
              <a:extLst>
                <a:ext uri="{FF2B5EF4-FFF2-40B4-BE49-F238E27FC236}">
                  <a16:creationId xmlns:a16="http://schemas.microsoft.com/office/drawing/2014/main" id="{D5B239F9-8EE1-44D9-8B21-86AD77F7C7A0}"/>
                </a:ext>
              </a:extLst>
            </p:cNvPr>
            <p:cNvSpPr/>
            <p:nvPr/>
          </p:nvSpPr>
          <p:spPr>
            <a:xfrm>
              <a:off x="2175477" y="3658047"/>
              <a:ext cx="122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Data Disposal</a:t>
              </a:r>
            </a:p>
          </p:txBody>
        </p:sp>
        <p:sp>
          <p:nvSpPr>
            <p:cNvPr id="60" name="Rectangle: Rounded Corners 57">
              <a:extLst>
                <a:ext uri="{FF2B5EF4-FFF2-40B4-BE49-F238E27FC236}">
                  <a16:creationId xmlns:a16="http://schemas.microsoft.com/office/drawing/2014/main" id="{7AB42D34-DD3C-434C-92AD-DBDCC1D7C5F1}"/>
                </a:ext>
              </a:extLst>
            </p:cNvPr>
            <p:cNvSpPr/>
            <p:nvPr/>
          </p:nvSpPr>
          <p:spPr>
            <a:xfrm>
              <a:off x="9294115" y="3071104"/>
              <a:ext cx="144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Natural Lang. Proc</a:t>
              </a:r>
              <a:endParaRPr lang="en-AU" sz="901" kern="0" dirty="0">
                <a:solidFill>
                  <a:prstClr val="white"/>
                </a:solidFill>
                <a:ea typeface="+mn-ea"/>
                <a:cs typeface="Arial" panose="020B0604020202020204" pitchFamily="34" charset="0"/>
              </a:endParaRPr>
            </a:p>
          </p:txBody>
        </p:sp>
        <p:sp>
          <p:nvSpPr>
            <p:cNvPr id="61" name="Rectangle: Rounded Corners 58">
              <a:extLst>
                <a:ext uri="{FF2B5EF4-FFF2-40B4-BE49-F238E27FC236}">
                  <a16:creationId xmlns:a16="http://schemas.microsoft.com/office/drawing/2014/main" id="{5B5EBAA6-2803-4CFE-86CF-5BD34FD1D7F2}"/>
                </a:ext>
              </a:extLst>
            </p:cNvPr>
            <p:cNvSpPr/>
            <p:nvPr/>
          </p:nvSpPr>
          <p:spPr>
            <a:xfrm>
              <a:off x="2175477" y="2494607"/>
              <a:ext cx="122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Data Curation</a:t>
              </a:r>
              <a:endParaRPr lang="en-AU" sz="901" kern="0" dirty="0">
                <a:solidFill>
                  <a:prstClr val="white"/>
                </a:solidFill>
                <a:ea typeface="+mn-ea"/>
                <a:cs typeface="Arial" panose="020B0604020202020204" pitchFamily="34" charset="0"/>
              </a:endParaRPr>
            </a:p>
          </p:txBody>
        </p:sp>
        <p:sp>
          <p:nvSpPr>
            <p:cNvPr id="62" name="Rectangle: Rounded Corners 59">
              <a:extLst>
                <a:ext uri="{FF2B5EF4-FFF2-40B4-BE49-F238E27FC236}">
                  <a16:creationId xmlns:a16="http://schemas.microsoft.com/office/drawing/2014/main" id="{9BCA2751-1639-46BD-A6DF-B6477F9BE997}"/>
                </a:ext>
              </a:extLst>
            </p:cNvPr>
            <p:cNvSpPr/>
            <p:nvPr/>
          </p:nvSpPr>
          <p:spPr>
            <a:xfrm>
              <a:off x="2175477" y="2785467"/>
              <a:ext cx="122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Data Quality</a:t>
              </a:r>
              <a:endParaRPr lang="en-AU" sz="901" kern="0" dirty="0">
                <a:solidFill>
                  <a:prstClr val="white"/>
                </a:solidFill>
                <a:ea typeface="+mn-ea"/>
                <a:cs typeface="Arial" panose="020B0604020202020204" pitchFamily="34" charset="0"/>
              </a:endParaRPr>
            </a:p>
          </p:txBody>
        </p:sp>
        <p:sp>
          <p:nvSpPr>
            <p:cNvPr id="63" name="Rectangle: Rounded Corners 61">
              <a:extLst>
                <a:ext uri="{FF2B5EF4-FFF2-40B4-BE49-F238E27FC236}">
                  <a16:creationId xmlns:a16="http://schemas.microsoft.com/office/drawing/2014/main" id="{9CAFD11B-F0F3-4639-8E6F-806F98BF6383}"/>
                </a:ext>
              </a:extLst>
            </p:cNvPr>
            <p:cNvSpPr/>
            <p:nvPr/>
          </p:nvSpPr>
          <p:spPr>
            <a:xfrm>
              <a:off x="2175477" y="3948906"/>
              <a:ext cx="122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Entity Extraction</a:t>
              </a:r>
              <a:endParaRPr lang="en-AU" sz="901" kern="0" dirty="0">
                <a:solidFill>
                  <a:prstClr val="white"/>
                </a:solidFill>
                <a:ea typeface="+mn-ea"/>
                <a:cs typeface="Arial" panose="020B0604020202020204" pitchFamily="34" charset="0"/>
              </a:endParaRPr>
            </a:p>
          </p:txBody>
        </p:sp>
        <p:sp>
          <p:nvSpPr>
            <p:cNvPr id="64" name="Rectangle: Rounded Corners 62">
              <a:extLst>
                <a:ext uri="{FF2B5EF4-FFF2-40B4-BE49-F238E27FC236}">
                  <a16:creationId xmlns:a16="http://schemas.microsoft.com/office/drawing/2014/main" id="{1C8B6005-5F9F-4431-88C7-1A73934E60A4}"/>
                </a:ext>
              </a:extLst>
            </p:cNvPr>
            <p:cNvSpPr/>
            <p:nvPr/>
          </p:nvSpPr>
          <p:spPr>
            <a:xfrm>
              <a:off x="7981009" y="2655925"/>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698" kern="0" dirty="0">
                  <a:solidFill>
                    <a:prstClr val="white"/>
                  </a:solidFill>
                  <a:ea typeface="+mn-ea"/>
                  <a:cs typeface="Arial" panose="020B0604020202020204" pitchFamily="34" charset="0"/>
                </a:rPr>
                <a:t>Online Analytics</a:t>
              </a:r>
            </a:p>
          </p:txBody>
        </p:sp>
        <p:sp>
          <p:nvSpPr>
            <p:cNvPr id="65" name="Rectangle: Rounded Corners 63">
              <a:extLst>
                <a:ext uri="{FF2B5EF4-FFF2-40B4-BE49-F238E27FC236}">
                  <a16:creationId xmlns:a16="http://schemas.microsoft.com/office/drawing/2014/main" id="{EFC9A69B-5D46-424E-B556-ABF291F55126}"/>
                </a:ext>
              </a:extLst>
            </p:cNvPr>
            <p:cNvSpPr/>
            <p:nvPr/>
          </p:nvSpPr>
          <p:spPr>
            <a:xfrm>
              <a:off x="10169667" y="4752033"/>
              <a:ext cx="578619"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Bulk</a:t>
              </a:r>
              <a:endParaRPr lang="en-AU" sz="901" kern="0" dirty="0">
                <a:solidFill>
                  <a:prstClr val="white"/>
                </a:solidFill>
                <a:ea typeface="+mn-ea"/>
                <a:cs typeface="Arial" panose="020B0604020202020204" pitchFamily="34" charset="0"/>
              </a:endParaRPr>
            </a:p>
          </p:txBody>
        </p:sp>
        <p:sp>
          <p:nvSpPr>
            <p:cNvPr id="66" name="Rectangle: Rounded Corners 64">
              <a:extLst>
                <a:ext uri="{FF2B5EF4-FFF2-40B4-BE49-F238E27FC236}">
                  <a16:creationId xmlns:a16="http://schemas.microsoft.com/office/drawing/2014/main" id="{B328A8BF-7A73-4845-8079-A9104FC01FE1}"/>
                </a:ext>
              </a:extLst>
            </p:cNvPr>
            <p:cNvSpPr/>
            <p:nvPr/>
          </p:nvSpPr>
          <p:spPr>
            <a:xfrm>
              <a:off x="9367854" y="4750222"/>
              <a:ext cx="725186"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Interactive</a:t>
              </a:r>
              <a:endParaRPr lang="en-AU" sz="901" kern="0" dirty="0">
                <a:solidFill>
                  <a:prstClr val="white"/>
                </a:solidFill>
                <a:ea typeface="+mn-ea"/>
                <a:cs typeface="Arial" panose="020B0604020202020204" pitchFamily="34" charset="0"/>
              </a:endParaRPr>
            </a:p>
          </p:txBody>
        </p:sp>
        <p:sp>
          <p:nvSpPr>
            <p:cNvPr id="67" name="Rectangle: Rounded Corners 65">
              <a:extLst>
                <a:ext uri="{FF2B5EF4-FFF2-40B4-BE49-F238E27FC236}">
                  <a16:creationId xmlns:a16="http://schemas.microsoft.com/office/drawing/2014/main" id="{B1DF959D-0BC6-47B7-AB8B-75FF4014502C}"/>
                </a:ext>
              </a:extLst>
            </p:cNvPr>
            <p:cNvSpPr/>
            <p:nvPr/>
          </p:nvSpPr>
          <p:spPr>
            <a:xfrm>
              <a:off x="4938479" y="2507902"/>
              <a:ext cx="1476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Data Exploration</a:t>
              </a:r>
              <a:endParaRPr lang="en-AU" sz="901" kern="0" dirty="0">
                <a:solidFill>
                  <a:prstClr val="white"/>
                </a:solidFill>
                <a:ea typeface="+mn-ea"/>
                <a:cs typeface="Arial" panose="020B0604020202020204" pitchFamily="34" charset="0"/>
              </a:endParaRPr>
            </a:p>
          </p:txBody>
        </p:sp>
        <p:sp>
          <p:nvSpPr>
            <p:cNvPr id="68" name="Rectangle: Rounded Corners 66">
              <a:extLst>
                <a:ext uri="{FF2B5EF4-FFF2-40B4-BE49-F238E27FC236}">
                  <a16:creationId xmlns:a16="http://schemas.microsoft.com/office/drawing/2014/main" id="{ECAFED9B-219F-44E1-ACBC-4DF2CCFE09AA}"/>
                </a:ext>
              </a:extLst>
            </p:cNvPr>
            <p:cNvSpPr/>
            <p:nvPr/>
          </p:nvSpPr>
          <p:spPr>
            <a:xfrm>
              <a:off x="4938479" y="2793417"/>
              <a:ext cx="1476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Data Visualisation</a:t>
              </a:r>
              <a:endParaRPr lang="en-AU" sz="901" kern="0" dirty="0">
                <a:solidFill>
                  <a:prstClr val="white"/>
                </a:solidFill>
                <a:ea typeface="+mn-ea"/>
                <a:cs typeface="Arial" panose="020B0604020202020204" pitchFamily="34" charset="0"/>
              </a:endParaRPr>
            </a:p>
          </p:txBody>
        </p:sp>
        <p:sp>
          <p:nvSpPr>
            <p:cNvPr id="69" name="Rectangle: Rounded Corners 67">
              <a:extLst>
                <a:ext uri="{FF2B5EF4-FFF2-40B4-BE49-F238E27FC236}">
                  <a16:creationId xmlns:a16="http://schemas.microsoft.com/office/drawing/2014/main" id="{F7E455BB-9ED0-4BB5-9A37-6568837AA6CA}"/>
                </a:ext>
              </a:extLst>
            </p:cNvPr>
            <p:cNvSpPr/>
            <p:nvPr/>
          </p:nvSpPr>
          <p:spPr>
            <a:xfrm>
              <a:off x="9294115" y="2782373"/>
              <a:ext cx="144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27033" tIns="36044" rIns="27033"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Machine Learning</a:t>
              </a:r>
              <a:endParaRPr lang="en-AU" sz="901" kern="0" dirty="0">
                <a:solidFill>
                  <a:prstClr val="white"/>
                </a:solidFill>
                <a:ea typeface="+mn-ea"/>
                <a:cs typeface="Arial" panose="020B0604020202020204" pitchFamily="34" charset="0"/>
              </a:endParaRPr>
            </a:p>
          </p:txBody>
        </p:sp>
        <p:sp>
          <p:nvSpPr>
            <p:cNvPr id="70" name="Rectangle: Rounded Corners 68">
              <a:extLst>
                <a:ext uri="{FF2B5EF4-FFF2-40B4-BE49-F238E27FC236}">
                  <a16:creationId xmlns:a16="http://schemas.microsoft.com/office/drawing/2014/main" id="{C3AE9B3D-EB6B-4E76-8619-85276472E705}"/>
                </a:ext>
              </a:extLst>
            </p:cNvPr>
            <p:cNvSpPr/>
            <p:nvPr/>
          </p:nvSpPr>
          <p:spPr>
            <a:xfrm>
              <a:off x="9294115" y="2493642"/>
              <a:ext cx="144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Deep Learning</a:t>
              </a:r>
              <a:endParaRPr lang="en-AU" sz="901" kern="0" dirty="0">
                <a:solidFill>
                  <a:prstClr val="white"/>
                </a:solidFill>
                <a:ea typeface="+mn-ea"/>
                <a:cs typeface="Arial" panose="020B0604020202020204" pitchFamily="34" charset="0"/>
              </a:endParaRPr>
            </a:p>
          </p:txBody>
        </p:sp>
        <p:sp>
          <p:nvSpPr>
            <p:cNvPr id="71" name="Rectangle: Rounded Corners 69">
              <a:extLst>
                <a:ext uri="{FF2B5EF4-FFF2-40B4-BE49-F238E27FC236}">
                  <a16:creationId xmlns:a16="http://schemas.microsoft.com/office/drawing/2014/main" id="{566588A6-EBD1-4A63-A5AE-9A091B728BCE}"/>
                </a:ext>
              </a:extLst>
            </p:cNvPr>
            <p:cNvSpPr/>
            <p:nvPr/>
          </p:nvSpPr>
          <p:spPr>
            <a:xfrm>
              <a:off x="6674969" y="3772208"/>
              <a:ext cx="1080000" cy="360000"/>
            </a:xfrm>
            <a:prstGeom prst="roundRect">
              <a:avLst>
                <a:gd name="adj" fmla="val 4629"/>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Advanced Analytics</a:t>
              </a:r>
            </a:p>
          </p:txBody>
        </p:sp>
        <p:sp>
          <p:nvSpPr>
            <p:cNvPr id="72" name="Rectangle: Rounded Corners 71">
              <a:extLst>
                <a:ext uri="{FF2B5EF4-FFF2-40B4-BE49-F238E27FC236}">
                  <a16:creationId xmlns:a16="http://schemas.microsoft.com/office/drawing/2014/main" id="{7E701359-522A-465A-8F69-37E39BDE4B23}"/>
                </a:ext>
              </a:extLst>
            </p:cNvPr>
            <p:cNvSpPr/>
            <p:nvPr/>
          </p:nvSpPr>
          <p:spPr>
            <a:xfrm>
              <a:off x="3598783" y="3358106"/>
              <a:ext cx="108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Reporting</a:t>
              </a:r>
              <a:endParaRPr lang="en-AU" sz="901" kern="0" dirty="0">
                <a:solidFill>
                  <a:prstClr val="white"/>
                </a:solidFill>
                <a:ea typeface="+mn-ea"/>
                <a:cs typeface="Arial" panose="020B0604020202020204" pitchFamily="34" charset="0"/>
              </a:endParaRPr>
            </a:p>
          </p:txBody>
        </p:sp>
        <p:sp>
          <p:nvSpPr>
            <p:cNvPr id="73" name="Rectangle: Rounded Corners 73">
              <a:extLst>
                <a:ext uri="{FF2B5EF4-FFF2-40B4-BE49-F238E27FC236}">
                  <a16:creationId xmlns:a16="http://schemas.microsoft.com/office/drawing/2014/main" id="{8BD743F1-6141-46C7-9186-76EBDB72DE41}"/>
                </a:ext>
              </a:extLst>
            </p:cNvPr>
            <p:cNvSpPr/>
            <p:nvPr/>
          </p:nvSpPr>
          <p:spPr>
            <a:xfrm>
              <a:off x="9367857" y="5051138"/>
              <a:ext cx="1380429"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Transactions/API</a:t>
              </a:r>
              <a:endParaRPr lang="en-AU" sz="901" kern="0" dirty="0">
                <a:solidFill>
                  <a:prstClr val="white"/>
                </a:solidFill>
                <a:ea typeface="+mn-ea"/>
                <a:cs typeface="Arial" panose="020B0604020202020204" pitchFamily="34" charset="0"/>
              </a:endParaRPr>
            </a:p>
          </p:txBody>
        </p:sp>
        <p:sp>
          <p:nvSpPr>
            <p:cNvPr id="74" name="Rectangle: Rounded Corners 74">
              <a:extLst>
                <a:ext uri="{FF2B5EF4-FFF2-40B4-BE49-F238E27FC236}">
                  <a16:creationId xmlns:a16="http://schemas.microsoft.com/office/drawing/2014/main" id="{27768DEA-59EC-486C-A5E7-DA410E2004D4}"/>
                </a:ext>
              </a:extLst>
            </p:cNvPr>
            <p:cNvSpPr/>
            <p:nvPr/>
          </p:nvSpPr>
          <p:spPr>
            <a:xfrm>
              <a:off x="4938479" y="3364447"/>
              <a:ext cx="1476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Index &amp; Search</a:t>
              </a:r>
              <a:endParaRPr lang="en-AU" sz="901" kern="0" dirty="0">
                <a:solidFill>
                  <a:prstClr val="white"/>
                </a:solidFill>
                <a:ea typeface="+mn-ea"/>
                <a:cs typeface="Arial" panose="020B0604020202020204" pitchFamily="34" charset="0"/>
              </a:endParaRPr>
            </a:p>
          </p:txBody>
        </p:sp>
        <p:sp>
          <p:nvSpPr>
            <p:cNvPr id="75" name="Rectangle: Rounded Corners 75">
              <a:extLst>
                <a:ext uri="{FF2B5EF4-FFF2-40B4-BE49-F238E27FC236}">
                  <a16:creationId xmlns:a16="http://schemas.microsoft.com/office/drawing/2014/main" id="{A58CE2CA-9B03-45BF-B732-B6D0A688B1ED}"/>
                </a:ext>
              </a:extLst>
            </p:cNvPr>
            <p:cNvSpPr/>
            <p:nvPr/>
          </p:nvSpPr>
          <p:spPr>
            <a:xfrm>
              <a:off x="4962169" y="3937137"/>
              <a:ext cx="145231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Enterprise Planning &amp; Forecasting</a:t>
              </a:r>
              <a:endParaRPr lang="en-AU" sz="901" kern="0" dirty="0">
                <a:solidFill>
                  <a:prstClr val="white"/>
                </a:solidFill>
                <a:ea typeface="+mn-ea"/>
                <a:cs typeface="Arial" panose="020B0604020202020204" pitchFamily="34" charset="0"/>
              </a:endParaRPr>
            </a:p>
          </p:txBody>
        </p:sp>
        <p:sp>
          <p:nvSpPr>
            <p:cNvPr id="76" name="Rectangle: Rounded Corners 76">
              <a:extLst>
                <a:ext uri="{FF2B5EF4-FFF2-40B4-BE49-F238E27FC236}">
                  <a16:creationId xmlns:a16="http://schemas.microsoft.com/office/drawing/2014/main" id="{1560D28D-0B45-4DFD-8E94-A8ACE9564FC4}"/>
                </a:ext>
              </a:extLst>
            </p:cNvPr>
            <p:cNvSpPr/>
            <p:nvPr/>
          </p:nvSpPr>
          <p:spPr>
            <a:xfrm>
              <a:off x="2093713" y="5943473"/>
              <a:ext cx="1082348"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Compute</a:t>
              </a:r>
            </a:p>
          </p:txBody>
        </p:sp>
        <p:sp>
          <p:nvSpPr>
            <p:cNvPr id="77" name="Rectangle: Rounded Corners 77">
              <a:extLst>
                <a:ext uri="{FF2B5EF4-FFF2-40B4-BE49-F238E27FC236}">
                  <a16:creationId xmlns:a16="http://schemas.microsoft.com/office/drawing/2014/main" id="{0896A45A-3061-483B-9900-0EBE6FFB644B}"/>
                </a:ext>
              </a:extLst>
            </p:cNvPr>
            <p:cNvSpPr/>
            <p:nvPr/>
          </p:nvSpPr>
          <p:spPr>
            <a:xfrm>
              <a:off x="3271111" y="5943473"/>
              <a:ext cx="1043132"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Storage</a:t>
              </a:r>
            </a:p>
          </p:txBody>
        </p:sp>
        <p:sp>
          <p:nvSpPr>
            <p:cNvPr id="78" name="Rectangle: Rounded Corners 78">
              <a:extLst>
                <a:ext uri="{FF2B5EF4-FFF2-40B4-BE49-F238E27FC236}">
                  <a16:creationId xmlns:a16="http://schemas.microsoft.com/office/drawing/2014/main" id="{BC47179C-BF69-4462-877A-B97865F4E7C9}"/>
                </a:ext>
              </a:extLst>
            </p:cNvPr>
            <p:cNvSpPr/>
            <p:nvPr/>
          </p:nvSpPr>
          <p:spPr>
            <a:xfrm>
              <a:off x="4409299" y="5943473"/>
              <a:ext cx="1012137"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a:solidFill>
                    <a:prstClr val="black"/>
                  </a:solidFill>
                  <a:ea typeface="+mn-ea"/>
                  <a:cs typeface="Arial" panose="020B0604020202020204" pitchFamily="34" charset="0"/>
                </a:rPr>
                <a:t>Network</a:t>
              </a:r>
            </a:p>
          </p:txBody>
        </p:sp>
        <p:sp>
          <p:nvSpPr>
            <p:cNvPr id="79" name="Rectangle: Rounded Corners 79">
              <a:extLst>
                <a:ext uri="{FF2B5EF4-FFF2-40B4-BE49-F238E27FC236}">
                  <a16:creationId xmlns:a16="http://schemas.microsoft.com/office/drawing/2014/main" id="{FD9D13DD-3F78-41C0-8082-307AAD0151E0}"/>
                </a:ext>
              </a:extLst>
            </p:cNvPr>
            <p:cNvSpPr/>
            <p:nvPr/>
          </p:nvSpPr>
          <p:spPr>
            <a:xfrm>
              <a:off x="5516486" y="5943473"/>
              <a:ext cx="783364"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IaaS</a:t>
              </a:r>
            </a:p>
          </p:txBody>
        </p:sp>
        <p:sp>
          <p:nvSpPr>
            <p:cNvPr id="80" name="Rectangle: Rounded Corners 80">
              <a:extLst>
                <a:ext uri="{FF2B5EF4-FFF2-40B4-BE49-F238E27FC236}">
                  <a16:creationId xmlns:a16="http://schemas.microsoft.com/office/drawing/2014/main" id="{B0751A18-223F-448A-B10D-485667E2731D}"/>
                </a:ext>
              </a:extLst>
            </p:cNvPr>
            <p:cNvSpPr/>
            <p:nvPr/>
          </p:nvSpPr>
          <p:spPr>
            <a:xfrm>
              <a:off x="8091410" y="5943473"/>
              <a:ext cx="746540"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Scaling</a:t>
              </a:r>
            </a:p>
          </p:txBody>
        </p:sp>
        <p:sp>
          <p:nvSpPr>
            <p:cNvPr id="81" name="Rectangle: Rounded Corners 81">
              <a:extLst>
                <a:ext uri="{FF2B5EF4-FFF2-40B4-BE49-F238E27FC236}">
                  <a16:creationId xmlns:a16="http://schemas.microsoft.com/office/drawing/2014/main" id="{FFB47C8D-8B1E-4578-90B4-21364F2891C6}"/>
                </a:ext>
              </a:extLst>
            </p:cNvPr>
            <p:cNvSpPr/>
            <p:nvPr/>
          </p:nvSpPr>
          <p:spPr>
            <a:xfrm>
              <a:off x="2093714" y="6189898"/>
              <a:ext cx="1082348"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Backup / Restore</a:t>
              </a:r>
            </a:p>
          </p:txBody>
        </p:sp>
        <p:sp>
          <p:nvSpPr>
            <p:cNvPr id="82" name="Rectangle: Rounded Corners 82">
              <a:extLst>
                <a:ext uri="{FF2B5EF4-FFF2-40B4-BE49-F238E27FC236}">
                  <a16:creationId xmlns:a16="http://schemas.microsoft.com/office/drawing/2014/main" id="{63214158-35B3-4911-B8DF-977A87263B7C}"/>
                </a:ext>
              </a:extLst>
            </p:cNvPr>
            <p:cNvSpPr/>
            <p:nvPr/>
          </p:nvSpPr>
          <p:spPr>
            <a:xfrm>
              <a:off x="3271776" y="6189898"/>
              <a:ext cx="1031753"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App Monitoring</a:t>
              </a:r>
            </a:p>
          </p:txBody>
        </p:sp>
        <p:sp>
          <p:nvSpPr>
            <p:cNvPr id="83" name="Rectangle: Rounded Corners 83">
              <a:extLst>
                <a:ext uri="{FF2B5EF4-FFF2-40B4-BE49-F238E27FC236}">
                  <a16:creationId xmlns:a16="http://schemas.microsoft.com/office/drawing/2014/main" id="{9EC13FCD-D926-45A0-A924-83273D7D92C0}"/>
                </a:ext>
              </a:extLst>
            </p:cNvPr>
            <p:cNvSpPr/>
            <p:nvPr/>
          </p:nvSpPr>
          <p:spPr>
            <a:xfrm>
              <a:off x="4399240" y="6189898"/>
              <a:ext cx="756000"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BCP</a:t>
              </a:r>
            </a:p>
          </p:txBody>
        </p:sp>
        <p:sp>
          <p:nvSpPr>
            <p:cNvPr id="84" name="Rectangle: Rounded Corners 84">
              <a:extLst>
                <a:ext uri="{FF2B5EF4-FFF2-40B4-BE49-F238E27FC236}">
                  <a16:creationId xmlns:a16="http://schemas.microsoft.com/office/drawing/2014/main" id="{C22FAC31-19B4-4FE8-92C9-D46F45854F57}"/>
                </a:ext>
              </a:extLst>
            </p:cNvPr>
            <p:cNvSpPr/>
            <p:nvPr/>
          </p:nvSpPr>
          <p:spPr>
            <a:xfrm>
              <a:off x="5250954" y="6189898"/>
              <a:ext cx="906278"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Maintenance</a:t>
              </a:r>
            </a:p>
          </p:txBody>
        </p:sp>
        <p:sp>
          <p:nvSpPr>
            <p:cNvPr id="85" name="Rectangle: Rounded Corners 86">
              <a:extLst>
                <a:ext uri="{FF2B5EF4-FFF2-40B4-BE49-F238E27FC236}">
                  <a16:creationId xmlns:a16="http://schemas.microsoft.com/office/drawing/2014/main" id="{BF6123C3-DB8E-4E56-97E9-FC2FDB131ABE}"/>
                </a:ext>
              </a:extLst>
            </p:cNvPr>
            <p:cNvSpPr/>
            <p:nvPr/>
          </p:nvSpPr>
          <p:spPr>
            <a:xfrm>
              <a:off x="1970222" y="5547526"/>
              <a:ext cx="1132951"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Authentication</a:t>
              </a:r>
            </a:p>
          </p:txBody>
        </p:sp>
        <p:sp>
          <p:nvSpPr>
            <p:cNvPr id="86" name="Rectangle: Rounded Corners 87">
              <a:extLst>
                <a:ext uri="{FF2B5EF4-FFF2-40B4-BE49-F238E27FC236}">
                  <a16:creationId xmlns:a16="http://schemas.microsoft.com/office/drawing/2014/main" id="{6A2AA2CD-B392-4CC5-A893-75FF9510D5A7}"/>
                </a:ext>
              </a:extLst>
            </p:cNvPr>
            <p:cNvSpPr/>
            <p:nvPr/>
          </p:nvSpPr>
          <p:spPr>
            <a:xfrm>
              <a:off x="3379919" y="5547526"/>
              <a:ext cx="1069644"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Authorisation</a:t>
              </a:r>
            </a:p>
          </p:txBody>
        </p:sp>
        <p:sp>
          <p:nvSpPr>
            <p:cNvPr id="87" name="Rectangle: Rounded Corners 88">
              <a:extLst>
                <a:ext uri="{FF2B5EF4-FFF2-40B4-BE49-F238E27FC236}">
                  <a16:creationId xmlns:a16="http://schemas.microsoft.com/office/drawing/2014/main" id="{9D2884A2-61E4-49EF-876C-9328520AEBFD}"/>
                </a:ext>
              </a:extLst>
            </p:cNvPr>
            <p:cNvSpPr/>
            <p:nvPr/>
          </p:nvSpPr>
          <p:spPr>
            <a:xfrm>
              <a:off x="4726309" y="5547526"/>
              <a:ext cx="1802898"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User Provisioning / </a:t>
              </a:r>
              <a:r>
                <a:rPr lang="en-AU" sz="676" kern="0" dirty="0" err="1">
                  <a:solidFill>
                    <a:prstClr val="black"/>
                  </a:solidFill>
                  <a:ea typeface="+mn-ea"/>
                  <a:cs typeface="Arial" panose="020B0604020202020204" pitchFamily="34" charset="0"/>
                </a:rPr>
                <a:t>Mgmt</a:t>
              </a:r>
              <a:endParaRPr lang="en-AU" sz="676" kern="0" dirty="0">
                <a:solidFill>
                  <a:prstClr val="black"/>
                </a:solidFill>
                <a:ea typeface="+mn-ea"/>
                <a:cs typeface="Arial" panose="020B0604020202020204" pitchFamily="34" charset="0"/>
              </a:endParaRPr>
            </a:p>
          </p:txBody>
        </p:sp>
        <p:sp>
          <p:nvSpPr>
            <p:cNvPr id="88" name="Rectangle: Rounded Corners 89">
              <a:extLst>
                <a:ext uri="{FF2B5EF4-FFF2-40B4-BE49-F238E27FC236}">
                  <a16:creationId xmlns:a16="http://schemas.microsoft.com/office/drawing/2014/main" id="{771B8D72-4A79-46B4-AE02-9018851EDED0}"/>
                </a:ext>
              </a:extLst>
            </p:cNvPr>
            <p:cNvSpPr/>
            <p:nvPr/>
          </p:nvSpPr>
          <p:spPr>
            <a:xfrm>
              <a:off x="2769887" y="4757993"/>
              <a:ext cx="671621"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Historical</a:t>
              </a:r>
              <a:endParaRPr lang="en-AU" sz="901" kern="0" dirty="0">
                <a:solidFill>
                  <a:prstClr val="white"/>
                </a:solidFill>
                <a:ea typeface="+mn-ea"/>
                <a:cs typeface="Arial" panose="020B0604020202020204" pitchFamily="34" charset="0"/>
              </a:endParaRPr>
            </a:p>
          </p:txBody>
        </p:sp>
        <p:sp>
          <p:nvSpPr>
            <p:cNvPr id="89" name="Rectangle: Rounded Corners 91">
              <a:extLst>
                <a:ext uri="{FF2B5EF4-FFF2-40B4-BE49-F238E27FC236}">
                  <a16:creationId xmlns:a16="http://schemas.microsoft.com/office/drawing/2014/main" id="{31B6CAA6-6D67-437F-A93C-E4FE39145587}"/>
                </a:ext>
              </a:extLst>
            </p:cNvPr>
            <p:cNvSpPr/>
            <p:nvPr/>
          </p:nvSpPr>
          <p:spPr>
            <a:xfrm>
              <a:off x="3523698" y="4757992"/>
              <a:ext cx="569971"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Trusted</a:t>
              </a:r>
              <a:endParaRPr lang="en-AU" sz="901" kern="0" dirty="0">
                <a:solidFill>
                  <a:prstClr val="white"/>
                </a:solidFill>
                <a:ea typeface="+mn-ea"/>
                <a:cs typeface="Arial" panose="020B0604020202020204" pitchFamily="34" charset="0"/>
              </a:endParaRPr>
            </a:p>
          </p:txBody>
        </p:sp>
        <p:sp>
          <p:nvSpPr>
            <p:cNvPr id="90" name="Rectangle: Rounded Corners 94">
              <a:extLst>
                <a:ext uri="{FF2B5EF4-FFF2-40B4-BE49-F238E27FC236}">
                  <a16:creationId xmlns:a16="http://schemas.microsoft.com/office/drawing/2014/main" id="{9A9C3B08-40BB-4ACA-97D4-DC6825A41A18}"/>
                </a:ext>
              </a:extLst>
            </p:cNvPr>
            <p:cNvSpPr/>
            <p:nvPr/>
          </p:nvSpPr>
          <p:spPr>
            <a:xfrm>
              <a:off x="8054468" y="6189080"/>
              <a:ext cx="1332000"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Service Management</a:t>
              </a:r>
            </a:p>
          </p:txBody>
        </p:sp>
        <p:sp>
          <p:nvSpPr>
            <p:cNvPr id="91" name="Rectangle: Rounded Corners 96">
              <a:extLst>
                <a:ext uri="{FF2B5EF4-FFF2-40B4-BE49-F238E27FC236}">
                  <a16:creationId xmlns:a16="http://schemas.microsoft.com/office/drawing/2014/main" id="{7C53049C-4C6E-44A3-9FDF-418C7BA68A07}"/>
                </a:ext>
              </a:extLst>
            </p:cNvPr>
            <p:cNvSpPr/>
            <p:nvPr/>
          </p:nvSpPr>
          <p:spPr>
            <a:xfrm>
              <a:off x="6252949" y="6189898"/>
              <a:ext cx="1705805"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Automation &amp; Monitoring</a:t>
              </a:r>
            </a:p>
          </p:txBody>
        </p:sp>
        <p:sp>
          <p:nvSpPr>
            <p:cNvPr id="92" name="Rectangle: Rounded Corners 97">
              <a:extLst>
                <a:ext uri="{FF2B5EF4-FFF2-40B4-BE49-F238E27FC236}">
                  <a16:creationId xmlns:a16="http://schemas.microsoft.com/office/drawing/2014/main" id="{60F75467-7132-41CC-9E88-1DAF20042013}"/>
                </a:ext>
              </a:extLst>
            </p:cNvPr>
            <p:cNvSpPr/>
            <p:nvPr/>
          </p:nvSpPr>
          <p:spPr>
            <a:xfrm>
              <a:off x="8933000" y="5943473"/>
              <a:ext cx="833026"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High Avail</a:t>
              </a:r>
            </a:p>
          </p:txBody>
        </p:sp>
        <p:sp>
          <p:nvSpPr>
            <p:cNvPr id="93" name="Rectangle: Rounded Corners 98">
              <a:extLst>
                <a:ext uri="{FF2B5EF4-FFF2-40B4-BE49-F238E27FC236}">
                  <a16:creationId xmlns:a16="http://schemas.microsoft.com/office/drawing/2014/main" id="{F6876DF4-6771-4F71-822E-D3750A0AA67B}"/>
                </a:ext>
              </a:extLst>
            </p:cNvPr>
            <p:cNvSpPr/>
            <p:nvPr/>
          </p:nvSpPr>
          <p:spPr>
            <a:xfrm>
              <a:off x="6805953" y="5547526"/>
              <a:ext cx="1840926"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a:solidFill>
                    <a:prstClr val="black"/>
                  </a:solidFill>
                  <a:ea typeface="+mn-ea"/>
                  <a:cs typeface="Arial" panose="020B0604020202020204" pitchFamily="34" charset="0"/>
                </a:rPr>
                <a:t>Security Monitoring / Auditing </a:t>
              </a:r>
            </a:p>
          </p:txBody>
        </p:sp>
        <p:sp>
          <p:nvSpPr>
            <p:cNvPr id="94" name="Rectangle: Rounded Corners 99">
              <a:extLst>
                <a:ext uri="{FF2B5EF4-FFF2-40B4-BE49-F238E27FC236}">
                  <a16:creationId xmlns:a16="http://schemas.microsoft.com/office/drawing/2014/main" id="{400F260F-9A31-4E93-8844-CE18E350F62B}"/>
                </a:ext>
              </a:extLst>
            </p:cNvPr>
            <p:cNvSpPr/>
            <p:nvPr/>
          </p:nvSpPr>
          <p:spPr>
            <a:xfrm>
              <a:off x="8923629" y="5547526"/>
              <a:ext cx="1836000" cy="216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Role Base Access Control</a:t>
              </a:r>
            </a:p>
          </p:txBody>
        </p:sp>
        <p:sp>
          <p:nvSpPr>
            <p:cNvPr id="95" name="Rectangle: Rounded Corners 101">
              <a:extLst>
                <a:ext uri="{FF2B5EF4-FFF2-40B4-BE49-F238E27FC236}">
                  <a16:creationId xmlns:a16="http://schemas.microsoft.com/office/drawing/2014/main" id="{13750482-7B29-42B2-AB05-1A25DCC018A9}"/>
                </a:ext>
              </a:extLst>
            </p:cNvPr>
            <p:cNvSpPr/>
            <p:nvPr/>
          </p:nvSpPr>
          <p:spPr>
            <a:xfrm>
              <a:off x="6674969" y="2923475"/>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Case Intelligence</a:t>
              </a:r>
            </a:p>
          </p:txBody>
        </p:sp>
        <p:sp>
          <p:nvSpPr>
            <p:cNvPr id="96" name="Rectangle: Rounded Corners 102">
              <a:extLst>
                <a:ext uri="{FF2B5EF4-FFF2-40B4-BE49-F238E27FC236}">
                  <a16:creationId xmlns:a16="http://schemas.microsoft.com/office/drawing/2014/main" id="{FD199FC1-1E37-40FA-B3DF-49EA33F2F3AB}"/>
                </a:ext>
              </a:extLst>
            </p:cNvPr>
            <p:cNvSpPr/>
            <p:nvPr/>
          </p:nvSpPr>
          <p:spPr>
            <a:xfrm>
              <a:off x="6674969" y="2491427"/>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Entity Resolution</a:t>
              </a:r>
            </a:p>
          </p:txBody>
        </p:sp>
        <p:sp>
          <p:nvSpPr>
            <p:cNvPr id="97" name="Rectangle: Rounded Corners 11">
              <a:extLst>
                <a:ext uri="{FF2B5EF4-FFF2-40B4-BE49-F238E27FC236}">
                  <a16:creationId xmlns:a16="http://schemas.microsoft.com/office/drawing/2014/main" id="{FF3A0345-D50F-4BA8-8129-3E4D709BD089}"/>
                </a:ext>
              </a:extLst>
            </p:cNvPr>
            <p:cNvSpPr/>
            <p:nvPr/>
          </p:nvSpPr>
          <p:spPr>
            <a:xfrm>
              <a:off x="961700" y="1829614"/>
              <a:ext cx="9894823" cy="342000"/>
            </a:xfrm>
            <a:prstGeom prst="roundRect">
              <a:avLst/>
            </a:prstGeom>
            <a:solidFill>
              <a:sysClr val="window" lastClr="FFFFFF"/>
            </a:solidFill>
            <a:ln w="12700" cap="flat" cmpd="sng" algn="ctr">
              <a:solidFill>
                <a:srgbClr val="ED7D31"/>
              </a:solidFill>
              <a:prstDash val="solid"/>
              <a:miter lim="800000"/>
            </a:ln>
            <a:effectLst/>
          </p:spPr>
          <p:txBody>
            <a:bodyPr lIns="36044" tIns="36044" rIns="36044" bIns="36044" rtlCol="0" anchor="ctr"/>
            <a:lstStyle/>
            <a:p>
              <a:pPr defTabSz="686623" fontAlgn="auto">
                <a:spcBef>
                  <a:spcPts val="0"/>
                </a:spcBef>
                <a:spcAft>
                  <a:spcPts val="0"/>
                </a:spcAft>
                <a:defRPr/>
              </a:pPr>
              <a:r>
                <a:rPr lang="en-AU" sz="788" b="1" kern="0" dirty="0">
                  <a:solidFill>
                    <a:prstClr val="black"/>
                  </a:solidFill>
                  <a:ea typeface="+mn-ea"/>
                  <a:cs typeface="Arial" panose="020B0604020202020204" pitchFamily="34" charset="0"/>
                </a:rPr>
                <a:t>Innovation</a:t>
              </a:r>
              <a:endParaRPr lang="en-AU" sz="901" b="1" kern="0" dirty="0">
                <a:solidFill>
                  <a:prstClr val="black"/>
                </a:solidFill>
                <a:ea typeface="+mn-ea"/>
                <a:cs typeface="Arial" panose="020B0604020202020204" pitchFamily="34" charset="0"/>
              </a:endParaRPr>
            </a:p>
          </p:txBody>
        </p:sp>
        <p:sp>
          <p:nvSpPr>
            <p:cNvPr id="98" name="Rectangle: Rounded Corners 11">
              <a:extLst>
                <a:ext uri="{FF2B5EF4-FFF2-40B4-BE49-F238E27FC236}">
                  <a16:creationId xmlns:a16="http://schemas.microsoft.com/office/drawing/2014/main" id="{FF3A0345-D50F-4BA8-8129-3E4D709BD089}"/>
                </a:ext>
              </a:extLst>
            </p:cNvPr>
            <p:cNvSpPr/>
            <p:nvPr/>
          </p:nvSpPr>
          <p:spPr>
            <a:xfrm>
              <a:off x="2503591" y="1888834"/>
              <a:ext cx="2160000" cy="216000"/>
            </a:xfrm>
            <a:prstGeom prst="roundRect">
              <a:avLst>
                <a:gd name="adj" fmla="val 918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Creative Analytics Enablement</a:t>
              </a:r>
            </a:p>
          </p:txBody>
        </p:sp>
        <p:sp>
          <p:nvSpPr>
            <p:cNvPr id="99" name="Rectangle: Rounded Corners 11">
              <a:extLst>
                <a:ext uri="{FF2B5EF4-FFF2-40B4-BE49-F238E27FC236}">
                  <a16:creationId xmlns:a16="http://schemas.microsoft.com/office/drawing/2014/main" id="{FF3A0345-D50F-4BA8-8129-3E4D709BD089}"/>
                </a:ext>
              </a:extLst>
            </p:cNvPr>
            <p:cNvSpPr/>
            <p:nvPr/>
          </p:nvSpPr>
          <p:spPr>
            <a:xfrm>
              <a:off x="5492043" y="1888834"/>
              <a:ext cx="2160000" cy="216000"/>
            </a:xfrm>
            <a:prstGeom prst="roundRect">
              <a:avLst>
                <a:gd name="adj" fmla="val 918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Software Evaluation</a:t>
              </a:r>
            </a:p>
          </p:txBody>
        </p:sp>
        <p:sp>
          <p:nvSpPr>
            <p:cNvPr id="100" name="Rectangle: Rounded Corners 69">
              <a:extLst>
                <a:ext uri="{FF2B5EF4-FFF2-40B4-BE49-F238E27FC236}">
                  <a16:creationId xmlns:a16="http://schemas.microsoft.com/office/drawing/2014/main" id="{566588A6-EBD1-4A63-A5AE-9A091B728BCE}"/>
                </a:ext>
              </a:extLst>
            </p:cNvPr>
            <p:cNvSpPr/>
            <p:nvPr/>
          </p:nvSpPr>
          <p:spPr>
            <a:xfrm>
              <a:off x="6674969" y="3339266"/>
              <a:ext cx="1080000" cy="360000"/>
            </a:xfrm>
            <a:prstGeom prst="roundRect">
              <a:avLst>
                <a:gd name="adj" fmla="val 4629"/>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Network Analysis</a:t>
              </a:r>
            </a:p>
          </p:txBody>
        </p:sp>
        <p:sp>
          <p:nvSpPr>
            <p:cNvPr id="101" name="Rectangle: Rounded Corners 61">
              <a:extLst>
                <a:ext uri="{FF2B5EF4-FFF2-40B4-BE49-F238E27FC236}">
                  <a16:creationId xmlns:a16="http://schemas.microsoft.com/office/drawing/2014/main" id="{9CAFD11B-F0F3-4639-8E6F-806F98BF6383}"/>
                </a:ext>
              </a:extLst>
            </p:cNvPr>
            <p:cNvSpPr/>
            <p:nvPr/>
          </p:nvSpPr>
          <p:spPr>
            <a:xfrm>
              <a:off x="2175477" y="3076327"/>
              <a:ext cx="122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Entity Matching</a:t>
              </a:r>
            </a:p>
          </p:txBody>
        </p:sp>
        <p:sp>
          <p:nvSpPr>
            <p:cNvPr id="102" name="Rectangle: Rounded Corners 61">
              <a:extLst>
                <a:ext uri="{FF2B5EF4-FFF2-40B4-BE49-F238E27FC236}">
                  <a16:creationId xmlns:a16="http://schemas.microsoft.com/office/drawing/2014/main" id="{9CAFD11B-F0F3-4639-8E6F-806F98BF6383}"/>
                </a:ext>
              </a:extLst>
            </p:cNvPr>
            <p:cNvSpPr/>
            <p:nvPr/>
          </p:nvSpPr>
          <p:spPr>
            <a:xfrm>
              <a:off x="3598783" y="2652164"/>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Decision </a:t>
              </a:r>
            </a:p>
            <a:p>
              <a:pPr algn="ctr" defTabSz="686623" fontAlgn="auto">
                <a:spcBef>
                  <a:spcPts val="0"/>
                </a:spcBef>
                <a:spcAft>
                  <a:spcPts val="0"/>
                </a:spcAft>
              </a:pPr>
              <a:r>
                <a:rPr lang="en-AU" sz="701" kern="0" dirty="0">
                  <a:solidFill>
                    <a:prstClr val="white"/>
                  </a:solidFill>
                  <a:ea typeface="+mn-ea"/>
                  <a:cs typeface="Arial" panose="020B0604020202020204" pitchFamily="34" charset="0"/>
                </a:rPr>
                <a:t>Optimisation</a:t>
              </a:r>
            </a:p>
          </p:txBody>
        </p:sp>
        <p:sp>
          <p:nvSpPr>
            <p:cNvPr id="103" name="Rectangle: Rounded Corners 62">
              <a:extLst>
                <a:ext uri="{FF2B5EF4-FFF2-40B4-BE49-F238E27FC236}">
                  <a16:creationId xmlns:a16="http://schemas.microsoft.com/office/drawing/2014/main" id="{1C8B6005-5F9F-4431-88C7-1A73934E60A4}"/>
                </a:ext>
              </a:extLst>
            </p:cNvPr>
            <p:cNvSpPr/>
            <p:nvPr/>
          </p:nvSpPr>
          <p:spPr>
            <a:xfrm>
              <a:off x="7981009" y="3093221"/>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External Data Sharing</a:t>
              </a:r>
            </a:p>
          </p:txBody>
        </p:sp>
        <p:sp>
          <p:nvSpPr>
            <p:cNvPr id="104" name="Rectangle: Rounded Corners 61">
              <a:extLst>
                <a:ext uri="{FF2B5EF4-FFF2-40B4-BE49-F238E27FC236}">
                  <a16:creationId xmlns:a16="http://schemas.microsoft.com/office/drawing/2014/main" id="{9CAFD11B-F0F3-4639-8E6F-806F98BF6383}"/>
                </a:ext>
              </a:extLst>
            </p:cNvPr>
            <p:cNvSpPr/>
            <p:nvPr/>
          </p:nvSpPr>
          <p:spPr>
            <a:xfrm>
              <a:off x="4938479" y="3649964"/>
              <a:ext cx="1476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Risk Profiling/Modelling</a:t>
              </a:r>
            </a:p>
          </p:txBody>
        </p:sp>
        <p:sp>
          <p:nvSpPr>
            <p:cNvPr id="105" name="Rectangle: Rounded Corners 61">
              <a:extLst>
                <a:ext uri="{FF2B5EF4-FFF2-40B4-BE49-F238E27FC236}">
                  <a16:creationId xmlns:a16="http://schemas.microsoft.com/office/drawing/2014/main" id="{9CAFD11B-F0F3-4639-8E6F-806F98BF6383}"/>
                </a:ext>
              </a:extLst>
            </p:cNvPr>
            <p:cNvSpPr/>
            <p:nvPr/>
          </p:nvSpPr>
          <p:spPr>
            <a:xfrm>
              <a:off x="4938479" y="3078932"/>
              <a:ext cx="1476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Statistical Modelling</a:t>
              </a:r>
            </a:p>
          </p:txBody>
        </p:sp>
        <p:sp>
          <p:nvSpPr>
            <p:cNvPr id="106" name="Rectangle: Rounded Corners 62">
              <a:extLst>
                <a:ext uri="{FF2B5EF4-FFF2-40B4-BE49-F238E27FC236}">
                  <a16:creationId xmlns:a16="http://schemas.microsoft.com/office/drawing/2014/main" id="{1C8B6005-5F9F-4431-88C7-1A73934E60A4}"/>
                </a:ext>
              </a:extLst>
            </p:cNvPr>
            <p:cNvSpPr/>
            <p:nvPr/>
          </p:nvSpPr>
          <p:spPr>
            <a:xfrm>
              <a:off x="7981009" y="3929648"/>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Behavioural Analytics</a:t>
              </a:r>
            </a:p>
          </p:txBody>
        </p:sp>
        <p:sp>
          <p:nvSpPr>
            <p:cNvPr id="107" name="Rectangle: Rounded Corners 62">
              <a:extLst>
                <a:ext uri="{FF2B5EF4-FFF2-40B4-BE49-F238E27FC236}">
                  <a16:creationId xmlns:a16="http://schemas.microsoft.com/office/drawing/2014/main" id="{1C8B6005-5F9F-4431-88C7-1A73934E60A4}"/>
                </a:ext>
              </a:extLst>
            </p:cNvPr>
            <p:cNvSpPr/>
            <p:nvPr/>
          </p:nvSpPr>
          <p:spPr>
            <a:xfrm>
              <a:off x="9294115" y="3648566"/>
              <a:ext cx="144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Image Recognition</a:t>
              </a:r>
            </a:p>
          </p:txBody>
        </p:sp>
        <p:sp>
          <p:nvSpPr>
            <p:cNvPr id="108" name="Rectangle: Rounded Corners 62">
              <a:extLst>
                <a:ext uri="{FF2B5EF4-FFF2-40B4-BE49-F238E27FC236}">
                  <a16:creationId xmlns:a16="http://schemas.microsoft.com/office/drawing/2014/main" id="{1C8B6005-5F9F-4431-88C7-1A73934E60A4}"/>
                </a:ext>
              </a:extLst>
            </p:cNvPr>
            <p:cNvSpPr/>
            <p:nvPr/>
          </p:nvSpPr>
          <p:spPr>
            <a:xfrm>
              <a:off x="9294115" y="3937297"/>
              <a:ext cx="144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Speech Recognition</a:t>
              </a:r>
            </a:p>
          </p:txBody>
        </p:sp>
        <p:sp>
          <p:nvSpPr>
            <p:cNvPr id="109" name="Rectangle: Rounded Corners 62">
              <a:extLst>
                <a:ext uri="{FF2B5EF4-FFF2-40B4-BE49-F238E27FC236}">
                  <a16:creationId xmlns:a16="http://schemas.microsoft.com/office/drawing/2014/main" id="{1C8B6005-5F9F-4431-88C7-1A73934E60A4}"/>
                </a:ext>
              </a:extLst>
            </p:cNvPr>
            <p:cNvSpPr/>
            <p:nvPr/>
          </p:nvSpPr>
          <p:spPr>
            <a:xfrm>
              <a:off x="9294115" y="4226028"/>
              <a:ext cx="144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Cognitive OCR</a:t>
              </a:r>
            </a:p>
          </p:txBody>
        </p:sp>
        <p:sp>
          <p:nvSpPr>
            <p:cNvPr id="110" name="Rectangle: Rounded Corners 62">
              <a:extLst>
                <a:ext uri="{FF2B5EF4-FFF2-40B4-BE49-F238E27FC236}">
                  <a16:creationId xmlns:a16="http://schemas.microsoft.com/office/drawing/2014/main" id="{1C8B6005-5F9F-4431-88C7-1A73934E60A4}"/>
                </a:ext>
              </a:extLst>
            </p:cNvPr>
            <p:cNvSpPr/>
            <p:nvPr/>
          </p:nvSpPr>
          <p:spPr>
            <a:xfrm>
              <a:off x="9294115" y="3359835"/>
              <a:ext cx="144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Text mining</a:t>
              </a:r>
            </a:p>
          </p:txBody>
        </p:sp>
        <p:sp>
          <p:nvSpPr>
            <p:cNvPr id="111" name="Rectangle: Rounded Corners 62">
              <a:extLst>
                <a:ext uri="{FF2B5EF4-FFF2-40B4-BE49-F238E27FC236}">
                  <a16:creationId xmlns:a16="http://schemas.microsoft.com/office/drawing/2014/main" id="{1C8B6005-5F9F-4431-88C7-1A73934E60A4}"/>
                </a:ext>
              </a:extLst>
            </p:cNvPr>
            <p:cNvSpPr/>
            <p:nvPr/>
          </p:nvSpPr>
          <p:spPr>
            <a:xfrm>
              <a:off x="7981009" y="3511435"/>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Sentiment Analysis</a:t>
              </a:r>
            </a:p>
          </p:txBody>
        </p:sp>
        <p:sp>
          <p:nvSpPr>
            <p:cNvPr id="112" name="Rectangle: Rounded Corners 61">
              <a:extLst>
                <a:ext uri="{FF2B5EF4-FFF2-40B4-BE49-F238E27FC236}">
                  <a16:creationId xmlns:a16="http://schemas.microsoft.com/office/drawing/2014/main" id="{9CAFD11B-F0F3-4639-8E6F-806F98BF6383}"/>
                </a:ext>
              </a:extLst>
            </p:cNvPr>
            <p:cNvSpPr/>
            <p:nvPr/>
          </p:nvSpPr>
          <p:spPr>
            <a:xfrm>
              <a:off x="3598783" y="3077135"/>
              <a:ext cx="1080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Batch Analytics</a:t>
              </a:r>
            </a:p>
          </p:txBody>
        </p:sp>
        <p:sp>
          <p:nvSpPr>
            <p:cNvPr id="113" name="Rectangle: Rounded Corners 54">
              <a:extLst>
                <a:ext uri="{FF2B5EF4-FFF2-40B4-BE49-F238E27FC236}">
                  <a16:creationId xmlns:a16="http://schemas.microsoft.com/office/drawing/2014/main" id="{A2EECBBC-A006-450A-8D8F-BD8B26453B64}"/>
                </a:ext>
              </a:extLst>
            </p:cNvPr>
            <p:cNvSpPr/>
            <p:nvPr/>
          </p:nvSpPr>
          <p:spPr>
            <a:xfrm>
              <a:off x="7560733" y="4758004"/>
              <a:ext cx="68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a:solidFill>
                    <a:prstClr val="white"/>
                  </a:solidFill>
                  <a:ea typeface="+mn-ea"/>
                  <a:cs typeface="Arial" panose="020B0604020202020204" pitchFamily="34" charset="0"/>
                </a:rPr>
                <a:t>Event</a:t>
              </a:r>
              <a:endParaRPr lang="en-AU" sz="901" kern="0" dirty="0">
                <a:solidFill>
                  <a:prstClr val="white"/>
                </a:solidFill>
                <a:ea typeface="+mn-ea"/>
                <a:cs typeface="Arial" panose="020B0604020202020204" pitchFamily="34" charset="0"/>
              </a:endParaRPr>
            </a:p>
          </p:txBody>
        </p:sp>
        <p:sp>
          <p:nvSpPr>
            <p:cNvPr id="114" name="Rectangle: Rounded Corners 56">
              <a:extLst>
                <a:ext uri="{FF2B5EF4-FFF2-40B4-BE49-F238E27FC236}">
                  <a16:creationId xmlns:a16="http://schemas.microsoft.com/office/drawing/2014/main" id="{D5B239F9-8EE1-44D9-8B21-86AD77F7C7A0}"/>
                </a:ext>
              </a:extLst>
            </p:cNvPr>
            <p:cNvSpPr/>
            <p:nvPr/>
          </p:nvSpPr>
          <p:spPr>
            <a:xfrm>
              <a:off x="7560733" y="5053680"/>
              <a:ext cx="68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Graph</a:t>
              </a:r>
            </a:p>
          </p:txBody>
        </p:sp>
        <p:sp>
          <p:nvSpPr>
            <p:cNvPr id="115" name="Rectangle: Rounded Corners 58">
              <a:extLst>
                <a:ext uri="{FF2B5EF4-FFF2-40B4-BE49-F238E27FC236}">
                  <a16:creationId xmlns:a16="http://schemas.microsoft.com/office/drawing/2014/main" id="{5B5EBAA6-2803-4CFE-86CF-5BD34FD1D7F2}"/>
                </a:ext>
              </a:extLst>
            </p:cNvPr>
            <p:cNvSpPr/>
            <p:nvPr/>
          </p:nvSpPr>
          <p:spPr>
            <a:xfrm>
              <a:off x="5760533" y="4758004"/>
              <a:ext cx="68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Batch</a:t>
              </a:r>
              <a:endParaRPr lang="en-AU" sz="901" kern="0" dirty="0">
                <a:solidFill>
                  <a:prstClr val="white"/>
                </a:solidFill>
                <a:ea typeface="+mn-ea"/>
                <a:cs typeface="Arial" panose="020B0604020202020204" pitchFamily="34" charset="0"/>
              </a:endParaRPr>
            </a:p>
          </p:txBody>
        </p:sp>
        <p:sp>
          <p:nvSpPr>
            <p:cNvPr id="116" name="Rectangle: Rounded Corners 59">
              <a:extLst>
                <a:ext uri="{FF2B5EF4-FFF2-40B4-BE49-F238E27FC236}">
                  <a16:creationId xmlns:a16="http://schemas.microsoft.com/office/drawing/2014/main" id="{9BCA2751-1639-46BD-A6DF-B6477F9BE997}"/>
                </a:ext>
              </a:extLst>
            </p:cNvPr>
            <p:cNvSpPr/>
            <p:nvPr/>
          </p:nvSpPr>
          <p:spPr>
            <a:xfrm>
              <a:off x="6534505" y="5053680"/>
              <a:ext cx="936104"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Geospatial</a:t>
              </a:r>
              <a:endParaRPr lang="en-AU" sz="901" kern="0" dirty="0">
                <a:solidFill>
                  <a:prstClr val="white"/>
                </a:solidFill>
                <a:ea typeface="+mn-ea"/>
                <a:cs typeface="Arial" panose="020B0604020202020204" pitchFamily="34" charset="0"/>
              </a:endParaRPr>
            </a:p>
          </p:txBody>
        </p:sp>
        <p:sp>
          <p:nvSpPr>
            <p:cNvPr id="117" name="Rectangle: Rounded Corners 60">
              <a:extLst>
                <a:ext uri="{FF2B5EF4-FFF2-40B4-BE49-F238E27FC236}">
                  <a16:creationId xmlns:a16="http://schemas.microsoft.com/office/drawing/2014/main" id="{7068CDD1-894A-432F-9187-A2115E4F872F}"/>
                </a:ext>
              </a:extLst>
            </p:cNvPr>
            <p:cNvSpPr/>
            <p:nvPr/>
          </p:nvSpPr>
          <p:spPr>
            <a:xfrm>
              <a:off x="5760533" y="5053680"/>
              <a:ext cx="684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Media</a:t>
              </a:r>
              <a:endParaRPr lang="en-AU" sz="901" kern="0" dirty="0">
                <a:solidFill>
                  <a:prstClr val="white"/>
                </a:solidFill>
                <a:ea typeface="+mn-ea"/>
                <a:cs typeface="Arial" panose="020B0604020202020204" pitchFamily="34" charset="0"/>
              </a:endParaRPr>
            </a:p>
          </p:txBody>
        </p:sp>
        <p:sp>
          <p:nvSpPr>
            <p:cNvPr id="118" name="Rectangle: Rounded Corners 38">
              <a:extLst>
                <a:ext uri="{FF2B5EF4-FFF2-40B4-BE49-F238E27FC236}">
                  <a16:creationId xmlns:a16="http://schemas.microsoft.com/office/drawing/2014/main" id="{86A273F1-760E-49E5-BB49-029D98E60288}"/>
                </a:ext>
              </a:extLst>
            </p:cNvPr>
            <p:cNvSpPr/>
            <p:nvPr/>
          </p:nvSpPr>
          <p:spPr>
            <a:xfrm>
              <a:off x="9344351" y="1474668"/>
              <a:ext cx="1296000"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Data Access Model</a:t>
              </a:r>
              <a:endParaRPr lang="en-AU" sz="901" kern="0" dirty="0">
                <a:solidFill>
                  <a:prstClr val="white"/>
                </a:solidFill>
                <a:ea typeface="+mn-ea"/>
                <a:cs typeface="Arial" panose="020B0604020202020204" pitchFamily="34" charset="0"/>
              </a:endParaRPr>
            </a:p>
          </p:txBody>
        </p:sp>
        <p:sp>
          <p:nvSpPr>
            <p:cNvPr id="119" name="Rectangle: Rounded Corners 58">
              <a:extLst>
                <a:ext uri="{FF2B5EF4-FFF2-40B4-BE49-F238E27FC236}">
                  <a16:creationId xmlns:a16="http://schemas.microsoft.com/office/drawing/2014/main" id="{5B5EBAA6-2803-4CFE-86CF-5BD34FD1D7F2}"/>
                </a:ext>
              </a:extLst>
            </p:cNvPr>
            <p:cNvSpPr/>
            <p:nvPr/>
          </p:nvSpPr>
          <p:spPr>
            <a:xfrm>
              <a:off x="6534505" y="4758004"/>
              <a:ext cx="936104"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a:solidFill>
                    <a:prstClr val="white"/>
                  </a:solidFill>
                  <a:ea typeface="+mn-ea"/>
                  <a:cs typeface="Arial" panose="020B0604020202020204" pitchFamily="34" charset="0"/>
                </a:rPr>
                <a:t>Indexing</a:t>
              </a:r>
              <a:endParaRPr lang="en-AU" sz="901" kern="0" dirty="0">
                <a:solidFill>
                  <a:prstClr val="white"/>
                </a:solidFill>
                <a:ea typeface="+mn-ea"/>
                <a:cs typeface="Arial" panose="020B0604020202020204" pitchFamily="34" charset="0"/>
              </a:endParaRPr>
            </a:p>
          </p:txBody>
        </p:sp>
        <p:sp>
          <p:nvSpPr>
            <p:cNvPr id="120" name="Rectangle: Rounded Corners 79">
              <a:extLst>
                <a:ext uri="{FF2B5EF4-FFF2-40B4-BE49-F238E27FC236}">
                  <a16:creationId xmlns:a16="http://schemas.microsoft.com/office/drawing/2014/main" id="{FD9D13DD-3F78-41C0-8082-307AAD0151E0}"/>
                </a:ext>
              </a:extLst>
            </p:cNvPr>
            <p:cNvSpPr/>
            <p:nvPr/>
          </p:nvSpPr>
          <p:spPr>
            <a:xfrm>
              <a:off x="6394906" y="5943473"/>
              <a:ext cx="696177"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PaaS</a:t>
              </a:r>
            </a:p>
          </p:txBody>
        </p:sp>
        <p:sp>
          <p:nvSpPr>
            <p:cNvPr id="121" name="Rectangle: Rounded Corners 79">
              <a:extLst>
                <a:ext uri="{FF2B5EF4-FFF2-40B4-BE49-F238E27FC236}">
                  <a16:creationId xmlns:a16="http://schemas.microsoft.com/office/drawing/2014/main" id="{FD9D13DD-3F78-41C0-8082-307AAD0151E0}"/>
                </a:ext>
              </a:extLst>
            </p:cNvPr>
            <p:cNvSpPr/>
            <p:nvPr/>
          </p:nvSpPr>
          <p:spPr>
            <a:xfrm>
              <a:off x="7186133" y="5943473"/>
              <a:ext cx="810221"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SaaS</a:t>
              </a:r>
            </a:p>
          </p:txBody>
        </p:sp>
        <p:sp>
          <p:nvSpPr>
            <p:cNvPr id="122" name="Rectangle: Rounded Corners 97">
              <a:extLst>
                <a:ext uri="{FF2B5EF4-FFF2-40B4-BE49-F238E27FC236}">
                  <a16:creationId xmlns:a16="http://schemas.microsoft.com/office/drawing/2014/main" id="{60F75467-7132-41CC-9E88-1DAF20042013}"/>
                </a:ext>
              </a:extLst>
            </p:cNvPr>
            <p:cNvSpPr/>
            <p:nvPr/>
          </p:nvSpPr>
          <p:spPr>
            <a:xfrm>
              <a:off x="9861081" y="5943473"/>
              <a:ext cx="944997"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Multi-tenancy</a:t>
              </a:r>
            </a:p>
          </p:txBody>
        </p:sp>
        <p:sp>
          <p:nvSpPr>
            <p:cNvPr id="123" name="Rectangle: Rounded Corners 91">
              <a:extLst>
                <a:ext uri="{FF2B5EF4-FFF2-40B4-BE49-F238E27FC236}">
                  <a16:creationId xmlns:a16="http://schemas.microsoft.com/office/drawing/2014/main" id="{31B6CAA6-6D67-437F-A93C-E4FE39145587}"/>
                </a:ext>
              </a:extLst>
            </p:cNvPr>
            <p:cNvSpPr/>
            <p:nvPr/>
          </p:nvSpPr>
          <p:spPr>
            <a:xfrm>
              <a:off x="4175854" y="4757993"/>
              <a:ext cx="609133"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Archive</a:t>
              </a:r>
              <a:endParaRPr lang="en-AU" sz="901" kern="0" dirty="0">
                <a:solidFill>
                  <a:prstClr val="white"/>
                </a:solidFill>
                <a:ea typeface="+mn-ea"/>
                <a:cs typeface="Arial" panose="020B0604020202020204" pitchFamily="34" charset="0"/>
              </a:endParaRPr>
            </a:p>
          </p:txBody>
        </p:sp>
        <p:sp>
          <p:nvSpPr>
            <p:cNvPr id="124" name="Rectangle: Rounded Corners 49">
              <a:extLst>
                <a:ext uri="{FF2B5EF4-FFF2-40B4-BE49-F238E27FC236}">
                  <a16:creationId xmlns:a16="http://schemas.microsoft.com/office/drawing/2014/main" id="{040C06B9-BC26-4D4D-B488-DD9EAC91B7C2}"/>
                </a:ext>
              </a:extLst>
            </p:cNvPr>
            <p:cNvSpPr/>
            <p:nvPr/>
          </p:nvSpPr>
          <p:spPr>
            <a:xfrm>
              <a:off x="2209419" y="5057515"/>
              <a:ext cx="852239"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Object Store</a:t>
              </a:r>
              <a:endParaRPr lang="en-AU" sz="901" kern="0" dirty="0">
                <a:solidFill>
                  <a:prstClr val="white"/>
                </a:solidFill>
                <a:ea typeface="+mn-ea"/>
                <a:cs typeface="Arial" panose="020B0604020202020204" pitchFamily="34" charset="0"/>
              </a:endParaRPr>
            </a:p>
          </p:txBody>
        </p:sp>
        <p:sp>
          <p:nvSpPr>
            <p:cNvPr id="125" name="Rectangle: Rounded Corners 49">
              <a:extLst>
                <a:ext uri="{FF2B5EF4-FFF2-40B4-BE49-F238E27FC236}">
                  <a16:creationId xmlns:a16="http://schemas.microsoft.com/office/drawing/2014/main" id="{040C06B9-BC26-4D4D-B488-DD9EAC91B7C2}"/>
                </a:ext>
              </a:extLst>
            </p:cNvPr>
            <p:cNvSpPr/>
            <p:nvPr/>
          </p:nvSpPr>
          <p:spPr>
            <a:xfrm>
              <a:off x="3157412" y="5057515"/>
              <a:ext cx="770891"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Relational</a:t>
              </a:r>
              <a:endParaRPr lang="en-AU" sz="901" kern="0" dirty="0">
                <a:solidFill>
                  <a:prstClr val="white"/>
                </a:solidFill>
                <a:ea typeface="+mn-ea"/>
                <a:cs typeface="Arial" panose="020B0604020202020204" pitchFamily="34" charset="0"/>
              </a:endParaRPr>
            </a:p>
          </p:txBody>
        </p:sp>
        <p:sp>
          <p:nvSpPr>
            <p:cNvPr id="126" name="Rectangle: Rounded Corners 49">
              <a:extLst>
                <a:ext uri="{FF2B5EF4-FFF2-40B4-BE49-F238E27FC236}">
                  <a16:creationId xmlns:a16="http://schemas.microsoft.com/office/drawing/2014/main" id="{040C06B9-BC26-4D4D-B488-DD9EAC91B7C2}"/>
                </a:ext>
              </a:extLst>
            </p:cNvPr>
            <p:cNvSpPr/>
            <p:nvPr/>
          </p:nvSpPr>
          <p:spPr>
            <a:xfrm>
              <a:off x="4034234" y="5057516"/>
              <a:ext cx="750755" cy="216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Columnar</a:t>
              </a:r>
              <a:endParaRPr lang="en-AU" sz="901" kern="0" dirty="0">
                <a:solidFill>
                  <a:prstClr val="white"/>
                </a:solidFill>
                <a:ea typeface="+mn-ea"/>
                <a:cs typeface="Arial" panose="020B0604020202020204" pitchFamily="34" charset="0"/>
              </a:endParaRPr>
            </a:p>
          </p:txBody>
        </p:sp>
        <p:sp>
          <p:nvSpPr>
            <p:cNvPr id="127" name="Rectangle: Rounded Corners 11">
              <a:extLst>
                <a:ext uri="{FF2B5EF4-FFF2-40B4-BE49-F238E27FC236}">
                  <a16:creationId xmlns:a16="http://schemas.microsoft.com/office/drawing/2014/main" id="{FF3A0345-D50F-4BA8-8129-3E4D709BD089}"/>
                </a:ext>
              </a:extLst>
            </p:cNvPr>
            <p:cNvSpPr/>
            <p:nvPr/>
          </p:nvSpPr>
          <p:spPr>
            <a:xfrm>
              <a:off x="8480495" y="1888834"/>
              <a:ext cx="2160000" cy="216000"/>
            </a:xfrm>
            <a:prstGeom prst="roundRect">
              <a:avLst>
                <a:gd name="adj" fmla="val 918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pPr>
              <a:r>
                <a:rPr lang="en-AU" sz="701" kern="0" dirty="0">
                  <a:solidFill>
                    <a:prstClr val="white"/>
                  </a:solidFill>
                  <a:ea typeface="+mn-ea"/>
                  <a:cs typeface="Arial" panose="020B0604020202020204" pitchFamily="34" charset="0"/>
                </a:rPr>
                <a:t>Prototyping/Experimentation</a:t>
              </a:r>
            </a:p>
          </p:txBody>
        </p:sp>
        <p:sp>
          <p:nvSpPr>
            <p:cNvPr id="128" name="Rectangle: Rounded Corners 94">
              <a:extLst>
                <a:ext uri="{FF2B5EF4-FFF2-40B4-BE49-F238E27FC236}">
                  <a16:creationId xmlns:a16="http://schemas.microsoft.com/office/drawing/2014/main" id="{9A9C3B08-40BB-4ACA-97D4-DC6825A41A18}"/>
                </a:ext>
              </a:extLst>
            </p:cNvPr>
            <p:cNvSpPr/>
            <p:nvPr/>
          </p:nvSpPr>
          <p:spPr>
            <a:xfrm>
              <a:off x="9482184" y="6189080"/>
              <a:ext cx="1332000" cy="180000"/>
            </a:xfrm>
            <a:prstGeom prst="roundRect">
              <a:avLst>
                <a:gd name="adj" fmla="val 14693"/>
              </a:avLst>
            </a:prstGeom>
            <a:solidFill>
              <a:schemeClr val="bg1"/>
            </a:solidFill>
            <a:ln w="12700" cap="flat" cmpd="sng" algn="ctr">
              <a:solidFill>
                <a:srgbClr val="5B9BD5">
                  <a:shade val="50000"/>
                </a:srgbClr>
              </a:solidFill>
              <a:prstDash val="solid"/>
              <a:miter lim="800000"/>
            </a:ln>
            <a:effectLst/>
          </p:spPr>
          <p:txBody>
            <a:bodyPr lIns="36044" tIns="36044" rIns="36044" bIns="36044" rtlCol="0" anchor="ctr"/>
            <a:lstStyle/>
            <a:p>
              <a:pPr algn="ctr" defTabSz="686623" fontAlgn="auto">
                <a:spcBef>
                  <a:spcPts val="0"/>
                </a:spcBef>
                <a:spcAft>
                  <a:spcPts val="0"/>
                </a:spcAft>
              </a:pPr>
              <a:r>
                <a:rPr lang="en-AU" sz="676" kern="0" dirty="0">
                  <a:solidFill>
                    <a:prstClr val="black"/>
                  </a:solidFill>
                  <a:ea typeface="+mn-ea"/>
                  <a:cs typeface="Arial" panose="020B0604020202020204" pitchFamily="34" charset="0"/>
                </a:rPr>
                <a:t>Capacity Planning</a:t>
              </a:r>
            </a:p>
          </p:txBody>
        </p:sp>
        <p:sp>
          <p:nvSpPr>
            <p:cNvPr id="129" name="Rectangle: Rounded Corners 75">
              <a:extLst>
                <a:ext uri="{FF2B5EF4-FFF2-40B4-BE49-F238E27FC236}">
                  <a16:creationId xmlns:a16="http://schemas.microsoft.com/office/drawing/2014/main" id="{A58CE2CA-9B03-45BF-B732-B6D0A688B1ED}"/>
                </a:ext>
              </a:extLst>
            </p:cNvPr>
            <p:cNvSpPr/>
            <p:nvPr/>
          </p:nvSpPr>
          <p:spPr>
            <a:xfrm>
              <a:off x="3616664" y="3684566"/>
              <a:ext cx="1080000" cy="360000"/>
            </a:xfrm>
            <a:prstGeom prst="roundRect">
              <a:avLst>
                <a:gd name="adj" fmla="val 14693"/>
              </a:avLst>
            </a:prstGeom>
            <a:solidFill>
              <a:srgbClr val="ED7D31">
                <a:alpha val="80000"/>
              </a:srgbClr>
            </a:solidFill>
            <a:ln w="12700" cap="flat" cmpd="sng" algn="ctr">
              <a:solidFill>
                <a:srgbClr val="ED7D31"/>
              </a:solidFill>
              <a:prstDash val="solid"/>
              <a:miter lim="800000"/>
            </a:ln>
            <a:effectLst/>
          </p:spPr>
          <p:txBody>
            <a:bodyPr lIns="36044" tIns="36044" rIns="36044" bIns="36044" rtlCol="0" anchor="ctr"/>
            <a:lstStyle/>
            <a:p>
              <a:pPr algn="ctr" defTabSz="686623" fontAlgn="auto">
                <a:spcBef>
                  <a:spcPts val="0"/>
                </a:spcBef>
                <a:spcAft>
                  <a:spcPts val="0"/>
                </a:spcAft>
                <a:defRPr/>
              </a:pPr>
              <a:r>
                <a:rPr lang="en-AU" sz="701" kern="0" dirty="0">
                  <a:solidFill>
                    <a:prstClr val="white"/>
                  </a:solidFill>
                  <a:ea typeface="+mn-ea"/>
                  <a:cs typeface="Arial" panose="020B0604020202020204" pitchFamily="34" charset="0"/>
                </a:rPr>
                <a:t>Business Rules Modelling</a:t>
              </a:r>
              <a:endParaRPr lang="en-AU" sz="901" kern="0" dirty="0">
                <a:solidFill>
                  <a:prstClr val="white"/>
                </a:solidFill>
                <a:ea typeface="+mn-ea"/>
                <a:cs typeface="Arial" panose="020B0604020202020204" pitchFamily="34" charset="0"/>
              </a:endParaRPr>
            </a:p>
          </p:txBody>
        </p:sp>
      </p:grpSp>
      <p:pic>
        <p:nvPicPr>
          <p:cNvPr id="130" name="Picture 129" descr="header_strip_100dpi copy.png">
            <a:extLst>
              <a:ext uri="{FF2B5EF4-FFF2-40B4-BE49-F238E27FC236}">
                <a16:creationId xmlns:a16="http://schemas.microsoft.com/office/drawing/2014/main" id="{D3C82E8F-FB4B-41EE-B0FE-99659B587563}"/>
              </a:ext>
            </a:extLst>
          </p:cNvPr>
          <p:cNvPicPr>
            <a:picLocks noChangeAspect="1"/>
          </p:cNvPicPr>
          <p:nvPr/>
        </p:nvPicPr>
        <p:blipFill>
          <a:blip r:embed="rId3"/>
          <a:stretch>
            <a:fillRect/>
          </a:stretch>
        </p:blipFill>
        <p:spPr>
          <a:xfrm>
            <a:off x="-1" y="50"/>
            <a:ext cx="9155113" cy="304710"/>
          </a:xfrm>
          <a:prstGeom prst="rect">
            <a:avLst/>
          </a:prstGeom>
        </p:spPr>
      </p:pic>
      <p:sp>
        <p:nvSpPr>
          <p:cNvPr id="5" name="Rectangle 4">
            <a:extLst>
              <a:ext uri="{FF2B5EF4-FFF2-40B4-BE49-F238E27FC236}">
                <a16:creationId xmlns:a16="http://schemas.microsoft.com/office/drawing/2014/main" id="{2A5D2D43-F0A1-44EB-90CF-A8F4B59EC4B8}"/>
              </a:ext>
            </a:extLst>
          </p:cNvPr>
          <p:cNvSpPr/>
          <p:nvPr/>
        </p:nvSpPr>
        <p:spPr>
          <a:xfrm>
            <a:off x="156537" y="-29336"/>
            <a:ext cx="3439339" cy="369332"/>
          </a:xfrm>
          <a:prstGeom prst="rect">
            <a:avLst/>
          </a:prstGeom>
        </p:spPr>
        <p:txBody>
          <a:bodyPr wrap="none">
            <a:spAutoFit/>
          </a:bodyPr>
          <a:lstStyle/>
          <a:p>
            <a:r>
              <a:rPr lang="en-AU" dirty="0">
                <a:solidFill>
                  <a:schemeClr val="bg1"/>
                </a:solidFill>
                <a:latin typeface="Calibri"/>
                <a:ea typeface="Segoe UI" panose="020B0502040204020203" pitchFamily="34" charset="0"/>
                <a:cs typeface="Segoe UI" panose="020B0502040204020203" pitchFamily="34" charset="0"/>
              </a:rPr>
              <a:t>Logical Data Governance grouping </a:t>
            </a:r>
            <a:endParaRPr lang="en-AU" dirty="0">
              <a:solidFill>
                <a:schemeClr val="bg1"/>
              </a:solidFill>
            </a:endParaRPr>
          </a:p>
        </p:txBody>
      </p:sp>
      <p:sp>
        <p:nvSpPr>
          <p:cNvPr id="2" name="Rectangle 1">
            <a:extLst>
              <a:ext uri="{FF2B5EF4-FFF2-40B4-BE49-F238E27FC236}">
                <a16:creationId xmlns:a16="http://schemas.microsoft.com/office/drawing/2014/main" id="{0434FF00-FA5A-454F-89E0-E34CABEF2065}"/>
              </a:ext>
            </a:extLst>
          </p:cNvPr>
          <p:cNvSpPr/>
          <p:nvPr/>
        </p:nvSpPr>
        <p:spPr>
          <a:xfrm>
            <a:off x="7637174" y="4947707"/>
            <a:ext cx="767522" cy="11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58509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p:cNvSpPr txBox="1">
            <a:spLocks/>
          </p:cNvSpPr>
          <p:nvPr/>
        </p:nvSpPr>
        <p:spPr>
          <a:xfrm>
            <a:off x="1062832" y="50577"/>
            <a:ext cx="3028070" cy="239467"/>
          </a:xfrm>
          <a:prstGeom prst="rect">
            <a:avLst/>
          </a:prstGeom>
        </p:spPr>
        <p:txBody>
          <a:bodyPr vert="horz" lIns="2703" tIns="2703" rIns="2703" bIns="270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1502" b="1" i="1" dirty="0">
                <a:solidFill>
                  <a:prstClr val="white"/>
                </a:solidFill>
                <a:latin typeface="Calibri"/>
              </a:rPr>
              <a:t>Technical &gt; Functional Capabilities</a:t>
            </a:r>
          </a:p>
        </p:txBody>
      </p:sp>
      <p:sp>
        <p:nvSpPr>
          <p:cNvPr id="9" name="Slide Number Placeholder 5"/>
          <p:cNvSpPr>
            <a:spLocks noGrp="1"/>
          </p:cNvSpPr>
          <p:nvPr>
            <p:ph type="sldNum" sz="quarter" idx="4294967295"/>
          </p:nvPr>
        </p:nvSpPr>
        <p:spPr>
          <a:xfrm>
            <a:off x="8764106" y="4974433"/>
            <a:ext cx="270333" cy="92461"/>
          </a:xfrm>
          <a:prstGeom prst="rect">
            <a:avLst/>
          </a:prstGeom>
        </p:spPr>
        <p:txBody>
          <a:bodyPr vert="horz" lIns="0" tIns="0" rIns="0" bIns="0" rtlCol="0" anchor="ctr">
            <a:spAutoFit/>
          </a:bodyPr>
          <a:lstStyle>
            <a:lvl1pPr algn="ctr">
              <a:defRPr sz="751">
                <a:solidFill>
                  <a:schemeClr val="bg1"/>
                </a:solidFill>
              </a:defRPr>
            </a:lvl1pPr>
          </a:lstStyle>
          <a:p>
            <a:pPr defTabSz="686623" fontAlgn="auto">
              <a:spcBef>
                <a:spcPts val="0"/>
              </a:spcBef>
              <a:spcAft>
                <a:spcPts val="0"/>
              </a:spcAft>
            </a:pPr>
            <a:fld id="{1E312DB4-4461-496E-BE8A-4915DF83011C}" type="slidenum">
              <a:rPr lang="en-AU" sz="601">
                <a:solidFill>
                  <a:prstClr val="white">
                    <a:lumMod val="65000"/>
                  </a:prstClr>
                </a:solidFill>
                <a:latin typeface="Calibri"/>
                <a:ea typeface="Segoe UI" panose="020B0502040204020203" pitchFamily="34" charset="0"/>
                <a:cs typeface="Segoe UI" panose="020B0502040204020203" pitchFamily="34" charset="0"/>
              </a:rPr>
              <a:pPr defTabSz="686623" fontAlgn="auto">
                <a:spcBef>
                  <a:spcPts val="0"/>
                </a:spcBef>
                <a:spcAft>
                  <a:spcPts val="0"/>
                </a:spcAft>
              </a:pPr>
              <a:t>45</a:t>
            </a:fld>
            <a:endParaRPr lang="en-AU" sz="601" dirty="0">
              <a:solidFill>
                <a:prstClr val="white">
                  <a:lumMod val="65000"/>
                </a:prstClr>
              </a:solidFill>
              <a:latin typeface="Calibri"/>
              <a:ea typeface="Segoe UI" panose="020B0502040204020203" pitchFamily="34" charset="0"/>
              <a:cs typeface="Segoe UI" panose="020B0502040204020203" pitchFamily="34" charset="0"/>
            </a:endParaRPr>
          </a:p>
        </p:txBody>
      </p:sp>
      <p:grpSp>
        <p:nvGrpSpPr>
          <p:cNvPr id="12" name="Group 11"/>
          <p:cNvGrpSpPr/>
          <p:nvPr/>
        </p:nvGrpSpPr>
        <p:grpSpPr>
          <a:xfrm>
            <a:off x="299189" y="905254"/>
            <a:ext cx="4498742" cy="3388531"/>
            <a:chOff x="6052782" y="2033138"/>
            <a:chExt cx="4823908" cy="3644197"/>
          </a:xfrm>
        </p:grpSpPr>
        <p:sp>
          <p:nvSpPr>
            <p:cNvPr id="13" name="TextBox 12">
              <a:extLst>
                <a:ext uri="{FF2B5EF4-FFF2-40B4-BE49-F238E27FC236}">
                  <a16:creationId xmlns:a16="http://schemas.microsoft.com/office/drawing/2014/main" id="{0BB4D481-D706-4FF7-BF92-058A5C0A5125}"/>
                </a:ext>
              </a:extLst>
            </p:cNvPr>
            <p:cNvSpPr txBox="1"/>
            <p:nvPr/>
          </p:nvSpPr>
          <p:spPr>
            <a:xfrm>
              <a:off x="6052782" y="2033138"/>
              <a:ext cx="4823908" cy="3644197"/>
            </a:xfrm>
            <a:prstGeom prst="roundRect">
              <a:avLst>
                <a:gd name="adj" fmla="val 3725"/>
              </a:avLst>
            </a:prstGeom>
            <a:noFill/>
            <a:ln>
              <a:solidFill>
                <a:schemeClr val="accent1"/>
              </a:solidFill>
            </a:ln>
          </p:spPr>
          <p:txBody>
            <a:bodyPr wrap="square" lIns="0" tIns="0" rIns="0" bIns="0" rtlCol="0">
              <a:noAutofit/>
            </a:bodyPr>
            <a:lstStyle/>
            <a:p>
              <a:pPr algn="ctr" defTabSz="686623" fontAlgn="auto">
                <a:spcBef>
                  <a:spcPts val="0"/>
                </a:spcBef>
                <a:spcAft>
                  <a:spcPts val="0"/>
                </a:spcAft>
              </a:pPr>
              <a:r>
                <a:rPr lang="en-AU" sz="751" b="1" dirty="0">
                  <a:solidFill>
                    <a:srgbClr val="6C7A89"/>
                  </a:solidFill>
                  <a:latin typeface="Arial Black" panose="020B0A04020102020204" pitchFamily="34" charset="0"/>
                  <a:ea typeface="+mn-ea"/>
                </a:rPr>
                <a:t>Functional Capability Model</a:t>
              </a:r>
            </a:p>
          </p:txBody>
        </p:sp>
        <p:sp>
          <p:nvSpPr>
            <p:cNvPr id="14" name="Rounded Rectangle 13"/>
            <p:cNvSpPr/>
            <p:nvPr/>
          </p:nvSpPr>
          <p:spPr>
            <a:xfrm>
              <a:off x="6107343" y="2408560"/>
              <a:ext cx="4746037" cy="22251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prstClr val="black"/>
                  </a:solidFill>
                  <a:latin typeface="Calibri"/>
                </a:rPr>
                <a:t>Governance</a:t>
              </a:r>
              <a:r>
                <a:rPr lang="en-AU" sz="676" dirty="0">
                  <a:solidFill>
                    <a:prstClr val="black"/>
                  </a:solidFill>
                  <a:latin typeface="Calibri"/>
                </a:rPr>
                <a:t> (Manage how the platform is being developed and utilised)</a:t>
              </a:r>
            </a:p>
          </p:txBody>
        </p:sp>
        <p:sp>
          <p:nvSpPr>
            <p:cNvPr id="15" name="Rounded Rectangle 14"/>
            <p:cNvSpPr/>
            <p:nvPr/>
          </p:nvSpPr>
          <p:spPr>
            <a:xfrm rot="16200000">
              <a:off x="4764700" y="4024826"/>
              <a:ext cx="2848171" cy="149390"/>
            </a:xfrm>
            <a:prstGeom prst="roundRect">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prstClr val="white"/>
                  </a:solidFill>
                  <a:latin typeface="Calibri"/>
                </a:rPr>
                <a:t>Data Sources</a:t>
              </a:r>
              <a:r>
                <a:rPr lang="en-AU" sz="676" dirty="0">
                  <a:solidFill>
                    <a:prstClr val="white"/>
                  </a:solidFill>
                  <a:latin typeface="Calibri"/>
                </a:rPr>
                <a:t> (Internal &amp; External)</a:t>
              </a:r>
            </a:p>
          </p:txBody>
        </p:sp>
        <p:sp>
          <p:nvSpPr>
            <p:cNvPr id="16" name="Rounded Rectangle 15"/>
            <p:cNvSpPr/>
            <p:nvPr/>
          </p:nvSpPr>
          <p:spPr>
            <a:xfrm rot="5400000" flipV="1">
              <a:off x="9354600" y="4024826"/>
              <a:ext cx="2848171" cy="149390"/>
            </a:xfrm>
            <a:prstGeom prst="roundRect">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prstClr val="white"/>
                  </a:solidFill>
                  <a:latin typeface="Calibri"/>
                </a:rPr>
                <a:t>Data Consumers </a:t>
              </a:r>
              <a:r>
                <a:rPr lang="en-AU" sz="676" dirty="0">
                  <a:solidFill>
                    <a:prstClr val="white"/>
                  </a:solidFill>
                  <a:latin typeface="Calibri"/>
                </a:rPr>
                <a:t>(Internal &amp; External)</a:t>
              </a:r>
            </a:p>
          </p:txBody>
        </p:sp>
        <p:sp>
          <p:nvSpPr>
            <p:cNvPr id="17" name="Rounded Rectangle 16"/>
            <p:cNvSpPr/>
            <p:nvPr/>
          </p:nvSpPr>
          <p:spPr>
            <a:xfrm>
              <a:off x="6293602" y="5301096"/>
              <a:ext cx="4377109" cy="22251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prstClr val="black"/>
                  </a:solidFill>
                  <a:latin typeface="Calibri"/>
                </a:rPr>
                <a:t>Infrastructure and Operations </a:t>
              </a:r>
              <a:r>
                <a:rPr lang="en-AU" sz="676" dirty="0">
                  <a:solidFill>
                    <a:prstClr val="black"/>
                  </a:solidFill>
                  <a:latin typeface="Calibri"/>
                </a:rPr>
                <a:t>(Infrastructure / Application)</a:t>
              </a:r>
            </a:p>
          </p:txBody>
        </p:sp>
        <p:sp>
          <p:nvSpPr>
            <p:cNvPr id="18" name="Rounded Rectangle 17"/>
            <p:cNvSpPr/>
            <p:nvPr/>
          </p:nvSpPr>
          <p:spPr>
            <a:xfrm>
              <a:off x="6293602" y="5043151"/>
              <a:ext cx="4377109" cy="22251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prstClr val="black"/>
                  </a:solidFill>
                  <a:latin typeface="Calibri"/>
                </a:rPr>
                <a:t>Security</a:t>
              </a:r>
              <a:r>
                <a:rPr lang="en-AU" sz="676" dirty="0">
                  <a:solidFill>
                    <a:prstClr val="black"/>
                  </a:solidFill>
                  <a:latin typeface="Calibri"/>
                </a:rPr>
                <a:t> (Infrastructure, Application, Data &amp; Users)</a:t>
              </a:r>
            </a:p>
          </p:txBody>
        </p:sp>
        <p:sp>
          <p:nvSpPr>
            <p:cNvPr id="19" name="Rounded Rectangle 18"/>
            <p:cNvSpPr/>
            <p:nvPr/>
          </p:nvSpPr>
          <p:spPr>
            <a:xfrm>
              <a:off x="6293602" y="4784729"/>
              <a:ext cx="4377109" cy="22251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prstClr val="black"/>
                  </a:solidFill>
                  <a:latin typeface="Calibri"/>
                </a:rPr>
                <a:t>Compute &amp; Storage </a:t>
              </a:r>
              <a:r>
                <a:rPr lang="en-AU" sz="676" dirty="0">
                  <a:solidFill>
                    <a:prstClr val="black"/>
                  </a:solidFill>
                  <a:latin typeface="Calibri"/>
                </a:rPr>
                <a:t>(Data Store, Processing and Consumption Methods)</a:t>
              </a:r>
            </a:p>
          </p:txBody>
        </p:sp>
        <p:sp>
          <p:nvSpPr>
            <p:cNvPr id="20" name="Rounded Rectangle 19"/>
            <p:cNvSpPr/>
            <p:nvPr/>
          </p:nvSpPr>
          <p:spPr>
            <a:xfrm>
              <a:off x="6293602" y="2675438"/>
              <a:ext cx="4377109" cy="222513"/>
            </a:xfrm>
            <a:prstGeom prst="round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sysClr val="windowText" lastClr="000000"/>
                  </a:solidFill>
                  <a:latin typeface="Calibri"/>
                </a:rPr>
                <a:t>Data Management / Catalogue </a:t>
              </a:r>
              <a:r>
                <a:rPr lang="en-AU" sz="676" dirty="0">
                  <a:solidFill>
                    <a:sysClr val="windowText" lastClr="000000"/>
                  </a:solidFill>
                  <a:latin typeface="Calibri"/>
                </a:rPr>
                <a:t>(managing data within the enterprise data platform)</a:t>
              </a:r>
            </a:p>
          </p:txBody>
        </p:sp>
        <p:sp>
          <p:nvSpPr>
            <p:cNvPr id="21" name="Rounded Rectangle 20"/>
            <p:cNvSpPr/>
            <p:nvPr/>
          </p:nvSpPr>
          <p:spPr>
            <a:xfrm>
              <a:off x="6293602" y="2942321"/>
              <a:ext cx="4377109" cy="222513"/>
            </a:xfrm>
            <a:prstGeom prst="round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676" b="1" dirty="0">
                  <a:solidFill>
                    <a:sysClr val="windowText" lastClr="000000"/>
                  </a:solidFill>
                  <a:latin typeface="Calibri"/>
                </a:rPr>
                <a:t>Innovation </a:t>
              </a:r>
              <a:r>
                <a:rPr lang="en-AU" sz="676" dirty="0">
                  <a:solidFill>
                    <a:sysClr val="windowText" lastClr="000000"/>
                  </a:solidFill>
                  <a:latin typeface="Calibri"/>
                </a:rPr>
                <a:t>(learn and experiment with new ways of working)</a:t>
              </a:r>
            </a:p>
          </p:txBody>
        </p:sp>
        <p:sp>
          <p:nvSpPr>
            <p:cNvPr id="22" name="Rounded Rectangle 21"/>
            <p:cNvSpPr/>
            <p:nvPr/>
          </p:nvSpPr>
          <p:spPr>
            <a:xfrm>
              <a:off x="6297828" y="3213822"/>
              <a:ext cx="612496" cy="1535342"/>
            </a:xfrm>
            <a:prstGeom prst="roundRect">
              <a:avLst>
                <a:gd name="adj" fmla="val 600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3517" tIns="81100" rIns="13517" bIns="27033" rtlCol="0" anchor="t"/>
            <a:lstStyle/>
            <a:p>
              <a:pPr algn="ctr" defTabSz="686623" fontAlgn="auto">
                <a:spcBef>
                  <a:spcPts val="0"/>
                </a:spcBef>
                <a:spcAft>
                  <a:spcPts val="0"/>
                </a:spcAft>
              </a:pPr>
              <a:r>
                <a:rPr lang="en-AU" sz="676" b="1" dirty="0">
                  <a:solidFill>
                    <a:sysClr val="windowText" lastClr="000000"/>
                  </a:solidFill>
                  <a:latin typeface="Calibri"/>
                </a:rPr>
                <a:t>Data Collection</a:t>
              </a: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r>
                <a:rPr lang="en-AU" sz="676" dirty="0">
                  <a:solidFill>
                    <a:sysClr val="windowText" lastClr="000000"/>
                  </a:solidFill>
                  <a:latin typeface="Calibri"/>
                </a:rPr>
                <a:t>Ways the data are collected and ingested into the platform</a:t>
              </a:r>
            </a:p>
          </p:txBody>
        </p:sp>
        <p:sp>
          <p:nvSpPr>
            <p:cNvPr id="23" name="Rounded Rectangle 22"/>
            <p:cNvSpPr/>
            <p:nvPr/>
          </p:nvSpPr>
          <p:spPr>
            <a:xfrm>
              <a:off x="6924560" y="3213822"/>
              <a:ext cx="612496" cy="1535342"/>
            </a:xfrm>
            <a:prstGeom prst="roundRect">
              <a:avLst>
                <a:gd name="adj" fmla="val 6000"/>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3517" tIns="81100" rIns="13517" bIns="27033" rtlCol="0" anchor="t"/>
            <a:lstStyle/>
            <a:p>
              <a:pPr algn="ctr" defTabSz="686623" fontAlgn="auto">
                <a:spcBef>
                  <a:spcPts val="0"/>
                </a:spcBef>
                <a:spcAft>
                  <a:spcPts val="0"/>
                </a:spcAft>
              </a:pPr>
              <a:r>
                <a:rPr lang="en-AU" sz="676" b="1" dirty="0">
                  <a:solidFill>
                    <a:prstClr val="white"/>
                  </a:solidFill>
                  <a:latin typeface="Calibri"/>
                </a:rPr>
                <a:t>Data Provisioning</a:t>
              </a:r>
            </a:p>
            <a:p>
              <a:pPr algn="ctr" defTabSz="686623" fontAlgn="auto">
                <a:spcBef>
                  <a:spcPts val="0"/>
                </a:spcBef>
                <a:spcAft>
                  <a:spcPts val="0"/>
                </a:spcAft>
              </a:pPr>
              <a:endParaRPr lang="en-AU" sz="676" b="1" dirty="0">
                <a:solidFill>
                  <a:prstClr val="white"/>
                </a:solidFill>
                <a:latin typeface="Calibri"/>
              </a:endParaRPr>
            </a:p>
            <a:p>
              <a:pPr algn="ctr" defTabSz="686623" fontAlgn="auto">
                <a:spcBef>
                  <a:spcPts val="0"/>
                </a:spcBef>
                <a:spcAft>
                  <a:spcPts val="0"/>
                </a:spcAft>
              </a:pPr>
              <a:r>
                <a:rPr lang="en-AU" sz="676" dirty="0">
                  <a:solidFill>
                    <a:prstClr val="white"/>
                  </a:solidFill>
                  <a:latin typeface="Calibri"/>
                </a:rPr>
                <a:t>Fit for purpose curation / transformation of data</a:t>
              </a:r>
            </a:p>
          </p:txBody>
        </p:sp>
        <p:sp>
          <p:nvSpPr>
            <p:cNvPr id="24" name="Rounded Rectangle 23"/>
            <p:cNvSpPr/>
            <p:nvPr/>
          </p:nvSpPr>
          <p:spPr>
            <a:xfrm>
              <a:off x="7551290" y="3213822"/>
              <a:ext cx="612496" cy="1535342"/>
            </a:xfrm>
            <a:prstGeom prst="roundRect">
              <a:avLst>
                <a:gd name="adj" fmla="val 600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3517" tIns="81100" rIns="13517" bIns="27033" rtlCol="0" anchor="t"/>
            <a:lstStyle/>
            <a:p>
              <a:pPr algn="ctr" defTabSz="686623" fontAlgn="auto">
                <a:spcBef>
                  <a:spcPts val="0"/>
                </a:spcBef>
                <a:spcAft>
                  <a:spcPts val="0"/>
                </a:spcAft>
              </a:pPr>
              <a:r>
                <a:rPr lang="en-AU" sz="676" b="1" dirty="0">
                  <a:solidFill>
                    <a:sysClr val="windowText" lastClr="000000"/>
                  </a:solidFill>
                  <a:latin typeface="Calibri"/>
                </a:rPr>
                <a:t>Insights and Actions</a:t>
              </a:r>
            </a:p>
            <a:p>
              <a:pPr algn="ctr" defTabSz="686623" fontAlgn="auto">
                <a:spcBef>
                  <a:spcPts val="0"/>
                </a:spcBef>
                <a:spcAft>
                  <a:spcPts val="0"/>
                </a:spcAft>
              </a:pPr>
              <a:endParaRPr lang="en-AU" sz="676" dirty="0">
                <a:solidFill>
                  <a:sysClr val="windowText" lastClr="000000"/>
                </a:solidFill>
                <a:latin typeface="Calibri"/>
              </a:endParaRPr>
            </a:p>
            <a:p>
              <a:pPr algn="ctr" defTabSz="686623" fontAlgn="auto">
                <a:spcBef>
                  <a:spcPts val="0"/>
                </a:spcBef>
                <a:spcAft>
                  <a:spcPts val="0"/>
                </a:spcAft>
              </a:pPr>
              <a:r>
                <a:rPr lang="en-AU" sz="676" dirty="0">
                  <a:solidFill>
                    <a:sysClr val="windowText" lastClr="000000"/>
                  </a:solidFill>
                  <a:latin typeface="Calibri"/>
                </a:rPr>
                <a:t>Extract information and value from data</a:t>
              </a:r>
            </a:p>
          </p:txBody>
        </p:sp>
        <p:sp>
          <p:nvSpPr>
            <p:cNvPr id="25" name="Rounded Rectangle 24"/>
            <p:cNvSpPr/>
            <p:nvPr/>
          </p:nvSpPr>
          <p:spPr>
            <a:xfrm>
              <a:off x="8804752" y="3213822"/>
              <a:ext cx="612496" cy="1535342"/>
            </a:xfrm>
            <a:prstGeom prst="roundRect">
              <a:avLst>
                <a:gd name="adj" fmla="val 600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3517" tIns="81100" rIns="13517" bIns="27033" rtlCol="0" anchor="t"/>
            <a:lstStyle/>
            <a:p>
              <a:pPr algn="ctr" defTabSz="686623" fontAlgn="auto">
                <a:spcBef>
                  <a:spcPts val="0"/>
                </a:spcBef>
                <a:spcAft>
                  <a:spcPts val="0"/>
                </a:spcAft>
              </a:pPr>
              <a:r>
                <a:rPr lang="en-AU" sz="676" b="1" dirty="0">
                  <a:solidFill>
                    <a:sysClr val="windowText" lastClr="000000"/>
                  </a:solidFill>
                  <a:latin typeface="Calibri"/>
                </a:rPr>
                <a:t>Intelligence</a:t>
              </a: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r>
                <a:rPr lang="en-AU" sz="676" dirty="0">
                  <a:solidFill>
                    <a:sysClr val="windowText" lastClr="000000"/>
                  </a:solidFill>
                  <a:latin typeface="Calibri"/>
                </a:rPr>
                <a:t>Advanced analysis and analytics to extract value</a:t>
              </a:r>
            </a:p>
          </p:txBody>
        </p:sp>
        <p:sp>
          <p:nvSpPr>
            <p:cNvPr id="26" name="Rounded Rectangle 25"/>
            <p:cNvSpPr/>
            <p:nvPr/>
          </p:nvSpPr>
          <p:spPr>
            <a:xfrm>
              <a:off x="9431483" y="3213822"/>
              <a:ext cx="612496" cy="1535342"/>
            </a:xfrm>
            <a:prstGeom prst="roundRect">
              <a:avLst>
                <a:gd name="adj" fmla="val 600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3517" tIns="81100" rIns="13517" bIns="27033" rtlCol="0" anchor="t"/>
            <a:lstStyle/>
            <a:p>
              <a:pPr algn="ctr" defTabSz="686623" fontAlgn="auto">
                <a:spcBef>
                  <a:spcPts val="0"/>
                </a:spcBef>
                <a:spcAft>
                  <a:spcPts val="0"/>
                </a:spcAft>
              </a:pPr>
              <a:r>
                <a:rPr lang="en-AU" sz="676" b="1" dirty="0">
                  <a:solidFill>
                    <a:sysClr val="windowText" lastClr="000000"/>
                  </a:solidFill>
                  <a:latin typeface="Calibri"/>
                </a:rPr>
                <a:t>Exposed Analytics</a:t>
              </a: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r>
                <a:rPr lang="en-AU" sz="676" dirty="0">
                  <a:solidFill>
                    <a:sysClr val="windowText" lastClr="000000"/>
                  </a:solidFill>
                  <a:latin typeface="Calibri"/>
                </a:rPr>
                <a:t>Sharing of analytical insights</a:t>
              </a:r>
            </a:p>
          </p:txBody>
        </p:sp>
        <p:sp>
          <p:nvSpPr>
            <p:cNvPr id="27" name="Rounded Rectangle 26"/>
            <p:cNvSpPr/>
            <p:nvPr/>
          </p:nvSpPr>
          <p:spPr>
            <a:xfrm>
              <a:off x="10058215" y="3213822"/>
              <a:ext cx="612496" cy="1535342"/>
            </a:xfrm>
            <a:prstGeom prst="roundRect">
              <a:avLst>
                <a:gd name="adj" fmla="val 600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3517" tIns="81100" rIns="13517" bIns="27033" rtlCol="0" anchor="t"/>
            <a:lstStyle/>
            <a:p>
              <a:pPr algn="ctr" defTabSz="686623" fontAlgn="auto">
                <a:spcBef>
                  <a:spcPts val="0"/>
                </a:spcBef>
                <a:spcAft>
                  <a:spcPts val="0"/>
                </a:spcAft>
              </a:pPr>
              <a:r>
                <a:rPr lang="en-AU" sz="676" b="1" dirty="0">
                  <a:solidFill>
                    <a:sysClr val="windowText" lastClr="000000"/>
                  </a:solidFill>
                  <a:latin typeface="Calibri"/>
                </a:rPr>
                <a:t>Artificial Intelligence</a:t>
              </a: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r>
                <a:rPr lang="en-AU" sz="676" dirty="0">
                  <a:solidFill>
                    <a:sysClr val="windowText" lastClr="000000"/>
                  </a:solidFill>
                  <a:latin typeface="Calibri"/>
                </a:rPr>
                <a:t>Advanced machine based learning</a:t>
              </a:r>
            </a:p>
          </p:txBody>
        </p:sp>
        <p:sp>
          <p:nvSpPr>
            <p:cNvPr id="28" name="Rounded Rectangle 27"/>
            <p:cNvSpPr/>
            <p:nvPr/>
          </p:nvSpPr>
          <p:spPr>
            <a:xfrm>
              <a:off x="8178021" y="3213822"/>
              <a:ext cx="612496" cy="1535342"/>
            </a:xfrm>
            <a:prstGeom prst="roundRect">
              <a:avLst>
                <a:gd name="adj" fmla="val 600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3517" tIns="81100" rIns="13517" bIns="27033" rtlCol="0" anchor="t"/>
            <a:lstStyle/>
            <a:p>
              <a:pPr algn="ctr" defTabSz="686623" fontAlgn="auto">
                <a:spcBef>
                  <a:spcPts val="0"/>
                </a:spcBef>
                <a:spcAft>
                  <a:spcPts val="0"/>
                </a:spcAft>
              </a:pPr>
              <a:r>
                <a:rPr lang="en-AU" sz="676" b="1" dirty="0">
                  <a:solidFill>
                    <a:sysClr val="windowText" lastClr="000000"/>
                  </a:solidFill>
                  <a:latin typeface="Calibri"/>
                </a:rPr>
                <a:t>Discovery</a:t>
              </a: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endParaRPr lang="en-AU" sz="676" b="1" dirty="0">
                <a:solidFill>
                  <a:sysClr val="windowText" lastClr="000000"/>
                </a:solidFill>
                <a:latin typeface="Calibri"/>
              </a:endParaRPr>
            </a:p>
            <a:p>
              <a:pPr algn="ctr" defTabSz="686623" fontAlgn="auto">
                <a:spcBef>
                  <a:spcPts val="0"/>
                </a:spcBef>
                <a:spcAft>
                  <a:spcPts val="0"/>
                </a:spcAft>
              </a:pPr>
              <a:r>
                <a:rPr lang="en-AU" sz="676" dirty="0">
                  <a:solidFill>
                    <a:sysClr val="windowText" lastClr="000000"/>
                  </a:solidFill>
                  <a:latin typeface="Calibri"/>
                </a:rPr>
                <a:t>Explore, model and search data for patterns / profiles</a:t>
              </a:r>
            </a:p>
          </p:txBody>
        </p:sp>
      </p:grpSp>
      <p:grpSp>
        <p:nvGrpSpPr>
          <p:cNvPr id="29" name="Group 28"/>
          <p:cNvGrpSpPr/>
          <p:nvPr/>
        </p:nvGrpSpPr>
        <p:grpSpPr>
          <a:xfrm>
            <a:off x="5025013" y="1498783"/>
            <a:ext cx="3739093" cy="3388531"/>
            <a:chOff x="695309" y="2033137"/>
            <a:chExt cx="4823908" cy="3644197"/>
          </a:xfrm>
        </p:grpSpPr>
        <p:sp>
          <p:nvSpPr>
            <p:cNvPr id="30" name="TextBox 29">
              <a:extLst>
                <a:ext uri="{FF2B5EF4-FFF2-40B4-BE49-F238E27FC236}">
                  <a16:creationId xmlns:a16="http://schemas.microsoft.com/office/drawing/2014/main" id="{0BB4D481-D706-4FF7-BF92-058A5C0A5125}"/>
                </a:ext>
              </a:extLst>
            </p:cNvPr>
            <p:cNvSpPr txBox="1"/>
            <p:nvPr/>
          </p:nvSpPr>
          <p:spPr>
            <a:xfrm>
              <a:off x="695309" y="2033137"/>
              <a:ext cx="4823908" cy="3644197"/>
            </a:xfrm>
            <a:prstGeom prst="roundRect">
              <a:avLst>
                <a:gd name="adj" fmla="val 4303"/>
              </a:avLst>
            </a:prstGeom>
            <a:noFill/>
            <a:ln>
              <a:solidFill>
                <a:schemeClr val="accent1"/>
              </a:solidFill>
            </a:ln>
          </p:spPr>
          <p:txBody>
            <a:bodyPr wrap="square" lIns="0" tIns="0" rIns="0" bIns="0" rtlCol="0">
              <a:noAutofit/>
            </a:bodyPr>
            <a:lstStyle/>
            <a:p>
              <a:pPr algn="ctr" defTabSz="686623" fontAlgn="auto">
                <a:spcBef>
                  <a:spcPts val="0"/>
                </a:spcBef>
                <a:spcAft>
                  <a:spcPts val="0"/>
                </a:spcAft>
              </a:pPr>
              <a:r>
                <a:rPr lang="en-AU" sz="751" b="1" dirty="0">
                  <a:solidFill>
                    <a:srgbClr val="6C7A89"/>
                  </a:solidFill>
                  <a:latin typeface="Arial Black" panose="020B0A04020102020204" pitchFamily="34" charset="0"/>
                  <a:ea typeface="+mn-ea"/>
                </a:rPr>
                <a:t>Technical Capability Model</a:t>
              </a:r>
            </a:p>
          </p:txBody>
        </p:sp>
        <p:sp>
          <p:nvSpPr>
            <p:cNvPr id="31" name="TextBox 30">
              <a:extLst>
                <a:ext uri="{FF2B5EF4-FFF2-40B4-BE49-F238E27FC236}">
                  <a16:creationId xmlns:a16="http://schemas.microsoft.com/office/drawing/2014/main" id="{0BB4D481-D706-4FF7-BF92-058A5C0A5125}"/>
                </a:ext>
              </a:extLst>
            </p:cNvPr>
            <p:cNvSpPr txBox="1"/>
            <p:nvPr/>
          </p:nvSpPr>
          <p:spPr>
            <a:xfrm>
              <a:off x="843930" y="2470576"/>
              <a:ext cx="2536263" cy="1030435"/>
            </a:xfrm>
            <a:prstGeom prst="roundRect">
              <a:avLst/>
            </a:prstGeom>
            <a:solidFill>
              <a:srgbClr val="F2F2F2"/>
            </a:solidFill>
          </p:spPr>
          <p:txBody>
            <a:bodyPr wrap="square" lIns="0" tIns="0" rIns="0" bIns="0" rtlCol="0">
              <a:noAutofit/>
            </a:bodyPr>
            <a:lstStyle/>
            <a:p>
              <a:pPr algn="ctr" defTabSz="686623" fontAlgn="auto">
                <a:spcBef>
                  <a:spcPts val="0"/>
                </a:spcBef>
                <a:spcAft>
                  <a:spcPts val="0"/>
                </a:spcAft>
              </a:pPr>
              <a:r>
                <a:rPr lang="en-AU" sz="601" dirty="0">
                  <a:solidFill>
                    <a:srgbClr val="6C7A89"/>
                  </a:solidFill>
                  <a:latin typeface="Calibri"/>
                  <a:ea typeface="+mn-ea"/>
                </a:rPr>
                <a:t>ENTERPRISE INFORMATION </a:t>
              </a:r>
            </a:p>
            <a:p>
              <a:pPr algn="ctr" defTabSz="686623" fontAlgn="auto">
                <a:spcBef>
                  <a:spcPts val="0"/>
                </a:spcBef>
                <a:spcAft>
                  <a:spcPts val="0"/>
                </a:spcAft>
              </a:pPr>
              <a:r>
                <a:rPr lang="en-AU" sz="601" dirty="0">
                  <a:solidFill>
                    <a:srgbClr val="6C7A89"/>
                  </a:solidFill>
                  <a:latin typeface="Calibri"/>
                  <a:ea typeface="+mn-ea"/>
                </a:rPr>
                <a:t>MANAGEMENT</a:t>
              </a: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p:txBody>
        </p:sp>
        <p:sp>
          <p:nvSpPr>
            <p:cNvPr id="32" name="Rectangle 31"/>
            <p:cNvSpPr/>
            <p:nvPr/>
          </p:nvSpPr>
          <p:spPr>
            <a:xfrm>
              <a:off x="2560603" y="3134034"/>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Master Data Management</a:t>
              </a:r>
            </a:p>
          </p:txBody>
        </p:sp>
        <p:sp>
          <p:nvSpPr>
            <p:cNvPr id="33" name="Rectangle 32"/>
            <p:cNvSpPr/>
            <p:nvPr/>
          </p:nvSpPr>
          <p:spPr>
            <a:xfrm>
              <a:off x="2560603" y="2806130"/>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Metadata Management</a:t>
              </a:r>
            </a:p>
          </p:txBody>
        </p:sp>
        <p:sp>
          <p:nvSpPr>
            <p:cNvPr id="34" name="Rectangle 33"/>
            <p:cNvSpPr/>
            <p:nvPr/>
          </p:nvSpPr>
          <p:spPr>
            <a:xfrm>
              <a:off x="1727104" y="2806130"/>
              <a:ext cx="791897"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white"/>
                  </a:solidFill>
                  <a:latin typeface="Calibri"/>
                </a:rPr>
                <a:t>Identify Matching</a:t>
              </a:r>
            </a:p>
          </p:txBody>
        </p:sp>
        <p:sp>
          <p:nvSpPr>
            <p:cNvPr id="35" name="Rectangle 34"/>
            <p:cNvSpPr/>
            <p:nvPr/>
          </p:nvSpPr>
          <p:spPr>
            <a:xfrm>
              <a:off x="1727104" y="3134034"/>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Enterprise Data Models</a:t>
              </a:r>
            </a:p>
          </p:txBody>
        </p:sp>
        <p:sp>
          <p:nvSpPr>
            <p:cNvPr id="36" name="TextBox 35">
              <a:extLst>
                <a:ext uri="{FF2B5EF4-FFF2-40B4-BE49-F238E27FC236}">
                  <a16:creationId xmlns:a16="http://schemas.microsoft.com/office/drawing/2014/main" id="{0BB4D481-D706-4FF7-BF92-058A5C0A5125}"/>
                </a:ext>
              </a:extLst>
            </p:cNvPr>
            <p:cNvSpPr txBox="1"/>
            <p:nvPr/>
          </p:nvSpPr>
          <p:spPr>
            <a:xfrm>
              <a:off x="843930" y="3540315"/>
              <a:ext cx="2536263" cy="992398"/>
            </a:xfrm>
            <a:prstGeom prst="roundRect">
              <a:avLst/>
            </a:prstGeom>
            <a:solidFill>
              <a:srgbClr val="F2F2F2"/>
            </a:solidFill>
          </p:spPr>
          <p:txBody>
            <a:bodyPr wrap="square" lIns="0" tIns="0" rIns="0" bIns="0" rtlCol="0">
              <a:noAutofit/>
            </a:bodyPr>
            <a:lstStyle/>
            <a:p>
              <a:pPr algn="ctr" defTabSz="686623" fontAlgn="auto">
                <a:spcBef>
                  <a:spcPts val="0"/>
                </a:spcBef>
                <a:spcAft>
                  <a:spcPts val="0"/>
                </a:spcAft>
              </a:pPr>
              <a:r>
                <a:rPr lang="en-AU" sz="601" dirty="0">
                  <a:solidFill>
                    <a:srgbClr val="6C7A89"/>
                  </a:solidFill>
                  <a:latin typeface="Calibri"/>
                  <a:ea typeface="+mn-ea"/>
                </a:rPr>
                <a:t>ENTERPRISE </a:t>
              </a:r>
            </a:p>
            <a:p>
              <a:pPr algn="ctr" defTabSz="686623" fontAlgn="auto">
                <a:spcBef>
                  <a:spcPts val="0"/>
                </a:spcBef>
                <a:spcAft>
                  <a:spcPts val="0"/>
                </a:spcAft>
              </a:pPr>
              <a:r>
                <a:rPr lang="en-AU" sz="601" dirty="0">
                  <a:solidFill>
                    <a:srgbClr val="6C7A89"/>
                  </a:solidFill>
                  <a:latin typeface="Calibri"/>
                  <a:ea typeface="+mn-ea"/>
                </a:rPr>
                <a:t>DATA HUB (EDH)</a:t>
              </a: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p:txBody>
        </p:sp>
        <p:sp>
          <p:nvSpPr>
            <p:cNvPr id="37" name="TextBox 36">
              <a:extLst>
                <a:ext uri="{FF2B5EF4-FFF2-40B4-BE49-F238E27FC236}">
                  <a16:creationId xmlns:a16="http://schemas.microsoft.com/office/drawing/2014/main" id="{0BB4D481-D706-4FF7-BF92-058A5C0A5125}"/>
                </a:ext>
              </a:extLst>
            </p:cNvPr>
            <p:cNvSpPr txBox="1"/>
            <p:nvPr/>
          </p:nvSpPr>
          <p:spPr>
            <a:xfrm>
              <a:off x="3498776" y="2348883"/>
              <a:ext cx="1846025" cy="2160239"/>
            </a:xfrm>
            <a:prstGeom prst="roundRect">
              <a:avLst/>
            </a:prstGeom>
            <a:solidFill>
              <a:srgbClr val="F2F2F2"/>
            </a:solidFill>
          </p:spPr>
          <p:txBody>
            <a:bodyPr wrap="square" lIns="0" tIns="0" rIns="0" bIns="0" rtlCol="0">
              <a:noAutofit/>
            </a:bodyPr>
            <a:lstStyle/>
            <a:p>
              <a:pPr algn="ctr" defTabSz="686623" fontAlgn="auto">
                <a:spcBef>
                  <a:spcPts val="0"/>
                </a:spcBef>
                <a:spcAft>
                  <a:spcPts val="0"/>
                </a:spcAft>
              </a:pPr>
              <a:r>
                <a:rPr lang="en-AU" sz="601" dirty="0">
                  <a:solidFill>
                    <a:srgbClr val="6C7A89"/>
                  </a:solidFill>
                  <a:latin typeface="Calibri"/>
                  <a:ea typeface="+mn-ea"/>
                </a:rPr>
                <a:t>ENTERPRISE DISCOVERY </a:t>
              </a:r>
            </a:p>
            <a:p>
              <a:pPr algn="ctr" defTabSz="686623" fontAlgn="auto">
                <a:spcBef>
                  <a:spcPts val="0"/>
                </a:spcBef>
                <a:spcAft>
                  <a:spcPts val="0"/>
                </a:spcAft>
              </a:pPr>
              <a:r>
                <a:rPr lang="en-AU" sz="601" dirty="0">
                  <a:solidFill>
                    <a:srgbClr val="6C7A89"/>
                  </a:solidFill>
                  <a:latin typeface="Calibri"/>
                  <a:ea typeface="+mn-ea"/>
                </a:rPr>
                <a:t>AND INTELLIGENCE</a:t>
              </a: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p:txBody>
        </p:sp>
        <p:sp>
          <p:nvSpPr>
            <p:cNvPr id="38" name="TextBox 37">
              <a:extLst>
                <a:ext uri="{FF2B5EF4-FFF2-40B4-BE49-F238E27FC236}">
                  <a16:creationId xmlns:a16="http://schemas.microsoft.com/office/drawing/2014/main" id="{0BB4D481-D706-4FF7-BF92-058A5C0A5125}"/>
                </a:ext>
              </a:extLst>
            </p:cNvPr>
            <p:cNvSpPr txBox="1"/>
            <p:nvPr/>
          </p:nvSpPr>
          <p:spPr>
            <a:xfrm>
              <a:off x="843930" y="4642376"/>
              <a:ext cx="2536263" cy="1034958"/>
            </a:xfrm>
            <a:prstGeom prst="roundRect">
              <a:avLst/>
            </a:prstGeom>
            <a:solidFill>
              <a:srgbClr val="F2F2F2"/>
            </a:solidFill>
          </p:spPr>
          <p:txBody>
            <a:bodyPr wrap="square" lIns="0" tIns="0" rIns="0" bIns="0" rtlCol="0">
              <a:noAutofit/>
            </a:bodyPr>
            <a:lstStyle/>
            <a:p>
              <a:pPr algn="ctr" defTabSz="686623" fontAlgn="auto">
                <a:spcBef>
                  <a:spcPts val="0"/>
                </a:spcBef>
                <a:spcAft>
                  <a:spcPts val="0"/>
                </a:spcAft>
              </a:pPr>
              <a:r>
                <a:rPr lang="en-AU" sz="601" dirty="0">
                  <a:solidFill>
                    <a:srgbClr val="6C7A89"/>
                  </a:solidFill>
                  <a:latin typeface="Calibri"/>
                  <a:ea typeface="+mn-ea"/>
                </a:rPr>
                <a:t>ENTERPRISE ANALYTICS</a:t>
              </a: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p:txBody>
        </p:sp>
        <p:sp>
          <p:nvSpPr>
            <p:cNvPr id="39" name="Rectangle 38"/>
            <p:cNvSpPr/>
            <p:nvPr/>
          </p:nvSpPr>
          <p:spPr>
            <a:xfrm>
              <a:off x="2560603" y="5206936"/>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Decision Optimisation</a:t>
              </a:r>
            </a:p>
          </p:txBody>
        </p:sp>
        <p:sp>
          <p:nvSpPr>
            <p:cNvPr id="40" name="Rectangle 39"/>
            <p:cNvSpPr/>
            <p:nvPr/>
          </p:nvSpPr>
          <p:spPr>
            <a:xfrm>
              <a:off x="1727104" y="4875789"/>
              <a:ext cx="791897"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white"/>
                  </a:solidFill>
                  <a:latin typeface="Calibri"/>
                </a:rPr>
                <a:t>Operational Data Store</a:t>
              </a:r>
            </a:p>
          </p:txBody>
        </p:sp>
        <p:sp>
          <p:nvSpPr>
            <p:cNvPr id="41" name="Rectangle 40"/>
            <p:cNvSpPr/>
            <p:nvPr/>
          </p:nvSpPr>
          <p:spPr>
            <a:xfrm>
              <a:off x="2560603" y="4875789"/>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Online Analytics</a:t>
              </a:r>
            </a:p>
          </p:txBody>
        </p:sp>
        <p:sp>
          <p:nvSpPr>
            <p:cNvPr id="42" name="Rectangle 41"/>
            <p:cNvSpPr/>
            <p:nvPr/>
          </p:nvSpPr>
          <p:spPr>
            <a:xfrm>
              <a:off x="1727104" y="5206936"/>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High Perf. Analytics</a:t>
              </a:r>
            </a:p>
          </p:txBody>
        </p:sp>
        <p:sp>
          <p:nvSpPr>
            <p:cNvPr id="43" name="Rectangle 42"/>
            <p:cNvSpPr/>
            <p:nvPr/>
          </p:nvSpPr>
          <p:spPr>
            <a:xfrm>
              <a:off x="902845" y="5206936"/>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Content Analytics</a:t>
              </a:r>
            </a:p>
          </p:txBody>
        </p:sp>
        <p:sp>
          <p:nvSpPr>
            <p:cNvPr id="44" name="Rectangle 43"/>
            <p:cNvSpPr/>
            <p:nvPr/>
          </p:nvSpPr>
          <p:spPr>
            <a:xfrm>
              <a:off x="902845" y="4875789"/>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Batch Analytics</a:t>
              </a:r>
            </a:p>
          </p:txBody>
        </p:sp>
        <p:sp>
          <p:nvSpPr>
            <p:cNvPr id="45" name="TextBox 44">
              <a:extLst>
                <a:ext uri="{FF2B5EF4-FFF2-40B4-BE49-F238E27FC236}">
                  <a16:creationId xmlns:a16="http://schemas.microsoft.com/office/drawing/2014/main" id="{0BB4D481-D706-4FF7-BF92-058A5C0A5125}"/>
                </a:ext>
              </a:extLst>
            </p:cNvPr>
            <p:cNvSpPr txBox="1"/>
            <p:nvPr/>
          </p:nvSpPr>
          <p:spPr>
            <a:xfrm>
              <a:off x="3498776" y="4642379"/>
              <a:ext cx="1846025" cy="1024055"/>
            </a:xfrm>
            <a:prstGeom prst="roundRect">
              <a:avLst/>
            </a:prstGeom>
            <a:solidFill>
              <a:srgbClr val="F2F2F2"/>
            </a:solidFill>
          </p:spPr>
          <p:txBody>
            <a:bodyPr wrap="square" lIns="0" tIns="0" rIns="0" bIns="0" rtlCol="0">
              <a:noAutofit/>
            </a:bodyPr>
            <a:lstStyle/>
            <a:p>
              <a:pPr algn="ctr" defTabSz="686623" fontAlgn="auto">
                <a:spcBef>
                  <a:spcPts val="0"/>
                </a:spcBef>
                <a:spcAft>
                  <a:spcPts val="0"/>
                </a:spcAft>
              </a:pPr>
              <a:r>
                <a:rPr lang="en-AU" sz="601" dirty="0">
                  <a:solidFill>
                    <a:srgbClr val="6C7A89"/>
                  </a:solidFill>
                  <a:latin typeface="Calibri"/>
                  <a:ea typeface="+mn-ea"/>
                </a:rPr>
                <a:t>ENTERRPISE DATA WAREHOUSE</a:t>
              </a: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a:p>
              <a:pPr algn="ctr" defTabSz="686623" fontAlgn="auto">
                <a:spcBef>
                  <a:spcPts val="0"/>
                </a:spcBef>
                <a:spcAft>
                  <a:spcPts val="0"/>
                </a:spcAft>
              </a:pPr>
              <a:endParaRPr lang="en-AU" sz="601" dirty="0">
                <a:solidFill>
                  <a:srgbClr val="6C7A89"/>
                </a:solidFill>
                <a:latin typeface="Calibri"/>
                <a:ea typeface="+mn-ea"/>
              </a:endParaRPr>
            </a:p>
          </p:txBody>
        </p:sp>
        <p:sp>
          <p:nvSpPr>
            <p:cNvPr id="46" name="Rectangle 45"/>
            <p:cNvSpPr/>
            <p:nvPr/>
          </p:nvSpPr>
          <p:spPr>
            <a:xfrm>
              <a:off x="4439326" y="4879748"/>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Enterprise Reporting</a:t>
              </a:r>
            </a:p>
          </p:txBody>
        </p:sp>
        <p:sp>
          <p:nvSpPr>
            <p:cNvPr id="47" name="Rectangle 46"/>
            <p:cNvSpPr/>
            <p:nvPr/>
          </p:nvSpPr>
          <p:spPr>
            <a:xfrm>
              <a:off x="3575344" y="4879748"/>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Enterprise Planning</a:t>
              </a:r>
            </a:p>
          </p:txBody>
        </p:sp>
        <p:sp>
          <p:nvSpPr>
            <p:cNvPr id="48" name="Rectangle 47"/>
            <p:cNvSpPr/>
            <p:nvPr/>
          </p:nvSpPr>
          <p:spPr>
            <a:xfrm>
              <a:off x="4439326" y="3260981"/>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Data Virtualisation</a:t>
              </a:r>
            </a:p>
          </p:txBody>
        </p:sp>
        <p:sp>
          <p:nvSpPr>
            <p:cNvPr id="49" name="Rectangle 48"/>
            <p:cNvSpPr/>
            <p:nvPr/>
          </p:nvSpPr>
          <p:spPr>
            <a:xfrm>
              <a:off x="3575344" y="2852936"/>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Risk Profiling`</a:t>
              </a:r>
            </a:p>
          </p:txBody>
        </p:sp>
        <p:sp>
          <p:nvSpPr>
            <p:cNvPr id="50" name="Rectangle 49"/>
            <p:cNvSpPr/>
            <p:nvPr/>
          </p:nvSpPr>
          <p:spPr>
            <a:xfrm>
              <a:off x="3575344" y="3260981"/>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Visualisation</a:t>
              </a:r>
            </a:p>
          </p:txBody>
        </p:sp>
        <p:sp>
          <p:nvSpPr>
            <p:cNvPr id="51" name="Rectangle 50"/>
            <p:cNvSpPr/>
            <p:nvPr/>
          </p:nvSpPr>
          <p:spPr>
            <a:xfrm>
              <a:off x="3575344" y="5210624"/>
              <a:ext cx="791897"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white"/>
                  </a:solidFill>
                  <a:latin typeface="Calibri"/>
                </a:rPr>
                <a:t>Relational Data Storage</a:t>
              </a:r>
            </a:p>
          </p:txBody>
        </p:sp>
        <p:sp>
          <p:nvSpPr>
            <p:cNvPr id="52" name="Rectangle 51"/>
            <p:cNvSpPr/>
            <p:nvPr/>
          </p:nvSpPr>
          <p:spPr>
            <a:xfrm>
              <a:off x="902845" y="2806130"/>
              <a:ext cx="791897" cy="28803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Data Management</a:t>
              </a:r>
            </a:p>
          </p:txBody>
        </p:sp>
        <p:sp>
          <p:nvSpPr>
            <p:cNvPr id="53" name="Rectangle 52"/>
            <p:cNvSpPr/>
            <p:nvPr/>
          </p:nvSpPr>
          <p:spPr>
            <a:xfrm>
              <a:off x="902845" y="3134034"/>
              <a:ext cx="791897"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white"/>
                  </a:solidFill>
                  <a:latin typeface="Calibri"/>
                </a:rPr>
                <a:t>Data Quality</a:t>
              </a:r>
            </a:p>
          </p:txBody>
        </p:sp>
        <p:sp>
          <p:nvSpPr>
            <p:cNvPr id="54" name="Rectangle 53"/>
            <p:cNvSpPr/>
            <p:nvPr/>
          </p:nvSpPr>
          <p:spPr>
            <a:xfrm>
              <a:off x="1727104" y="3861048"/>
              <a:ext cx="791897"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white"/>
                  </a:solidFill>
                  <a:latin typeface="Calibri"/>
                </a:rPr>
                <a:t>Storage</a:t>
              </a:r>
            </a:p>
            <a:p>
              <a:pPr algn="ctr" defTabSz="686623" fontAlgn="auto">
                <a:spcBef>
                  <a:spcPts val="0"/>
                </a:spcBef>
                <a:spcAft>
                  <a:spcPts val="0"/>
                </a:spcAft>
              </a:pPr>
              <a:r>
                <a:rPr lang="en-AU" sz="451" dirty="0">
                  <a:solidFill>
                    <a:prstClr val="white"/>
                  </a:solidFill>
                  <a:latin typeface="Calibri"/>
                  <a:cs typeface="Arial" panose="020B0604020202020204" pitchFamily="34" charset="0"/>
                </a:rPr>
                <a:t>High Volume/Unstructured</a:t>
              </a:r>
            </a:p>
          </p:txBody>
        </p:sp>
        <p:sp>
          <p:nvSpPr>
            <p:cNvPr id="55" name="Rectangle 54"/>
            <p:cNvSpPr/>
            <p:nvPr/>
          </p:nvSpPr>
          <p:spPr>
            <a:xfrm>
              <a:off x="2560603" y="3861048"/>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a:solidFill>
                    <a:prstClr val="black"/>
                  </a:solidFill>
                  <a:latin typeface="Calibri"/>
                </a:rPr>
                <a:t>Workflow </a:t>
              </a:r>
              <a:r>
                <a:rPr lang="en-AU" sz="601" dirty="0">
                  <a:solidFill>
                    <a:prstClr val="black"/>
                  </a:solidFill>
                  <a:latin typeface="Calibri"/>
                </a:rPr>
                <a:t>Scheduling</a:t>
              </a:r>
            </a:p>
          </p:txBody>
        </p:sp>
        <p:sp>
          <p:nvSpPr>
            <p:cNvPr id="56" name="Rectangle 55"/>
            <p:cNvSpPr/>
            <p:nvPr/>
          </p:nvSpPr>
          <p:spPr>
            <a:xfrm>
              <a:off x="1727104" y="4221088"/>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Process/ Resource </a:t>
              </a:r>
              <a:r>
                <a:rPr lang="en-AU" sz="601" dirty="0" err="1">
                  <a:solidFill>
                    <a:prstClr val="black"/>
                  </a:solidFill>
                  <a:latin typeface="Calibri"/>
                </a:rPr>
                <a:t>Mgt</a:t>
              </a:r>
              <a:endParaRPr lang="en-AU" sz="601" dirty="0">
                <a:solidFill>
                  <a:prstClr val="black"/>
                </a:solidFill>
                <a:latin typeface="Calibri"/>
              </a:endParaRPr>
            </a:p>
          </p:txBody>
        </p:sp>
        <p:sp>
          <p:nvSpPr>
            <p:cNvPr id="57" name="Rectangle 56"/>
            <p:cNvSpPr/>
            <p:nvPr/>
          </p:nvSpPr>
          <p:spPr>
            <a:xfrm>
              <a:off x="2560603" y="4221088"/>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Import &amp; Wrangling</a:t>
              </a:r>
              <a:endParaRPr lang="en-AU" sz="375" dirty="0">
                <a:solidFill>
                  <a:prstClr val="black"/>
                </a:solidFill>
                <a:latin typeface="Calibri"/>
                <a:cs typeface="Arial" panose="020B0604020202020204" pitchFamily="34" charset="0"/>
              </a:endParaRPr>
            </a:p>
          </p:txBody>
        </p:sp>
        <p:sp>
          <p:nvSpPr>
            <p:cNvPr id="58" name="Rectangle 57"/>
            <p:cNvSpPr/>
            <p:nvPr/>
          </p:nvSpPr>
          <p:spPr>
            <a:xfrm>
              <a:off x="902845" y="3861048"/>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Data Access</a:t>
              </a:r>
              <a:endParaRPr lang="en-AU" sz="375" dirty="0">
                <a:solidFill>
                  <a:prstClr val="black"/>
                </a:solidFill>
                <a:latin typeface="Calibri"/>
                <a:cs typeface="Arial" panose="020B0604020202020204" pitchFamily="34" charset="0"/>
              </a:endParaRPr>
            </a:p>
          </p:txBody>
        </p:sp>
        <p:sp>
          <p:nvSpPr>
            <p:cNvPr id="59" name="Rectangle 58"/>
            <p:cNvSpPr/>
            <p:nvPr/>
          </p:nvSpPr>
          <p:spPr>
            <a:xfrm>
              <a:off x="902845" y="4223804"/>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Security</a:t>
              </a:r>
              <a:endParaRPr lang="en-AU" sz="375" dirty="0">
                <a:solidFill>
                  <a:prstClr val="black"/>
                </a:solidFill>
                <a:latin typeface="Calibri"/>
                <a:cs typeface="Arial" panose="020B0604020202020204" pitchFamily="34" charset="0"/>
              </a:endParaRPr>
            </a:p>
          </p:txBody>
        </p:sp>
        <p:sp>
          <p:nvSpPr>
            <p:cNvPr id="60" name="Rectangle 59"/>
            <p:cNvSpPr/>
            <p:nvPr/>
          </p:nvSpPr>
          <p:spPr>
            <a:xfrm>
              <a:off x="4439326" y="2852936"/>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Ad-Hoc reporting</a:t>
              </a:r>
            </a:p>
          </p:txBody>
        </p:sp>
        <p:sp>
          <p:nvSpPr>
            <p:cNvPr id="61" name="Rectangle 60"/>
            <p:cNvSpPr/>
            <p:nvPr/>
          </p:nvSpPr>
          <p:spPr>
            <a:xfrm>
              <a:off x="3575344" y="4077072"/>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Discovery matching</a:t>
              </a:r>
            </a:p>
          </p:txBody>
        </p:sp>
        <p:sp>
          <p:nvSpPr>
            <p:cNvPr id="62" name="Rectangle 61"/>
            <p:cNvSpPr/>
            <p:nvPr/>
          </p:nvSpPr>
          <p:spPr>
            <a:xfrm>
              <a:off x="4439326" y="4077072"/>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Case Intelligence</a:t>
              </a:r>
            </a:p>
          </p:txBody>
        </p:sp>
        <p:sp>
          <p:nvSpPr>
            <p:cNvPr id="63" name="Rectangle 62"/>
            <p:cNvSpPr/>
            <p:nvPr/>
          </p:nvSpPr>
          <p:spPr>
            <a:xfrm>
              <a:off x="3575344" y="3669026"/>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Network Analysis</a:t>
              </a:r>
            </a:p>
          </p:txBody>
        </p:sp>
        <p:sp>
          <p:nvSpPr>
            <p:cNvPr id="64" name="Rectangle 63"/>
            <p:cNvSpPr/>
            <p:nvPr/>
          </p:nvSpPr>
          <p:spPr>
            <a:xfrm>
              <a:off x="4439326" y="3669026"/>
              <a:ext cx="791897"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517" tIns="13517" rIns="13517" bIns="13517" rtlCol="0" anchor="ctr"/>
            <a:lstStyle/>
            <a:p>
              <a:pPr algn="ctr" defTabSz="686623" fontAlgn="auto">
                <a:spcBef>
                  <a:spcPts val="0"/>
                </a:spcBef>
                <a:spcAft>
                  <a:spcPts val="0"/>
                </a:spcAft>
              </a:pPr>
              <a:r>
                <a:rPr lang="en-AU" sz="601" dirty="0">
                  <a:solidFill>
                    <a:prstClr val="black"/>
                  </a:solidFill>
                  <a:latin typeface="Calibri"/>
                </a:rPr>
                <a:t>Search and Index</a:t>
              </a:r>
            </a:p>
          </p:txBody>
        </p:sp>
      </p:grpSp>
      <p:sp>
        <p:nvSpPr>
          <p:cNvPr id="7" name="Rectangle 6"/>
          <p:cNvSpPr/>
          <p:nvPr/>
        </p:nvSpPr>
        <p:spPr>
          <a:xfrm>
            <a:off x="321956" y="410994"/>
            <a:ext cx="8522989" cy="300403"/>
          </a:xfrm>
          <a:prstGeom prst="rect">
            <a:avLst/>
          </a:prstGeom>
        </p:spPr>
        <p:txBody>
          <a:bodyPr wrap="square">
            <a:spAutoFit/>
          </a:bodyPr>
          <a:lstStyle/>
          <a:p>
            <a:pPr defTabSz="686623" fontAlgn="auto">
              <a:spcBef>
                <a:spcPts val="0"/>
              </a:spcBef>
              <a:spcAft>
                <a:spcPts val="0"/>
              </a:spcAft>
            </a:pPr>
            <a:r>
              <a:rPr lang="en-AU" sz="1352" dirty="0">
                <a:solidFill>
                  <a:prstClr val="black"/>
                </a:solidFill>
                <a:latin typeface="Calibri"/>
                <a:ea typeface="+mn-ea"/>
              </a:rPr>
              <a:t>The example above shows the Data Provisioning capability and how it currently sits across various technical capabilities. </a:t>
            </a:r>
          </a:p>
        </p:txBody>
      </p:sp>
      <p:pic>
        <p:nvPicPr>
          <p:cNvPr id="65" name="Picture 64" descr="header_strip_100dpi copy.png">
            <a:extLst>
              <a:ext uri="{FF2B5EF4-FFF2-40B4-BE49-F238E27FC236}">
                <a16:creationId xmlns:a16="http://schemas.microsoft.com/office/drawing/2014/main" id="{72AD4147-0723-4723-8AAB-C40CDA2FD425}"/>
              </a:ext>
            </a:extLst>
          </p:cNvPr>
          <p:cNvPicPr>
            <a:picLocks noChangeAspect="1"/>
          </p:cNvPicPr>
          <p:nvPr/>
        </p:nvPicPr>
        <p:blipFill>
          <a:blip r:embed="rId3"/>
          <a:stretch>
            <a:fillRect/>
          </a:stretch>
        </p:blipFill>
        <p:spPr>
          <a:xfrm>
            <a:off x="-1" y="50"/>
            <a:ext cx="9155113" cy="304710"/>
          </a:xfrm>
          <a:prstGeom prst="rect">
            <a:avLst/>
          </a:prstGeom>
        </p:spPr>
      </p:pic>
      <p:cxnSp>
        <p:nvCxnSpPr>
          <p:cNvPr id="68" name="Connector: Elbow 67">
            <a:extLst>
              <a:ext uri="{FF2B5EF4-FFF2-40B4-BE49-F238E27FC236}">
                <a16:creationId xmlns:a16="http://schemas.microsoft.com/office/drawing/2014/main" id="{9FEB1DA5-EEE2-45BB-B630-57AC947893F7}"/>
              </a:ext>
            </a:extLst>
          </p:cNvPr>
          <p:cNvCxnSpPr>
            <a:stCxn id="23" idx="0"/>
            <a:endCxn id="30" idx="0"/>
          </p:cNvCxnSpPr>
          <p:nvPr/>
        </p:nvCxnSpPr>
        <p:spPr>
          <a:xfrm rot="5400000" flipH="1" flipV="1">
            <a:off x="3894023" y="-997432"/>
            <a:ext cx="504322" cy="5496752"/>
          </a:xfrm>
          <a:prstGeom prst="bentConnector3">
            <a:avLst>
              <a:gd name="adj1" fmla="val 235030"/>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5472FD9-DD6B-4F95-8D63-7C627D6679F8}"/>
              </a:ext>
            </a:extLst>
          </p:cNvPr>
          <p:cNvSpPr txBox="1"/>
          <p:nvPr/>
        </p:nvSpPr>
        <p:spPr>
          <a:xfrm>
            <a:off x="379609" y="4340257"/>
            <a:ext cx="4394515" cy="1414225"/>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r>
              <a:rPr lang="en-AU" sz="1352" dirty="0">
                <a:solidFill>
                  <a:prstClr val="black"/>
                </a:solidFill>
                <a:latin typeface="Calibri"/>
                <a:ea typeface="Segoe UI" panose="020B0502040204020203" pitchFamily="34" charset="0"/>
                <a:cs typeface="Segoe UI" panose="020B0502040204020203" pitchFamily="34" charset="0"/>
              </a:rPr>
              <a:t>At a high level, the Data Analytics capabilities consists of 7 core functional groups underpinned by </a:t>
            </a:r>
          </a:p>
          <a:p>
            <a:pPr defTabSz="686623" fontAlgn="auto">
              <a:lnSpc>
                <a:spcPct val="110000"/>
              </a:lnSpc>
              <a:spcBef>
                <a:spcPts val="0"/>
              </a:spcBef>
              <a:spcAft>
                <a:spcPts val="0"/>
              </a:spcAft>
            </a:pPr>
            <a:r>
              <a:rPr lang="en-AU" sz="1352" dirty="0">
                <a:solidFill>
                  <a:prstClr val="black"/>
                </a:solidFill>
                <a:latin typeface="Calibri"/>
                <a:ea typeface="Segoe UI" panose="020B0502040204020203" pitchFamily="34" charset="0"/>
                <a:cs typeface="Segoe UI" panose="020B0502040204020203" pitchFamily="34" charset="0"/>
              </a:rPr>
              <a:t>5 supporting Data  Governance functional groups</a:t>
            </a:r>
          </a:p>
        </p:txBody>
      </p:sp>
      <p:sp>
        <p:nvSpPr>
          <p:cNvPr id="66" name="Rectangle 65">
            <a:extLst>
              <a:ext uri="{FF2B5EF4-FFF2-40B4-BE49-F238E27FC236}">
                <a16:creationId xmlns:a16="http://schemas.microsoft.com/office/drawing/2014/main" id="{529713C1-A507-4C59-A795-84E160E71013}"/>
              </a:ext>
            </a:extLst>
          </p:cNvPr>
          <p:cNvSpPr/>
          <p:nvPr/>
        </p:nvSpPr>
        <p:spPr>
          <a:xfrm>
            <a:off x="7637174" y="4947707"/>
            <a:ext cx="767522" cy="11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61348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5">
            <a:extLst>
              <a:ext uri="{FF2B5EF4-FFF2-40B4-BE49-F238E27FC236}">
                <a16:creationId xmlns:a16="http://schemas.microsoft.com/office/drawing/2014/main" id="{81778BC9-2911-4830-8363-9C948BCF6907}"/>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46</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2" name="Picture 141" descr="header_strip_100dpi copy.png">
            <a:extLst>
              <a:ext uri="{FF2B5EF4-FFF2-40B4-BE49-F238E27FC236}">
                <a16:creationId xmlns:a16="http://schemas.microsoft.com/office/drawing/2014/main" id="{2A127E10-1917-4E66-8D9A-D45F3672EB6A}"/>
              </a:ext>
            </a:extLst>
          </p:cNvPr>
          <p:cNvPicPr>
            <a:picLocks noChangeAspect="1"/>
          </p:cNvPicPr>
          <p:nvPr/>
        </p:nvPicPr>
        <p:blipFill>
          <a:blip r:embed="rId3"/>
          <a:stretch>
            <a:fillRect/>
          </a:stretch>
        </p:blipFill>
        <p:spPr>
          <a:xfrm>
            <a:off x="-1" y="50"/>
            <a:ext cx="9155113" cy="304710"/>
          </a:xfrm>
          <a:prstGeom prst="rect">
            <a:avLst/>
          </a:prstGeom>
        </p:spPr>
      </p:pic>
      <p:sp>
        <p:nvSpPr>
          <p:cNvPr id="113" name="Content Placeholder 1">
            <a:extLst>
              <a:ext uri="{FF2B5EF4-FFF2-40B4-BE49-F238E27FC236}">
                <a16:creationId xmlns:a16="http://schemas.microsoft.com/office/drawing/2014/main" id="{08EC3624-0D84-4FC2-ADA8-3AAB8ADF5BFE}"/>
              </a:ext>
            </a:extLst>
          </p:cNvPr>
          <p:cNvSpPr>
            <a:spLocks noGrp="1"/>
          </p:cNvSpPr>
          <p:nvPr>
            <p:ph idx="1"/>
          </p:nvPr>
        </p:nvSpPr>
        <p:spPr>
          <a:xfrm>
            <a:off x="714074" y="587722"/>
            <a:ext cx="7240932" cy="485159"/>
          </a:xfrm>
        </p:spPr>
        <p:txBody>
          <a:bodyPr>
            <a:noAutofit/>
          </a:bodyPr>
          <a:lstStyle/>
          <a:p>
            <a:pPr marL="0" indent="0">
              <a:lnSpc>
                <a:spcPct val="120000"/>
              </a:lnSpc>
              <a:spcBef>
                <a:spcPts val="0"/>
              </a:spcBef>
              <a:buNone/>
            </a:pPr>
            <a:r>
              <a:rPr lang="en-AU" sz="966" dirty="0"/>
              <a:t>Cross layer capabilities refer to the use of defined capabilities across the layers to manage data quality, discoverability, contextual </a:t>
            </a:r>
            <a:br>
              <a:rPr lang="en-AU" sz="966" dirty="0"/>
            </a:br>
            <a:r>
              <a:rPr lang="en-AU" sz="966" dirty="0"/>
              <a:t>fitness-for-use and support for non functional requirements such as security and availability. </a:t>
            </a:r>
          </a:p>
        </p:txBody>
      </p:sp>
      <p:sp>
        <p:nvSpPr>
          <p:cNvPr id="115" name="Rectangle: Rounded Corners 114">
            <a:extLst>
              <a:ext uri="{FF2B5EF4-FFF2-40B4-BE49-F238E27FC236}">
                <a16:creationId xmlns:a16="http://schemas.microsoft.com/office/drawing/2014/main" id="{EC05BA91-DB91-4C74-9A2D-3ACDBE9EEE0C}"/>
              </a:ext>
            </a:extLst>
          </p:cNvPr>
          <p:cNvSpPr/>
          <p:nvPr/>
        </p:nvSpPr>
        <p:spPr>
          <a:xfrm>
            <a:off x="714074" y="1402937"/>
            <a:ext cx="6719585" cy="3205319"/>
          </a:xfrm>
          <a:prstGeom prst="roundRect">
            <a:avLst>
              <a:gd name="adj" fmla="val 0"/>
            </a:avLst>
          </a:prstGeom>
          <a:solidFill>
            <a:schemeClr val="bg1"/>
          </a:solid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endParaRPr lang="en-AU" sz="1341">
              <a:solidFill>
                <a:prstClr val="white"/>
              </a:solidFill>
              <a:latin typeface="Calibri"/>
            </a:endParaRPr>
          </a:p>
        </p:txBody>
      </p:sp>
      <p:grpSp>
        <p:nvGrpSpPr>
          <p:cNvPr id="6" name="Group 5">
            <a:extLst>
              <a:ext uri="{FF2B5EF4-FFF2-40B4-BE49-F238E27FC236}">
                <a16:creationId xmlns:a16="http://schemas.microsoft.com/office/drawing/2014/main" id="{57FE431E-C417-4AA0-BD8F-4E6A67CC7ED4}"/>
              </a:ext>
            </a:extLst>
          </p:cNvPr>
          <p:cNvGrpSpPr/>
          <p:nvPr/>
        </p:nvGrpSpPr>
        <p:grpSpPr>
          <a:xfrm>
            <a:off x="3555775" y="1485798"/>
            <a:ext cx="1119931" cy="3031537"/>
            <a:chOff x="7748814" y="2705423"/>
            <a:chExt cx="2088000" cy="5652000"/>
          </a:xfrm>
        </p:grpSpPr>
        <p:sp>
          <p:nvSpPr>
            <p:cNvPr id="105" name="Rounded Rectangle 14">
              <a:extLst>
                <a:ext uri="{FF2B5EF4-FFF2-40B4-BE49-F238E27FC236}">
                  <a16:creationId xmlns:a16="http://schemas.microsoft.com/office/drawing/2014/main" id="{EEC771B9-75A1-48E5-BC7D-D0DCD3B27345}"/>
                </a:ext>
              </a:extLst>
            </p:cNvPr>
            <p:cNvSpPr/>
            <p:nvPr/>
          </p:nvSpPr>
          <p:spPr>
            <a:xfrm>
              <a:off x="7748814" y="2705423"/>
              <a:ext cx="2088000" cy="5652000"/>
            </a:xfrm>
            <a:prstGeom prst="roundRect">
              <a:avLst>
                <a:gd name="adj" fmla="val 0"/>
              </a:avLst>
            </a:prstGeom>
            <a:solidFill>
              <a:schemeClr val="accent3">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nchorCtr="0"/>
            <a:lstStyle/>
            <a:p>
              <a:pPr algn="ctr" defTabSz="686678" fontAlgn="auto">
                <a:spcBef>
                  <a:spcPts val="0"/>
                </a:spcBef>
                <a:spcAft>
                  <a:spcPts val="0"/>
                </a:spcAft>
              </a:pPr>
              <a:r>
                <a:rPr lang="en-AU" sz="1073" b="1" dirty="0">
                  <a:solidFill>
                    <a:prstClr val="black"/>
                  </a:solidFill>
                  <a:latin typeface="Calibri"/>
                </a:rPr>
                <a:t>Data </a:t>
              </a:r>
              <a:br>
                <a:rPr lang="en-AU" sz="1073" b="1" dirty="0">
                  <a:solidFill>
                    <a:prstClr val="black"/>
                  </a:solidFill>
                  <a:latin typeface="Calibri"/>
                </a:rPr>
              </a:br>
              <a:r>
                <a:rPr lang="en-AU" sz="1073" b="1" dirty="0">
                  <a:solidFill>
                    <a:prstClr val="black"/>
                  </a:solidFill>
                  <a:latin typeface="Calibri"/>
                </a:rPr>
                <a:t>Catalogue</a:t>
              </a:r>
            </a:p>
          </p:txBody>
        </p:sp>
        <p:sp>
          <p:nvSpPr>
            <p:cNvPr id="347" name="Rounded Rectangle 117">
              <a:extLst>
                <a:ext uri="{FF2B5EF4-FFF2-40B4-BE49-F238E27FC236}">
                  <a16:creationId xmlns:a16="http://schemas.microsoft.com/office/drawing/2014/main" id="{B82F563A-CDE1-42AC-8980-82FFA9100E7A}"/>
                </a:ext>
              </a:extLst>
            </p:cNvPr>
            <p:cNvSpPr/>
            <p:nvPr/>
          </p:nvSpPr>
          <p:spPr>
            <a:xfrm>
              <a:off x="7906613" y="7715826"/>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Register Data</a:t>
              </a:r>
            </a:p>
          </p:txBody>
        </p:sp>
        <p:sp>
          <p:nvSpPr>
            <p:cNvPr id="349" name="Rounded Rectangle 117">
              <a:extLst>
                <a:ext uri="{FF2B5EF4-FFF2-40B4-BE49-F238E27FC236}">
                  <a16:creationId xmlns:a16="http://schemas.microsoft.com/office/drawing/2014/main" id="{A01D7229-D661-444A-AC9F-276BF1483736}"/>
                </a:ext>
              </a:extLst>
            </p:cNvPr>
            <p:cNvSpPr/>
            <p:nvPr/>
          </p:nvSpPr>
          <p:spPr>
            <a:xfrm>
              <a:off x="7906613" y="7104164"/>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Taxonomy and data classification</a:t>
              </a:r>
            </a:p>
          </p:txBody>
        </p:sp>
        <p:sp>
          <p:nvSpPr>
            <p:cNvPr id="350" name="Rounded Rectangle 301">
              <a:extLst>
                <a:ext uri="{FF2B5EF4-FFF2-40B4-BE49-F238E27FC236}">
                  <a16:creationId xmlns:a16="http://schemas.microsoft.com/office/drawing/2014/main" id="{57B96C08-79B6-48CA-8E84-52430DF151B8}"/>
                </a:ext>
              </a:extLst>
            </p:cNvPr>
            <p:cNvSpPr/>
            <p:nvPr/>
          </p:nvSpPr>
          <p:spPr>
            <a:xfrm>
              <a:off x="7906613" y="6492503"/>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Capture business context &amp; meaning</a:t>
              </a:r>
            </a:p>
          </p:txBody>
        </p:sp>
        <p:sp>
          <p:nvSpPr>
            <p:cNvPr id="351" name="Rounded Rectangle 351">
              <a:extLst>
                <a:ext uri="{FF2B5EF4-FFF2-40B4-BE49-F238E27FC236}">
                  <a16:creationId xmlns:a16="http://schemas.microsoft.com/office/drawing/2014/main" id="{F4D879F3-73C3-4437-A167-2D4E232C596E}"/>
                </a:ext>
              </a:extLst>
            </p:cNvPr>
            <p:cNvSpPr/>
            <p:nvPr/>
          </p:nvSpPr>
          <p:spPr>
            <a:xfrm>
              <a:off x="7906613" y="4045859"/>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User Collaboration</a:t>
              </a:r>
            </a:p>
          </p:txBody>
        </p:sp>
        <p:sp>
          <p:nvSpPr>
            <p:cNvPr id="352" name="Rounded Rectangle 309">
              <a:extLst>
                <a:ext uri="{FF2B5EF4-FFF2-40B4-BE49-F238E27FC236}">
                  <a16:creationId xmlns:a16="http://schemas.microsoft.com/office/drawing/2014/main" id="{D1EC9918-75F2-422F-A916-69385EDF609D}"/>
                </a:ext>
              </a:extLst>
            </p:cNvPr>
            <p:cNvSpPr/>
            <p:nvPr/>
          </p:nvSpPr>
          <p:spPr>
            <a:xfrm>
              <a:off x="7906613" y="5880842"/>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Data Mapping &amp; Data Dictionary</a:t>
              </a:r>
            </a:p>
          </p:txBody>
        </p:sp>
        <p:sp>
          <p:nvSpPr>
            <p:cNvPr id="354" name="Rounded Rectangle 306">
              <a:extLst>
                <a:ext uri="{FF2B5EF4-FFF2-40B4-BE49-F238E27FC236}">
                  <a16:creationId xmlns:a16="http://schemas.microsoft.com/office/drawing/2014/main" id="{9DBE965F-F4AD-43B0-949B-1AD728C1C52A}"/>
                </a:ext>
              </a:extLst>
            </p:cNvPr>
            <p:cNvSpPr/>
            <p:nvPr/>
          </p:nvSpPr>
          <p:spPr>
            <a:xfrm>
              <a:off x="7906613" y="3434198"/>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Data Recommendation</a:t>
              </a:r>
            </a:p>
          </p:txBody>
        </p:sp>
        <p:sp>
          <p:nvSpPr>
            <p:cNvPr id="373" name="Rounded Rectangle 117">
              <a:extLst>
                <a:ext uri="{FF2B5EF4-FFF2-40B4-BE49-F238E27FC236}">
                  <a16:creationId xmlns:a16="http://schemas.microsoft.com/office/drawing/2014/main" id="{240FBB1A-316E-43A9-B21B-3FFFCBED8D3B}"/>
                </a:ext>
              </a:extLst>
            </p:cNvPr>
            <p:cNvSpPr/>
            <p:nvPr/>
          </p:nvSpPr>
          <p:spPr>
            <a:xfrm>
              <a:off x="7906613" y="5269181"/>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Build and Retain </a:t>
              </a:r>
              <a:br>
                <a:rPr lang="en-AU" sz="697" b="1" dirty="0">
                  <a:solidFill>
                    <a:prstClr val="black"/>
                  </a:solidFill>
                  <a:latin typeface="Calibri"/>
                </a:rPr>
              </a:br>
              <a:r>
                <a:rPr lang="en-AU" sz="697" b="1" dirty="0">
                  <a:solidFill>
                    <a:prstClr val="black"/>
                  </a:solidFill>
                  <a:latin typeface="Calibri"/>
                </a:rPr>
                <a:t>data lineage</a:t>
              </a:r>
            </a:p>
          </p:txBody>
        </p:sp>
        <p:sp>
          <p:nvSpPr>
            <p:cNvPr id="156" name="Rounded Rectangle 117">
              <a:extLst>
                <a:ext uri="{FF2B5EF4-FFF2-40B4-BE49-F238E27FC236}">
                  <a16:creationId xmlns:a16="http://schemas.microsoft.com/office/drawing/2014/main" id="{1139917E-97E0-40FE-8C4F-3C7DD9A933CC}"/>
                </a:ext>
              </a:extLst>
            </p:cNvPr>
            <p:cNvSpPr/>
            <p:nvPr/>
          </p:nvSpPr>
          <p:spPr>
            <a:xfrm>
              <a:off x="7906613" y="4657520"/>
              <a:ext cx="1728000" cy="50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Intelligent Population</a:t>
              </a:r>
            </a:p>
          </p:txBody>
        </p:sp>
      </p:grpSp>
      <p:grpSp>
        <p:nvGrpSpPr>
          <p:cNvPr id="9" name="Group 8">
            <a:extLst>
              <a:ext uri="{FF2B5EF4-FFF2-40B4-BE49-F238E27FC236}">
                <a16:creationId xmlns:a16="http://schemas.microsoft.com/office/drawing/2014/main" id="{C783CF5E-749B-45D7-AB1B-17971088878F}"/>
              </a:ext>
            </a:extLst>
          </p:cNvPr>
          <p:cNvGrpSpPr/>
          <p:nvPr/>
        </p:nvGrpSpPr>
        <p:grpSpPr>
          <a:xfrm>
            <a:off x="789800" y="1485798"/>
            <a:ext cx="1158549" cy="3031537"/>
            <a:chOff x="2447856" y="2703075"/>
            <a:chExt cx="2160000" cy="5652000"/>
          </a:xfrm>
        </p:grpSpPr>
        <p:sp>
          <p:nvSpPr>
            <p:cNvPr id="116" name="Rounded Rectangle 14">
              <a:extLst>
                <a:ext uri="{FF2B5EF4-FFF2-40B4-BE49-F238E27FC236}">
                  <a16:creationId xmlns:a16="http://schemas.microsoft.com/office/drawing/2014/main" id="{B5A15B01-7520-4146-9C02-2CF19FA16742}"/>
                </a:ext>
              </a:extLst>
            </p:cNvPr>
            <p:cNvSpPr/>
            <p:nvPr/>
          </p:nvSpPr>
          <p:spPr>
            <a:xfrm>
              <a:off x="2447856" y="2703075"/>
              <a:ext cx="2160000" cy="5652000"/>
            </a:xfrm>
            <a:prstGeom prst="roundRect">
              <a:avLst>
                <a:gd name="adj" fmla="val 0"/>
              </a:avLst>
            </a:prstGeom>
            <a:solidFill>
              <a:schemeClr val="accent3">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nchorCtr="0"/>
            <a:lstStyle/>
            <a:p>
              <a:pPr algn="ctr" defTabSz="686678" fontAlgn="auto">
                <a:spcBef>
                  <a:spcPts val="0"/>
                </a:spcBef>
                <a:spcAft>
                  <a:spcPts val="0"/>
                </a:spcAft>
              </a:pPr>
              <a:r>
                <a:rPr lang="en-AU" sz="1073" b="1" dirty="0">
                  <a:solidFill>
                    <a:prstClr val="black"/>
                  </a:solidFill>
                  <a:latin typeface="Calibri"/>
                </a:rPr>
                <a:t>Data </a:t>
              </a:r>
              <a:br>
                <a:rPr lang="en-AU" sz="1073" b="1" dirty="0">
                  <a:solidFill>
                    <a:prstClr val="black"/>
                  </a:solidFill>
                  <a:latin typeface="Calibri"/>
                </a:rPr>
              </a:br>
              <a:r>
                <a:rPr lang="en-AU" sz="1073" b="1" dirty="0">
                  <a:solidFill>
                    <a:prstClr val="black"/>
                  </a:solidFill>
                  <a:latin typeface="Calibri"/>
                </a:rPr>
                <a:t>Governance</a:t>
              </a:r>
            </a:p>
          </p:txBody>
        </p:sp>
        <p:sp>
          <p:nvSpPr>
            <p:cNvPr id="321" name="Rounded Rectangle 117">
              <a:extLst>
                <a:ext uri="{FF2B5EF4-FFF2-40B4-BE49-F238E27FC236}">
                  <a16:creationId xmlns:a16="http://schemas.microsoft.com/office/drawing/2014/main" id="{C605414D-002B-43C1-8901-73612E8BC66E}"/>
                </a:ext>
              </a:extLst>
            </p:cNvPr>
            <p:cNvSpPr/>
            <p:nvPr/>
          </p:nvSpPr>
          <p:spPr>
            <a:xfrm>
              <a:off x="2627856" y="7474227"/>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Data ingestion gateway </a:t>
              </a:r>
            </a:p>
          </p:txBody>
        </p:sp>
        <p:sp>
          <p:nvSpPr>
            <p:cNvPr id="322" name="Rounded Rectangle 117">
              <a:extLst>
                <a:ext uri="{FF2B5EF4-FFF2-40B4-BE49-F238E27FC236}">
                  <a16:creationId xmlns:a16="http://schemas.microsoft.com/office/drawing/2014/main" id="{7A87DF48-C4B3-4F08-B2DA-5C69A5745171}"/>
                </a:ext>
              </a:extLst>
            </p:cNvPr>
            <p:cNvSpPr/>
            <p:nvPr/>
          </p:nvSpPr>
          <p:spPr>
            <a:xfrm>
              <a:off x="2627856" y="6091551"/>
              <a:ext cx="1800000" cy="43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00" b="1" dirty="0">
                  <a:solidFill>
                    <a:prstClr val="black"/>
                  </a:solidFill>
                  <a:latin typeface="Calibri"/>
                </a:rPr>
                <a:t>Insert data &amp; complete </a:t>
              </a:r>
              <a:br>
                <a:rPr lang="en-AU" sz="600" b="1" dirty="0">
                  <a:solidFill>
                    <a:prstClr val="black"/>
                  </a:solidFill>
                  <a:latin typeface="Calibri"/>
                </a:rPr>
              </a:br>
              <a:r>
                <a:rPr lang="en-AU" sz="600" b="1" dirty="0">
                  <a:solidFill>
                    <a:prstClr val="black"/>
                  </a:solidFill>
                  <a:latin typeface="Calibri"/>
                </a:rPr>
                <a:t>data validation</a:t>
              </a:r>
            </a:p>
          </p:txBody>
        </p:sp>
        <p:sp>
          <p:nvSpPr>
            <p:cNvPr id="324" name="Rounded Rectangle 117">
              <a:extLst>
                <a:ext uri="{FF2B5EF4-FFF2-40B4-BE49-F238E27FC236}">
                  <a16:creationId xmlns:a16="http://schemas.microsoft.com/office/drawing/2014/main" id="{2EB37E74-56AF-49FC-AC4F-52C501BFEE4F}"/>
                </a:ext>
              </a:extLst>
            </p:cNvPr>
            <p:cNvSpPr/>
            <p:nvPr/>
          </p:nvSpPr>
          <p:spPr>
            <a:xfrm>
              <a:off x="2627856" y="7049335"/>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Catalogue data</a:t>
              </a:r>
            </a:p>
          </p:txBody>
        </p:sp>
        <p:sp>
          <p:nvSpPr>
            <p:cNvPr id="325" name="Rounded Rectangle 117">
              <a:extLst>
                <a:ext uri="{FF2B5EF4-FFF2-40B4-BE49-F238E27FC236}">
                  <a16:creationId xmlns:a16="http://schemas.microsoft.com/office/drawing/2014/main" id="{CBE7E6DE-3E57-43C5-9A43-A8E4B1ED88F3}"/>
                </a:ext>
              </a:extLst>
            </p:cNvPr>
            <p:cNvSpPr/>
            <p:nvPr/>
          </p:nvSpPr>
          <p:spPr>
            <a:xfrm>
              <a:off x="2627856" y="5666659"/>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Apply security</a:t>
              </a:r>
            </a:p>
          </p:txBody>
        </p:sp>
        <p:sp>
          <p:nvSpPr>
            <p:cNvPr id="326" name="Rounded Rectangle 117">
              <a:extLst>
                <a:ext uri="{FF2B5EF4-FFF2-40B4-BE49-F238E27FC236}">
                  <a16:creationId xmlns:a16="http://schemas.microsoft.com/office/drawing/2014/main" id="{35B78A5F-AB0C-4FF8-8380-C1B72835B22B}"/>
                </a:ext>
              </a:extLst>
            </p:cNvPr>
            <p:cNvSpPr/>
            <p:nvPr/>
          </p:nvSpPr>
          <p:spPr>
            <a:xfrm>
              <a:off x="2627856" y="5241767"/>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Perform data quality </a:t>
              </a:r>
            </a:p>
          </p:txBody>
        </p:sp>
        <p:sp>
          <p:nvSpPr>
            <p:cNvPr id="328" name="Rounded Rectangle 117">
              <a:extLst>
                <a:ext uri="{FF2B5EF4-FFF2-40B4-BE49-F238E27FC236}">
                  <a16:creationId xmlns:a16="http://schemas.microsoft.com/office/drawing/2014/main" id="{8EEB7B6C-2F72-459F-A75D-C0CF9919160E}"/>
                </a:ext>
              </a:extLst>
            </p:cNvPr>
            <p:cNvSpPr/>
            <p:nvPr/>
          </p:nvSpPr>
          <p:spPr>
            <a:xfrm>
              <a:off x="2627856" y="4816875"/>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6678" fontAlgn="auto">
                <a:spcBef>
                  <a:spcPts val="0"/>
                </a:spcBef>
                <a:spcAft>
                  <a:spcPts val="0"/>
                </a:spcAft>
              </a:pPr>
              <a:r>
                <a:rPr lang="en-AU" sz="644" b="1" dirty="0">
                  <a:solidFill>
                    <a:prstClr val="black"/>
                  </a:solidFill>
                  <a:latin typeface="Calibri"/>
                </a:rPr>
                <a:t>Govern data curation</a:t>
              </a:r>
            </a:p>
          </p:txBody>
        </p:sp>
        <p:sp>
          <p:nvSpPr>
            <p:cNvPr id="330" name="Rounded Rectangle 117">
              <a:extLst>
                <a:ext uri="{FF2B5EF4-FFF2-40B4-BE49-F238E27FC236}">
                  <a16:creationId xmlns:a16="http://schemas.microsoft.com/office/drawing/2014/main" id="{8B927983-6DEE-4052-A0D1-5D52F8C5916D}"/>
                </a:ext>
              </a:extLst>
            </p:cNvPr>
            <p:cNvSpPr/>
            <p:nvPr/>
          </p:nvSpPr>
          <p:spPr>
            <a:xfrm>
              <a:off x="2627856" y="6624443"/>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Apply metadata</a:t>
              </a:r>
            </a:p>
          </p:txBody>
        </p:sp>
        <p:sp>
          <p:nvSpPr>
            <p:cNvPr id="372" name="Rounded Rectangle 117">
              <a:extLst>
                <a:ext uri="{FF2B5EF4-FFF2-40B4-BE49-F238E27FC236}">
                  <a16:creationId xmlns:a16="http://schemas.microsoft.com/office/drawing/2014/main" id="{A6AFCE7E-7FE1-44BE-ABC0-35BF00879F9D}"/>
                </a:ext>
              </a:extLst>
            </p:cNvPr>
            <p:cNvSpPr/>
            <p:nvPr/>
          </p:nvSpPr>
          <p:spPr>
            <a:xfrm>
              <a:off x="2627856" y="3859091"/>
              <a:ext cx="1800000" cy="43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Severing data based on SLA and standards</a:t>
              </a:r>
            </a:p>
          </p:txBody>
        </p:sp>
        <p:sp>
          <p:nvSpPr>
            <p:cNvPr id="377" name="Rounded Rectangle 117">
              <a:extLst>
                <a:ext uri="{FF2B5EF4-FFF2-40B4-BE49-F238E27FC236}">
                  <a16:creationId xmlns:a16="http://schemas.microsoft.com/office/drawing/2014/main" id="{4757A1D7-08CD-40D4-88F0-953C2BE42E34}"/>
                </a:ext>
              </a:extLst>
            </p:cNvPr>
            <p:cNvSpPr/>
            <p:nvPr/>
          </p:nvSpPr>
          <p:spPr>
            <a:xfrm>
              <a:off x="2627856" y="3434199"/>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User access control </a:t>
              </a:r>
            </a:p>
          </p:txBody>
        </p:sp>
        <p:sp>
          <p:nvSpPr>
            <p:cNvPr id="140" name="Rounded Rectangle 117">
              <a:extLst>
                <a:ext uri="{FF2B5EF4-FFF2-40B4-BE49-F238E27FC236}">
                  <a16:creationId xmlns:a16="http://schemas.microsoft.com/office/drawing/2014/main" id="{002E8769-88DB-4CC4-99D3-3F18CD526807}"/>
                </a:ext>
              </a:extLst>
            </p:cNvPr>
            <p:cNvSpPr/>
            <p:nvPr/>
          </p:nvSpPr>
          <p:spPr>
            <a:xfrm>
              <a:off x="2627856" y="7899123"/>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44" b="1" dirty="0">
                  <a:solidFill>
                    <a:prstClr val="black"/>
                  </a:solidFill>
                  <a:latin typeface="Calibri"/>
                </a:rPr>
                <a:t>Assign Data Stewards </a:t>
              </a:r>
            </a:p>
          </p:txBody>
        </p:sp>
        <p:sp>
          <p:nvSpPr>
            <p:cNvPr id="166" name="Rounded Rectangle 117">
              <a:extLst>
                <a:ext uri="{FF2B5EF4-FFF2-40B4-BE49-F238E27FC236}">
                  <a16:creationId xmlns:a16="http://schemas.microsoft.com/office/drawing/2014/main" id="{D20EB275-B2DD-410A-A365-CE363F2305FB}"/>
                </a:ext>
              </a:extLst>
            </p:cNvPr>
            <p:cNvSpPr/>
            <p:nvPr/>
          </p:nvSpPr>
          <p:spPr>
            <a:xfrm>
              <a:off x="2627856" y="4391983"/>
              <a:ext cx="1800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6678" fontAlgn="auto">
                <a:spcBef>
                  <a:spcPts val="0"/>
                </a:spcBef>
                <a:spcAft>
                  <a:spcPts val="0"/>
                </a:spcAft>
              </a:pPr>
              <a:r>
                <a:rPr lang="en-AU" sz="644" b="1" dirty="0">
                  <a:solidFill>
                    <a:prstClr val="black"/>
                  </a:solidFill>
                  <a:latin typeface="Calibri"/>
                </a:rPr>
                <a:t>Govern data movements</a:t>
              </a:r>
            </a:p>
          </p:txBody>
        </p:sp>
      </p:grpSp>
      <p:grpSp>
        <p:nvGrpSpPr>
          <p:cNvPr id="5" name="Group 4">
            <a:extLst>
              <a:ext uri="{FF2B5EF4-FFF2-40B4-BE49-F238E27FC236}">
                <a16:creationId xmlns:a16="http://schemas.microsoft.com/office/drawing/2014/main" id="{3A5EC42A-D183-4D68-A0F4-B4F82219512D}"/>
              </a:ext>
            </a:extLst>
          </p:cNvPr>
          <p:cNvGrpSpPr/>
          <p:nvPr/>
        </p:nvGrpSpPr>
        <p:grpSpPr>
          <a:xfrm>
            <a:off x="4736017" y="1485798"/>
            <a:ext cx="1119931" cy="3031537"/>
            <a:chOff x="9910085" y="2698248"/>
            <a:chExt cx="2088000" cy="5652000"/>
          </a:xfrm>
        </p:grpSpPr>
        <p:sp>
          <p:nvSpPr>
            <p:cNvPr id="107" name="Rectangle: Rounded Corners 106">
              <a:extLst>
                <a:ext uri="{FF2B5EF4-FFF2-40B4-BE49-F238E27FC236}">
                  <a16:creationId xmlns:a16="http://schemas.microsoft.com/office/drawing/2014/main" id="{0C90D558-B058-4D03-AF53-2327FE50474D}"/>
                </a:ext>
              </a:extLst>
            </p:cNvPr>
            <p:cNvSpPr/>
            <p:nvPr/>
          </p:nvSpPr>
          <p:spPr>
            <a:xfrm>
              <a:off x="9910085" y="2698248"/>
              <a:ext cx="2088000" cy="5652000"/>
            </a:xfrm>
            <a:prstGeom prst="roundRect">
              <a:avLst>
                <a:gd name="adj" fmla="val 0"/>
              </a:avLst>
            </a:prstGeom>
            <a:solidFill>
              <a:schemeClr val="accent3">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6678" fontAlgn="auto">
                <a:spcBef>
                  <a:spcPts val="0"/>
                </a:spcBef>
                <a:spcAft>
                  <a:spcPts val="0"/>
                </a:spcAft>
              </a:pPr>
              <a:r>
                <a:rPr lang="en-AU" sz="1073" b="1" dirty="0">
                  <a:solidFill>
                    <a:prstClr val="black"/>
                  </a:solidFill>
                  <a:latin typeface="Calibri"/>
                </a:rPr>
                <a:t>Master data management</a:t>
              </a:r>
            </a:p>
            <a:p>
              <a:pPr algn="ctr" defTabSz="686678" fontAlgn="auto">
                <a:spcBef>
                  <a:spcPts val="0"/>
                </a:spcBef>
                <a:spcAft>
                  <a:spcPts val="0"/>
                </a:spcAft>
              </a:pPr>
              <a:endParaRPr lang="en-AU" sz="1341" dirty="0">
                <a:solidFill>
                  <a:prstClr val="white"/>
                </a:solidFill>
                <a:latin typeface="Calibri"/>
              </a:endParaRPr>
            </a:p>
          </p:txBody>
        </p:sp>
        <p:sp>
          <p:nvSpPr>
            <p:cNvPr id="84" name="Rounded Rectangle 296">
              <a:extLst>
                <a:ext uri="{FF2B5EF4-FFF2-40B4-BE49-F238E27FC236}">
                  <a16:creationId xmlns:a16="http://schemas.microsoft.com/office/drawing/2014/main" id="{0497BB4A-6617-4557-8662-D0187CF0EEB4}"/>
                </a:ext>
              </a:extLst>
            </p:cNvPr>
            <p:cNvSpPr/>
            <p:nvPr/>
          </p:nvSpPr>
          <p:spPr>
            <a:xfrm>
              <a:off x="10090085" y="3434198"/>
              <a:ext cx="1728000" cy="61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Define Master Data objects </a:t>
              </a:r>
            </a:p>
          </p:txBody>
        </p:sp>
        <p:sp>
          <p:nvSpPr>
            <p:cNvPr id="85" name="Rounded Rectangle 306">
              <a:extLst>
                <a:ext uri="{FF2B5EF4-FFF2-40B4-BE49-F238E27FC236}">
                  <a16:creationId xmlns:a16="http://schemas.microsoft.com/office/drawing/2014/main" id="{B142FC75-3C5E-408A-9408-50B6D2DFD31C}"/>
                </a:ext>
              </a:extLst>
            </p:cNvPr>
            <p:cNvSpPr/>
            <p:nvPr/>
          </p:nvSpPr>
          <p:spPr>
            <a:xfrm>
              <a:off x="10090085" y="4129803"/>
              <a:ext cx="1728000" cy="61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Define Master Data attributes</a:t>
              </a:r>
            </a:p>
          </p:txBody>
        </p:sp>
        <p:sp>
          <p:nvSpPr>
            <p:cNvPr id="86" name="Rounded Rectangle 306">
              <a:extLst>
                <a:ext uri="{FF2B5EF4-FFF2-40B4-BE49-F238E27FC236}">
                  <a16:creationId xmlns:a16="http://schemas.microsoft.com/office/drawing/2014/main" id="{432D32A5-76F2-4778-9AC8-1E5DE6E437E4}"/>
                </a:ext>
              </a:extLst>
            </p:cNvPr>
            <p:cNvSpPr/>
            <p:nvPr/>
          </p:nvSpPr>
          <p:spPr>
            <a:xfrm>
              <a:off x="10090085" y="4825408"/>
              <a:ext cx="1728000" cy="61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Define dependent data stores / systems </a:t>
              </a:r>
            </a:p>
          </p:txBody>
        </p:sp>
        <p:sp>
          <p:nvSpPr>
            <p:cNvPr id="87" name="Rounded Rectangle 306">
              <a:extLst>
                <a:ext uri="{FF2B5EF4-FFF2-40B4-BE49-F238E27FC236}">
                  <a16:creationId xmlns:a16="http://schemas.microsoft.com/office/drawing/2014/main" id="{46ECBB76-D86B-4E82-9180-04B7F77FC7A3}"/>
                </a:ext>
              </a:extLst>
            </p:cNvPr>
            <p:cNvSpPr/>
            <p:nvPr/>
          </p:nvSpPr>
          <p:spPr>
            <a:xfrm>
              <a:off x="10090085" y="5521013"/>
              <a:ext cx="1728000" cy="61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Master Data matching &amp; linking</a:t>
              </a:r>
            </a:p>
          </p:txBody>
        </p:sp>
        <p:sp>
          <p:nvSpPr>
            <p:cNvPr id="90" name="Rounded Rectangle 309">
              <a:extLst>
                <a:ext uri="{FF2B5EF4-FFF2-40B4-BE49-F238E27FC236}">
                  <a16:creationId xmlns:a16="http://schemas.microsoft.com/office/drawing/2014/main" id="{5B262940-3F7F-4682-8FE8-6F8F20D6449E}"/>
                </a:ext>
              </a:extLst>
            </p:cNvPr>
            <p:cNvSpPr/>
            <p:nvPr/>
          </p:nvSpPr>
          <p:spPr>
            <a:xfrm>
              <a:off x="10090085" y="6216618"/>
              <a:ext cx="1728000" cy="61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Describe &amp; apply Master data business rules</a:t>
              </a:r>
            </a:p>
          </p:txBody>
        </p:sp>
        <p:sp>
          <p:nvSpPr>
            <p:cNvPr id="91" name="Rounded Rectangle 309">
              <a:extLst>
                <a:ext uri="{FF2B5EF4-FFF2-40B4-BE49-F238E27FC236}">
                  <a16:creationId xmlns:a16="http://schemas.microsoft.com/office/drawing/2014/main" id="{0477FEC2-0A14-4BAC-8C2C-096EB19D03EE}"/>
                </a:ext>
              </a:extLst>
            </p:cNvPr>
            <p:cNvSpPr/>
            <p:nvPr/>
          </p:nvSpPr>
          <p:spPr>
            <a:xfrm>
              <a:off x="10090085" y="6912223"/>
              <a:ext cx="1728000" cy="61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Manage location data (e.g. GPDR)</a:t>
              </a:r>
            </a:p>
          </p:txBody>
        </p:sp>
        <p:sp>
          <p:nvSpPr>
            <p:cNvPr id="92" name="Rounded Rectangle 309">
              <a:extLst>
                <a:ext uri="{FF2B5EF4-FFF2-40B4-BE49-F238E27FC236}">
                  <a16:creationId xmlns:a16="http://schemas.microsoft.com/office/drawing/2014/main" id="{4DA4234B-737C-4E0A-B4BC-71B916C28DD4}"/>
                </a:ext>
              </a:extLst>
            </p:cNvPr>
            <p:cNvSpPr/>
            <p:nvPr/>
          </p:nvSpPr>
          <p:spPr>
            <a:xfrm>
              <a:off x="10090085" y="7607826"/>
              <a:ext cx="1728000" cy="612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Data integration and updates</a:t>
              </a:r>
            </a:p>
          </p:txBody>
        </p:sp>
      </p:grpSp>
      <p:sp>
        <p:nvSpPr>
          <p:cNvPr id="108" name="Rounded Rectangle 14">
            <a:extLst>
              <a:ext uri="{FF2B5EF4-FFF2-40B4-BE49-F238E27FC236}">
                <a16:creationId xmlns:a16="http://schemas.microsoft.com/office/drawing/2014/main" id="{189AA2DA-10D5-4B61-948D-812A93A705D8}"/>
              </a:ext>
            </a:extLst>
          </p:cNvPr>
          <p:cNvSpPr/>
          <p:nvPr/>
        </p:nvSpPr>
        <p:spPr>
          <a:xfrm>
            <a:off x="5916259" y="1485798"/>
            <a:ext cx="1442424" cy="3031537"/>
          </a:xfrm>
          <a:prstGeom prst="roundRect">
            <a:avLst>
              <a:gd name="adj" fmla="val 0"/>
            </a:avLst>
          </a:prstGeom>
          <a:solidFill>
            <a:schemeClr val="accent3">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46" tIns="34324" rIns="68646" bIns="34324" rtlCol="0" anchor="t" anchorCtr="0"/>
          <a:lstStyle/>
          <a:p>
            <a:pPr algn="ctr" defTabSz="686678" fontAlgn="auto">
              <a:spcBef>
                <a:spcPts val="0"/>
              </a:spcBef>
              <a:spcAft>
                <a:spcPts val="0"/>
              </a:spcAft>
            </a:pPr>
            <a:r>
              <a:rPr lang="en-AU" sz="1073" b="1" dirty="0">
                <a:solidFill>
                  <a:prstClr val="black"/>
                </a:solidFill>
                <a:latin typeface="Calibri"/>
              </a:rPr>
              <a:t>Data </a:t>
            </a:r>
            <a:br>
              <a:rPr lang="en-AU" sz="1073" b="1" dirty="0">
                <a:solidFill>
                  <a:prstClr val="black"/>
                </a:solidFill>
                <a:latin typeface="Calibri"/>
              </a:rPr>
            </a:br>
            <a:r>
              <a:rPr lang="en-AU" sz="1073" b="1" dirty="0">
                <a:solidFill>
                  <a:prstClr val="black"/>
                </a:solidFill>
                <a:latin typeface="Calibri"/>
              </a:rPr>
              <a:t>Security</a:t>
            </a:r>
          </a:p>
        </p:txBody>
      </p:sp>
      <p:sp>
        <p:nvSpPr>
          <p:cNvPr id="101" name="Rounded Rectangle 117">
            <a:extLst>
              <a:ext uri="{FF2B5EF4-FFF2-40B4-BE49-F238E27FC236}">
                <a16:creationId xmlns:a16="http://schemas.microsoft.com/office/drawing/2014/main" id="{63D1D475-5DB4-4845-AE7E-F53F985B99BD}"/>
              </a:ext>
            </a:extLst>
          </p:cNvPr>
          <p:cNvSpPr/>
          <p:nvPr/>
        </p:nvSpPr>
        <p:spPr>
          <a:xfrm>
            <a:off x="5965099" y="2089125"/>
            <a:ext cx="1351641" cy="23171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00" b="1" dirty="0">
                <a:solidFill>
                  <a:prstClr val="black"/>
                </a:solidFill>
                <a:latin typeface="Calibri"/>
              </a:rPr>
              <a:t>Data classification </a:t>
            </a:r>
            <a:br>
              <a:rPr lang="en-AU" sz="700" b="1" dirty="0">
                <a:solidFill>
                  <a:prstClr val="black"/>
                </a:solidFill>
                <a:latin typeface="Calibri"/>
              </a:rPr>
            </a:br>
            <a:r>
              <a:rPr lang="en-AU" sz="700" b="1" dirty="0">
                <a:solidFill>
                  <a:prstClr val="black"/>
                </a:solidFill>
                <a:latin typeface="Calibri"/>
              </a:rPr>
              <a:t>&amp; security controls</a:t>
            </a:r>
          </a:p>
        </p:txBody>
      </p:sp>
      <p:sp>
        <p:nvSpPr>
          <p:cNvPr id="102" name="Rounded Rectangle 117">
            <a:extLst>
              <a:ext uri="{FF2B5EF4-FFF2-40B4-BE49-F238E27FC236}">
                <a16:creationId xmlns:a16="http://schemas.microsoft.com/office/drawing/2014/main" id="{7698E2B5-F1BC-4698-B12E-AA08FFC4A755}"/>
              </a:ext>
            </a:extLst>
          </p:cNvPr>
          <p:cNvSpPr/>
          <p:nvPr/>
        </p:nvSpPr>
        <p:spPr>
          <a:xfrm>
            <a:off x="5965099" y="1880537"/>
            <a:ext cx="1351641" cy="154473"/>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00" b="1" dirty="0">
                <a:solidFill>
                  <a:prstClr val="black"/>
                </a:solidFill>
                <a:latin typeface="Calibri"/>
              </a:rPr>
              <a:t>Identity &amp; access management</a:t>
            </a:r>
          </a:p>
        </p:txBody>
      </p:sp>
      <p:sp>
        <p:nvSpPr>
          <p:cNvPr id="93" name="Rounded Rectangle 117">
            <a:extLst>
              <a:ext uri="{FF2B5EF4-FFF2-40B4-BE49-F238E27FC236}">
                <a16:creationId xmlns:a16="http://schemas.microsoft.com/office/drawing/2014/main" id="{2F809B7E-3E87-4462-BAAA-DB4B2DD2842B}"/>
              </a:ext>
            </a:extLst>
          </p:cNvPr>
          <p:cNvSpPr/>
          <p:nvPr/>
        </p:nvSpPr>
        <p:spPr>
          <a:xfrm>
            <a:off x="5965099" y="2583538"/>
            <a:ext cx="1351641" cy="154473"/>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00" b="1" dirty="0">
                <a:solidFill>
                  <a:prstClr val="black"/>
                </a:solidFill>
                <a:latin typeface="Calibri"/>
              </a:rPr>
              <a:t>Privacy management</a:t>
            </a:r>
          </a:p>
        </p:txBody>
      </p:sp>
      <p:sp>
        <p:nvSpPr>
          <p:cNvPr id="94" name="Rounded Rectangle 117">
            <a:extLst>
              <a:ext uri="{FF2B5EF4-FFF2-40B4-BE49-F238E27FC236}">
                <a16:creationId xmlns:a16="http://schemas.microsoft.com/office/drawing/2014/main" id="{59718025-37BA-4EB0-8277-E10B126C51D7}"/>
              </a:ext>
            </a:extLst>
          </p:cNvPr>
          <p:cNvSpPr/>
          <p:nvPr/>
        </p:nvSpPr>
        <p:spPr>
          <a:xfrm>
            <a:off x="5965099" y="2374950"/>
            <a:ext cx="1351641" cy="154473"/>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6678" fontAlgn="auto">
              <a:spcBef>
                <a:spcPts val="0"/>
              </a:spcBef>
              <a:spcAft>
                <a:spcPts val="0"/>
              </a:spcAft>
            </a:pPr>
            <a:r>
              <a:rPr lang="en-AU" sz="700" b="1" dirty="0">
                <a:solidFill>
                  <a:prstClr val="black"/>
                </a:solidFill>
                <a:latin typeface="Calibri"/>
              </a:rPr>
              <a:t>Network security </a:t>
            </a:r>
          </a:p>
        </p:txBody>
      </p:sp>
      <p:sp>
        <p:nvSpPr>
          <p:cNvPr id="95" name="Rounded Rectangle 117">
            <a:extLst>
              <a:ext uri="{FF2B5EF4-FFF2-40B4-BE49-F238E27FC236}">
                <a16:creationId xmlns:a16="http://schemas.microsoft.com/office/drawing/2014/main" id="{1073BFFF-CB0A-48EC-B03B-BE291A1AB767}"/>
              </a:ext>
            </a:extLst>
          </p:cNvPr>
          <p:cNvSpPr/>
          <p:nvPr/>
        </p:nvSpPr>
        <p:spPr>
          <a:xfrm>
            <a:off x="5965099" y="3000714"/>
            <a:ext cx="1351641" cy="23171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00" b="1" dirty="0">
                <a:solidFill>
                  <a:prstClr val="black"/>
                </a:solidFill>
                <a:latin typeface="Calibri"/>
              </a:rPr>
              <a:t>Security governance </a:t>
            </a:r>
            <a:br>
              <a:rPr lang="en-AU" sz="700" b="1" dirty="0">
                <a:solidFill>
                  <a:prstClr val="black"/>
                </a:solidFill>
                <a:latin typeface="Calibri"/>
              </a:rPr>
            </a:br>
            <a:r>
              <a:rPr lang="en-AU" sz="700" b="1" dirty="0">
                <a:solidFill>
                  <a:prstClr val="black"/>
                </a:solidFill>
                <a:latin typeface="Calibri"/>
              </a:rPr>
              <a:t>&amp; risk management</a:t>
            </a:r>
          </a:p>
        </p:txBody>
      </p:sp>
      <p:sp>
        <p:nvSpPr>
          <p:cNvPr id="96" name="Rounded Rectangle 117">
            <a:extLst>
              <a:ext uri="{FF2B5EF4-FFF2-40B4-BE49-F238E27FC236}">
                <a16:creationId xmlns:a16="http://schemas.microsoft.com/office/drawing/2014/main" id="{6D349B04-CC96-4F6E-808E-CD5B627DE991}"/>
              </a:ext>
            </a:extLst>
          </p:cNvPr>
          <p:cNvSpPr/>
          <p:nvPr/>
        </p:nvSpPr>
        <p:spPr>
          <a:xfrm>
            <a:off x="5965099" y="3286539"/>
            <a:ext cx="1351641" cy="154473"/>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6678" fontAlgn="auto">
              <a:spcBef>
                <a:spcPts val="0"/>
              </a:spcBef>
              <a:spcAft>
                <a:spcPts val="0"/>
              </a:spcAft>
            </a:pPr>
            <a:r>
              <a:rPr lang="en-AU" sz="700" b="1" dirty="0">
                <a:solidFill>
                  <a:prstClr val="black"/>
                </a:solidFill>
                <a:latin typeface="Calibri"/>
              </a:rPr>
              <a:t>Security control testing</a:t>
            </a:r>
          </a:p>
        </p:txBody>
      </p:sp>
      <p:sp>
        <p:nvSpPr>
          <p:cNvPr id="97" name="Rounded Rectangle 117">
            <a:extLst>
              <a:ext uri="{FF2B5EF4-FFF2-40B4-BE49-F238E27FC236}">
                <a16:creationId xmlns:a16="http://schemas.microsoft.com/office/drawing/2014/main" id="{DC86A3D9-51A9-4614-8CF4-ADF50292B477}"/>
              </a:ext>
            </a:extLst>
          </p:cNvPr>
          <p:cNvSpPr/>
          <p:nvPr/>
        </p:nvSpPr>
        <p:spPr>
          <a:xfrm>
            <a:off x="5965099" y="3495127"/>
            <a:ext cx="1351641" cy="23171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00" b="1" dirty="0">
                <a:solidFill>
                  <a:prstClr val="black"/>
                </a:solidFill>
                <a:latin typeface="Calibri"/>
              </a:rPr>
              <a:t>Security evaluation </a:t>
            </a:r>
            <a:br>
              <a:rPr lang="en-AU" sz="700" b="1" dirty="0">
                <a:solidFill>
                  <a:prstClr val="black"/>
                </a:solidFill>
                <a:latin typeface="Calibri"/>
              </a:rPr>
            </a:br>
            <a:r>
              <a:rPr lang="en-AU" sz="700" b="1" dirty="0">
                <a:solidFill>
                  <a:prstClr val="black"/>
                </a:solidFill>
                <a:latin typeface="Calibri"/>
              </a:rPr>
              <a:t>&amp; vulnerability management</a:t>
            </a:r>
          </a:p>
        </p:txBody>
      </p:sp>
      <p:sp>
        <p:nvSpPr>
          <p:cNvPr id="99" name="Rounded Rectangle 117">
            <a:extLst>
              <a:ext uri="{FF2B5EF4-FFF2-40B4-BE49-F238E27FC236}">
                <a16:creationId xmlns:a16="http://schemas.microsoft.com/office/drawing/2014/main" id="{91D3A125-C004-492B-9705-71607F2B1019}"/>
              </a:ext>
            </a:extLst>
          </p:cNvPr>
          <p:cNvSpPr/>
          <p:nvPr/>
        </p:nvSpPr>
        <p:spPr>
          <a:xfrm>
            <a:off x="5965099" y="3780952"/>
            <a:ext cx="1351641" cy="154473"/>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6678" fontAlgn="auto">
              <a:spcBef>
                <a:spcPts val="0"/>
              </a:spcBef>
              <a:spcAft>
                <a:spcPts val="0"/>
              </a:spcAft>
            </a:pPr>
            <a:r>
              <a:rPr lang="en-AU" sz="700" b="1" dirty="0">
                <a:solidFill>
                  <a:prstClr val="black"/>
                </a:solidFill>
                <a:latin typeface="Calibri"/>
              </a:rPr>
              <a:t>Logging &amp; monitoring</a:t>
            </a:r>
          </a:p>
        </p:txBody>
      </p:sp>
      <p:sp>
        <p:nvSpPr>
          <p:cNvPr id="100" name="Rounded Rectangle 117">
            <a:extLst>
              <a:ext uri="{FF2B5EF4-FFF2-40B4-BE49-F238E27FC236}">
                <a16:creationId xmlns:a16="http://schemas.microsoft.com/office/drawing/2014/main" id="{B6E0393B-0863-4AFB-8DE1-DBBCA7470244}"/>
              </a:ext>
            </a:extLst>
          </p:cNvPr>
          <p:cNvSpPr/>
          <p:nvPr/>
        </p:nvSpPr>
        <p:spPr>
          <a:xfrm>
            <a:off x="5965099" y="3989540"/>
            <a:ext cx="1351641" cy="23171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700" b="1" dirty="0">
                <a:solidFill>
                  <a:prstClr val="black"/>
                </a:solidFill>
                <a:latin typeface="Calibri"/>
              </a:rPr>
              <a:t>Business continuity </a:t>
            </a:r>
            <a:br>
              <a:rPr lang="en-AU" sz="700" b="1" dirty="0">
                <a:solidFill>
                  <a:prstClr val="black"/>
                </a:solidFill>
                <a:latin typeface="Calibri"/>
              </a:rPr>
            </a:br>
            <a:r>
              <a:rPr lang="en-AU" sz="700" b="1" dirty="0">
                <a:solidFill>
                  <a:prstClr val="black"/>
                </a:solidFill>
                <a:latin typeface="Calibri"/>
              </a:rPr>
              <a:t>&amp; disaster recovery</a:t>
            </a:r>
          </a:p>
        </p:txBody>
      </p:sp>
      <p:sp>
        <p:nvSpPr>
          <p:cNvPr id="103" name="Rounded Rectangle 117">
            <a:extLst>
              <a:ext uri="{FF2B5EF4-FFF2-40B4-BE49-F238E27FC236}">
                <a16:creationId xmlns:a16="http://schemas.microsoft.com/office/drawing/2014/main" id="{343C0E81-519C-4962-BC96-7A655E75773F}"/>
              </a:ext>
            </a:extLst>
          </p:cNvPr>
          <p:cNvSpPr/>
          <p:nvPr/>
        </p:nvSpPr>
        <p:spPr>
          <a:xfrm>
            <a:off x="5965099" y="2792126"/>
            <a:ext cx="1351641" cy="154473"/>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50" b="1" dirty="0">
                <a:solidFill>
                  <a:prstClr val="black"/>
                </a:solidFill>
                <a:latin typeface="Calibri"/>
              </a:rPr>
              <a:t>Software development security</a:t>
            </a:r>
          </a:p>
        </p:txBody>
      </p:sp>
      <p:sp>
        <p:nvSpPr>
          <p:cNvPr id="104" name="Rounded Rectangle 117">
            <a:extLst>
              <a:ext uri="{FF2B5EF4-FFF2-40B4-BE49-F238E27FC236}">
                <a16:creationId xmlns:a16="http://schemas.microsoft.com/office/drawing/2014/main" id="{202B9DDC-05EE-4844-8A4E-BB339802EB3B}"/>
              </a:ext>
            </a:extLst>
          </p:cNvPr>
          <p:cNvSpPr/>
          <p:nvPr/>
        </p:nvSpPr>
        <p:spPr>
          <a:xfrm>
            <a:off x="5965099" y="4275367"/>
            <a:ext cx="1351641" cy="154473"/>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50" b="1" dirty="0">
                <a:solidFill>
                  <a:prstClr val="black"/>
                </a:solidFill>
                <a:latin typeface="Calibri"/>
              </a:rPr>
              <a:t>Data encryption &amp; cryptography</a:t>
            </a:r>
          </a:p>
        </p:txBody>
      </p:sp>
      <p:grpSp>
        <p:nvGrpSpPr>
          <p:cNvPr id="7" name="Group 6">
            <a:extLst>
              <a:ext uri="{FF2B5EF4-FFF2-40B4-BE49-F238E27FC236}">
                <a16:creationId xmlns:a16="http://schemas.microsoft.com/office/drawing/2014/main" id="{092702D0-F8DD-4D49-B44E-B6BA4CF2C494}"/>
              </a:ext>
            </a:extLst>
          </p:cNvPr>
          <p:cNvGrpSpPr/>
          <p:nvPr/>
        </p:nvGrpSpPr>
        <p:grpSpPr>
          <a:xfrm>
            <a:off x="2008660" y="1485798"/>
            <a:ext cx="1486805" cy="3031537"/>
            <a:chOff x="4906593" y="2705423"/>
            <a:chExt cx="2772000" cy="5652000"/>
          </a:xfrm>
        </p:grpSpPr>
        <p:sp>
          <p:nvSpPr>
            <p:cNvPr id="8" name="Rectangle: Rounded Corners 7">
              <a:extLst>
                <a:ext uri="{FF2B5EF4-FFF2-40B4-BE49-F238E27FC236}">
                  <a16:creationId xmlns:a16="http://schemas.microsoft.com/office/drawing/2014/main" id="{5B9A69AD-4103-4503-BFDD-A6F6DF998907}"/>
                </a:ext>
              </a:extLst>
            </p:cNvPr>
            <p:cNvSpPr/>
            <p:nvPr/>
          </p:nvSpPr>
          <p:spPr>
            <a:xfrm>
              <a:off x="4906593" y="2705423"/>
              <a:ext cx="2772000" cy="5652000"/>
            </a:xfrm>
            <a:prstGeom prst="roundRect">
              <a:avLst>
                <a:gd name="adj" fmla="val 0"/>
              </a:avLst>
            </a:prstGeom>
            <a:solidFill>
              <a:schemeClr val="accent3">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6678" fontAlgn="auto">
                <a:spcBef>
                  <a:spcPts val="0"/>
                </a:spcBef>
                <a:spcAft>
                  <a:spcPts val="0"/>
                </a:spcAft>
              </a:pPr>
              <a:r>
                <a:rPr lang="en-AU" sz="1073" b="1" dirty="0">
                  <a:solidFill>
                    <a:prstClr val="black"/>
                  </a:solidFill>
                  <a:latin typeface="Calibri"/>
                </a:rPr>
                <a:t>Metadata </a:t>
              </a:r>
              <a:br>
                <a:rPr lang="en-AU" sz="1073" b="1" dirty="0">
                  <a:solidFill>
                    <a:prstClr val="black"/>
                  </a:solidFill>
                  <a:latin typeface="Calibri"/>
                </a:rPr>
              </a:br>
              <a:r>
                <a:rPr lang="en-AU" sz="1073" b="1" dirty="0">
                  <a:solidFill>
                    <a:prstClr val="black"/>
                  </a:solidFill>
                  <a:latin typeface="Calibri"/>
                </a:rPr>
                <a:t>Management</a:t>
              </a:r>
            </a:p>
            <a:p>
              <a:pPr algn="ctr" defTabSz="686678" fontAlgn="auto">
                <a:spcBef>
                  <a:spcPts val="0"/>
                </a:spcBef>
                <a:spcAft>
                  <a:spcPts val="0"/>
                </a:spcAft>
              </a:pPr>
              <a:endParaRPr lang="en-AU" sz="1341" dirty="0">
                <a:solidFill>
                  <a:prstClr val="white"/>
                </a:solidFill>
                <a:latin typeface="Calibri"/>
              </a:endParaRPr>
            </a:p>
          </p:txBody>
        </p:sp>
        <p:sp>
          <p:nvSpPr>
            <p:cNvPr id="332" name="Rounded Rectangle 117">
              <a:extLst>
                <a:ext uri="{FF2B5EF4-FFF2-40B4-BE49-F238E27FC236}">
                  <a16:creationId xmlns:a16="http://schemas.microsoft.com/office/drawing/2014/main" id="{79E7AF28-2FA5-46A5-A16B-C5C417253494}"/>
                </a:ext>
              </a:extLst>
            </p:cNvPr>
            <p:cNvSpPr/>
            <p:nvPr/>
          </p:nvSpPr>
          <p:spPr>
            <a:xfrm>
              <a:off x="5086593" y="7020535"/>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9309" rIns="19309" rtlCol="0" anchor="ctr"/>
            <a:lstStyle/>
            <a:p>
              <a:pPr algn="ctr" defTabSz="686678" fontAlgn="auto">
                <a:spcBef>
                  <a:spcPts val="0"/>
                </a:spcBef>
                <a:spcAft>
                  <a:spcPts val="0"/>
                </a:spcAft>
              </a:pPr>
              <a:r>
                <a:rPr lang="en-AU" sz="697" b="1" dirty="0">
                  <a:solidFill>
                    <a:prstClr val="black"/>
                  </a:solidFill>
                  <a:latin typeface="Calibri"/>
                </a:rPr>
                <a:t>Record metadata enhancements</a:t>
              </a:r>
            </a:p>
          </p:txBody>
        </p:sp>
        <p:sp>
          <p:nvSpPr>
            <p:cNvPr id="333" name="Rounded Rectangle 117">
              <a:extLst>
                <a:ext uri="{FF2B5EF4-FFF2-40B4-BE49-F238E27FC236}">
                  <a16:creationId xmlns:a16="http://schemas.microsoft.com/office/drawing/2014/main" id="{38B648C2-7B19-45B5-A1B6-D49595D7E161}"/>
                </a:ext>
              </a:extLst>
            </p:cNvPr>
            <p:cNvSpPr/>
            <p:nvPr/>
          </p:nvSpPr>
          <p:spPr>
            <a:xfrm>
              <a:off x="5086593" y="5702659"/>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Record sensitive data presence</a:t>
              </a:r>
            </a:p>
          </p:txBody>
        </p:sp>
        <p:sp>
          <p:nvSpPr>
            <p:cNvPr id="334" name="Rounded Rectangle 117">
              <a:extLst>
                <a:ext uri="{FF2B5EF4-FFF2-40B4-BE49-F238E27FC236}">
                  <a16:creationId xmlns:a16="http://schemas.microsoft.com/office/drawing/2014/main" id="{A813300A-8A38-4568-8F43-7AC78C5DACF3}"/>
                </a:ext>
              </a:extLst>
            </p:cNvPr>
            <p:cNvSpPr/>
            <p:nvPr/>
          </p:nvSpPr>
          <p:spPr>
            <a:xfrm>
              <a:off x="5086593" y="6141951"/>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Capture operational metadata</a:t>
              </a:r>
            </a:p>
          </p:txBody>
        </p:sp>
        <p:sp>
          <p:nvSpPr>
            <p:cNvPr id="335" name="Rounded Rectangle 117">
              <a:extLst>
                <a:ext uri="{FF2B5EF4-FFF2-40B4-BE49-F238E27FC236}">
                  <a16:creationId xmlns:a16="http://schemas.microsoft.com/office/drawing/2014/main" id="{1F76FDA8-982E-44DE-962A-E108B029082C}"/>
                </a:ext>
              </a:extLst>
            </p:cNvPr>
            <p:cNvSpPr/>
            <p:nvPr/>
          </p:nvSpPr>
          <p:spPr>
            <a:xfrm>
              <a:off x="5086593" y="3434199"/>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Metadata discovery </a:t>
              </a:r>
            </a:p>
          </p:txBody>
        </p:sp>
        <p:sp>
          <p:nvSpPr>
            <p:cNvPr id="375" name="Rounded Rectangle 117">
              <a:extLst>
                <a:ext uri="{FF2B5EF4-FFF2-40B4-BE49-F238E27FC236}">
                  <a16:creationId xmlns:a16="http://schemas.microsoft.com/office/drawing/2014/main" id="{A451C8A2-E767-4CCA-823F-0255EAFCCBE4}"/>
                </a:ext>
              </a:extLst>
            </p:cNvPr>
            <p:cNvSpPr/>
            <p:nvPr/>
          </p:nvSpPr>
          <p:spPr>
            <a:xfrm>
              <a:off x="5086592" y="7459828"/>
              <a:ext cx="2502242" cy="323999"/>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Metadata ingestion and storage </a:t>
              </a:r>
            </a:p>
          </p:txBody>
        </p:sp>
        <p:sp>
          <p:nvSpPr>
            <p:cNvPr id="376" name="Rounded Rectangle 117">
              <a:extLst>
                <a:ext uri="{FF2B5EF4-FFF2-40B4-BE49-F238E27FC236}">
                  <a16:creationId xmlns:a16="http://schemas.microsoft.com/office/drawing/2014/main" id="{B929C96C-3D09-4417-9766-FD880EF79BFA}"/>
                </a:ext>
              </a:extLst>
            </p:cNvPr>
            <p:cNvSpPr/>
            <p:nvPr/>
          </p:nvSpPr>
          <p:spPr>
            <a:xfrm>
              <a:off x="5086593" y="6581243"/>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Metadata integration &amp; analysis</a:t>
              </a:r>
            </a:p>
          </p:txBody>
        </p:sp>
        <p:sp>
          <p:nvSpPr>
            <p:cNvPr id="378" name="Rounded Rectangle 117">
              <a:extLst>
                <a:ext uri="{FF2B5EF4-FFF2-40B4-BE49-F238E27FC236}">
                  <a16:creationId xmlns:a16="http://schemas.microsoft.com/office/drawing/2014/main" id="{5274D8AE-EFC3-4334-8DEE-978C8DEC3E03}"/>
                </a:ext>
              </a:extLst>
            </p:cNvPr>
            <p:cNvSpPr/>
            <p:nvPr/>
          </p:nvSpPr>
          <p:spPr>
            <a:xfrm>
              <a:off x="5086593" y="5191367"/>
              <a:ext cx="2412000" cy="396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Data relationship discovery, analysis and visualisation</a:t>
              </a:r>
            </a:p>
          </p:txBody>
        </p:sp>
        <p:sp>
          <p:nvSpPr>
            <p:cNvPr id="381" name="Rounded Rectangle 117">
              <a:extLst>
                <a:ext uri="{FF2B5EF4-FFF2-40B4-BE49-F238E27FC236}">
                  <a16:creationId xmlns:a16="http://schemas.microsoft.com/office/drawing/2014/main" id="{9F4EE93F-3FE7-445B-81B1-16B4E55152C6}"/>
                </a:ext>
              </a:extLst>
            </p:cNvPr>
            <p:cNvSpPr/>
            <p:nvPr/>
          </p:nvSpPr>
          <p:spPr>
            <a:xfrm>
              <a:off x="5086593" y="4752075"/>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Data quality matrix</a:t>
              </a:r>
            </a:p>
          </p:txBody>
        </p:sp>
        <p:sp>
          <p:nvSpPr>
            <p:cNvPr id="137" name="Rounded Rectangle 117">
              <a:extLst>
                <a:ext uri="{FF2B5EF4-FFF2-40B4-BE49-F238E27FC236}">
                  <a16:creationId xmlns:a16="http://schemas.microsoft.com/office/drawing/2014/main" id="{D3AF22CD-199F-4537-90A5-6342408967EA}"/>
                </a:ext>
              </a:extLst>
            </p:cNvPr>
            <p:cNvSpPr/>
            <p:nvPr/>
          </p:nvSpPr>
          <p:spPr>
            <a:xfrm>
              <a:off x="5086593" y="7899123"/>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Business Metadata collection</a:t>
              </a:r>
            </a:p>
          </p:txBody>
        </p:sp>
        <p:sp>
          <p:nvSpPr>
            <p:cNvPr id="98" name="Rounded Rectangle 117">
              <a:extLst>
                <a:ext uri="{FF2B5EF4-FFF2-40B4-BE49-F238E27FC236}">
                  <a16:creationId xmlns:a16="http://schemas.microsoft.com/office/drawing/2014/main" id="{135F9EB3-5F91-4A4E-8F97-51BC796C3795}"/>
                </a:ext>
              </a:extLst>
            </p:cNvPr>
            <p:cNvSpPr/>
            <p:nvPr/>
          </p:nvSpPr>
          <p:spPr>
            <a:xfrm>
              <a:off x="5086593" y="3873491"/>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Semantic framework</a:t>
              </a:r>
            </a:p>
          </p:txBody>
        </p:sp>
        <p:sp>
          <p:nvSpPr>
            <p:cNvPr id="117" name="Rounded Rectangle 117">
              <a:extLst>
                <a:ext uri="{FF2B5EF4-FFF2-40B4-BE49-F238E27FC236}">
                  <a16:creationId xmlns:a16="http://schemas.microsoft.com/office/drawing/2014/main" id="{AEBA197E-AE0B-4292-8CAE-CDCA69CE0D63}"/>
                </a:ext>
              </a:extLst>
            </p:cNvPr>
            <p:cNvSpPr/>
            <p:nvPr/>
          </p:nvSpPr>
          <p:spPr>
            <a:xfrm>
              <a:off x="5086593" y="4312783"/>
              <a:ext cx="2412000" cy="324000"/>
            </a:xfrm>
            <a:prstGeom prst="roundRect">
              <a:avLst/>
            </a:prstGeom>
            <a:solidFill>
              <a:srgbClr val="B0CA7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78" fontAlgn="auto">
                <a:spcBef>
                  <a:spcPts val="0"/>
                </a:spcBef>
                <a:spcAft>
                  <a:spcPts val="0"/>
                </a:spcAft>
              </a:pPr>
              <a:r>
                <a:rPr lang="en-AU" sz="697" b="1" dirty="0">
                  <a:solidFill>
                    <a:prstClr val="black"/>
                  </a:solidFill>
                  <a:latin typeface="Calibri"/>
                </a:rPr>
                <a:t>Impact analysis</a:t>
              </a:r>
            </a:p>
          </p:txBody>
        </p:sp>
      </p:grpSp>
      <p:sp>
        <p:nvSpPr>
          <p:cNvPr id="114" name="Rounded Rectangle 113"/>
          <p:cNvSpPr/>
          <p:nvPr/>
        </p:nvSpPr>
        <p:spPr>
          <a:xfrm>
            <a:off x="7729401" y="2456188"/>
            <a:ext cx="717268" cy="1254951"/>
          </a:xfrm>
          <a:prstGeom prst="roundRect">
            <a:avLst>
              <a:gd name="adj" fmla="val 3558"/>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algn="ctr" defTabSz="686678" fontAlgn="auto">
              <a:spcBef>
                <a:spcPts val="0"/>
              </a:spcBef>
              <a:spcAft>
                <a:spcPts val="0"/>
              </a:spcAft>
            </a:pPr>
            <a:r>
              <a:rPr lang="en-AU" sz="751" b="1" dirty="0">
                <a:solidFill>
                  <a:prstClr val="black"/>
                </a:solidFill>
                <a:latin typeface="Calibri"/>
              </a:rPr>
              <a:t>DATA STORAGE</a:t>
            </a:r>
          </a:p>
          <a:p>
            <a:pPr algn="ctr" defTabSz="686678" fontAlgn="auto">
              <a:spcBef>
                <a:spcPts val="0"/>
              </a:spcBef>
              <a:spcAft>
                <a:spcPts val="0"/>
              </a:spcAft>
            </a:pPr>
            <a:r>
              <a:rPr lang="en-AU" sz="751" b="1" dirty="0">
                <a:solidFill>
                  <a:prstClr val="black"/>
                </a:solidFill>
                <a:latin typeface="Calibri"/>
              </a:rPr>
              <a:t>&amp;  </a:t>
            </a:r>
          </a:p>
          <a:p>
            <a:pPr algn="ctr" defTabSz="686678" fontAlgn="auto">
              <a:spcBef>
                <a:spcPts val="0"/>
              </a:spcBef>
              <a:spcAft>
                <a:spcPts val="0"/>
              </a:spcAft>
            </a:pPr>
            <a:r>
              <a:rPr lang="en-AU" sz="751" b="1" dirty="0">
                <a:solidFill>
                  <a:prstClr val="black"/>
                </a:solidFill>
                <a:latin typeface="Calibri"/>
              </a:rPr>
              <a:t>PROCESSING</a:t>
            </a:r>
          </a:p>
        </p:txBody>
      </p:sp>
      <p:sp>
        <p:nvSpPr>
          <p:cNvPr id="109" name="Rectangle 108"/>
          <p:cNvSpPr/>
          <p:nvPr/>
        </p:nvSpPr>
        <p:spPr>
          <a:xfrm>
            <a:off x="7715139" y="1595840"/>
            <a:ext cx="763299" cy="34188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r>
              <a:rPr lang="en-AU" sz="751" b="1" dirty="0">
                <a:solidFill>
                  <a:prstClr val="black"/>
                </a:solidFill>
                <a:latin typeface="Calibri"/>
              </a:rPr>
              <a:t>DATA </a:t>
            </a:r>
            <a:r>
              <a:rPr lang="en-AU" sz="644" b="1" dirty="0">
                <a:solidFill>
                  <a:prstClr val="black"/>
                </a:solidFill>
                <a:latin typeface="Calibri"/>
              </a:rPr>
              <a:t>CONSUMPTION</a:t>
            </a:r>
            <a:endParaRPr lang="en-AU" sz="697" b="1" dirty="0">
              <a:solidFill>
                <a:prstClr val="black"/>
              </a:solidFill>
              <a:latin typeface="Calibri"/>
            </a:endParaRPr>
          </a:p>
        </p:txBody>
      </p:sp>
      <p:sp>
        <p:nvSpPr>
          <p:cNvPr id="110" name="Rectangle 109"/>
          <p:cNvSpPr/>
          <p:nvPr/>
        </p:nvSpPr>
        <p:spPr>
          <a:xfrm>
            <a:off x="7729657" y="2012091"/>
            <a:ext cx="735548" cy="341887"/>
          </a:xfrm>
          <a:prstGeom prst="rect">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r>
              <a:rPr lang="en-AU" sz="751" b="1" dirty="0">
                <a:solidFill>
                  <a:prstClr val="black"/>
                </a:solidFill>
                <a:latin typeface="Calibri"/>
              </a:rPr>
              <a:t>DATA SERVICES</a:t>
            </a:r>
          </a:p>
        </p:txBody>
      </p:sp>
      <p:sp>
        <p:nvSpPr>
          <p:cNvPr id="111" name="Rectangle 110"/>
          <p:cNvSpPr/>
          <p:nvPr/>
        </p:nvSpPr>
        <p:spPr>
          <a:xfrm>
            <a:off x="7729401" y="3800000"/>
            <a:ext cx="701113" cy="34094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r>
              <a:rPr lang="en-AU" sz="751" b="1" dirty="0">
                <a:solidFill>
                  <a:prstClr val="black"/>
                </a:solidFill>
                <a:latin typeface="Calibri"/>
              </a:rPr>
              <a:t>INGESTION PIPELINE</a:t>
            </a:r>
          </a:p>
        </p:txBody>
      </p:sp>
      <p:sp>
        <p:nvSpPr>
          <p:cNvPr id="112" name="Rectangle 111"/>
          <p:cNvSpPr/>
          <p:nvPr/>
        </p:nvSpPr>
        <p:spPr>
          <a:xfrm>
            <a:off x="7738153" y="4194436"/>
            <a:ext cx="701114" cy="2728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r>
              <a:rPr lang="en-AU" sz="751" b="1" dirty="0">
                <a:solidFill>
                  <a:prstClr val="black"/>
                </a:solidFill>
                <a:latin typeface="Calibri"/>
              </a:rPr>
              <a:t>DATA PROVIDER</a:t>
            </a:r>
          </a:p>
        </p:txBody>
      </p:sp>
      <p:sp>
        <p:nvSpPr>
          <p:cNvPr id="119" name="TextBox 118">
            <a:extLst>
              <a:ext uri="{FF2B5EF4-FFF2-40B4-BE49-F238E27FC236}">
                <a16:creationId xmlns:a16="http://schemas.microsoft.com/office/drawing/2014/main" id="{C37C3431-F339-4A89-BFDD-F4537CC1CE8A}"/>
              </a:ext>
            </a:extLst>
          </p:cNvPr>
          <p:cNvSpPr txBox="1"/>
          <p:nvPr/>
        </p:nvSpPr>
        <p:spPr>
          <a:xfrm>
            <a:off x="259751" y="11133"/>
            <a:ext cx="7820206" cy="267445"/>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400" b="1" dirty="0">
                <a:solidFill>
                  <a:schemeClr val="bg1"/>
                </a:solidFill>
                <a:latin typeface="Segoe UI" panose="020B0502040204020203" pitchFamily="34" charset="0"/>
                <a:ea typeface="+mn-ea"/>
                <a:cs typeface="Segoe UI" panose="020B0502040204020203" pitchFamily="34" charset="0"/>
              </a:rPr>
              <a:t>Cross Layer Capabilities </a:t>
            </a:r>
          </a:p>
        </p:txBody>
      </p:sp>
      <p:sp>
        <p:nvSpPr>
          <p:cNvPr id="79" name="Left-Right Arrow 17">
            <a:extLst>
              <a:ext uri="{FF2B5EF4-FFF2-40B4-BE49-F238E27FC236}">
                <a16:creationId xmlns:a16="http://schemas.microsoft.com/office/drawing/2014/main" id="{95889920-405B-452B-95FB-371F5ACD9181}"/>
              </a:ext>
            </a:extLst>
          </p:cNvPr>
          <p:cNvSpPr/>
          <p:nvPr/>
        </p:nvSpPr>
        <p:spPr>
          <a:xfrm rot="10800000">
            <a:off x="7408374" y="1705517"/>
            <a:ext cx="321028" cy="145274"/>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81" name="Left-Right Arrow 17">
            <a:extLst>
              <a:ext uri="{FF2B5EF4-FFF2-40B4-BE49-F238E27FC236}">
                <a16:creationId xmlns:a16="http://schemas.microsoft.com/office/drawing/2014/main" id="{CF32E790-AD29-4FC4-83E4-EB0ED6E7518F}"/>
              </a:ext>
            </a:extLst>
          </p:cNvPr>
          <p:cNvSpPr/>
          <p:nvPr/>
        </p:nvSpPr>
        <p:spPr>
          <a:xfrm rot="10800000">
            <a:off x="7408374" y="2136155"/>
            <a:ext cx="321028" cy="145274"/>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82" name="Left-Right Arrow 17">
            <a:extLst>
              <a:ext uri="{FF2B5EF4-FFF2-40B4-BE49-F238E27FC236}">
                <a16:creationId xmlns:a16="http://schemas.microsoft.com/office/drawing/2014/main" id="{A277C4EF-C55D-44A6-802B-A2184087B3A3}"/>
              </a:ext>
            </a:extLst>
          </p:cNvPr>
          <p:cNvSpPr/>
          <p:nvPr/>
        </p:nvSpPr>
        <p:spPr>
          <a:xfrm rot="10800000">
            <a:off x="7408374" y="2938635"/>
            <a:ext cx="321028" cy="145274"/>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88" name="Left-Right Arrow 17">
            <a:extLst>
              <a:ext uri="{FF2B5EF4-FFF2-40B4-BE49-F238E27FC236}">
                <a16:creationId xmlns:a16="http://schemas.microsoft.com/office/drawing/2014/main" id="{9A30725F-42F6-4913-A373-CD1A65394722}"/>
              </a:ext>
            </a:extLst>
          </p:cNvPr>
          <p:cNvSpPr/>
          <p:nvPr/>
        </p:nvSpPr>
        <p:spPr>
          <a:xfrm rot="10800000">
            <a:off x="7405627" y="3887421"/>
            <a:ext cx="321028" cy="145274"/>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106" name="Left-Right Arrow 17">
            <a:extLst>
              <a:ext uri="{FF2B5EF4-FFF2-40B4-BE49-F238E27FC236}">
                <a16:creationId xmlns:a16="http://schemas.microsoft.com/office/drawing/2014/main" id="{18BCA7F9-4F92-47D0-BD25-493B9E28F7DB}"/>
              </a:ext>
            </a:extLst>
          </p:cNvPr>
          <p:cNvSpPr/>
          <p:nvPr/>
        </p:nvSpPr>
        <p:spPr>
          <a:xfrm rot="10800000">
            <a:off x="7418994" y="4258234"/>
            <a:ext cx="321028" cy="145274"/>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78" fontAlgn="auto">
              <a:spcBef>
                <a:spcPts val="0"/>
              </a:spcBef>
              <a:spcAft>
                <a:spcPts val="0"/>
              </a:spcAft>
            </a:pPr>
            <a:endParaRPr lang="en-AU" sz="1341">
              <a:solidFill>
                <a:prstClr val="white"/>
              </a:solidFill>
              <a:latin typeface="Calibri"/>
            </a:endParaRPr>
          </a:p>
        </p:txBody>
      </p:sp>
      <p:sp>
        <p:nvSpPr>
          <p:cNvPr id="2" name="Rectangle 1">
            <a:extLst>
              <a:ext uri="{FF2B5EF4-FFF2-40B4-BE49-F238E27FC236}">
                <a16:creationId xmlns:a16="http://schemas.microsoft.com/office/drawing/2014/main" id="{8A259DC2-EE15-4692-BF63-365A0DB54378}"/>
              </a:ext>
            </a:extLst>
          </p:cNvPr>
          <p:cNvSpPr/>
          <p:nvPr/>
        </p:nvSpPr>
        <p:spPr>
          <a:xfrm>
            <a:off x="7647272" y="1402937"/>
            <a:ext cx="914400" cy="3241252"/>
          </a:xfrm>
          <a:prstGeom prst="rect">
            <a:avLst/>
          </a:prstGeom>
          <a:solidFill>
            <a:schemeClr val="bg1">
              <a:alpha val="34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2000" dirty="0">
              <a:solidFill>
                <a:schemeClr val="tx2"/>
              </a:solidFill>
              <a:cs typeface="Segoe UI" panose="020B0502040204020203" pitchFamily="34" charset="0"/>
            </a:endParaRPr>
          </a:p>
        </p:txBody>
      </p:sp>
    </p:spTree>
    <p:extLst>
      <p:ext uri="{BB962C8B-B14F-4D97-AF65-F5344CB8AC3E}">
        <p14:creationId xmlns:p14="http://schemas.microsoft.com/office/powerpoint/2010/main" val="2696873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7275061" y="1250897"/>
            <a:ext cx="1466094" cy="19025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051" dirty="0">
              <a:solidFill>
                <a:prstClr val="black"/>
              </a:solidFill>
              <a:latin typeface="Calibri"/>
            </a:endParaRPr>
          </a:p>
        </p:txBody>
      </p:sp>
      <p:sp>
        <p:nvSpPr>
          <p:cNvPr id="7" name="Rectangle 6"/>
          <p:cNvSpPr/>
          <p:nvPr/>
        </p:nvSpPr>
        <p:spPr>
          <a:xfrm>
            <a:off x="348419" y="1250896"/>
            <a:ext cx="1518444" cy="300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sp>
        <p:nvSpPr>
          <p:cNvPr id="16" name="Rectangle 15"/>
          <p:cNvSpPr/>
          <p:nvPr/>
        </p:nvSpPr>
        <p:spPr>
          <a:xfrm>
            <a:off x="348419" y="818316"/>
            <a:ext cx="1518444" cy="4325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RAW ZONE </a:t>
            </a:r>
          </a:p>
          <a:p>
            <a:pPr algn="ctr" defTabSz="686623" fontAlgn="auto">
              <a:spcBef>
                <a:spcPts val="0"/>
              </a:spcBef>
              <a:spcAft>
                <a:spcPts val="0"/>
              </a:spcAft>
            </a:pPr>
            <a:endParaRPr lang="en-AU" sz="1201" b="1" dirty="0">
              <a:solidFill>
                <a:prstClr val="white"/>
              </a:solidFill>
              <a:latin typeface="Calibri"/>
            </a:endParaRPr>
          </a:p>
        </p:txBody>
      </p:sp>
      <p:sp>
        <p:nvSpPr>
          <p:cNvPr id="6" name="Title 14"/>
          <p:cNvSpPr txBox="1">
            <a:spLocks/>
          </p:cNvSpPr>
          <p:nvPr/>
        </p:nvSpPr>
        <p:spPr>
          <a:xfrm>
            <a:off x="1062832" y="50577"/>
            <a:ext cx="3406579" cy="239467"/>
          </a:xfrm>
          <a:prstGeom prst="rect">
            <a:avLst/>
          </a:prstGeom>
        </p:spPr>
        <p:txBody>
          <a:bodyPr vert="horz" lIns="2703" tIns="2703" rIns="2703" bIns="270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1502" b="1" i="1" dirty="0">
                <a:solidFill>
                  <a:prstClr val="white"/>
                </a:solidFill>
                <a:latin typeface="Calibri"/>
              </a:rPr>
              <a:t>Data Standardisation</a:t>
            </a:r>
          </a:p>
        </p:txBody>
      </p:sp>
      <p:sp>
        <p:nvSpPr>
          <p:cNvPr id="10" name="Footer Placeholder 4"/>
          <p:cNvSpPr>
            <a:spLocks/>
          </p:cNvSpPr>
          <p:nvPr/>
        </p:nvSpPr>
        <p:spPr>
          <a:xfrm>
            <a:off x="2414890" y="4957599"/>
            <a:ext cx="4325333" cy="126125"/>
          </a:xfrm>
          <a:prstGeom prst="rect">
            <a:avLst/>
          </a:prstGeom>
        </p:spPr>
        <p:txBody>
          <a:bodyPr vert="horz" wrap="square" lIns="0" tIns="0" rIns="0" bIns="0" rtlCol="0" anchor="ctr">
            <a:spAutoFit/>
          </a:bodyPr>
          <a:lstStyle>
            <a:lvl1pPr algn="l">
              <a:lnSpc>
                <a:spcPts val="1500"/>
              </a:lnSpc>
              <a:defRPr sz="1000" b="1">
                <a:solidFill>
                  <a:srgbClr val="7B7B7A"/>
                </a:solidFill>
                <a:latin typeface="+mj-lt"/>
              </a:defRPr>
            </a:lvl1pPr>
          </a:lstStyle>
          <a:p>
            <a:pPr algn="ctr" defTabSz="686623" fontAlgn="auto">
              <a:lnSpc>
                <a:spcPts val="1126"/>
              </a:lnSpc>
              <a:spcBef>
                <a:spcPts val="0"/>
              </a:spcBef>
              <a:spcAft>
                <a:spcPts val="0"/>
              </a:spcAft>
            </a:pPr>
            <a:r>
              <a:rPr lang="en-AU" sz="601" b="0" dirty="0">
                <a:solidFill>
                  <a:prstClr val="white">
                    <a:lumMod val="65000"/>
                  </a:prstClr>
                </a:solidFill>
                <a:latin typeface="Calibri"/>
                <a:ea typeface="+mn-ea"/>
              </a:rPr>
              <a:t>UNCLASSIFIED</a:t>
            </a:r>
          </a:p>
        </p:txBody>
      </p:sp>
      <p:sp>
        <p:nvSpPr>
          <p:cNvPr id="11" name="TextBox 10"/>
          <p:cNvSpPr txBox="1"/>
          <p:nvPr/>
        </p:nvSpPr>
        <p:spPr>
          <a:xfrm>
            <a:off x="251742" y="401550"/>
            <a:ext cx="8651628" cy="270363"/>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r>
              <a:rPr lang="en-AU" sz="1201" dirty="0">
                <a:solidFill>
                  <a:prstClr val="black"/>
                </a:solidFill>
                <a:latin typeface="Calibri"/>
                <a:ea typeface="+mn-ea"/>
              </a:rPr>
              <a:t>An example data standardisation framework enabled with rules editor and processing engine.</a:t>
            </a:r>
          </a:p>
        </p:txBody>
      </p:sp>
      <p:pic>
        <p:nvPicPr>
          <p:cNvPr id="46" name="Picture 27" descr="Image result for batch file icon&quot;">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222" b="93778" l="1778" r="93778">
                        <a14:foregroundMark x1="81333" y1="16889" x2="81333" y2="16889"/>
                        <a14:foregroundMark x1="19556" y1="22222" x2="20889" y2="85333"/>
                        <a14:foregroundMark x1="21333" y1="84889" x2="27111" y2="93778"/>
                        <a14:foregroundMark x1="21778" y1="20444" x2="50222" y2="15111"/>
                        <a14:foregroundMark x1="50222" y1="16000" x2="89333" y2="17333"/>
                        <a14:foregroundMark x1="92000" y1="18667" x2="94222" y2="78667"/>
                        <a14:foregroundMark x1="56889" y1="76889" x2="57333" y2="32889"/>
                        <a14:foregroundMark x1="6222" y1="83556" x2="7556" y2="5333"/>
                        <a14:foregroundMark x1="73333" y1="2222" x2="11111" y2="4000"/>
                        <a14:backgroundMark x1="42667" y1="40444" x2="42667" y2="40444"/>
                      </a14:backgroundRemoval>
                    </a14:imgEffect>
                  </a14:imgLayer>
                </a14:imgProps>
              </a:ext>
              <a:ext uri="{28A0092B-C50C-407E-A947-70E740481C1C}">
                <a14:useLocalDpi xmlns:a14="http://schemas.microsoft.com/office/drawing/2010/main" val="0"/>
              </a:ext>
            </a:extLst>
          </a:blip>
          <a:srcRect/>
          <a:stretch>
            <a:fillRect/>
          </a:stretch>
        </p:blipFill>
        <p:spPr bwMode="auto">
          <a:xfrm>
            <a:off x="867850" y="1391457"/>
            <a:ext cx="479583" cy="479583"/>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887474" y="2344350"/>
            <a:ext cx="440334" cy="350207"/>
            <a:chOff x="3459852" y="4653136"/>
            <a:chExt cx="489322" cy="389168"/>
          </a:xfrm>
        </p:grpSpPr>
        <p:cxnSp>
          <p:nvCxnSpPr>
            <p:cNvPr id="48" name="Curved Connector 47"/>
            <p:cNvCxnSpPr/>
            <p:nvPr/>
          </p:nvCxnSpPr>
          <p:spPr>
            <a:xfrm>
              <a:off x="3459852" y="4653136"/>
              <a:ext cx="489322" cy="72008"/>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a:off x="3459852" y="4804772"/>
              <a:ext cx="489322" cy="72008"/>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a:off x="3459852" y="4970296"/>
              <a:ext cx="489322" cy="72008"/>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2084083" y="818315"/>
            <a:ext cx="4974686" cy="4128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sp>
        <p:nvSpPr>
          <p:cNvPr id="56" name="Rectangle 55"/>
          <p:cNvSpPr/>
          <p:nvPr/>
        </p:nvSpPr>
        <p:spPr>
          <a:xfrm>
            <a:off x="2084083" y="818316"/>
            <a:ext cx="4974686" cy="4325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DATA STANDARDISATION PROCESS</a:t>
            </a:r>
          </a:p>
        </p:txBody>
      </p:sp>
      <p:sp>
        <p:nvSpPr>
          <p:cNvPr id="57" name="Rectangle 56"/>
          <p:cNvSpPr/>
          <p:nvPr/>
        </p:nvSpPr>
        <p:spPr>
          <a:xfrm>
            <a:off x="2354446" y="1373064"/>
            <a:ext cx="1405890" cy="26205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901">
              <a:solidFill>
                <a:prstClr val="white"/>
              </a:solidFill>
              <a:latin typeface="Calibri"/>
            </a:endParaRPr>
          </a:p>
        </p:txBody>
      </p:sp>
      <p:sp>
        <p:nvSpPr>
          <p:cNvPr id="58" name="Rectangle 57"/>
          <p:cNvSpPr/>
          <p:nvPr/>
        </p:nvSpPr>
        <p:spPr>
          <a:xfrm>
            <a:off x="3874777" y="1373064"/>
            <a:ext cx="1405890" cy="26205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b="1" dirty="0">
              <a:solidFill>
                <a:prstClr val="black"/>
              </a:solidFill>
              <a:latin typeface="Calibri"/>
            </a:endParaRPr>
          </a:p>
        </p:txBody>
      </p:sp>
      <p:sp>
        <p:nvSpPr>
          <p:cNvPr id="59" name="Rectangle 58"/>
          <p:cNvSpPr/>
          <p:nvPr/>
        </p:nvSpPr>
        <p:spPr>
          <a:xfrm>
            <a:off x="5388647" y="1373064"/>
            <a:ext cx="1405890" cy="26205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sp>
        <p:nvSpPr>
          <p:cNvPr id="60" name="Rectangle 59"/>
          <p:cNvSpPr/>
          <p:nvPr/>
        </p:nvSpPr>
        <p:spPr>
          <a:xfrm>
            <a:off x="2354446" y="1373065"/>
            <a:ext cx="1405890" cy="4386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051" b="1" dirty="0">
                <a:solidFill>
                  <a:prstClr val="white"/>
                </a:solidFill>
                <a:latin typeface="Calibri"/>
              </a:rPr>
              <a:t>PROTECTION</a:t>
            </a:r>
          </a:p>
        </p:txBody>
      </p:sp>
      <p:sp>
        <p:nvSpPr>
          <p:cNvPr id="61" name="Rectangle 60"/>
          <p:cNvSpPr/>
          <p:nvPr/>
        </p:nvSpPr>
        <p:spPr>
          <a:xfrm>
            <a:off x="3874777" y="1373065"/>
            <a:ext cx="1405890" cy="4386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051" b="1" dirty="0">
                <a:solidFill>
                  <a:prstClr val="white"/>
                </a:solidFill>
                <a:latin typeface="Calibri"/>
              </a:rPr>
              <a:t>STANDARDISATION &amp; VALIDATION</a:t>
            </a:r>
          </a:p>
        </p:txBody>
      </p:sp>
      <p:grpSp>
        <p:nvGrpSpPr>
          <p:cNvPr id="18" name="Group 17"/>
          <p:cNvGrpSpPr/>
          <p:nvPr/>
        </p:nvGrpSpPr>
        <p:grpSpPr>
          <a:xfrm>
            <a:off x="2762895" y="1817109"/>
            <a:ext cx="588992" cy="588992"/>
            <a:chOff x="3830821" y="2348880"/>
            <a:chExt cx="784354" cy="784354"/>
          </a:xfrm>
        </p:grpSpPr>
        <p:pic>
          <p:nvPicPr>
            <p:cNvPr id="1026" name="Picture 2" descr="Image result for search icon&quo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0821" y="2348880"/>
              <a:ext cx="784354" cy="78435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3891510" y="2581232"/>
              <a:ext cx="603192" cy="307568"/>
            </a:xfrm>
            <a:prstGeom prst="rect">
              <a:avLst/>
            </a:prstGeom>
            <a:noFill/>
          </p:spPr>
          <p:txBody>
            <a:bodyPr wrap="square" rtlCol="0">
              <a:spAutoFit/>
            </a:bodyPr>
            <a:lstStyle/>
            <a:p>
              <a:pPr algn="ctr" defTabSz="686623" fontAlgn="auto">
                <a:spcBef>
                  <a:spcPts val="0"/>
                </a:spcBef>
                <a:spcAft>
                  <a:spcPts val="0"/>
                </a:spcAft>
              </a:pPr>
              <a:r>
                <a:rPr lang="en-AU" sz="901" dirty="0">
                  <a:solidFill>
                    <a:prstClr val="black"/>
                  </a:solidFill>
                  <a:latin typeface="Calibri"/>
                  <a:ea typeface="+mn-ea"/>
                </a:rPr>
                <a:t>***</a:t>
              </a:r>
            </a:p>
          </p:txBody>
        </p:sp>
      </p:grpSp>
      <p:sp>
        <p:nvSpPr>
          <p:cNvPr id="66" name="TextBox 65"/>
          <p:cNvSpPr txBox="1"/>
          <p:nvPr/>
        </p:nvSpPr>
        <p:spPr>
          <a:xfrm>
            <a:off x="2354446" y="2397518"/>
            <a:ext cx="1405890" cy="415755"/>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SENSITIVE DATA DETERMINATION</a:t>
            </a:r>
          </a:p>
        </p:txBody>
      </p:sp>
      <p:sp>
        <p:nvSpPr>
          <p:cNvPr id="20" name="Chevron 19"/>
          <p:cNvSpPr/>
          <p:nvPr/>
        </p:nvSpPr>
        <p:spPr>
          <a:xfrm>
            <a:off x="3690208" y="2460517"/>
            <a:ext cx="234236" cy="939975"/>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srgbClr val="1F497D"/>
              </a:solidFill>
              <a:latin typeface="Calibri"/>
            </a:endParaRPr>
          </a:p>
        </p:txBody>
      </p:sp>
      <p:sp>
        <p:nvSpPr>
          <p:cNvPr id="69" name="Chevron 68"/>
          <p:cNvSpPr/>
          <p:nvPr/>
        </p:nvSpPr>
        <p:spPr>
          <a:xfrm>
            <a:off x="5210820" y="2475895"/>
            <a:ext cx="234236" cy="939975"/>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srgbClr val="1F497D"/>
              </a:solidFill>
              <a:latin typeface="Calibri"/>
            </a:endParaRPr>
          </a:p>
        </p:txBody>
      </p:sp>
      <p:pic>
        <p:nvPicPr>
          <p:cNvPr id="1028" name="Picture 4" descr="Image result for security token icon&quo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15867" y="2837896"/>
            <a:ext cx="483048" cy="483048"/>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2354447" y="3350771"/>
            <a:ext cx="1405890" cy="577466"/>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TOKENISATION, ENCRYPTION, MASKING</a:t>
            </a:r>
          </a:p>
        </p:txBody>
      </p:sp>
      <p:pic>
        <p:nvPicPr>
          <p:cNvPr id="1034" name="Picture 10" descr="Image result for checklist icon &quot;">
            <a:hlinkClick r:id="rId10"/>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3940946" y="1997064"/>
            <a:ext cx="413643" cy="4136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4296120" y="1929691"/>
            <a:ext cx="1013419" cy="577466"/>
          </a:xfrm>
          <a:prstGeom prst="rect">
            <a:avLst/>
          </a:prstGeom>
          <a:noFill/>
        </p:spPr>
        <p:txBody>
          <a:bodyPr wrap="none" rtlCol="0">
            <a:spAutoFit/>
          </a:bodyPr>
          <a:lstStyle/>
          <a:p>
            <a:pPr defTabSz="686623" fontAlgn="auto">
              <a:spcBef>
                <a:spcPts val="0"/>
              </a:spcBef>
              <a:spcAft>
                <a:spcPts val="0"/>
              </a:spcAft>
            </a:pPr>
            <a:r>
              <a:rPr lang="en-AU" sz="1051" b="1" dirty="0">
                <a:solidFill>
                  <a:prstClr val="black"/>
                </a:solidFill>
                <a:latin typeface="Calibri"/>
                <a:ea typeface="+mn-ea"/>
              </a:rPr>
              <a:t>DATA</a:t>
            </a:r>
          </a:p>
          <a:p>
            <a:pPr defTabSz="686623" fontAlgn="auto">
              <a:spcBef>
                <a:spcPts val="0"/>
              </a:spcBef>
              <a:spcAft>
                <a:spcPts val="0"/>
              </a:spcAft>
            </a:pPr>
            <a:r>
              <a:rPr lang="en-AU" sz="1051" b="1" dirty="0">
                <a:solidFill>
                  <a:prstClr val="black"/>
                </a:solidFill>
                <a:latin typeface="Calibri"/>
                <a:ea typeface="+mn-ea"/>
              </a:rPr>
              <a:t>FORMATTING</a:t>
            </a:r>
          </a:p>
          <a:p>
            <a:pPr defTabSz="686623" fontAlgn="auto">
              <a:spcBef>
                <a:spcPts val="0"/>
              </a:spcBef>
              <a:spcAft>
                <a:spcPts val="0"/>
              </a:spcAft>
            </a:pPr>
            <a:r>
              <a:rPr lang="en-AU" sz="1051" b="1" dirty="0">
                <a:solidFill>
                  <a:prstClr val="black"/>
                </a:solidFill>
                <a:latin typeface="Calibri"/>
                <a:ea typeface="+mn-ea"/>
              </a:rPr>
              <a:t>&amp; VALIDATION</a:t>
            </a:r>
          </a:p>
        </p:txBody>
      </p:sp>
      <p:sp>
        <p:nvSpPr>
          <p:cNvPr id="89" name="TextBox 88"/>
          <p:cNvSpPr txBox="1"/>
          <p:nvPr/>
        </p:nvSpPr>
        <p:spPr>
          <a:xfrm>
            <a:off x="4296121" y="2646592"/>
            <a:ext cx="824265" cy="415755"/>
          </a:xfrm>
          <a:prstGeom prst="rect">
            <a:avLst/>
          </a:prstGeom>
          <a:noFill/>
        </p:spPr>
        <p:txBody>
          <a:bodyPr wrap="none" rtlCol="0">
            <a:spAutoFit/>
          </a:bodyPr>
          <a:lstStyle/>
          <a:p>
            <a:pPr defTabSz="686623" fontAlgn="auto">
              <a:spcBef>
                <a:spcPts val="0"/>
              </a:spcBef>
              <a:spcAft>
                <a:spcPts val="0"/>
              </a:spcAft>
            </a:pPr>
            <a:r>
              <a:rPr lang="en-AU" sz="1051" b="1" dirty="0">
                <a:solidFill>
                  <a:prstClr val="black"/>
                </a:solidFill>
                <a:latin typeface="Calibri"/>
                <a:ea typeface="+mn-ea"/>
              </a:rPr>
              <a:t>DATA</a:t>
            </a:r>
          </a:p>
          <a:p>
            <a:pPr defTabSz="686623" fontAlgn="auto">
              <a:spcBef>
                <a:spcPts val="0"/>
              </a:spcBef>
              <a:spcAft>
                <a:spcPts val="0"/>
              </a:spcAft>
            </a:pPr>
            <a:r>
              <a:rPr lang="en-AU" sz="1051" b="1" dirty="0">
                <a:solidFill>
                  <a:prstClr val="black"/>
                </a:solidFill>
                <a:latin typeface="Calibri"/>
                <a:ea typeface="+mn-ea"/>
              </a:rPr>
              <a:t>CLEANSING</a:t>
            </a:r>
          </a:p>
        </p:txBody>
      </p:sp>
      <p:sp>
        <p:nvSpPr>
          <p:cNvPr id="91" name="TextBox 90"/>
          <p:cNvSpPr txBox="1"/>
          <p:nvPr/>
        </p:nvSpPr>
        <p:spPr>
          <a:xfrm>
            <a:off x="4296120" y="3315010"/>
            <a:ext cx="936475" cy="415755"/>
          </a:xfrm>
          <a:prstGeom prst="rect">
            <a:avLst/>
          </a:prstGeom>
          <a:noFill/>
        </p:spPr>
        <p:txBody>
          <a:bodyPr wrap="none" rtlCol="0">
            <a:spAutoFit/>
          </a:bodyPr>
          <a:lstStyle/>
          <a:p>
            <a:pPr defTabSz="686623" fontAlgn="auto">
              <a:spcBef>
                <a:spcPts val="0"/>
              </a:spcBef>
              <a:spcAft>
                <a:spcPts val="0"/>
              </a:spcAft>
            </a:pPr>
            <a:r>
              <a:rPr lang="en-AU" sz="1051" b="1" dirty="0">
                <a:solidFill>
                  <a:prstClr val="black"/>
                </a:solidFill>
                <a:latin typeface="Calibri"/>
                <a:ea typeface="+mn-ea"/>
              </a:rPr>
              <a:t>DATA</a:t>
            </a:r>
          </a:p>
          <a:p>
            <a:pPr defTabSz="686623" fontAlgn="auto">
              <a:spcBef>
                <a:spcPts val="0"/>
              </a:spcBef>
              <a:spcAft>
                <a:spcPts val="0"/>
              </a:spcAft>
            </a:pPr>
            <a:r>
              <a:rPr lang="en-AU" sz="1051" b="1" dirty="0">
                <a:solidFill>
                  <a:prstClr val="black"/>
                </a:solidFill>
                <a:latin typeface="Calibri"/>
                <a:ea typeface="+mn-ea"/>
              </a:rPr>
              <a:t>CONVERSION</a:t>
            </a:r>
          </a:p>
        </p:txBody>
      </p:sp>
      <p:pic>
        <p:nvPicPr>
          <p:cNvPr id="1036" name="Picture 12" descr="Image result for transformation icon&quot;">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5638" y="3366218"/>
            <a:ext cx="290482" cy="29048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964145" y="2659419"/>
            <a:ext cx="367244" cy="367244"/>
            <a:chOff x="5430512" y="3446082"/>
            <a:chExt cx="489055" cy="489055"/>
          </a:xfrm>
        </p:grpSpPr>
        <p:pic>
          <p:nvPicPr>
            <p:cNvPr id="1038" name="Picture 14" descr="Image result for circle arrow icon&quot;">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30512" y="3446082"/>
              <a:ext cx="489055" cy="48905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leaning icon&quot;">
              <a:hlinkClick r:id="rId16"/>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63760" y1="36532" x2="81977" y2="41246"/>
                          <a14:foregroundMark x1="78101" y1="27946" x2="88566" y2="12458"/>
                        </a14:backgroundRemoval>
                      </a14:imgEffect>
                    </a14:imgLayer>
                  </a14:imgProps>
                </a:ext>
                <a:ext uri="{28A0092B-C50C-407E-A947-70E740481C1C}">
                  <a14:useLocalDpi xmlns:a14="http://schemas.microsoft.com/office/drawing/2010/main" val="0"/>
                </a:ext>
              </a:extLst>
            </a:blip>
            <a:srcRect/>
            <a:stretch>
              <a:fillRect/>
            </a:stretch>
          </p:blipFill>
          <p:spPr bwMode="auto">
            <a:xfrm>
              <a:off x="5562131" y="3560635"/>
              <a:ext cx="225815" cy="259950"/>
            </a:xfrm>
            <a:prstGeom prst="rect">
              <a:avLst/>
            </a:prstGeom>
            <a:noFill/>
            <a:extLst>
              <a:ext uri="{909E8E84-426E-40DD-AFC4-6F175D3DCCD1}">
                <a14:hiddenFill xmlns:a14="http://schemas.microsoft.com/office/drawing/2010/main">
                  <a:solidFill>
                    <a:srgbClr val="FFFFFF"/>
                  </a:solidFill>
                </a14:hiddenFill>
              </a:ext>
            </a:extLst>
          </p:spPr>
        </p:pic>
      </p:grpSp>
      <p:sp>
        <p:nvSpPr>
          <p:cNvPr id="93" name="Rectangle 92"/>
          <p:cNvSpPr/>
          <p:nvPr/>
        </p:nvSpPr>
        <p:spPr>
          <a:xfrm>
            <a:off x="5388647" y="1373065"/>
            <a:ext cx="1405890" cy="4386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051" b="1" dirty="0">
                <a:solidFill>
                  <a:prstClr val="white"/>
                </a:solidFill>
                <a:latin typeface="Calibri"/>
              </a:rPr>
              <a:t>PROMOTION</a:t>
            </a:r>
          </a:p>
        </p:txBody>
      </p:sp>
      <p:sp>
        <p:nvSpPr>
          <p:cNvPr id="97" name="TextBox 96"/>
          <p:cNvSpPr txBox="1"/>
          <p:nvPr/>
        </p:nvSpPr>
        <p:spPr>
          <a:xfrm>
            <a:off x="5388647" y="2397518"/>
            <a:ext cx="1405890" cy="415755"/>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ACCESS </a:t>
            </a:r>
          </a:p>
          <a:p>
            <a:pPr algn="ctr" defTabSz="686623" fontAlgn="auto">
              <a:spcBef>
                <a:spcPts val="0"/>
              </a:spcBef>
              <a:spcAft>
                <a:spcPts val="0"/>
              </a:spcAft>
            </a:pPr>
            <a:r>
              <a:rPr lang="en-AU" sz="1051" b="1" dirty="0">
                <a:solidFill>
                  <a:prstClr val="black"/>
                </a:solidFill>
                <a:latin typeface="Calibri"/>
                <a:ea typeface="+mn-ea"/>
              </a:rPr>
              <a:t>STAGE</a:t>
            </a:r>
          </a:p>
        </p:txBody>
      </p:sp>
      <p:sp>
        <p:nvSpPr>
          <p:cNvPr id="99" name="TextBox 98"/>
          <p:cNvSpPr txBox="1"/>
          <p:nvPr/>
        </p:nvSpPr>
        <p:spPr>
          <a:xfrm>
            <a:off x="5388647" y="3350771"/>
            <a:ext cx="1405890" cy="415755"/>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PROVISIONING PROCESS</a:t>
            </a:r>
          </a:p>
        </p:txBody>
      </p:sp>
      <p:pic>
        <p:nvPicPr>
          <p:cNvPr id="1044" name="Picture 20" descr="Image result for data transfer icon&quot;">
            <a:hlinkClick r:id="rId19"/>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3971" b="95307" l="4152" r="89892">
                        <a14:foregroundMark x1="16426" y1="26895" x2="79061" y2="27437"/>
                        <a14:foregroundMark x1="14184" y1="71631" x2="84397" y2="70922"/>
                      </a14:backgroundRemoval>
                    </a14:imgEffect>
                  </a14:imgLayer>
                </a14:imgProps>
              </a:ext>
              <a:ext uri="{28A0092B-C50C-407E-A947-70E740481C1C}">
                <a14:useLocalDpi xmlns:a14="http://schemas.microsoft.com/office/drawing/2010/main" val="0"/>
              </a:ext>
            </a:extLst>
          </a:blip>
          <a:srcRect/>
          <a:stretch>
            <a:fillRect/>
          </a:stretch>
        </p:blipFill>
        <p:spPr bwMode="auto">
          <a:xfrm>
            <a:off x="5872006" y="1892019"/>
            <a:ext cx="439172" cy="439172"/>
          </a:xfrm>
          <a:prstGeom prst="rect">
            <a:avLst/>
          </a:prstGeom>
          <a:noFill/>
          <a:extLst>
            <a:ext uri="{909E8E84-426E-40DD-AFC4-6F175D3DCCD1}">
              <a14:hiddenFill xmlns:a14="http://schemas.microsoft.com/office/drawing/2010/main">
                <a:solidFill>
                  <a:srgbClr val="FFFFFF"/>
                </a:solidFill>
              </a14:hiddenFill>
            </a:ext>
          </a:extLst>
        </p:spPr>
      </p:pic>
      <p:grpSp>
        <p:nvGrpSpPr>
          <p:cNvPr id="100" name="Group 99"/>
          <p:cNvGrpSpPr/>
          <p:nvPr/>
        </p:nvGrpSpPr>
        <p:grpSpPr>
          <a:xfrm>
            <a:off x="5850068" y="2903813"/>
            <a:ext cx="483048" cy="351215"/>
            <a:chOff x="7640690" y="3022687"/>
            <a:chExt cx="914400" cy="720080"/>
          </a:xfrm>
        </p:grpSpPr>
        <p:sp>
          <p:nvSpPr>
            <p:cNvPr id="101" name="Rectangle 100"/>
            <p:cNvSpPr/>
            <p:nvPr/>
          </p:nvSpPr>
          <p:spPr>
            <a:xfrm>
              <a:off x="7640690" y="3022687"/>
              <a:ext cx="914400"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pic>
          <p:nvPicPr>
            <p:cNvPr id="102" name="Picture 12" descr="Image result for cog icon &quot;">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63780" y="3055343"/>
              <a:ext cx="651892" cy="651227"/>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Rectangle 102"/>
          <p:cNvSpPr/>
          <p:nvPr/>
        </p:nvSpPr>
        <p:spPr>
          <a:xfrm>
            <a:off x="2354447" y="4092270"/>
            <a:ext cx="4433960" cy="2703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STANDARDISATION RULES UI EDITOR</a:t>
            </a:r>
          </a:p>
        </p:txBody>
      </p:sp>
      <p:sp>
        <p:nvSpPr>
          <p:cNvPr id="104" name="Rectangle 103"/>
          <p:cNvSpPr/>
          <p:nvPr/>
        </p:nvSpPr>
        <p:spPr>
          <a:xfrm>
            <a:off x="2354446" y="4467469"/>
            <a:ext cx="4433960" cy="2703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STANDARDISATION RULES ENGINE</a:t>
            </a:r>
          </a:p>
        </p:txBody>
      </p:sp>
      <p:sp>
        <p:nvSpPr>
          <p:cNvPr id="109" name="Rectangle 108"/>
          <p:cNvSpPr/>
          <p:nvPr/>
        </p:nvSpPr>
        <p:spPr>
          <a:xfrm>
            <a:off x="7275060" y="818315"/>
            <a:ext cx="1466094" cy="43258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r>
              <a:rPr lang="en-AU" sz="1201" b="1" dirty="0">
                <a:solidFill>
                  <a:prstClr val="white"/>
                </a:solidFill>
                <a:latin typeface="Calibri"/>
              </a:rPr>
              <a:t>STANDARDISED ZONE</a:t>
            </a:r>
          </a:p>
        </p:txBody>
      </p:sp>
      <p:sp>
        <p:nvSpPr>
          <p:cNvPr id="120" name="Chevron 119"/>
          <p:cNvSpPr/>
          <p:nvPr/>
        </p:nvSpPr>
        <p:spPr>
          <a:xfrm>
            <a:off x="7046954" y="1819326"/>
            <a:ext cx="234236" cy="939975"/>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srgbClr val="1F497D"/>
              </a:solidFill>
              <a:latin typeface="Calibri"/>
            </a:endParaRPr>
          </a:p>
        </p:txBody>
      </p:sp>
      <p:sp>
        <p:nvSpPr>
          <p:cNvPr id="127" name="Chevron 126"/>
          <p:cNvSpPr/>
          <p:nvPr/>
        </p:nvSpPr>
        <p:spPr>
          <a:xfrm>
            <a:off x="1859415" y="1817109"/>
            <a:ext cx="234236" cy="939975"/>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srgbClr val="1F497D"/>
              </a:solidFill>
              <a:latin typeface="Calibri"/>
            </a:endParaRPr>
          </a:p>
        </p:txBody>
      </p:sp>
      <p:sp>
        <p:nvSpPr>
          <p:cNvPr id="128" name="TextBox 127"/>
          <p:cNvSpPr txBox="1"/>
          <p:nvPr/>
        </p:nvSpPr>
        <p:spPr>
          <a:xfrm>
            <a:off x="348419" y="1932184"/>
            <a:ext cx="1518444" cy="254044"/>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BATCH DATA</a:t>
            </a:r>
          </a:p>
        </p:txBody>
      </p:sp>
      <p:sp>
        <p:nvSpPr>
          <p:cNvPr id="129" name="TextBox 128"/>
          <p:cNvSpPr txBox="1"/>
          <p:nvPr/>
        </p:nvSpPr>
        <p:spPr>
          <a:xfrm>
            <a:off x="348419" y="2836592"/>
            <a:ext cx="1518444" cy="254044"/>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STREAMING DATA</a:t>
            </a:r>
          </a:p>
        </p:txBody>
      </p:sp>
      <p:pic>
        <p:nvPicPr>
          <p:cNvPr id="62" name="Picture 27" descr="Image result for batch file icon&quot;">
            <a:hlinkClick r:id="rId3"/>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2222" b="93778" l="1778" r="93778">
                        <a14:foregroundMark x1="81333" y1="16889" x2="81333" y2="16889"/>
                        <a14:foregroundMark x1="19556" y1="22222" x2="20889" y2="85333"/>
                        <a14:foregroundMark x1="21333" y1="84889" x2="27111" y2="93778"/>
                        <a14:foregroundMark x1="21778" y1="20444" x2="50222" y2="15111"/>
                        <a14:foregroundMark x1="50222" y1="16000" x2="89333" y2="17333"/>
                        <a14:foregroundMark x1="92000" y1="18667" x2="94222" y2="78667"/>
                        <a14:foregroundMark x1="56889" y1="76889" x2="57333" y2="32889"/>
                        <a14:foregroundMark x1="6222" y1="83556" x2="7556" y2="5333"/>
                        <a14:foregroundMark x1="73333" y1="2222" x2="11111" y2="4000"/>
                        <a14:backgroundMark x1="42667" y1="40444" x2="42667" y2="40444"/>
                      </a14:backgroundRemoval>
                    </a14:imgEffect>
                  </a14:imgLayer>
                </a14:imgProps>
              </a:ext>
              <a:ext uri="{28A0092B-C50C-407E-A947-70E740481C1C}">
                <a14:useLocalDpi xmlns:a14="http://schemas.microsoft.com/office/drawing/2010/main" val="0"/>
              </a:ext>
            </a:extLst>
          </a:blip>
          <a:srcRect/>
          <a:stretch>
            <a:fillRect/>
          </a:stretch>
        </p:blipFill>
        <p:spPr bwMode="auto">
          <a:xfrm>
            <a:off x="7850769" y="1332163"/>
            <a:ext cx="431093" cy="479583"/>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7870394" y="2285056"/>
            <a:ext cx="395813" cy="350207"/>
            <a:chOff x="3459852" y="4653136"/>
            <a:chExt cx="489322" cy="389168"/>
          </a:xfrm>
        </p:grpSpPr>
        <p:cxnSp>
          <p:nvCxnSpPr>
            <p:cNvPr id="65" name="Curved Connector 64"/>
            <p:cNvCxnSpPr/>
            <p:nvPr/>
          </p:nvCxnSpPr>
          <p:spPr>
            <a:xfrm>
              <a:off x="3459852" y="4653136"/>
              <a:ext cx="489322" cy="72008"/>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66"/>
            <p:cNvCxnSpPr/>
            <p:nvPr/>
          </p:nvCxnSpPr>
          <p:spPr>
            <a:xfrm>
              <a:off x="3459852" y="4804772"/>
              <a:ext cx="489322" cy="72008"/>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a:off x="3459852" y="4970296"/>
              <a:ext cx="489322" cy="72008"/>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7275059" y="1872890"/>
            <a:ext cx="1466094" cy="254044"/>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BATCH DATA</a:t>
            </a:r>
          </a:p>
        </p:txBody>
      </p:sp>
      <p:sp>
        <p:nvSpPr>
          <p:cNvPr id="71" name="TextBox 70"/>
          <p:cNvSpPr txBox="1"/>
          <p:nvPr/>
        </p:nvSpPr>
        <p:spPr>
          <a:xfrm>
            <a:off x="7275059" y="2777298"/>
            <a:ext cx="1466094" cy="254044"/>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STREAMING DATA</a:t>
            </a:r>
          </a:p>
        </p:txBody>
      </p:sp>
      <p:pic>
        <p:nvPicPr>
          <p:cNvPr id="72" name="Picture 10" descr="Image result for message queue icon">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54492" y="3170192"/>
            <a:ext cx="506298" cy="50629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48419" y="3762543"/>
            <a:ext cx="1518444" cy="254044"/>
          </a:xfrm>
          <a:prstGeom prst="rect">
            <a:avLst/>
          </a:prstGeom>
          <a:noFill/>
        </p:spPr>
        <p:txBody>
          <a:bodyPr wrap="square" rtlCol="0">
            <a:spAutoFit/>
          </a:bodyPr>
          <a:lstStyle/>
          <a:p>
            <a:pPr algn="ctr" defTabSz="686623" fontAlgn="auto">
              <a:spcBef>
                <a:spcPts val="0"/>
              </a:spcBef>
              <a:spcAft>
                <a:spcPts val="0"/>
              </a:spcAft>
            </a:pPr>
            <a:r>
              <a:rPr lang="en-AU" sz="1051" b="1" dirty="0">
                <a:solidFill>
                  <a:prstClr val="black"/>
                </a:solidFill>
                <a:latin typeface="Calibri"/>
                <a:ea typeface="+mn-ea"/>
              </a:rPr>
              <a:t>MESSAGES</a:t>
            </a:r>
          </a:p>
        </p:txBody>
      </p:sp>
      <p:pic>
        <p:nvPicPr>
          <p:cNvPr id="75" name="Picture 74" descr="header_strip_100dpi copy.png">
            <a:extLst>
              <a:ext uri="{FF2B5EF4-FFF2-40B4-BE49-F238E27FC236}">
                <a16:creationId xmlns:a16="http://schemas.microsoft.com/office/drawing/2014/main" id="{D96892EC-4EB1-4EFB-A45D-BA589C33254E}"/>
              </a:ext>
            </a:extLst>
          </p:cNvPr>
          <p:cNvPicPr>
            <a:picLocks noChangeAspect="1"/>
          </p:cNvPicPr>
          <p:nvPr/>
        </p:nvPicPr>
        <p:blipFill>
          <a:blip r:embed="rId28"/>
          <a:stretch>
            <a:fillRect/>
          </a:stretch>
        </p:blipFill>
        <p:spPr>
          <a:xfrm>
            <a:off x="-1" y="50"/>
            <a:ext cx="9155113" cy="304710"/>
          </a:xfrm>
          <a:prstGeom prst="rect">
            <a:avLst/>
          </a:prstGeom>
        </p:spPr>
      </p:pic>
      <p:sp>
        <p:nvSpPr>
          <p:cNvPr id="74" name="Rectangle 73">
            <a:extLst>
              <a:ext uri="{FF2B5EF4-FFF2-40B4-BE49-F238E27FC236}">
                <a16:creationId xmlns:a16="http://schemas.microsoft.com/office/drawing/2014/main" id="{28859532-57DD-4E1E-A994-229308CF64F2}"/>
              </a:ext>
            </a:extLst>
          </p:cNvPr>
          <p:cNvSpPr/>
          <p:nvPr/>
        </p:nvSpPr>
        <p:spPr>
          <a:xfrm>
            <a:off x="7637174" y="4947707"/>
            <a:ext cx="767522" cy="11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48754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68118" y="874150"/>
            <a:ext cx="2638127" cy="8896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r>
              <a:rPr lang="en-AU" sz="1502" dirty="0">
                <a:solidFill>
                  <a:prstClr val="white"/>
                </a:solidFill>
                <a:latin typeface="Calibri"/>
              </a:rPr>
              <a:t>BUSINESS METADATA</a:t>
            </a:r>
          </a:p>
        </p:txBody>
      </p:sp>
      <p:sp>
        <p:nvSpPr>
          <p:cNvPr id="38" name="Rounded Rectangle 37"/>
          <p:cNvSpPr/>
          <p:nvPr/>
        </p:nvSpPr>
        <p:spPr>
          <a:xfrm>
            <a:off x="168118" y="1223108"/>
            <a:ext cx="2638127" cy="3622869"/>
          </a:xfrm>
          <a:prstGeom prst="roundRect">
            <a:avLst>
              <a:gd name="adj" fmla="val 737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sp>
        <p:nvSpPr>
          <p:cNvPr id="44" name="Rectangle 43"/>
          <p:cNvSpPr/>
          <p:nvPr/>
        </p:nvSpPr>
        <p:spPr>
          <a:xfrm>
            <a:off x="168118" y="1288082"/>
            <a:ext cx="2638127" cy="1062599"/>
          </a:xfrm>
          <a:prstGeom prst="rect">
            <a:avLst/>
          </a:prstGeom>
        </p:spPr>
        <p:txBody>
          <a:bodyPr wrap="square">
            <a:spAutoFit/>
          </a:bodyPr>
          <a:lstStyle/>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Business metadata describes how the data will be used within the business</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It may also capture the business rules, business metrics, and information authored by business users</a:t>
            </a:r>
          </a:p>
          <a:p>
            <a:pPr marL="214570" indent="-214570" defTabSz="686623" fontAlgn="auto">
              <a:spcBef>
                <a:spcPts val="0"/>
              </a:spcBef>
              <a:spcAft>
                <a:spcPts val="0"/>
              </a:spcAft>
              <a:buFont typeface="Arial" panose="020B0604020202020204" pitchFamily="34" charset="0"/>
              <a:buChar char="•"/>
            </a:pPr>
            <a:endParaRPr lang="en-AU" sz="1051" dirty="0">
              <a:solidFill>
                <a:prstClr val="black"/>
              </a:solidFill>
              <a:latin typeface="Calibri"/>
              <a:ea typeface="+mn-ea"/>
            </a:endParaRPr>
          </a:p>
        </p:txBody>
      </p:sp>
      <p:sp>
        <p:nvSpPr>
          <p:cNvPr id="65" name="TextBox 64"/>
          <p:cNvSpPr txBox="1"/>
          <p:nvPr/>
        </p:nvSpPr>
        <p:spPr>
          <a:xfrm>
            <a:off x="390006" y="2164246"/>
            <a:ext cx="2295006" cy="2517997"/>
          </a:xfrm>
          <a:prstGeom prst="rect">
            <a:avLst/>
          </a:prstGeom>
          <a:noFill/>
        </p:spPr>
        <p:txBody>
          <a:bodyPr wrap="square" rtlCol="0">
            <a:spAutoFit/>
          </a:bodyPr>
          <a:lstStyle/>
          <a:p>
            <a:pPr defTabSz="686623" fontAlgn="auto">
              <a:spcBef>
                <a:spcPts val="0"/>
              </a:spcBef>
              <a:spcAft>
                <a:spcPts val="0"/>
              </a:spcAft>
            </a:pPr>
            <a:r>
              <a:rPr lang="en-AU" sz="1051" b="1" dirty="0">
                <a:solidFill>
                  <a:srgbClr val="1F497D"/>
                </a:solidFill>
                <a:latin typeface="Calibri"/>
                <a:ea typeface="+mn-ea"/>
              </a:rPr>
              <a:t>PROFILING INFORMATION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Dataset-level profiling</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Count</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Max</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Mean</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Allowed values</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Uniqueness</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Length</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Null count</a:t>
            </a:r>
          </a:p>
          <a:p>
            <a:pPr marL="557881" lvl="1"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Header inference</a:t>
            </a:r>
          </a:p>
          <a:p>
            <a:pPr defTabSz="686623" fontAlgn="auto">
              <a:spcBef>
                <a:spcPts val="0"/>
              </a:spcBef>
              <a:spcAft>
                <a:spcPts val="0"/>
              </a:spcAft>
            </a:pPr>
            <a:endParaRPr lang="en-AU" sz="1051" b="1" dirty="0">
              <a:solidFill>
                <a:srgbClr val="1F497D"/>
              </a:solidFill>
              <a:latin typeface="Calibri"/>
              <a:ea typeface="+mn-ea"/>
            </a:endParaRPr>
          </a:p>
          <a:p>
            <a:pPr defTabSz="686623" fontAlgn="auto">
              <a:spcBef>
                <a:spcPts val="0"/>
              </a:spcBef>
              <a:spcAft>
                <a:spcPts val="0"/>
              </a:spcAft>
            </a:pPr>
            <a:r>
              <a:rPr lang="en-AU" sz="1051" b="1" dirty="0">
                <a:solidFill>
                  <a:srgbClr val="1F497D"/>
                </a:solidFill>
                <a:latin typeface="Calibri"/>
                <a:ea typeface="+mn-ea"/>
              </a:rPr>
              <a:t>STRUCTURAL INFORMATION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Source of data</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Target of data</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Tools used</a:t>
            </a:r>
            <a:endParaRPr lang="en-AU" sz="1051" b="1" dirty="0">
              <a:solidFill>
                <a:srgbClr val="1F497D"/>
              </a:solidFill>
              <a:latin typeface="Calibri"/>
              <a:ea typeface="+mn-ea"/>
            </a:endParaRPr>
          </a:p>
        </p:txBody>
      </p:sp>
      <p:sp>
        <p:nvSpPr>
          <p:cNvPr id="11" name="TextBox 10"/>
          <p:cNvSpPr txBox="1"/>
          <p:nvPr/>
        </p:nvSpPr>
        <p:spPr>
          <a:xfrm>
            <a:off x="251742" y="401550"/>
            <a:ext cx="8651628" cy="270363"/>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r>
              <a:rPr lang="en-AU" sz="1201" dirty="0">
                <a:solidFill>
                  <a:prstClr val="black"/>
                </a:solidFill>
                <a:latin typeface="Calibri"/>
                <a:ea typeface="+mn-ea"/>
              </a:rPr>
              <a:t>Metadata is the definition of data.  Metadata provides technical, business and operational information elements about data to support a data-driven culture within the organisation.</a:t>
            </a:r>
          </a:p>
          <a:p>
            <a:pPr defTabSz="686623" fontAlgn="auto">
              <a:lnSpc>
                <a:spcPct val="110000"/>
              </a:lnSpc>
              <a:spcBef>
                <a:spcPts val="0"/>
              </a:spcBef>
              <a:spcAft>
                <a:spcPts val="0"/>
              </a:spcAft>
            </a:pPr>
            <a:endParaRPr lang="en-AU" sz="1201" dirty="0">
              <a:solidFill>
                <a:prstClr val="black"/>
              </a:solidFill>
              <a:latin typeface="Calibri"/>
              <a:ea typeface="+mn-ea"/>
            </a:endParaRPr>
          </a:p>
          <a:p>
            <a:pPr defTabSz="686623" fontAlgn="auto">
              <a:lnSpc>
                <a:spcPct val="110000"/>
              </a:lnSpc>
              <a:spcBef>
                <a:spcPts val="0"/>
              </a:spcBef>
              <a:spcAft>
                <a:spcPts val="0"/>
              </a:spcAft>
            </a:pPr>
            <a:endParaRPr lang="en-AU" sz="1201" dirty="0">
              <a:solidFill>
                <a:prstClr val="black"/>
              </a:solidFill>
              <a:latin typeface="Calibri"/>
              <a:ea typeface="+mn-ea"/>
            </a:endParaRPr>
          </a:p>
        </p:txBody>
      </p:sp>
      <p:sp>
        <p:nvSpPr>
          <p:cNvPr id="41" name="Rectangle 40"/>
          <p:cNvSpPr/>
          <p:nvPr/>
        </p:nvSpPr>
        <p:spPr>
          <a:xfrm>
            <a:off x="6270536" y="874150"/>
            <a:ext cx="2704195" cy="8896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r>
              <a:rPr lang="en-AU" sz="1502" dirty="0">
                <a:solidFill>
                  <a:prstClr val="white"/>
                </a:solidFill>
                <a:latin typeface="Calibri"/>
              </a:rPr>
              <a:t>OPERATIONAL METADATA</a:t>
            </a:r>
          </a:p>
        </p:txBody>
      </p:sp>
      <p:sp>
        <p:nvSpPr>
          <p:cNvPr id="42" name="Rounded Rectangle 41"/>
          <p:cNvSpPr/>
          <p:nvPr/>
        </p:nvSpPr>
        <p:spPr>
          <a:xfrm>
            <a:off x="6270536" y="1235977"/>
            <a:ext cx="2704195" cy="3622869"/>
          </a:xfrm>
          <a:prstGeom prst="roundRect">
            <a:avLst>
              <a:gd name="adj" fmla="val 6811"/>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sp>
        <p:nvSpPr>
          <p:cNvPr id="45" name="Rectangle 44"/>
          <p:cNvSpPr/>
          <p:nvPr/>
        </p:nvSpPr>
        <p:spPr>
          <a:xfrm>
            <a:off x="6270536" y="1288081"/>
            <a:ext cx="2632834" cy="1547731"/>
          </a:xfrm>
          <a:prstGeom prst="rect">
            <a:avLst/>
          </a:prstGeom>
        </p:spPr>
        <p:txBody>
          <a:bodyPr wrap="square">
            <a:spAutoFit/>
          </a:bodyPr>
          <a:lstStyle/>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Operational metadata includes all information about the currency of the data and may include specifications covering processing jobs, applications, linage and other operational information of processes  </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Supports maximised operational uptime through feeding operational metadata to be used as part of system monitoring</a:t>
            </a:r>
          </a:p>
        </p:txBody>
      </p:sp>
      <p:sp>
        <p:nvSpPr>
          <p:cNvPr id="70" name="TextBox 69"/>
          <p:cNvSpPr txBox="1"/>
          <p:nvPr/>
        </p:nvSpPr>
        <p:spPr>
          <a:xfrm>
            <a:off x="6490415" y="2826836"/>
            <a:ext cx="2272872" cy="1871153"/>
          </a:xfrm>
          <a:prstGeom prst="rect">
            <a:avLst/>
          </a:prstGeom>
          <a:noFill/>
        </p:spPr>
        <p:txBody>
          <a:bodyPr wrap="square" rtlCol="0">
            <a:spAutoFit/>
          </a:bodyPr>
          <a:lstStyle/>
          <a:p>
            <a:pPr defTabSz="686623" fontAlgn="auto">
              <a:spcBef>
                <a:spcPts val="0"/>
              </a:spcBef>
              <a:spcAft>
                <a:spcPts val="0"/>
              </a:spcAft>
            </a:pPr>
            <a:r>
              <a:rPr lang="en-AU" sz="1051" b="1" dirty="0">
                <a:solidFill>
                  <a:srgbClr val="1F497D"/>
                </a:solidFill>
                <a:latin typeface="Calibri"/>
                <a:ea typeface="+mn-ea"/>
              </a:rPr>
              <a:t>OPERATIONS INFORMATION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Lineage</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Data lifecycle</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Audit</a:t>
            </a:r>
          </a:p>
          <a:p>
            <a:pPr defTabSz="686623" fontAlgn="auto">
              <a:spcBef>
                <a:spcPts val="0"/>
              </a:spcBef>
              <a:spcAft>
                <a:spcPts val="0"/>
              </a:spcAft>
            </a:pPr>
            <a:endParaRPr lang="en-AU" sz="1051" b="1" dirty="0">
              <a:solidFill>
                <a:srgbClr val="1F497D"/>
              </a:solidFill>
              <a:latin typeface="Calibri"/>
              <a:ea typeface="+mn-ea"/>
            </a:endParaRPr>
          </a:p>
          <a:p>
            <a:pPr defTabSz="686623" fontAlgn="auto">
              <a:spcBef>
                <a:spcPts val="0"/>
              </a:spcBef>
              <a:spcAft>
                <a:spcPts val="0"/>
              </a:spcAft>
            </a:pPr>
            <a:r>
              <a:rPr lang="en-AU" sz="1051" b="1" dirty="0">
                <a:solidFill>
                  <a:srgbClr val="1F497D"/>
                </a:solidFill>
                <a:latin typeface="Calibri"/>
                <a:ea typeface="+mn-ea"/>
              </a:rPr>
              <a:t>EXECUTABLE METRICS</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Jobs run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Last time executed</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Frequency of run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Status of run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Scheduled or ad-hoc run</a:t>
            </a:r>
          </a:p>
        </p:txBody>
      </p:sp>
      <p:sp>
        <p:nvSpPr>
          <p:cNvPr id="79" name="Rectangle 78"/>
          <p:cNvSpPr/>
          <p:nvPr/>
        </p:nvSpPr>
        <p:spPr>
          <a:xfrm>
            <a:off x="2955376" y="874150"/>
            <a:ext cx="3190287" cy="8896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6623" fontAlgn="auto">
              <a:spcBef>
                <a:spcPts val="0"/>
              </a:spcBef>
              <a:spcAft>
                <a:spcPts val="0"/>
              </a:spcAft>
            </a:pPr>
            <a:r>
              <a:rPr lang="en-AU" sz="1502" dirty="0">
                <a:solidFill>
                  <a:prstClr val="white"/>
                </a:solidFill>
                <a:latin typeface="Calibri"/>
              </a:rPr>
              <a:t>TECHNICAL METADATA</a:t>
            </a:r>
          </a:p>
        </p:txBody>
      </p:sp>
      <p:sp>
        <p:nvSpPr>
          <p:cNvPr id="80" name="Rounded Rectangle 79"/>
          <p:cNvSpPr/>
          <p:nvPr/>
        </p:nvSpPr>
        <p:spPr>
          <a:xfrm>
            <a:off x="2955376" y="1223108"/>
            <a:ext cx="3190288" cy="3622869"/>
          </a:xfrm>
          <a:prstGeom prst="roundRect">
            <a:avLst>
              <a:gd name="adj" fmla="val 7655"/>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sp>
        <p:nvSpPr>
          <p:cNvPr id="83" name="Rectangle 82"/>
          <p:cNvSpPr/>
          <p:nvPr/>
        </p:nvSpPr>
        <p:spPr>
          <a:xfrm>
            <a:off x="2955377" y="1288082"/>
            <a:ext cx="3136214" cy="1224310"/>
          </a:xfrm>
          <a:prstGeom prst="rect">
            <a:avLst/>
          </a:prstGeom>
        </p:spPr>
        <p:txBody>
          <a:bodyPr wrap="square">
            <a:spAutoFit/>
          </a:bodyPr>
          <a:lstStyle/>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Technical metadata can be divided into catalogue and structural information about data</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Catalogue information further captures into entity and attribute level information of the data</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Technical metadata focuses on building a physical and logical view of the data </a:t>
            </a:r>
          </a:p>
          <a:p>
            <a:pPr marL="214570" indent="-214570" defTabSz="686623" fontAlgn="auto">
              <a:spcBef>
                <a:spcPts val="0"/>
              </a:spcBef>
              <a:spcAft>
                <a:spcPts val="0"/>
              </a:spcAft>
              <a:buFont typeface="Arial" panose="020B0604020202020204" pitchFamily="34" charset="0"/>
              <a:buChar char="•"/>
            </a:pPr>
            <a:endParaRPr lang="en-AU" sz="1051" dirty="0">
              <a:solidFill>
                <a:prstClr val="black"/>
              </a:solidFill>
              <a:latin typeface="Calibri"/>
              <a:ea typeface="+mn-ea"/>
            </a:endParaRPr>
          </a:p>
        </p:txBody>
      </p:sp>
      <p:sp>
        <p:nvSpPr>
          <p:cNvPr id="86" name="TextBox 85"/>
          <p:cNvSpPr txBox="1"/>
          <p:nvPr/>
        </p:nvSpPr>
        <p:spPr>
          <a:xfrm>
            <a:off x="3171667" y="2326028"/>
            <a:ext cx="2757706" cy="2356286"/>
          </a:xfrm>
          <a:prstGeom prst="rect">
            <a:avLst/>
          </a:prstGeom>
          <a:noFill/>
        </p:spPr>
        <p:txBody>
          <a:bodyPr wrap="square" rtlCol="0">
            <a:spAutoFit/>
          </a:bodyPr>
          <a:lstStyle/>
          <a:p>
            <a:pPr defTabSz="686623" fontAlgn="auto">
              <a:spcBef>
                <a:spcPts val="0"/>
              </a:spcBef>
              <a:spcAft>
                <a:spcPts val="0"/>
              </a:spcAft>
            </a:pPr>
            <a:r>
              <a:rPr lang="en-AU" sz="1051" b="1" dirty="0">
                <a:solidFill>
                  <a:srgbClr val="1F497D"/>
                </a:solidFill>
                <a:latin typeface="Calibri"/>
                <a:ea typeface="+mn-ea"/>
              </a:rPr>
              <a:t>CATALOGUE INFORMATION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Header inference</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Schema inference</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Hierarchies and folders</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Entities inference</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Domain areas</a:t>
            </a:r>
          </a:p>
          <a:p>
            <a:pPr defTabSz="686623" fontAlgn="auto">
              <a:spcBef>
                <a:spcPts val="0"/>
              </a:spcBef>
              <a:spcAft>
                <a:spcPts val="0"/>
              </a:spcAft>
            </a:pPr>
            <a:endParaRPr lang="en-AU" sz="1051" b="1" dirty="0">
              <a:solidFill>
                <a:srgbClr val="1F497D"/>
              </a:solidFill>
              <a:latin typeface="Calibri"/>
              <a:ea typeface="+mn-ea"/>
            </a:endParaRPr>
          </a:p>
          <a:p>
            <a:pPr defTabSz="686623" fontAlgn="auto">
              <a:spcBef>
                <a:spcPts val="0"/>
              </a:spcBef>
              <a:spcAft>
                <a:spcPts val="0"/>
              </a:spcAft>
            </a:pPr>
            <a:r>
              <a:rPr lang="en-AU" sz="1051" b="1" dirty="0">
                <a:solidFill>
                  <a:srgbClr val="1F497D"/>
                </a:solidFill>
                <a:latin typeface="Calibri"/>
                <a:ea typeface="+mn-ea"/>
              </a:rPr>
              <a:t>BUSINESS INFORMATION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Business terms</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Business rules</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Semantic relationships</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Data governance rules/policies</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Sensitive data classification</a:t>
            </a:r>
          </a:p>
          <a:p>
            <a:pPr marL="214570" indent="-214570" defTabSz="686623" fontAlgn="auto">
              <a:spcBef>
                <a:spcPts val="0"/>
              </a:spcBef>
              <a:spcAft>
                <a:spcPts val="0"/>
              </a:spcAft>
              <a:buFont typeface="Arial" panose="020B0604020202020204" pitchFamily="34" charset="0"/>
              <a:buChar char="•"/>
            </a:pPr>
            <a:r>
              <a:rPr lang="en-AU" sz="1051" dirty="0">
                <a:solidFill>
                  <a:prstClr val="black"/>
                </a:solidFill>
                <a:latin typeface="Calibri"/>
                <a:ea typeface="+mn-ea"/>
              </a:rPr>
              <a:t>Data owners</a:t>
            </a:r>
          </a:p>
        </p:txBody>
      </p:sp>
      <p:pic>
        <p:nvPicPr>
          <p:cNvPr id="20" name="Picture 19" descr="header_strip_100dpi copy.png">
            <a:extLst>
              <a:ext uri="{FF2B5EF4-FFF2-40B4-BE49-F238E27FC236}">
                <a16:creationId xmlns:a16="http://schemas.microsoft.com/office/drawing/2014/main" id="{3B263985-9018-43E1-B270-8127198C1FBC}"/>
              </a:ext>
            </a:extLst>
          </p:cNvPr>
          <p:cNvPicPr>
            <a:picLocks noChangeAspect="1"/>
          </p:cNvPicPr>
          <p:nvPr/>
        </p:nvPicPr>
        <p:blipFill>
          <a:blip r:embed="rId3"/>
          <a:stretch>
            <a:fillRect/>
          </a:stretch>
        </p:blipFill>
        <p:spPr>
          <a:xfrm>
            <a:off x="5609" y="5659"/>
            <a:ext cx="9155113" cy="304710"/>
          </a:xfrm>
          <a:prstGeom prst="rect">
            <a:avLst/>
          </a:prstGeom>
        </p:spPr>
      </p:pic>
      <p:sp>
        <p:nvSpPr>
          <p:cNvPr id="21" name="Title 14">
            <a:extLst>
              <a:ext uri="{FF2B5EF4-FFF2-40B4-BE49-F238E27FC236}">
                <a16:creationId xmlns:a16="http://schemas.microsoft.com/office/drawing/2014/main" id="{ED2DDC6F-55FD-42A6-A295-16E799912A3B}"/>
              </a:ext>
            </a:extLst>
          </p:cNvPr>
          <p:cNvSpPr txBox="1">
            <a:spLocks/>
          </p:cNvSpPr>
          <p:nvPr/>
        </p:nvSpPr>
        <p:spPr>
          <a:xfrm>
            <a:off x="225652" y="78531"/>
            <a:ext cx="3028070" cy="239467"/>
          </a:xfrm>
          <a:prstGeom prst="rect">
            <a:avLst/>
          </a:prstGeom>
        </p:spPr>
        <p:txBody>
          <a:bodyPr vert="horz" lIns="2703" tIns="2703" rIns="2703" bIns="2703"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3800" b="1" i="1" dirty="0">
                <a:solidFill>
                  <a:schemeClr val="bg1"/>
                </a:solidFill>
                <a:latin typeface="Calibri"/>
              </a:rPr>
              <a:t>Metadata Management - </a:t>
            </a:r>
            <a:r>
              <a:rPr lang="en-AU" sz="3700" b="1" i="1" dirty="0">
                <a:latin typeface="+mn-lt"/>
              </a:rPr>
              <a:t>Classification (Data Elements)</a:t>
            </a:r>
            <a:r>
              <a:rPr lang="en-AU" sz="3700" b="1" i="1" dirty="0">
                <a:solidFill>
                  <a:schemeClr val="bg1"/>
                </a:solidFill>
                <a:latin typeface="+mn-lt"/>
              </a:rPr>
              <a:t> </a:t>
            </a:r>
          </a:p>
        </p:txBody>
      </p:sp>
      <p:sp>
        <p:nvSpPr>
          <p:cNvPr id="18" name="Rectangle 17">
            <a:extLst>
              <a:ext uri="{FF2B5EF4-FFF2-40B4-BE49-F238E27FC236}">
                <a16:creationId xmlns:a16="http://schemas.microsoft.com/office/drawing/2014/main" id="{7C93B0FB-478C-49E0-9086-316213AC5D2E}"/>
              </a:ext>
            </a:extLst>
          </p:cNvPr>
          <p:cNvSpPr/>
          <p:nvPr/>
        </p:nvSpPr>
        <p:spPr>
          <a:xfrm>
            <a:off x="7637174" y="4947707"/>
            <a:ext cx="767522" cy="11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46497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742" y="338360"/>
            <a:ext cx="8651628" cy="676087"/>
          </a:xfrm>
          <a:prstGeom prst="rect">
            <a:avLst/>
          </a:prstGeom>
          <a:noFill/>
          <a:ln>
            <a:noFill/>
            <a:prstDash val="sysDash"/>
          </a:ln>
        </p:spPr>
        <p:txBody>
          <a:bodyPr wrap="square" lIns="13517" tIns="13517" rIns="13517" bIns="13517" rtlCol="0">
            <a:noAutofit/>
          </a:bodyPr>
          <a:lstStyle/>
          <a:p>
            <a:pPr defTabSz="686623" fontAlgn="auto">
              <a:spcBef>
                <a:spcPts val="0"/>
              </a:spcBef>
              <a:spcAft>
                <a:spcPts val="0"/>
              </a:spcAft>
            </a:pPr>
            <a:r>
              <a:rPr lang="en-AU" sz="1201" dirty="0">
                <a:solidFill>
                  <a:srgbClr val="000000"/>
                </a:solidFill>
                <a:latin typeface="Calibri"/>
                <a:ea typeface="+mn-ea"/>
              </a:rPr>
              <a:t>Data Governance helps to define regulation, process and structure to the data platform. It ensures that data is nicely organized and available for important processes and applications and that sensitive, non-compliant data is never promoted or accessible. Data governance is a </a:t>
            </a:r>
            <a:r>
              <a:rPr lang="en-AU" sz="1201" dirty="0">
                <a:solidFill>
                  <a:prstClr val="black"/>
                </a:solidFill>
                <a:latin typeface="Calibri"/>
                <a:ea typeface="+mn-ea"/>
              </a:rPr>
              <a:t>collaboration between People, Process &amp; Technology.</a:t>
            </a:r>
          </a:p>
          <a:p>
            <a:pPr defTabSz="686623" fontAlgn="auto">
              <a:spcBef>
                <a:spcPts val="0"/>
              </a:spcBef>
              <a:spcAft>
                <a:spcPts val="0"/>
              </a:spcAft>
            </a:pPr>
            <a:endParaRPr lang="en-AU" sz="1201" dirty="0">
              <a:solidFill>
                <a:prstClr val="black"/>
              </a:solidFill>
              <a:latin typeface="Calibri"/>
              <a:ea typeface="+mn-ea"/>
            </a:endParaRPr>
          </a:p>
        </p:txBody>
      </p:sp>
      <p:graphicFrame>
        <p:nvGraphicFramePr>
          <p:cNvPr id="49" name="Table 48"/>
          <p:cNvGraphicFramePr>
            <a:graphicFrameLocks noGrp="1"/>
          </p:cNvGraphicFramePr>
          <p:nvPr/>
        </p:nvGraphicFramePr>
        <p:xfrm>
          <a:off x="251742" y="1006818"/>
          <a:ext cx="5299122" cy="3947306"/>
        </p:xfrm>
        <a:graphic>
          <a:graphicData uri="http://schemas.openxmlformats.org/drawingml/2006/table">
            <a:tbl>
              <a:tblPr firstRow="1" bandRow="1">
                <a:tableStyleId>{5C22544A-7EE6-4342-B048-85BDC9FD1C3A}</a:tableStyleId>
              </a:tblPr>
              <a:tblGrid>
                <a:gridCol w="1514035">
                  <a:extLst>
                    <a:ext uri="{9D8B030D-6E8A-4147-A177-3AD203B41FA5}">
                      <a16:colId xmlns:a16="http://schemas.microsoft.com/office/drawing/2014/main" val="20000"/>
                    </a:ext>
                  </a:extLst>
                </a:gridCol>
                <a:gridCol w="3785087">
                  <a:extLst>
                    <a:ext uri="{9D8B030D-6E8A-4147-A177-3AD203B41FA5}">
                      <a16:colId xmlns:a16="http://schemas.microsoft.com/office/drawing/2014/main" val="20001"/>
                    </a:ext>
                  </a:extLst>
                </a:gridCol>
              </a:tblGrid>
              <a:tr h="287291">
                <a:tc gridSpan="2">
                  <a:txBody>
                    <a:bodyPr/>
                    <a:lstStyle/>
                    <a:p>
                      <a:r>
                        <a:rPr lang="en-AU" sz="1000" dirty="0">
                          <a:solidFill>
                            <a:schemeClr val="bg1"/>
                          </a:solidFill>
                        </a:rPr>
                        <a:t>9 PILLARS</a:t>
                      </a:r>
                      <a:r>
                        <a:rPr lang="en-AU" sz="1000" baseline="0" dirty="0">
                          <a:solidFill>
                            <a:schemeClr val="bg1"/>
                          </a:solidFill>
                        </a:rPr>
                        <a:t> OF DATA GOVERNANCE</a:t>
                      </a:r>
                      <a:endParaRPr lang="en-AU" sz="1000" dirty="0">
                        <a:solidFill>
                          <a:schemeClr val="bg1"/>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75000"/>
                      </a:schemeClr>
                    </a:solidFill>
                  </a:tcPr>
                </a:tc>
                <a:tc hMerge="1">
                  <a:txBody>
                    <a:bodyPr/>
                    <a:lstStyle/>
                    <a:p>
                      <a:endParaRPr lang="en-AU" dirty="0"/>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354195">
                <a:tc>
                  <a:txBody>
                    <a:bodyPr/>
                    <a:lstStyle/>
                    <a:p>
                      <a:r>
                        <a:rPr lang="en-AU" sz="1200" b="1" dirty="0">
                          <a:solidFill>
                            <a:schemeClr val="tx2"/>
                          </a:solidFill>
                        </a:rPr>
                        <a:t>Metadata </a:t>
                      </a:r>
                      <a:r>
                        <a:rPr lang="en-AU" sz="1200" b="1" dirty="0" err="1">
                          <a:solidFill>
                            <a:schemeClr val="tx2"/>
                          </a:solidFill>
                        </a:rPr>
                        <a:t>Mgt</a:t>
                      </a:r>
                      <a:endParaRPr lang="en-AU" sz="1200" b="1" dirty="0">
                        <a:solidFill>
                          <a:schemeClr val="tx2"/>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Graphik "/>
                        </a:rPr>
                        <a:t>Collect business, operational and technical metadata across the data-pipeline to design compliance, security and data management policies.</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8647">
                <a:tc>
                  <a:txBody>
                    <a:bodyPr/>
                    <a:lstStyle/>
                    <a:p>
                      <a:r>
                        <a:rPr lang="en-AU" sz="1200" b="1" dirty="0">
                          <a:solidFill>
                            <a:schemeClr val="tx2"/>
                          </a:solidFill>
                        </a:rPr>
                        <a:t>Data</a:t>
                      </a:r>
                      <a:r>
                        <a:rPr lang="en-AU" sz="1200" b="1" baseline="0" dirty="0">
                          <a:solidFill>
                            <a:schemeClr val="tx2"/>
                          </a:solidFill>
                        </a:rPr>
                        <a:t> Profile &amp; Catalogue</a:t>
                      </a:r>
                      <a:endParaRPr lang="en-AU" sz="1200" b="1" dirty="0">
                        <a:solidFill>
                          <a:schemeClr val="tx2"/>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Data catalogue and profile of the data  to understand the distribution and patterns of the data to create a comprehensive picture of the data.</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54195">
                <a:tc>
                  <a:txBody>
                    <a:bodyPr/>
                    <a:lstStyle/>
                    <a:p>
                      <a:r>
                        <a:rPr lang="en-AU" sz="1200" b="1" dirty="0">
                          <a:solidFill>
                            <a:schemeClr val="tx2"/>
                          </a:solidFill>
                        </a:rPr>
                        <a:t>Policy</a:t>
                      </a:r>
                      <a:r>
                        <a:rPr lang="en-AU" sz="1200" b="1" baseline="0" dirty="0">
                          <a:solidFill>
                            <a:schemeClr val="tx2"/>
                          </a:solidFill>
                        </a:rPr>
                        <a:t> </a:t>
                      </a:r>
                      <a:r>
                        <a:rPr lang="en-AU" sz="1200" b="1" baseline="0" dirty="0" err="1">
                          <a:solidFill>
                            <a:schemeClr val="tx2"/>
                          </a:solidFill>
                        </a:rPr>
                        <a:t>Mgt</a:t>
                      </a:r>
                      <a:endParaRPr lang="en-AU" sz="1200" b="1" dirty="0">
                        <a:solidFill>
                          <a:schemeClr val="tx2"/>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Use policy management to define, communicate, maintain and manage best practices and recommendations into reusable policy. </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95873">
                <a:tc>
                  <a:txBody>
                    <a:bodyPr/>
                    <a:lstStyle/>
                    <a:p>
                      <a:r>
                        <a:rPr lang="en-AU" sz="1200" b="1" dirty="0">
                          <a:solidFill>
                            <a:schemeClr val="tx2"/>
                          </a:solidFill>
                        </a:rPr>
                        <a:t>Security &amp;</a:t>
                      </a:r>
                      <a:r>
                        <a:rPr lang="en-AU" sz="1200" b="1" baseline="0" dirty="0">
                          <a:solidFill>
                            <a:schemeClr val="tx2"/>
                          </a:solidFill>
                        </a:rPr>
                        <a:t> Audit</a:t>
                      </a:r>
                      <a:endParaRPr lang="en-AU" sz="1200" b="1" dirty="0">
                        <a:solidFill>
                          <a:schemeClr val="tx2"/>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Using the right security process and foundation to build platform, network, data and process security with continuous auditing and monitoring.</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54195">
                <a:tc>
                  <a:txBody>
                    <a:bodyPr/>
                    <a:lstStyle/>
                    <a:p>
                      <a:r>
                        <a:rPr lang="en-AU" sz="1200" b="1" dirty="0">
                          <a:solidFill>
                            <a:schemeClr val="tx2"/>
                          </a:solidFill>
                        </a:rPr>
                        <a:t>Data Lifecycle</a:t>
                      </a:r>
                      <a:r>
                        <a:rPr lang="en-AU" sz="1200" b="1" baseline="0" dirty="0">
                          <a:solidFill>
                            <a:schemeClr val="tx2"/>
                          </a:solidFill>
                        </a:rPr>
                        <a:t> </a:t>
                      </a:r>
                      <a:r>
                        <a:rPr lang="en-AU" sz="1200" b="1" baseline="0" dirty="0" err="1">
                          <a:solidFill>
                            <a:schemeClr val="tx2"/>
                          </a:solidFill>
                        </a:rPr>
                        <a:t>Mgt</a:t>
                      </a:r>
                      <a:endParaRPr lang="en-AU" sz="1200" b="1" dirty="0">
                        <a:solidFill>
                          <a:schemeClr val="tx2"/>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Manage and maintain data life-cycle policies to define data standards and practices that can help manage storage costs.</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48647">
                <a:tc>
                  <a:txBody>
                    <a:bodyPr/>
                    <a:lstStyle/>
                    <a:p>
                      <a:r>
                        <a:rPr lang="en-AU" sz="1200" b="1" dirty="0">
                          <a:solidFill>
                            <a:schemeClr val="tx2"/>
                          </a:solidFill>
                        </a:rPr>
                        <a:t>Access &amp;</a:t>
                      </a:r>
                      <a:r>
                        <a:rPr lang="en-AU" sz="1200" b="1" baseline="0" dirty="0">
                          <a:solidFill>
                            <a:schemeClr val="tx2"/>
                          </a:solidFill>
                        </a:rPr>
                        <a:t> </a:t>
                      </a:r>
                      <a:r>
                        <a:rPr lang="en-AU" sz="1200" b="1" dirty="0">
                          <a:solidFill>
                            <a:schemeClr val="tx2"/>
                          </a:solidFill>
                        </a:rPr>
                        <a:t>Authorization</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Build dynamic security process that ensures right access and right entities are available to right users.</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54195">
                <a:tc>
                  <a:txBody>
                    <a:bodyPr/>
                    <a:lstStyle/>
                    <a:p>
                      <a:r>
                        <a:rPr lang="en-AU" sz="1200" b="1" dirty="0">
                          <a:solidFill>
                            <a:schemeClr val="tx2"/>
                          </a:solidFill>
                        </a:rPr>
                        <a:t>Lineage</a:t>
                      </a:r>
                      <a:r>
                        <a:rPr lang="en-AU" sz="1200" b="1" baseline="0" dirty="0">
                          <a:solidFill>
                            <a:schemeClr val="tx2"/>
                          </a:solidFill>
                        </a:rPr>
                        <a:t> </a:t>
                      </a:r>
                      <a:r>
                        <a:rPr lang="en-AU" sz="1200" b="1" dirty="0">
                          <a:solidFill>
                            <a:schemeClr val="tx2"/>
                          </a:solidFill>
                        </a:rPr>
                        <a:t>&amp;</a:t>
                      </a:r>
                      <a:r>
                        <a:rPr lang="en-AU" sz="1200" b="1" baseline="0" dirty="0">
                          <a:solidFill>
                            <a:schemeClr val="tx2"/>
                          </a:solidFill>
                        </a:rPr>
                        <a:t> Tracking</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Understand the data usage, history of operations and sequence of operations within the data-lake.</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54195">
                <a:tc>
                  <a:txBody>
                    <a:bodyPr/>
                    <a:lstStyle/>
                    <a:p>
                      <a:r>
                        <a:rPr lang="en-AU" sz="1200" b="1" dirty="0">
                          <a:solidFill>
                            <a:schemeClr val="tx2"/>
                          </a:solidFill>
                        </a:rPr>
                        <a:t>Search &amp;</a:t>
                      </a:r>
                      <a:r>
                        <a:rPr lang="en-AU" sz="1200" b="1" baseline="0" dirty="0">
                          <a:solidFill>
                            <a:schemeClr val="tx2"/>
                          </a:solidFill>
                        </a:rPr>
                        <a:t> </a:t>
                      </a:r>
                      <a:r>
                        <a:rPr lang="en-AU" sz="1200" b="1" dirty="0">
                          <a:solidFill>
                            <a:schemeClr val="tx2"/>
                          </a:solidFill>
                        </a:rPr>
                        <a:t>API</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Process that ensures policies, metadata, glossary, recommendations etc. are accessible and shared across systems using API.</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95873">
                <a:tc>
                  <a:txBody>
                    <a:bodyPr/>
                    <a:lstStyle/>
                    <a:p>
                      <a:r>
                        <a:rPr lang="en-AU" sz="1200" b="1" dirty="0">
                          <a:solidFill>
                            <a:schemeClr val="tx2"/>
                          </a:solidFill>
                        </a:rPr>
                        <a:t>Business</a:t>
                      </a:r>
                      <a:r>
                        <a:rPr lang="en-AU" sz="1200" b="1" baseline="0" dirty="0">
                          <a:solidFill>
                            <a:schemeClr val="tx2"/>
                          </a:solidFill>
                        </a:rPr>
                        <a:t> Glossary &amp; Dictionary</a:t>
                      </a:r>
                      <a:endParaRPr lang="en-AU" sz="1200" b="1" dirty="0">
                        <a:solidFill>
                          <a:schemeClr val="tx2"/>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latin typeface="Graphik "/>
                          <a:ea typeface="+mn-ea"/>
                          <a:cs typeface="+mn-cs"/>
                        </a:rPr>
                        <a:t>Build a dictionary or business glossary defining the data structure, schema, meaning and common vocabulary of data elements for everyone within org. </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51" name="Table 50"/>
          <p:cNvGraphicFramePr>
            <a:graphicFrameLocks noGrp="1"/>
          </p:cNvGraphicFramePr>
          <p:nvPr/>
        </p:nvGraphicFramePr>
        <p:xfrm>
          <a:off x="5651025" y="3036124"/>
          <a:ext cx="3298433" cy="1911832"/>
        </p:xfrm>
        <a:graphic>
          <a:graphicData uri="http://schemas.openxmlformats.org/drawingml/2006/table">
            <a:tbl>
              <a:tblPr firstRow="1" bandRow="1">
                <a:tableStyleId>{5C22544A-7EE6-4342-B048-85BDC9FD1C3A}</a:tableStyleId>
              </a:tblPr>
              <a:tblGrid>
                <a:gridCol w="919235">
                  <a:extLst>
                    <a:ext uri="{9D8B030D-6E8A-4147-A177-3AD203B41FA5}">
                      <a16:colId xmlns:a16="http://schemas.microsoft.com/office/drawing/2014/main" val="20000"/>
                    </a:ext>
                  </a:extLst>
                </a:gridCol>
                <a:gridCol w="2379198">
                  <a:extLst>
                    <a:ext uri="{9D8B030D-6E8A-4147-A177-3AD203B41FA5}">
                      <a16:colId xmlns:a16="http://schemas.microsoft.com/office/drawing/2014/main" val="20001"/>
                    </a:ext>
                  </a:extLst>
                </a:gridCol>
              </a:tblGrid>
              <a:tr h="286579">
                <a:tc gridSpan="2">
                  <a:txBody>
                    <a:bodyPr/>
                    <a:lstStyle/>
                    <a:p>
                      <a:r>
                        <a:rPr lang="en-AU" sz="1000" dirty="0">
                          <a:solidFill>
                            <a:schemeClr val="tx1"/>
                          </a:solidFill>
                        </a:rPr>
                        <a:t>KEY</a:t>
                      </a:r>
                      <a:r>
                        <a:rPr lang="en-AU" sz="1000" baseline="0" dirty="0">
                          <a:solidFill>
                            <a:schemeClr val="tx1"/>
                          </a:solidFill>
                        </a:rPr>
                        <a:t> GOVERNANCE STAKEHOLDERS</a:t>
                      </a:r>
                      <a:endParaRPr lang="en-AU" sz="1000" dirty="0">
                        <a:solidFill>
                          <a:schemeClr val="tx1"/>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en-AU" dirty="0"/>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635969">
                <a:tc>
                  <a:txBody>
                    <a:bodyPr/>
                    <a:lstStyle/>
                    <a:p>
                      <a:r>
                        <a:rPr lang="en-AU" sz="1200" b="1" kern="1200" dirty="0">
                          <a:solidFill>
                            <a:schemeClr val="tx1"/>
                          </a:solidFill>
                          <a:latin typeface="+mn-lt"/>
                          <a:ea typeface="+mn-ea"/>
                          <a:cs typeface="+mn-cs"/>
                        </a:rPr>
                        <a:t>Data </a:t>
                      </a:r>
                    </a:p>
                    <a:p>
                      <a:r>
                        <a:rPr lang="en-AU" sz="1200" b="1" kern="1200" dirty="0">
                          <a:solidFill>
                            <a:schemeClr val="tx1"/>
                          </a:solidFill>
                          <a:latin typeface="+mn-lt"/>
                          <a:ea typeface="+mn-ea"/>
                          <a:cs typeface="+mn-cs"/>
                        </a:rPr>
                        <a:t>Owner </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Graphik "/>
                        </a:rPr>
                        <a:t>Someone who has a business reason and justification to load new data into data-lake.  Normally a CTO, CIO or even project manager.</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94642">
                <a:tc>
                  <a:txBody>
                    <a:bodyPr/>
                    <a:lstStyle/>
                    <a:p>
                      <a:r>
                        <a:rPr lang="en-AU" sz="1200" b="1" kern="1200" dirty="0">
                          <a:solidFill>
                            <a:schemeClr val="tx1"/>
                          </a:solidFill>
                          <a:latin typeface="+mn-lt"/>
                          <a:ea typeface="+mn-ea"/>
                          <a:cs typeface="+mn-cs"/>
                        </a:rPr>
                        <a:t>Business Steward</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Graphik "/>
                        </a:rPr>
                        <a:t>Governance Champion who understands organization policy and can approve/reject request.</a:t>
                      </a:r>
                      <a:endParaRPr lang="en-AU" sz="900" kern="1200" dirty="0">
                        <a:solidFill>
                          <a:schemeClr val="dk1"/>
                        </a:solidFill>
                        <a:latin typeface="Graphik "/>
                        <a:ea typeface="+mn-ea"/>
                        <a:cs typeface="+mn-cs"/>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94642">
                <a:tc>
                  <a:txBody>
                    <a:bodyPr/>
                    <a:lstStyle/>
                    <a:p>
                      <a:r>
                        <a:rPr lang="en-AU" sz="1200" b="1" kern="1200" dirty="0">
                          <a:solidFill>
                            <a:schemeClr val="tx1"/>
                          </a:solidFill>
                          <a:latin typeface="+mn-lt"/>
                          <a:ea typeface="+mn-ea"/>
                          <a:cs typeface="+mn-cs"/>
                        </a:rPr>
                        <a:t>Data Steward</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Graphik "/>
                        </a:rPr>
                        <a:t>Part of Governance Council who works closely with Platform admin to </a:t>
                      </a:r>
                      <a:r>
                        <a:rPr lang="en-AU" sz="900" dirty="0" err="1">
                          <a:latin typeface="Graphik "/>
                        </a:rPr>
                        <a:t>onboard</a:t>
                      </a:r>
                      <a:r>
                        <a:rPr lang="en-AU" sz="900" dirty="0">
                          <a:latin typeface="Graphik "/>
                        </a:rPr>
                        <a:t> new dataset and provide final approval </a:t>
                      </a:r>
                      <a:endParaRPr lang="en-AU" sz="900" kern="1200" dirty="0">
                        <a:solidFill>
                          <a:schemeClr val="dk1"/>
                        </a:solidFill>
                        <a:latin typeface="Graphik "/>
                        <a:ea typeface="+mn-ea"/>
                        <a:cs typeface="+mn-cs"/>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52" name="Table 51"/>
          <p:cNvGraphicFramePr>
            <a:graphicFrameLocks noGrp="1"/>
          </p:cNvGraphicFramePr>
          <p:nvPr/>
        </p:nvGraphicFramePr>
        <p:xfrm>
          <a:off x="5651025" y="1006818"/>
          <a:ext cx="3298433" cy="1946617"/>
        </p:xfrm>
        <a:graphic>
          <a:graphicData uri="http://schemas.openxmlformats.org/drawingml/2006/table">
            <a:tbl>
              <a:tblPr firstRow="1" bandRow="1">
                <a:tableStyleId>{5C22544A-7EE6-4342-B048-85BDC9FD1C3A}</a:tableStyleId>
              </a:tblPr>
              <a:tblGrid>
                <a:gridCol w="919235">
                  <a:extLst>
                    <a:ext uri="{9D8B030D-6E8A-4147-A177-3AD203B41FA5}">
                      <a16:colId xmlns:a16="http://schemas.microsoft.com/office/drawing/2014/main" val="20000"/>
                    </a:ext>
                  </a:extLst>
                </a:gridCol>
                <a:gridCol w="2379198">
                  <a:extLst>
                    <a:ext uri="{9D8B030D-6E8A-4147-A177-3AD203B41FA5}">
                      <a16:colId xmlns:a16="http://schemas.microsoft.com/office/drawing/2014/main" val="20001"/>
                    </a:ext>
                  </a:extLst>
                </a:gridCol>
              </a:tblGrid>
              <a:tr h="291793">
                <a:tc gridSpan="2">
                  <a:txBody>
                    <a:bodyPr/>
                    <a:lstStyle/>
                    <a:p>
                      <a:r>
                        <a:rPr lang="en-AU" sz="1000" dirty="0">
                          <a:solidFill>
                            <a:schemeClr val="bg1"/>
                          </a:solidFill>
                        </a:rPr>
                        <a:t>KEY</a:t>
                      </a:r>
                      <a:r>
                        <a:rPr lang="en-AU" sz="1000" baseline="0" dirty="0">
                          <a:solidFill>
                            <a:schemeClr val="bg1"/>
                          </a:solidFill>
                        </a:rPr>
                        <a:t> GOVERNANCE PROCESSES</a:t>
                      </a:r>
                      <a:endParaRPr lang="en-AU" sz="1000" dirty="0">
                        <a:solidFill>
                          <a:schemeClr val="bg1"/>
                        </a:solidFill>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60000"/>
                        <a:lumOff val="40000"/>
                      </a:schemeClr>
                    </a:solidFill>
                  </a:tcPr>
                </a:tc>
                <a:tc hMerge="1">
                  <a:txBody>
                    <a:bodyPr/>
                    <a:lstStyle/>
                    <a:p>
                      <a:endParaRPr lang="en-AU" dirty="0"/>
                    </a:p>
                  </a:txBody>
                  <a:tcP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503642">
                <a:tc>
                  <a:txBody>
                    <a:bodyPr/>
                    <a:lstStyle/>
                    <a:p>
                      <a:r>
                        <a:rPr lang="en-AU" sz="1200" b="1" kern="1200" dirty="0">
                          <a:solidFill>
                            <a:schemeClr val="tx2"/>
                          </a:solidFill>
                          <a:latin typeface="+mn-lt"/>
                          <a:ea typeface="+mn-ea"/>
                          <a:cs typeface="+mn-cs"/>
                        </a:rPr>
                        <a:t>Pre-Ingestion</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r>
                        <a:rPr lang="en-AU" sz="900" dirty="0">
                          <a:latin typeface="Graphik "/>
                        </a:rPr>
                        <a:t>A phase of data pipeline, before ingestion that requires data owner to get approval for any new dataset to be loaded into data-lake.</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03642">
                <a:tc>
                  <a:txBody>
                    <a:bodyPr/>
                    <a:lstStyle/>
                    <a:p>
                      <a:r>
                        <a:rPr lang="en-AU" sz="1200" b="1" kern="1200" dirty="0">
                          <a:solidFill>
                            <a:schemeClr val="tx2"/>
                          </a:solidFill>
                          <a:latin typeface="+mn-lt"/>
                          <a:ea typeface="+mn-ea"/>
                          <a:cs typeface="+mn-cs"/>
                        </a:rPr>
                        <a:t>Actionable Policies</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r>
                        <a:rPr lang="en-AU" sz="900" dirty="0">
                          <a:latin typeface="Graphik "/>
                        </a:rPr>
                        <a:t>Rules build from metadata, organizational mandates, security needs etc. that are executed on datasets automatically.</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47540">
                <a:tc>
                  <a:txBody>
                    <a:bodyPr/>
                    <a:lstStyle/>
                    <a:p>
                      <a:r>
                        <a:rPr lang="en-AU" sz="1200" b="1" kern="1200" dirty="0">
                          <a:solidFill>
                            <a:schemeClr val="tx2"/>
                          </a:solidFill>
                          <a:latin typeface="+mn-lt"/>
                          <a:ea typeface="+mn-ea"/>
                          <a:cs typeface="+mn-cs"/>
                        </a:rPr>
                        <a:t>Staged Ingestion</a:t>
                      </a: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Graphik "/>
                        </a:rPr>
                        <a:t>Process that ensures that data is loaded and rules are executed in different zones/sections to manage data in a more modular and decoupled way</a:t>
                      </a:r>
                      <a:endParaRPr lang="en-AU" sz="900" kern="1200" dirty="0">
                        <a:solidFill>
                          <a:schemeClr val="dk1"/>
                        </a:solidFill>
                        <a:latin typeface="Graphik "/>
                        <a:ea typeface="+mn-ea"/>
                        <a:cs typeface="+mn-cs"/>
                      </a:endParaRPr>
                    </a:p>
                  </a:txBody>
                  <a:tcPr marL="68665" marR="68665" marT="34332" marB="34332">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1" name="Picture 10" descr="header_strip_100dpi copy.png">
            <a:extLst>
              <a:ext uri="{FF2B5EF4-FFF2-40B4-BE49-F238E27FC236}">
                <a16:creationId xmlns:a16="http://schemas.microsoft.com/office/drawing/2014/main" id="{4EB3D588-D5D9-465A-A304-E2FC3931BDF4}"/>
              </a:ext>
            </a:extLst>
          </p:cNvPr>
          <p:cNvPicPr>
            <a:picLocks noChangeAspect="1"/>
          </p:cNvPicPr>
          <p:nvPr/>
        </p:nvPicPr>
        <p:blipFill>
          <a:blip r:embed="rId3"/>
          <a:stretch>
            <a:fillRect/>
          </a:stretch>
        </p:blipFill>
        <p:spPr>
          <a:xfrm>
            <a:off x="5609" y="5659"/>
            <a:ext cx="9155113" cy="304710"/>
          </a:xfrm>
          <a:prstGeom prst="rect">
            <a:avLst/>
          </a:prstGeom>
        </p:spPr>
      </p:pic>
      <p:sp>
        <p:nvSpPr>
          <p:cNvPr id="12" name="Title 14">
            <a:extLst>
              <a:ext uri="{FF2B5EF4-FFF2-40B4-BE49-F238E27FC236}">
                <a16:creationId xmlns:a16="http://schemas.microsoft.com/office/drawing/2014/main" id="{B25F26BF-9F53-4AF1-A395-ED1A416FEA91}"/>
              </a:ext>
            </a:extLst>
          </p:cNvPr>
          <p:cNvSpPr txBox="1">
            <a:spLocks/>
          </p:cNvSpPr>
          <p:nvPr/>
        </p:nvSpPr>
        <p:spPr>
          <a:xfrm>
            <a:off x="225652" y="78531"/>
            <a:ext cx="3028070" cy="239467"/>
          </a:xfrm>
          <a:prstGeom prst="rect">
            <a:avLst/>
          </a:prstGeom>
        </p:spPr>
        <p:txBody>
          <a:bodyPr vert="horz" lIns="2703" tIns="2703" rIns="2703" bIns="2703"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3800" b="1" i="1" dirty="0">
                <a:solidFill>
                  <a:schemeClr val="bg1"/>
                </a:solidFill>
                <a:latin typeface="Calibri"/>
              </a:rPr>
              <a:t>Nine Pillars of Data Governance </a:t>
            </a:r>
            <a:r>
              <a:rPr lang="en-AU" sz="3700" b="1" i="1" dirty="0">
                <a:solidFill>
                  <a:schemeClr val="bg1"/>
                </a:solidFill>
                <a:latin typeface="+mn-lt"/>
              </a:rPr>
              <a:t> </a:t>
            </a:r>
          </a:p>
        </p:txBody>
      </p:sp>
    </p:spTree>
    <p:extLst>
      <p:ext uri="{BB962C8B-B14F-4D97-AF65-F5344CB8AC3E}">
        <p14:creationId xmlns:p14="http://schemas.microsoft.com/office/powerpoint/2010/main" val="287255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F280D62-C2A6-4277-85F8-686FB6130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113" y="330200"/>
            <a:ext cx="4826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F95DEF27-3CDF-4D13-833C-7B4321177878}"/>
              </a:ext>
            </a:extLst>
          </p:cNvPr>
          <p:cNvSpPr>
            <a:spLocks noGrp="1"/>
          </p:cNvSpPr>
          <p:nvPr>
            <p:ph idx="1"/>
          </p:nvPr>
        </p:nvSpPr>
        <p:spPr>
          <a:xfrm>
            <a:off x="684747" y="1017106"/>
            <a:ext cx="3605920" cy="2911475"/>
          </a:xfrm>
        </p:spPr>
        <p:txBody>
          <a:bodyPr/>
          <a:lstStyle/>
          <a:p>
            <a:r>
              <a:rPr lang="en-AU" i="1" dirty="0">
                <a:latin typeface="arial" panose="020B0604020202020204" pitchFamily="34" charset="0"/>
              </a:rPr>
              <a:t>Data governance is a </a:t>
            </a:r>
            <a:r>
              <a:rPr lang="en-AU" b="1" i="1" dirty="0">
                <a:latin typeface="arial" panose="020B0604020202020204" pitchFamily="34" charset="0"/>
              </a:rPr>
              <a:t>collection of processes, roles, policies, standards, and metrics</a:t>
            </a:r>
            <a:r>
              <a:rPr lang="en-AU" i="1" dirty="0">
                <a:latin typeface="arial" panose="020B0604020202020204" pitchFamily="34" charset="0"/>
              </a:rPr>
              <a:t> that ensure the effective and efficient use of information in enabling an organization to achieve its goals. ... </a:t>
            </a:r>
          </a:p>
          <a:p>
            <a:endParaRPr lang="en-AU" i="1" dirty="0">
              <a:latin typeface="arial" panose="020B0604020202020204" pitchFamily="34" charset="0"/>
            </a:endParaRPr>
          </a:p>
          <a:p>
            <a:r>
              <a:rPr lang="en-AU" i="1" dirty="0">
                <a:latin typeface="arial" panose="020B0604020202020204" pitchFamily="34" charset="0"/>
              </a:rPr>
              <a:t>Data governance defines who can take what action, upon what data, in what situations, using what methods.</a:t>
            </a:r>
            <a:endParaRPr lang="en-AU" i="1" dirty="0"/>
          </a:p>
          <a:p>
            <a:endParaRPr lang="en-AU" dirty="0"/>
          </a:p>
        </p:txBody>
      </p:sp>
      <p:sp>
        <p:nvSpPr>
          <p:cNvPr id="3" name="Slide Number Placeholder 2">
            <a:extLst>
              <a:ext uri="{FF2B5EF4-FFF2-40B4-BE49-F238E27FC236}">
                <a16:creationId xmlns:a16="http://schemas.microsoft.com/office/drawing/2014/main" id="{EF5C42DA-E7AD-4D83-B9CE-AA0B41073561}"/>
              </a:ext>
            </a:extLst>
          </p:cNvPr>
          <p:cNvSpPr>
            <a:spLocks noGrp="1"/>
          </p:cNvSpPr>
          <p:nvPr>
            <p:ph type="sldNum" sz="quarter" idx="11"/>
          </p:nvPr>
        </p:nvSpPr>
        <p:spPr/>
        <p:txBody>
          <a:bodyPr/>
          <a:lstStyle/>
          <a:p>
            <a:fld id="{75027981-8991-894F-AA38-4332D62C8072}" type="slidenum">
              <a:rPr lang="en-US" altLang="en-US" smtClean="0"/>
              <a:pPr/>
              <a:t>5</a:t>
            </a:fld>
            <a:endParaRPr lang="en-US" altLang="en-US" dirty="0"/>
          </a:p>
        </p:txBody>
      </p:sp>
      <p:sp>
        <p:nvSpPr>
          <p:cNvPr id="4" name="Title 3">
            <a:extLst>
              <a:ext uri="{FF2B5EF4-FFF2-40B4-BE49-F238E27FC236}">
                <a16:creationId xmlns:a16="http://schemas.microsoft.com/office/drawing/2014/main" id="{27EFF87E-5CCE-4058-B3FE-684073016260}"/>
              </a:ext>
            </a:extLst>
          </p:cNvPr>
          <p:cNvSpPr>
            <a:spLocks noGrp="1"/>
          </p:cNvSpPr>
          <p:nvPr>
            <p:ph type="title"/>
          </p:nvPr>
        </p:nvSpPr>
        <p:spPr>
          <a:xfrm>
            <a:off x="723193" y="461422"/>
            <a:ext cx="7702374" cy="782638"/>
          </a:xfrm>
        </p:spPr>
        <p:txBody>
          <a:bodyPr/>
          <a:lstStyle/>
          <a:p>
            <a:r>
              <a:rPr lang="en-AU" dirty="0"/>
              <a:t>What Is Data Governance</a:t>
            </a:r>
          </a:p>
        </p:txBody>
      </p:sp>
      <p:sp>
        <p:nvSpPr>
          <p:cNvPr id="6" name="Content Placeholder 1">
            <a:extLst>
              <a:ext uri="{FF2B5EF4-FFF2-40B4-BE49-F238E27FC236}">
                <a16:creationId xmlns:a16="http://schemas.microsoft.com/office/drawing/2014/main" id="{92B49FF0-699F-4E29-BB10-A3FE26763664}"/>
              </a:ext>
            </a:extLst>
          </p:cNvPr>
          <p:cNvSpPr txBox="1">
            <a:spLocks/>
          </p:cNvSpPr>
          <p:nvPr/>
        </p:nvSpPr>
        <p:spPr bwMode="auto">
          <a:xfrm>
            <a:off x="684747" y="3145134"/>
            <a:ext cx="3605920" cy="205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43304" indent="-243304" algn="l" defTabSz="343328" rtl="0" eaLnBrk="1" fontAlgn="base" hangingPunct="1">
              <a:spcBef>
                <a:spcPts val="339"/>
              </a:spcBef>
              <a:spcAft>
                <a:spcPct val="0"/>
              </a:spcAft>
              <a:buClr>
                <a:srgbClr val="385CC4"/>
              </a:buClr>
              <a:buSzPct val="110000"/>
              <a:buFont typeface="Arial" panose="020B0604020202020204" pitchFamily="34" charset="0"/>
              <a:buChar char="•"/>
              <a:tabLst>
                <a:tab pos="1080055" algn="l"/>
              </a:tabLst>
              <a:defRPr sz="1352" kern="1200">
                <a:solidFill>
                  <a:schemeClr val="tx1"/>
                </a:solidFill>
                <a:latin typeface="Arial"/>
                <a:ea typeface="ＭＳ Ｐゴシック" pitchFamily="-89" charset="-128"/>
                <a:cs typeface="Arial"/>
              </a:defRPr>
            </a:lvl1pPr>
            <a:lvl2pPr marL="540675" marR="0" indent="-202753" algn="l" defTabSz="343328" rtl="0" eaLnBrk="0" fontAlgn="base" latinLnBrk="0" hangingPunct="0">
              <a:lnSpc>
                <a:spcPct val="100000"/>
              </a:lnSpc>
              <a:spcBef>
                <a:spcPts val="339"/>
              </a:spcBef>
              <a:spcAft>
                <a:spcPct val="0"/>
              </a:spcAft>
              <a:buClr>
                <a:srgbClr val="385CC4"/>
              </a:buClr>
              <a:buSzTx/>
              <a:buFont typeface="Arial" panose="020B0604020202020204" pitchFamily="34" charset="0"/>
              <a:buChar char="̶"/>
              <a:tabLst/>
              <a:defRPr sz="1352" kern="1200">
                <a:solidFill>
                  <a:schemeClr val="tx1"/>
                </a:solidFill>
                <a:latin typeface="Arial"/>
                <a:ea typeface="ＭＳ Ｐゴシック" pitchFamily="-89" charset="-128"/>
                <a:cs typeface="Arial"/>
              </a:defRPr>
            </a:lvl2pPr>
            <a:lvl3pPr marL="986732" indent="-243304" algn="l" defTabSz="343328" rtl="0" eaLnBrk="1" fontAlgn="base" hangingPunct="1">
              <a:spcBef>
                <a:spcPts val="339"/>
              </a:spcBef>
              <a:spcAft>
                <a:spcPct val="0"/>
              </a:spcAft>
              <a:buClr>
                <a:srgbClr val="385CC4"/>
              </a:buClr>
              <a:buFont typeface="Courier New" panose="02070309020205020404" pitchFamily="49" charset="0"/>
              <a:buChar char="o"/>
              <a:defRPr sz="1352" kern="1200">
                <a:solidFill>
                  <a:schemeClr val="tx1"/>
                </a:solidFill>
                <a:latin typeface="Arial"/>
                <a:ea typeface="ＭＳ Ｐゴシック" pitchFamily="-89" charset="-128"/>
                <a:cs typeface="Arial"/>
              </a:defRPr>
            </a:lvl3pPr>
            <a:lvl4pPr marL="1201651"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4pPr>
            <a:lvl5pPr marL="1544980" indent="-171665" algn="l" defTabSz="343328" rtl="0" eaLnBrk="1" fontAlgn="base" hangingPunct="1">
              <a:spcBef>
                <a:spcPct val="20000"/>
              </a:spcBef>
              <a:spcAft>
                <a:spcPct val="0"/>
              </a:spcAft>
              <a:buFont typeface="Arial" panose="020B0604020202020204" pitchFamily="34" charset="0"/>
              <a:buChar char="»"/>
              <a:defRPr sz="1503" kern="1200">
                <a:solidFill>
                  <a:schemeClr val="tx1"/>
                </a:solidFill>
                <a:latin typeface="Arial"/>
                <a:ea typeface="ＭＳ Ｐゴシック" pitchFamily="-89" charset="-128"/>
                <a:cs typeface="Arial"/>
              </a:defRPr>
            </a:lvl5pPr>
            <a:lvl6pPr marL="1888308" indent="-171665" algn="l" defTabSz="343328" rtl="0" eaLnBrk="1" latinLnBrk="0" hangingPunct="1">
              <a:spcBef>
                <a:spcPct val="20000"/>
              </a:spcBef>
              <a:buFont typeface="Arial"/>
              <a:buChar char="•"/>
              <a:defRPr sz="1503" kern="1200">
                <a:solidFill>
                  <a:schemeClr val="tx1"/>
                </a:solidFill>
                <a:latin typeface="+mn-lt"/>
                <a:ea typeface="+mn-ea"/>
                <a:cs typeface="+mn-cs"/>
              </a:defRPr>
            </a:lvl6pPr>
            <a:lvl7pPr marL="2231637" indent="-171665" algn="l" defTabSz="343328" rtl="0" eaLnBrk="1" latinLnBrk="0" hangingPunct="1">
              <a:spcBef>
                <a:spcPct val="20000"/>
              </a:spcBef>
              <a:buFont typeface="Arial"/>
              <a:buChar char="•"/>
              <a:defRPr sz="1503" kern="1200">
                <a:solidFill>
                  <a:schemeClr val="tx1"/>
                </a:solidFill>
                <a:latin typeface="+mn-lt"/>
                <a:ea typeface="+mn-ea"/>
                <a:cs typeface="+mn-cs"/>
              </a:defRPr>
            </a:lvl7pPr>
            <a:lvl8pPr marL="2574965" indent="-171665" algn="l" defTabSz="343328" rtl="0" eaLnBrk="1" latinLnBrk="0" hangingPunct="1">
              <a:spcBef>
                <a:spcPct val="20000"/>
              </a:spcBef>
              <a:buFont typeface="Arial"/>
              <a:buChar char="•"/>
              <a:defRPr sz="1503" kern="1200">
                <a:solidFill>
                  <a:schemeClr val="tx1"/>
                </a:solidFill>
                <a:latin typeface="+mn-lt"/>
                <a:ea typeface="+mn-ea"/>
                <a:cs typeface="+mn-cs"/>
              </a:defRPr>
            </a:lvl8pPr>
            <a:lvl9pPr marL="2918294" indent="-171665" algn="l" defTabSz="343328" rtl="0" eaLnBrk="1" latinLnBrk="0" hangingPunct="1">
              <a:spcBef>
                <a:spcPct val="20000"/>
              </a:spcBef>
              <a:buFont typeface="Arial"/>
              <a:buChar char="•"/>
              <a:defRPr sz="1503" kern="1200">
                <a:solidFill>
                  <a:schemeClr val="tx1"/>
                </a:solidFill>
                <a:latin typeface="+mn-lt"/>
                <a:ea typeface="+mn-ea"/>
                <a:cs typeface="+mn-cs"/>
              </a:defRPr>
            </a:lvl9pPr>
          </a:lstStyle>
          <a:p>
            <a:r>
              <a:rPr lang="en-AU" i="1" dirty="0">
                <a:latin typeface="arial" panose="020B0604020202020204" pitchFamily="34" charset="0"/>
              </a:rPr>
              <a:t>Data governance is a </a:t>
            </a:r>
            <a:r>
              <a:rPr lang="en-AU" b="1" i="1" dirty="0">
                <a:latin typeface="arial" panose="020B0604020202020204" pitchFamily="34" charset="0"/>
              </a:rPr>
              <a:t>collection of processes, roles, policies, standards, and metrics</a:t>
            </a:r>
            <a:r>
              <a:rPr lang="en-AU" i="1" dirty="0">
                <a:latin typeface="arial" panose="020B0604020202020204" pitchFamily="34" charset="0"/>
              </a:rPr>
              <a:t> that ensure the effective and efficient use of information in enabling an organization to achieve its goals. ... </a:t>
            </a:r>
          </a:p>
          <a:p>
            <a:endParaRPr lang="en-AU" i="1" dirty="0">
              <a:latin typeface="arial" panose="020B0604020202020204" pitchFamily="34" charset="0"/>
            </a:endParaRPr>
          </a:p>
          <a:p>
            <a:r>
              <a:rPr lang="en-AU" i="1" dirty="0">
                <a:latin typeface="arial" panose="020B0604020202020204" pitchFamily="34" charset="0"/>
              </a:rPr>
              <a:t>Data governance defines who can take what action, upon what data, in what situations, using what methods.</a:t>
            </a:r>
            <a:endParaRPr lang="en-AU" i="1" dirty="0"/>
          </a:p>
          <a:p>
            <a:endParaRPr lang="en-AU" dirty="0"/>
          </a:p>
        </p:txBody>
      </p:sp>
    </p:spTree>
    <p:extLst>
      <p:ext uri="{BB962C8B-B14F-4D97-AF65-F5344CB8AC3E}">
        <p14:creationId xmlns:p14="http://schemas.microsoft.com/office/powerpoint/2010/main" val="3404210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063619" y="3331943"/>
            <a:ext cx="7082733" cy="1514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sp>
        <p:nvSpPr>
          <p:cNvPr id="14" name="Rectangle 13"/>
          <p:cNvSpPr/>
          <p:nvPr/>
        </p:nvSpPr>
        <p:spPr>
          <a:xfrm>
            <a:off x="1166944" y="3671709"/>
            <a:ext cx="5334953" cy="1048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pic>
        <p:nvPicPr>
          <p:cNvPr id="55" name="Picture 20" descr="Image result for cogs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072" y="3765393"/>
            <a:ext cx="531987" cy="53198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26453" y="1493472"/>
            <a:ext cx="1598760" cy="1736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570" indent="-214570" defTabSz="686623" fontAlgn="auto">
              <a:spcBef>
                <a:spcPts val="0"/>
              </a:spcBef>
              <a:spcAft>
                <a:spcPts val="0"/>
              </a:spcAft>
              <a:buFont typeface="Arial" panose="020B0604020202020204" pitchFamily="34" charset="0"/>
              <a:buChar char="•"/>
            </a:pPr>
            <a:endParaRPr lang="en-AU" sz="864" dirty="0">
              <a:solidFill>
                <a:prstClr val="black"/>
              </a:solidFill>
              <a:latin typeface="Calibri"/>
            </a:endParaRP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Identify and define critical metadata elements which are of value</a:t>
            </a: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Associate known information derived from actual data to critical metadata elements</a:t>
            </a:r>
          </a:p>
        </p:txBody>
      </p:sp>
      <p:sp>
        <p:nvSpPr>
          <p:cNvPr id="33" name="Rectangle 32"/>
          <p:cNvSpPr/>
          <p:nvPr/>
        </p:nvSpPr>
        <p:spPr>
          <a:xfrm>
            <a:off x="1938468" y="1493471"/>
            <a:ext cx="1598760" cy="1736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570" indent="-214570" defTabSz="686623" fontAlgn="auto">
              <a:spcBef>
                <a:spcPts val="0"/>
              </a:spcBef>
              <a:spcAft>
                <a:spcPts val="0"/>
              </a:spcAft>
              <a:buFont typeface="Arial" panose="020B0604020202020204" pitchFamily="34" charset="0"/>
              <a:buChar char="•"/>
            </a:pPr>
            <a:endParaRPr lang="en-AU" sz="864" dirty="0">
              <a:solidFill>
                <a:prstClr val="black"/>
              </a:solidFill>
              <a:latin typeface="Calibri"/>
            </a:endParaRP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Gather business information and justification of data from business users</a:t>
            </a: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Build business profile and catalogue through header and schema parsers</a:t>
            </a:r>
          </a:p>
        </p:txBody>
      </p:sp>
      <p:sp>
        <p:nvSpPr>
          <p:cNvPr id="35" name="Rectangle 34"/>
          <p:cNvSpPr/>
          <p:nvPr/>
        </p:nvSpPr>
        <p:spPr>
          <a:xfrm>
            <a:off x="3651832" y="1493472"/>
            <a:ext cx="1598760" cy="17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570" indent="-214570" defTabSz="686623" fontAlgn="auto">
              <a:spcBef>
                <a:spcPts val="0"/>
              </a:spcBef>
              <a:spcAft>
                <a:spcPts val="0"/>
              </a:spcAft>
              <a:buFont typeface="Arial" panose="020B0604020202020204" pitchFamily="34" charset="0"/>
              <a:buChar char="•"/>
            </a:pPr>
            <a:endParaRPr lang="en-AU" sz="864" dirty="0">
              <a:solidFill>
                <a:prstClr val="black"/>
              </a:solidFill>
              <a:latin typeface="Calibri"/>
            </a:endParaRP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Build technical profile and catalogue through header and schema parsers</a:t>
            </a: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Build entity extraction process to enhance technical profile</a:t>
            </a:r>
          </a:p>
        </p:txBody>
      </p:sp>
      <p:sp>
        <p:nvSpPr>
          <p:cNvPr id="36" name="Rectangle 35"/>
          <p:cNvSpPr/>
          <p:nvPr/>
        </p:nvSpPr>
        <p:spPr>
          <a:xfrm>
            <a:off x="5365033" y="1493472"/>
            <a:ext cx="1598760" cy="17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570" indent="-214570" defTabSz="686623" fontAlgn="auto">
              <a:spcBef>
                <a:spcPts val="0"/>
              </a:spcBef>
              <a:spcAft>
                <a:spcPts val="0"/>
              </a:spcAft>
              <a:buFont typeface="Arial" panose="020B0604020202020204" pitchFamily="34" charset="0"/>
              <a:buChar char="•"/>
            </a:pPr>
            <a:endParaRPr lang="en-AU" sz="864" dirty="0">
              <a:solidFill>
                <a:prstClr val="black"/>
              </a:solidFill>
              <a:latin typeface="Calibri"/>
            </a:endParaRP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Build operational metadata and statistical execution information</a:t>
            </a: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Integrate with platform metadata capabilities to enhance lineage, audit and access information</a:t>
            </a:r>
          </a:p>
        </p:txBody>
      </p:sp>
      <p:sp>
        <p:nvSpPr>
          <p:cNvPr id="39" name="Rectangle 38"/>
          <p:cNvSpPr/>
          <p:nvPr/>
        </p:nvSpPr>
        <p:spPr>
          <a:xfrm>
            <a:off x="7078235" y="1493472"/>
            <a:ext cx="1598760" cy="1736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570" indent="-214570" defTabSz="686623" fontAlgn="auto">
              <a:spcBef>
                <a:spcPts val="0"/>
              </a:spcBef>
              <a:spcAft>
                <a:spcPts val="0"/>
              </a:spcAft>
              <a:buFont typeface="Arial" panose="020B0604020202020204" pitchFamily="34" charset="0"/>
              <a:buChar char="•"/>
            </a:pPr>
            <a:endParaRPr lang="en-AU" sz="864" dirty="0">
              <a:solidFill>
                <a:prstClr val="black"/>
              </a:solidFill>
              <a:latin typeface="Calibri"/>
            </a:endParaRP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Consolidate all critical metadata elements into a centralised metadata repository</a:t>
            </a:r>
          </a:p>
          <a:p>
            <a:pPr marL="214570" indent="-214570" defTabSz="686623" fontAlgn="auto">
              <a:spcBef>
                <a:spcPts val="0"/>
              </a:spcBef>
              <a:spcAft>
                <a:spcPts val="0"/>
              </a:spcAft>
              <a:buFont typeface="Arial" panose="020B0604020202020204" pitchFamily="34" charset="0"/>
              <a:buChar char="•"/>
            </a:pPr>
            <a:r>
              <a:rPr lang="en-AU" sz="864" dirty="0">
                <a:solidFill>
                  <a:prstClr val="black"/>
                </a:solidFill>
                <a:latin typeface="Calibri"/>
              </a:rPr>
              <a:t>Promote exposure of metadata for searching and external integration</a:t>
            </a:r>
          </a:p>
        </p:txBody>
      </p:sp>
      <p:sp>
        <p:nvSpPr>
          <p:cNvPr id="11" name="TextBox 10"/>
          <p:cNvSpPr txBox="1"/>
          <p:nvPr/>
        </p:nvSpPr>
        <p:spPr>
          <a:xfrm>
            <a:off x="251742" y="401550"/>
            <a:ext cx="8651628" cy="270363"/>
          </a:xfrm>
          <a:prstGeom prst="rect">
            <a:avLst/>
          </a:prstGeom>
          <a:noFill/>
          <a:ln>
            <a:noFill/>
            <a:prstDash val="sysDash"/>
          </a:ln>
        </p:spPr>
        <p:txBody>
          <a:bodyPr wrap="square" lIns="13517" tIns="13517" rIns="13517" bIns="13517" rtlCol="0">
            <a:noAutofit/>
          </a:bodyPr>
          <a:lstStyle/>
          <a:p>
            <a:pPr defTabSz="686623" fontAlgn="auto">
              <a:lnSpc>
                <a:spcPct val="110000"/>
              </a:lnSpc>
              <a:spcBef>
                <a:spcPts val="0"/>
              </a:spcBef>
              <a:spcAft>
                <a:spcPts val="0"/>
              </a:spcAft>
            </a:pPr>
            <a:r>
              <a:rPr lang="en-AU" sz="1201" dirty="0">
                <a:solidFill>
                  <a:prstClr val="black"/>
                </a:solidFill>
                <a:latin typeface="Calibri"/>
                <a:ea typeface="+mn-ea"/>
              </a:rPr>
              <a:t>Capturing metadata is a continuous activity throughout the data lifecycle.  The Metadata Management Workflow is a progressive process to capture various types of metadata to be made available within a centralised metadata repository. </a:t>
            </a:r>
          </a:p>
          <a:p>
            <a:pPr defTabSz="686623" fontAlgn="auto">
              <a:lnSpc>
                <a:spcPct val="110000"/>
              </a:lnSpc>
              <a:spcBef>
                <a:spcPts val="0"/>
              </a:spcBef>
              <a:spcAft>
                <a:spcPts val="0"/>
              </a:spcAft>
            </a:pPr>
            <a:endParaRPr lang="en-AU" sz="1201" dirty="0">
              <a:solidFill>
                <a:prstClr val="black"/>
              </a:solidFill>
              <a:latin typeface="Calibri"/>
              <a:ea typeface="+mn-ea"/>
            </a:endParaRPr>
          </a:p>
        </p:txBody>
      </p:sp>
      <p:graphicFrame>
        <p:nvGraphicFramePr>
          <p:cNvPr id="2" name="Diagram 1"/>
          <p:cNvGraphicFramePr/>
          <p:nvPr/>
        </p:nvGraphicFramePr>
        <p:xfrm>
          <a:off x="197670" y="898672"/>
          <a:ext cx="8759773" cy="59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Image result for tack pin icon">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0882" y="2709526"/>
            <a:ext cx="389901" cy="389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siness user icon">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6925" y="2595394"/>
            <a:ext cx="601847" cy="601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og icon">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39475" y="2669547"/>
            <a:ext cx="423473" cy="4234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report icon">
            <a:hlinkClick r:id="rId16"/>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4694" y1="56900" x2="4694" y2="77500"/>
                        <a14:foregroundMark x1="27347" y1="73000" x2="27857" y2="82400"/>
                        <a14:foregroundMark x1="5204" y1="7000" x2="6327" y2="96900"/>
                        <a14:foregroundMark x1="6939" y1="95200" x2="94592" y2="94600"/>
                        <a14:foregroundMark x1="27857" y1="69100" x2="28469" y2="82400"/>
                        <a14:foregroundMark x1="42551" y1="61900" x2="42551" y2="82400"/>
                        <a14:foregroundMark x1="65714" y1="50300" x2="64082" y2="84700"/>
                        <a14:foregroundMark x1="81633" y1="85800" x2="85000" y2="36400"/>
                        <a14:foregroundMark x1="40306" y1="86300" x2="47143" y2="57500"/>
                        <a14:foregroundMark x1="21633" y1="86300" x2="30102" y2="67500"/>
                        <a14:backgroundMark x1="21633" y1="53100" x2="44796" y2="29800"/>
                        <a14:backgroundMark x1="15873" y1="58915" x2="84921" y2="4651"/>
                        <a14:backgroundMark x1="15079" y1="48837" x2="95238" y2="10853"/>
                        <a14:backgroundMark x1="88095" y1="27907" x2="54762" y2="15504"/>
                        <a14:backgroundMark x1="50000" y1="48062" x2="79365" y2="17054"/>
                        <a14:backgroundMark x1="12698" y1="60465" x2="47619" y2="20930"/>
                        <a14:backgroundMark x1="14286" y1="48062" x2="26190" y2="59690"/>
                      </a14:backgroundRemoval>
                    </a14:imgEffect>
                  </a14:imgLayer>
                </a14:imgProps>
              </a:ext>
              <a:ext uri="{28A0092B-C50C-407E-A947-70E740481C1C}">
                <a14:useLocalDpi xmlns:a14="http://schemas.microsoft.com/office/drawing/2010/main" val="0"/>
              </a:ext>
            </a:extLst>
          </a:blip>
          <a:srcRect/>
          <a:stretch>
            <a:fillRect/>
          </a:stretch>
        </p:blipFill>
        <p:spPr bwMode="auto">
          <a:xfrm>
            <a:off x="5967400" y="2697541"/>
            <a:ext cx="394026" cy="4018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entralised icon">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73333" y="2700194"/>
            <a:ext cx="408564" cy="4085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ogs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4484" y="3767541"/>
            <a:ext cx="531987" cy="53198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088908" y="3386015"/>
            <a:ext cx="4168662" cy="277127"/>
          </a:xfrm>
          <a:prstGeom prst="rect">
            <a:avLst/>
          </a:prstGeom>
          <a:noFill/>
        </p:spPr>
        <p:txBody>
          <a:bodyPr wrap="square" rtlCol="0">
            <a:spAutoFit/>
          </a:bodyPr>
          <a:lstStyle/>
          <a:p>
            <a:pPr defTabSz="686623" fontAlgn="auto">
              <a:spcBef>
                <a:spcPts val="0"/>
              </a:spcBef>
              <a:spcAft>
                <a:spcPts val="0"/>
              </a:spcAft>
            </a:pPr>
            <a:r>
              <a:rPr lang="en-AU" sz="1201" b="1" dirty="0">
                <a:solidFill>
                  <a:srgbClr val="002060"/>
                </a:solidFill>
                <a:latin typeface="Calibri"/>
                <a:ea typeface="+mn-ea"/>
              </a:rPr>
              <a:t>METADATA WORKFLOW WITHIN DATA LIFECYCLE</a:t>
            </a:r>
          </a:p>
        </p:txBody>
      </p:sp>
      <p:sp>
        <p:nvSpPr>
          <p:cNvPr id="46" name="TextBox 45"/>
          <p:cNvSpPr txBox="1"/>
          <p:nvPr/>
        </p:nvSpPr>
        <p:spPr>
          <a:xfrm>
            <a:off x="1112873" y="4338774"/>
            <a:ext cx="980602" cy="254044"/>
          </a:xfrm>
          <a:prstGeom prst="rect">
            <a:avLst/>
          </a:prstGeom>
          <a:noFill/>
        </p:spPr>
        <p:txBody>
          <a:bodyPr wrap="square" rtlCol="0">
            <a:spAutoFit/>
          </a:bodyPr>
          <a:lstStyle/>
          <a:p>
            <a:pPr algn="ctr" defTabSz="686623" fontAlgn="auto">
              <a:spcBef>
                <a:spcPts val="0"/>
              </a:spcBef>
              <a:spcAft>
                <a:spcPts val="0"/>
              </a:spcAft>
            </a:pPr>
            <a:r>
              <a:rPr lang="en-AU" sz="1051" dirty="0">
                <a:solidFill>
                  <a:prstClr val="black"/>
                </a:solidFill>
                <a:latin typeface="Calibri"/>
                <a:ea typeface="+mn-ea"/>
              </a:rPr>
              <a:t>INGESTION</a:t>
            </a:r>
          </a:p>
        </p:txBody>
      </p:sp>
      <p:pic>
        <p:nvPicPr>
          <p:cNvPr id="47" name="Picture 20" descr="Image result for cogs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2719" y="3767541"/>
            <a:ext cx="531987" cy="53198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981109" y="4338774"/>
            <a:ext cx="980602" cy="254044"/>
          </a:xfrm>
          <a:prstGeom prst="rect">
            <a:avLst/>
          </a:prstGeom>
          <a:noFill/>
        </p:spPr>
        <p:txBody>
          <a:bodyPr wrap="square" rtlCol="0">
            <a:spAutoFit/>
          </a:bodyPr>
          <a:lstStyle/>
          <a:p>
            <a:pPr algn="ctr" defTabSz="686623" fontAlgn="auto">
              <a:spcBef>
                <a:spcPts val="0"/>
              </a:spcBef>
              <a:spcAft>
                <a:spcPts val="0"/>
              </a:spcAft>
            </a:pPr>
            <a:r>
              <a:rPr lang="en-AU" sz="1051" dirty="0">
                <a:solidFill>
                  <a:prstClr val="black"/>
                </a:solidFill>
                <a:latin typeface="Calibri"/>
                <a:ea typeface="+mn-ea"/>
              </a:rPr>
              <a:t>STAGING</a:t>
            </a:r>
          </a:p>
        </p:txBody>
      </p:sp>
      <p:pic>
        <p:nvPicPr>
          <p:cNvPr id="49" name="Picture 20" descr="Image result for cogs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176" y="3767540"/>
            <a:ext cx="531987" cy="53198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2853566" y="4338773"/>
            <a:ext cx="935832" cy="415755"/>
          </a:xfrm>
          <a:prstGeom prst="rect">
            <a:avLst/>
          </a:prstGeom>
          <a:noFill/>
        </p:spPr>
        <p:txBody>
          <a:bodyPr wrap="square" rtlCol="0">
            <a:spAutoFit/>
          </a:bodyPr>
          <a:lstStyle/>
          <a:p>
            <a:pPr algn="ctr" defTabSz="686623" fontAlgn="auto">
              <a:spcBef>
                <a:spcPts val="0"/>
              </a:spcBef>
              <a:spcAft>
                <a:spcPts val="0"/>
              </a:spcAft>
            </a:pPr>
            <a:r>
              <a:rPr lang="en-AU" sz="1051" dirty="0">
                <a:solidFill>
                  <a:prstClr val="black"/>
                </a:solidFill>
                <a:latin typeface="Calibri"/>
                <a:ea typeface="+mn-ea"/>
              </a:rPr>
              <a:t>PROVISIONING</a:t>
            </a:r>
          </a:p>
        </p:txBody>
      </p:sp>
      <p:pic>
        <p:nvPicPr>
          <p:cNvPr id="51" name="Picture 20" descr="Image result for cogs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1783" y="3767539"/>
            <a:ext cx="531987" cy="53198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730172" y="4338772"/>
            <a:ext cx="980602" cy="254044"/>
          </a:xfrm>
          <a:prstGeom prst="rect">
            <a:avLst/>
          </a:prstGeom>
          <a:noFill/>
        </p:spPr>
        <p:txBody>
          <a:bodyPr wrap="square" rtlCol="0">
            <a:spAutoFit/>
          </a:bodyPr>
          <a:lstStyle/>
          <a:p>
            <a:pPr algn="ctr" defTabSz="686623" fontAlgn="auto">
              <a:spcBef>
                <a:spcPts val="0"/>
              </a:spcBef>
              <a:spcAft>
                <a:spcPts val="0"/>
              </a:spcAft>
            </a:pPr>
            <a:r>
              <a:rPr lang="en-AU" sz="1051" dirty="0">
                <a:solidFill>
                  <a:prstClr val="black"/>
                </a:solidFill>
                <a:latin typeface="Calibri"/>
                <a:ea typeface="+mn-ea"/>
              </a:rPr>
              <a:t>CURATION</a:t>
            </a:r>
          </a:p>
        </p:txBody>
      </p:sp>
      <p:pic>
        <p:nvPicPr>
          <p:cNvPr id="53" name="Picture 20" descr="Image result for cogs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836" y="3767541"/>
            <a:ext cx="531987" cy="53198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619226" y="4338774"/>
            <a:ext cx="980602" cy="254044"/>
          </a:xfrm>
          <a:prstGeom prst="rect">
            <a:avLst/>
          </a:prstGeom>
          <a:noFill/>
        </p:spPr>
        <p:txBody>
          <a:bodyPr wrap="square" rtlCol="0">
            <a:spAutoFit/>
          </a:bodyPr>
          <a:lstStyle/>
          <a:p>
            <a:pPr algn="ctr" defTabSz="686623" fontAlgn="auto">
              <a:spcBef>
                <a:spcPts val="0"/>
              </a:spcBef>
              <a:spcAft>
                <a:spcPts val="0"/>
              </a:spcAft>
            </a:pPr>
            <a:r>
              <a:rPr lang="en-AU" sz="1051" dirty="0">
                <a:solidFill>
                  <a:prstClr val="black"/>
                </a:solidFill>
                <a:latin typeface="Calibri"/>
                <a:ea typeface="+mn-ea"/>
              </a:rPr>
              <a:t>EXPLORATION</a:t>
            </a:r>
          </a:p>
        </p:txBody>
      </p:sp>
      <p:sp>
        <p:nvSpPr>
          <p:cNvPr id="56" name="TextBox 55"/>
          <p:cNvSpPr txBox="1"/>
          <p:nvPr/>
        </p:nvSpPr>
        <p:spPr>
          <a:xfrm>
            <a:off x="5538461" y="4336626"/>
            <a:ext cx="980602" cy="254044"/>
          </a:xfrm>
          <a:prstGeom prst="rect">
            <a:avLst/>
          </a:prstGeom>
          <a:noFill/>
        </p:spPr>
        <p:txBody>
          <a:bodyPr wrap="square" rtlCol="0">
            <a:spAutoFit/>
          </a:bodyPr>
          <a:lstStyle/>
          <a:p>
            <a:pPr algn="ctr" defTabSz="686623" fontAlgn="auto">
              <a:spcBef>
                <a:spcPts val="0"/>
              </a:spcBef>
              <a:spcAft>
                <a:spcPts val="0"/>
              </a:spcAft>
            </a:pPr>
            <a:r>
              <a:rPr lang="en-AU" sz="1051" dirty="0">
                <a:solidFill>
                  <a:prstClr val="black"/>
                </a:solidFill>
                <a:latin typeface="Calibri"/>
                <a:ea typeface="+mn-ea"/>
              </a:rPr>
              <a:t>INTEGRATION</a:t>
            </a:r>
          </a:p>
        </p:txBody>
      </p:sp>
      <p:sp>
        <p:nvSpPr>
          <p:cNvPr id="57" name="Rectangle 56"/>
          <p:cNvSpPr/>
          <p:nvPr/>
        </p:nvSpPr>
        <p:spPr>
          <a:xfrm>
            <a:off x="6804566" y="3671709"/>
            <a:ext cx="1219427" cy="10487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pic>
        <p:nvPicPr>
          <p:cNvPr id="41" name="Picture 16" descr="Image result for centralised icon">
            <a:hlinkClick r:id="rId19"/>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48284" y="3759155"/>
            <a:ext cx="531987" cy="531987"/>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6923978" y="4317620"/>
            <a:ext cx="980602" cy="415755"/>
          </a:xfrm>
          <a:prstGeom prst="rect">
            <a:avLst/>
          </a:prstGeom>
          <a:noFill/>
        </p:spPr>
        <p:txBody>
          <a:bodyPr wrap="square" rtlCol="0">
            <a:spAutoFit/>
          </a:bodyPr>
          <a:lstStyle/>
          <a:p>
            <a:pPr algn="ctr" defTabSz="686623" fontAlgn="auto">
              <a:spcBef>
                <a:spcPts val="0"/>
              </a:spcBef>
              <a:spcAft>
                <a:spcPts val="0"/>
              </a:spcAft>
            </a:pPr>
            <a:r>
              <a:rPr lang="en-AU" sz="1051" dirty="0">
                <a:solidFill>
                  <a:prstClr val="black"/>
                </a:solidFill>
                <a:latin typeface="Calibri"/>
                <a:ea typeface="+mn-ea"/>
              </a:rPr>
              <a:t>METADATA</a:t>
            </a:r>
            <a:br>
              <a:rPr lang="en-AU" sz="1051" dirty="0">
                <a:solidFill>
                  <a:prstClr val="black"/>
                </a:solidFill>
                <a:latin typeface="Calibri"/>
                <a:ea typeface="+mn-ea"/>
              </a:rPr>
            </a:br>
            <a:r>
              <a:rPr lang="en-AU" sz="1051" dirty="0">
                <a:solidFill>
                  <a:prstClr val="black"/>
                </a:solidFill>
                <a:latin typeface="Calibri"/>
                <a:ea typeface="+mn-ea"/>
              </a:rPr>
              <a:t>REPOSITORY</a:t>
            </a:r>
          </a:p>
        </p:txBody>
      </p:sp>
      <p:sp>
        <p:nvSpPr>
          <p:cNvPr id="15" name="Right Arrow 14"/>
          <p:cNvSpPr/>
          <p:nvPr/>
        </p:nvSpPr>
        <p:spPr>
          <a:xfrm>
            <a:off x="1334483" y="4598981"/>
            <a:ext cx="5487249" cy="39251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1352">
              <a:solidFill>
                <a:prstClr val="white"/>
              </a:solidFill>
              <a:latin typeface="Calibri"/>
            </a:endParaRPr>
          </a:p>
        </p:txBody>
      </p:sp>
      <p:pic>
        <p:nvPicPr>
          <p:cNvPr id="260" name="Picture 259" descr="header_strip_100dpi copy.png">
            <a:extLst>
              <a:ext uri="{FF2B5EF4-FFF2-40B4-BE49-F238E27FC236}">
                <a16:creationId xmlns:a16="http://schemas.microsoft.com/office/drawing/2014/main" id="{AEEA4F37-63C1-44E6-9EB7-EC401C999C2C}"/>
              </a:ext>
            </a:extLst>
          </p:cNvPr>
          <p:cNvPicPr>
            <a:picLocks noChangeAspect="1"/>
          </p:cNvPicPr>
          <p:nvPr/>
        </p:nvPicPr>
        <p:blipFill>
          <a:blip r:embed="rId22"/>
          <a:stretch>
            <a:fillRect/>
          </a:stretch>
        </p:blipFill>
        <p:spPr>
          <a:xfrm>
            <a:off x="5609" y="5659"/>
            <a:ext cx="9155113" cy="304710"/>
          </a:xfrm>
          <a:prstGeom prst="rect">
            <a:avLst/>
          </a:prstGeom>
        </p:spPr>
      </p:pic>
      <p:sp>
        <p:nvSpPr>
          <p:cNvPr id="261" name="Title 14">
            <a:extLst>
              <a:ext uri="{FF2B5EF4-FFF2-40B4-BE49-F238E27FC236}">
                <a16:creationId xmlns:a16="http://schemas.microsoft.com/office/drawing/2014/main" id="{D7007DB8-F486-477C-9025-455584DFC2E0}"/>
              </a:ext>
            </a:extLst>
          </p:cNvPr>
          <p:cNvSpPr txBox="1">
            <a:spLocks/>
          </p:cNvSpPr>
          <p:nvPr/>
        </p:nvSpPr>
        <p:spPr>
          <a:xfrm>
            <a:off x="225652" y="78531"/>
            <a:ext cx="3028070" cy="239467"/>
          </a:xfrm>
          <a:prstGeom prst="rect">
            <a:avLst/>
          </a:prstGeom>
        </p:spPr>
        <p:txBody>
          <a:bodyPr vert="horz" lIns="2703" tIns="2703" rIns="2703" bIns="2703"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3800" b="1" i="1" dirty="0">
                <a:solidFill>
                  <a:schemeClr val="bg1"/>
                </a:solidFill>
                <a:latin typeface="Calibri"/>
              </a:rPr>
              <a:t>Metadata Management - </a:t>
            </a:r>
            <a:r>
              <a:rPr lang="en-AU" sz="3700" b="1" i="1" dirty="0">
                <a:latin typeface="+mn-lt"/>
              </a:rPr>
              <a:t>Workflow</a:t>
            </a:r>
            <a:r>
              <a:rPr lang="en-AU" sz="3700" b="1" i="1" dirty="0">
                <a:solidFill>
                  <a:schemeClr val="bg1"/>
                </a:solidFill>
                <a:latin typeface="+mn-lt"/>
              </a:rPr>
              <a:t> </a:t>
            </a:r>
          </a:p>
        </p:txBody>
      </p:sp>
      <p:sp>
        <p:nvSpPr>
          <p:cNvPr id="37" name="Rectangle 36">
            <a:extLst>
              <a:ext uri="{FF2B5EF4-FFF2-40B4-BE49-F238E27FC236}">
                <a16:creationId xmlns:a16="http://schemas.microsoft.com/office/drawing/2014/main" id="{7534ACE3-360D-4BF3-9226-AA251E04370E}"/>
              </a:ext>
            </a:extLst>
          </p:cNvPr>
          <p:cNvSpPr/>
          <p:nvPr/>
        </p:nvSpPr>
        <p:spPr>
          <a:xfrm>
            <a:off x="7637174" y="4947707"/>
            <a:ext cx="767522" cy="11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5937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0">
            <a:extLst>
              <a:ext uri="{FF2B5EF4-FFF2-40B4-BE49-F238E27FC236}">
                <a16:creationId xmlns:a16="http://schemas.microsoft.com/office/drawing/2014/main" id="{3A720197-0496-4ABD-96B3-C4132556049F}"/>
              </a:ext>
            </a:extLst>
          </p:cNvPr>
          <p:cNvSpPr txBox="1">
            <a:spLocks/>
          </p:cNvSpPr>
          <p:nvPr/>
        </p:nvSpPr>
        <p:spPr>
          <a:xfrm>
            <a:off x="375020" y="685995"/>
            <a:ext cx="8651443" cy="161711"/>
          </a:xfrm>
          <a:prstGeom prst="rect">
            <a:avLst/>
          </a:prstGeom>
          <a:noFill/>
          <a:effectLst/>
        </p:spPr>
        <p:txBody>
          <a:bodyPr wrap="square" lIns="0" tIns="0" rIns="0" bIns="0" anchor="t">
            <a:spAutoFit/>
          </a:bodyPr>
          <a:lstStyle>
            <a:defPPr>
              <a:defRPr lang="en-US"/>
            </a:defPPr>
            <a:lvl1pPr defTabSz="914286">
              <a:spcBef>
                <a:spcPct val="0"/>
              </a:spcBef>
              <a:buNone/>
              <a:defRPr sz="1400">
                <a:solidFill>
                  <a:schemeClr val="tx1">
                    <a:lumMod val="50000"/>
                    <a:lumOff val="50000"/>
                  </a:schemeClr>
                </a:solidFill>
                <a:latin typeface="+mj-lt"/>
                <a:ea typeface="+mj-ea"/>
                <a:cs typeface="Arial" panose="020B0604020202020204" pitchFamily="34" charset="0"/>
              </a:defRPr>
            </a:lvl1pPr>
          </a:lstStyle>
          <a:p>
            <a:pPr>
              <a:defRPr/>
            </a:pPr>
            <a:r>
              <a:rPr lang="en-AU" sz="1051" dirty="0">
                <a:solidFill>
                  <a:prstClr val="black">
                    <a:lumMod val="50000"/>
                    <a:lumOff val="50000"/>
                  </a:prstClr>
                </a:solidFill>
                <a:latin typeface="Arial"/>
              </a:rPr>
              <a:t>Data Governance Data Stewardship RACI across primary, secondary and tertiary data. </a:t>
            </a:r>
          </a:p>
        </p:txBody>
      </p:sp>
      <p:sp>
        <p:nvSpPr>
          <p:cNvPr id="44" name="Slide Number Placeholder 2">
            <a:extLst>
              <a:ext uri="{FF2B5EF4-FFF2-40B4-BE49-F238E27FC236}">
                <a16:creationId xmlns:a16="http://schemas.microsoft.com/office/drawing/2014/main" id="{DF788A19-C0B4-4672-9167-C3B223A1ECE4}"/>
              </a:ext>
            </a:extLst>
          </p:cNvPr>
          <p:cNvSpPr txBox="1">
            <a:spLocks/>
          </p:cNvSpPr>
          <p:nvPr/>
        </p:nvSpPr>
        <p:spPr>
          <a:xfrm>
            <a:off x="8892079" y="5032932"/>
            <a:ext cx="237473" cy="105428"/>
          </a:xfrm>
          <a:prstGeom prst="rect">
            <a:avLst/>
          </a:prstGeom>
        </p:spPr>
        <p:txBody>
          <a:bodyPr vert="horz" lIns="66860" tIns="33429" rIns="66860" bIns="33429" rtlCol="0" anchor="ctr"/>
          <a:lstStyle>
            <a:defPPr>
              <a:defRPr lang="en-US"/>
            </a:defPPr>
            <a:lvl1pPr marR="0" lvl="0" indent="0" defTabSz="891065" fontAlgn="auto">
              <a:lnSpc>
                <a:spcPct val="100000"/>
              </a:lnSpc>
              <a:spcBef>
                <a:spcPts val="0"/>
              </a:spcBef>
              <a:spcAft>
                <a:spcPts val="0"/>
              </a:spcAft>
              <a:buClrTx/>
              <a:buSzTx/>
              <a:buFontTx/>
              <a:buNone/>
              <a:tabLst/>
              <a:defRPr kumimoji="0" sz="781" b="0" i="0" u="none" strike="noStrike" cap="none" spc="0" normalizeH="0" baseline="0">
                <a:ln>
                  <a:noFill/>
                </a:ln>
                <a:solidFill>
                  <a:prstClr val="black">
                    <a:lumMod val="50000"/>
                    <a:lumOff val="50000"/>
                  </a:prstClr>
                </a:solidFill>
                <a:effectLst/>
                <a:uLnTx/>
                <a:uFillTx/>
                <a:latin typeface="Arial" panose="020B0604020202020204" pitchFamily="34" charset="0"/>
                <a:cs typeface="Arial" panose="020B0604020202020204" pitchFamily="34" charset="0"/>
              </a:defRPr>
            </a:lvl1pPr>
            <a:lvl2pPr marL="456672" defTabSz="913346">
              <a:defRPr sz="1800"/>
            </a:lvl2pPr>
            <a:lvl3pPr marL="913346" defTabSz="913346">
              <a:defRPr sz="1800"/>
            </a:lvl3pPr>
            <a:lvl4pPr marL="1370018" defTabSz="913346">
              <a:defRPr sz="1800"/>
            </a:lvl4pPr>
            <a:lvl5pPr marL="1826690" defTabSz="913346">
              <a:defRPr sz="1800"/>
            </a:lvl5pPr>
            <a:lvl6pPr marL="2283367" defTabSz="913346">
              <a:defRPr sz="1800"/>
            </a:lvl6pPr>
            <a:lvl7pPr marL="2740042" defTabSz="913346">
              <a:defRPr sz="1800"/>
            </a:lvl7pPr>
            <a:lvl8pPr marL="3196714" defTabSz="913346">
              <a:defRPr sz="1800"/>
            </a:lvl8pPr>
            <a:lvl9pPr marL="3653390" defTabSz="913346">
              <a:defRPr sz="1800"/>
            </a:lvl9pPr>
          </a:lstStyle>
          <a:p>
            <a:pPr algn="ctr" defTabSz="669101">
              <a:defRPr/>
            </a:pPr>
            <a:fld id="{EF2F7A32-C1EA-4F7E-B0A2-7FCB5BFE90DE}" type="slidenum">
              <a:rPr lang="en-AU" sz="586" kern="0"/>
              <a:pPr algn="ctr" defTabSz="669101">
                <a:defRPr/>
              </a:pPr>
              <a:t>51</a:t>
            </a:fld>
            <a:endParaRPr lang="en-AU" sz="586" kern="0" dirty="0"/>
          </a:p>
        </p:txBody>
      </p:sp>
      <p:sp>
        <p:nvSpPr>
          <p:cNvPr id="6" name="Rectangle 5">
            <a:extLst>
              <a:ext uri="{FF2B5EF4-FFF2-40B4-BE49-F238E27FC236}">
                <a16:creationId xmlns:a16="http://schemas.microsoft.com/office/drawing/2014/main" id="{8F9A75DF-C34E-426E-B8AA-A9664EB3D3AE}"/>
              </a:ext>
            </a:extLst>
          </p:cNvPr>
          <p:cNvSpPr/>
          <p:nvPr/>
        </p:nvSpPr>
        <p:spPr>
          <a:xfrm>
            <a:off x="157073" y="1260282"/>
            <a:ext cx="8873946" cy="3229210"/>
          </a:xfrm>
          <a:prstGeom prst="rect">
            <a:avLst/>
          </a:prstGeom>
          <a:solidFill>
            <a:srgbClr val="00275D"/>
          </a:solidFill>
          <a:ln w="25400" cap="flat" cmpd="sng" algn="ctr">
            <a:noFill/>
            <a:prstDash val="solid"/>
          </a:ln>
          <a:effectLst/>
        </p:spPr>
        <p:txBody>
          <a:bodyPr rtlCol="0" anchor="ctr"/>
          <a:lstStyle/>
          <a:p>
            <a:pPr algn="ctr" defTabSz="915383" fontAlgn="auto">
              <a:spcBef>
                <a:spcPts val="0"/>
              </a:spcBef>
              <a:spcAft>
                <a:spcPts val="0"/>
              </a:spcAft>
              <a:defRPr/>
            </a:pPr>
            <a:endParaRPr lang="en-AU" sz="1802" kern="0">
              <a:solidFill>
                <a:prstClr val="white"/>
              </a:solidFill>
              <a:latin typeface="Arial"/>
              <a:ea typeface="+mn-ea"/>
            </a:endParaRPr>
          </a:p>
        </p:txBody>
      </p:sp>
      <p:graphicFrame>
        <p:nvGraphicFramePr>
          <p:cNvPr id="7" name="Table 4">
            <a:extLst>
              <a:ext uri="{FF2B5EF4-FFF2-40B4-BE49-F238E27FC236}">
                <a16:creationId xmlns:a16="http://schemas.microsoft.com/office/drawing/2014/main" id="{4E7C7323-75D9-4A06-8B4E-5824812EE75A}"/>
              </a:ext>
            </a:extLst>
          </p:cNvPr>
          <p:cNvGraphicFramePr>
            <a:graphicFrameLocks noGrp="1"/>
          </p:cNvGraphicFramePr>
          <p:nvPr>
            <p:extLst>
              <p:ext uri="{D42A27DB-BD31-4B8C-83A1-F6EECF244321}">
                <p14:modId xmlns:p14="http://schemas.microsoft.com/office/powerpoint/2010/main" val="2314570316"/>
              </p:ext>
            </p:extLst>
          </p:nvPr>
        </p:nvGraphicFramePr>
        <p:xfrm>
          <a:off x="359372" y="1854972"/>
          <a:ext cx="8381107" cy="2048691"/>
        </p:xfrm>
        <a:graphic>
          <a:graphicData uri="http://schemas.openxmlformats.org/drawingml/2006/table">
            <a:tbl>
              <a:tblPr firstRow="1" bandRow="1"/>
              <a:tblGrid>
                <a:gridCol w="696117">
                  <a:extLst>
                    <a:ext uri="{9D8B030D-6E8A-4147-A177-3AD203B41FA5}">
                      <a16:colId xmlns:a16="http://schemas.microsoft.com/office/drawing/2014/main" val="89935881"/>
                    </a:ext>
                  </a:extLst>
                </a:gridCol>
                <a:gridCol w="963853">
                  <a:extLst>
                    <a:ext uri="{9D8B030D-6E8A-4147-A177-3AD203B41FA5}">
                      <a16:colId xmlns:a16="http://schemas.microsoft.com/office/drawing/2014/main" val="1121065037"/>
                    </a:ext>
                  </a:extLst>
                </a:gridCol>
                <a:gridCol w="746793">
                  <a:extLst>
                    <a:ext uri="{9D8B030D-6E8A-4147-A177-3AD203B41FA5}">
                      <a16:colId xmlns:a16="http://schemas.microsoft.com/office/drawing/2014/main" val="3528630198"/>
                    </a:ext>
                  </a:extLst>
                </a:gridCol>
                <a:gridCol w="746793">
                  <a:extLst>
                    <a:ext uri="{9D8B030D-6E8A-4147-A177-3AD203B41FA5}">
                      <a16:colId xmlns:a16="http://schemas.microsoft.com/office/drawing/2014/main" val="3071757660"/>
                    </a:ext>
                  </a:extLst>
                </a:gridCol>
                <a:gridCol w="746793">
                  <a:extLst>
                    <a:ext uri="{9D8B030D-6E8A-4147-A177-3AD203B41FA5}">
                      <a16:colId xmlns:a16="http://schemas.microsoft.com/office/drawing/2014/main" val="2539709709"/>
                    </a:ext>
                  </a:extLst>
                </a:gridCol>
                <a:gridCol w="746793">
                  <a:extLst>
                    <a:ext uri="{9D8B030D-6E8A-4147-A177-3AD203B41FA5}">
                      <a16:colId xmlns:a16="http://schemas.microsoft.com/office/drawing/2014/main" val="3335644381"/>
                    </a:ext>
                  </a:extLst>
                </a:gridCol>
                <a:gridCol w="746793">
                  <a:extLst>
                    <a:ext uri="{9D8B030D-6E8A-4147-A177-3AD203B41FA5}">
                      <a16:colId xmlns:a16="http://schemas.microsoft.com/office/drawing/2014/main" val="1478459739"/>
                    </a:ext>
                  </a:extLst>
                </a:gridCol>
                <a:gridCol w="746793">
                  <a:extLst>
                    <a:ext uri="{9D8B030D-6E8A-4147-A177-3AD203B41FA5}">
                      <a16:colId xmlns:a16="http://schemas.microsoft.com/office/drawing/2014/main" val="1032480688"/>
                    </a:ext>
                  </a:extLst>
                </a:gridCol>
                <a:gridCol w="746793">
                  <a:extLst>
                    <a:ext uri="{9D8B030D-6E8A-4147-A177-3AD203B41FA5}">
                      <a16:colId xmlns:a16="http://schemas.microsoft.com/office/drawing/2014/main" val="460855608"/>
                    </a:ext>
                  </a:extLst>
                </a:gridCol>
                <a:gridCol w="746793">
                  <a:extLst>
                    <a:ext uri="{9D8B030D-6E8A-4147-A177-3AD203B41FA5}">
                      <a16:colId xmlns:a16="http://schemas.microsoft.com/office/drawing/2014/main" val="3619852940"/>
                    </a:ext>
                  </a:extLst>
                </a:gridCol>
                <a:gridCol w="746793">
                  <a:extLst>
                    <a:ext uri="{9D8B030D-6E8A-4147-A177-3AD203B41FA5}">
                      <a16:colId xmlns:a16="http://schemas.microsoft.com/office/drawing/2014/main" val="1457896441"/>
                    </a:ext>
                  </a:extLst>
                </a:gridCol>
              </a:tblGrid>
              <a:tr h="211126">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b="1" dirty="0">
                        <a:solidFill>
                          <a:schemeClr val="bg1"/>
                        </a:solidFill>
                        <a:latin typeface="+mn-lt"/>
                        <a:cs typeface="Helvetica" panose="020B0604020202020204" pitchFamily="34" charset="0"/>
                      </a:endParaRPr>
                    </a:p>
                  </a:txBody>
                  <a:tcPr marL="27033" marR="27033" marT="54066" marB="54066"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E4EA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b="1" dirty="0">
                        <a:solidFill>
                          <a:schemeClr val="bg1"/>
                        </a:solidFill>
                        <a:latin typeface="+mn-lt"/>
                        <a:cs typeface="Helvetica" panose="020B0604020202020204" pitchFamily="34" charset="0"/>
                      </a:endParaRPr>
                    </a:p>
                  </a:txBody>
                  <a:tcPr marL="27033" marR="27033" marT="54066" marB="54066" anchor="ctr">
                    <a:lnL w="3175" cap="flat" cmpd="sng" algn="ctr">
                      <a:noFill/>
                      <a:prstDash val="solid"/>
                      <a:round/>
                      <a:headEnd type="none" w="med" len="med"/>
                      <a:tailEnd type="none" w="med" len="med"/>
                    </a:lnL>
                    <a:lnR w="9525" cap="flat" cmpd="sng" algn="ctr">
                      <a:solidFill>
                        <a:srgbClr val="E4EAFF"/>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E4EAFF"/>
                      </a:solidFill>
                      <a:prstDash val="solid"/>
                      <a:round/>
                      <a:headEnd type="none" w="med" len="med"/>
                      <a:tailEnd type="none" w="med" len="med"/>
                    </a:lnB>
                    <a:lnTlToBr w="12700" cmpd="sng">
                      <a:noFill/>
                      <a:prstDash val="solid"/>
                    </a:lnTlToBr>
                    <a:lnBlToTr w="12700" cmpd="sng">
                      <a:noFill/>
                      <a:prstDash val="solid"/>
                    </a:lnBlToTr>
                    <a:noFill/>
                  </a:tcPr>
                </a:tc>
                <a:tc gridSpan="9">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r>
                        <a:rPr lang="en-AU" sz="700" b="1" dirty="0">
                          <a:solidFill>
                            <a:schemeClr val="bg1"/>
                          </a:solidFill>
                          <a:latin typeface="+mn-lt"/>
                          <a:cs typeface="Helvetica" panose="020B0604020202020204" pitchFamily="34" charset="0"/>
                        </a:rPr>
                        <a:t>Data Management Lifecycle Model</a:t>
                      </a:r>
                    </a:p>
                  </a:txBody>
                  <a:tcPr marL="27033" marR="27033" marT="54066" marB="54066" anchor="ctr">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E4EAFF"/>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hMerge="1">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900" b="1" dirty="0">
                        <a:solidFill>
                          <a:schemeClr val="bg1"/>
                        </a:solidFill>
                        <a:latin typeface="Helvetica" panose="020B0604020202020204" pitchFamily="34" charset="0"/>
                        <a:cs typeface="Helvetica" panose="020B0604020202020204" pitchFamily="34" charset="0"/>
                      </a:endParaRPr>
                    </a:p>
                  </a:txBody>
                  <a:tcPr marL="91419" marR="91419" marT="45709" marB="45709"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4EBA"/>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hMerge="1">
                  <a:txBody>
                    <a:bodyPr/>
                    <a:lstStyle/>
                    <a:p>
                      <a:endParaRPr lang="en-AU"/>
                    </a:p>
                  </a:txBody>
                  <a:tcPr/>
                </a:tc>
                <a:tc hMerge="1">
                  <a:txBody>
                    <a:bodyPr/>
                    <a:lstStyle/>
                    <a:p>
                      <a:pPr algn="ctr">
                        <a:spcAft>
                          <a:spcPts val="300"/>
                        </a:spcAft>
                      </a:pPr>
                      <a:endParaRPr lang="en-AU" sz="1000" b="1" dirty="0">
                        <a:solidFill>
                          <a:schemeClr val="bg1"/>
                        </a:solidFill>
                        <a:latin typeface="Helvetica" panose="020B0604020202020204" pitchFamily="34" charset="0"/>
                        <a:cs typeface="Helvetica" panose="020B0604020202020204" pitchFamily="34" charset="0"/>
                      </a:endParaRPr>
                    </a:p>
                  </a:txBody>
                  <a:tcPr marL="91419" marR="91419" marT="45709" marB="4570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hMerge="1">
                  <a:txBody>
                    <a:bodyPr/>
                    <a:lstStyle/>
                    <a:p>
                      <a:endParaRPr lang="en-AU"/>
                    </a:p>
                  </a:txBody>
                  <a:tcPr/>
                </a:tc>
                <a:tc hMerge="1">
                  <a:txBody>
                    <a:bodyPr/>
                    <a:lstStyle/>
                    <a:p>
                      <a:pPr algn="ctr">
                        <a:spcAft>
                          <a:spcPts val="300"/>
                        </a:spcAft>
                      </a:pPr>
                      <a:endParaRPr lang="en-AU" sz="1000" b="1" dirty="0">
                        <a:solidFill>
                          <a:schemeClr val="bg1"/>
                        </a:solidFill>
                        <a:latin typeface="Helvetica" panose="020B0604020202020204" pitchFamily="34" charset="0"/>
                        <a:cs typeface="Helvetica" panose="020B0604020202020204" pitchFamily="34" charset="0"/>
                      </a:endParaRPr>
                    </a:p>
                  </a:txBody>
                  <a:tcPr marL="91419" marR="91419" marT="45709" marB="4570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hMerge="1">
                  <a:txBody>
                    <a:bodyPr/>
                    <a:lstStyle/>
                    <a:p>
                      <a:pPr algn="ctr">
                        <a:spcAft>
                          <a:spcPts val="300"/>
                        </a:spcAft>
                      </a:pPr>
                      <a:endParaRPr lang="en-AU" sz="1000" b="1" dirty="0">
                        <a:solidFill>
                          <a:schemeClr val="bg1"/>
                        </a:solidFill>
                        <a:latin typeface="Helvetica" panose="020B0604020202020204" pitchFamily="34" charset="0"/>
                        <a:cs typeface="Helvetica" panose="020B0604020202020204" pitchFamily="34" charset="0"/>
                      </a:endParaRPr>
                    </a:p>
                  </a:txBody>
                  <a:tcPr marL="91419" marR="91419" marT="45709" marB="45709"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hMerge="1">
                  <a:txBody>
                    <a:bodyPr/>
                    <a:lstStyle/>
                    <a:p>
                      <a:endParaRPr lang="en-AU"/>
                    </a:p>
                  </a:txBody>
                  <a:tcPr/>
                </a:tc>
                <a:tc hMerge="1">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marL="0" indent="0" algn="ctr" defTabSz="914377" rtl="0" eaLnBrk="1" latinLnBrk="0" hangingPunct="1">
                        <a:spcAft>
                          <a:spcPts val="300"/>
                        </a:spcAft>
                        <a:buFont typeface="Arial" panose="020B0604020202020204" pitchFamily="34" charset="0"/>
                        <a:buNone/>
                      </a:pPr>
                      <a:endParaRPr lang="en-AU" sz="900" b="1" kern="1200" dirty="0">
                        <a:solidFill>
                          <a:schemeClr val="bg1"/>
                        </a:solidFill>
                        <a:latin typeface="Helvetica" panose="020B0604020202020204" pitchFamily="34" charset="0"/>
                        <a:ea typeface="+mn-ea"/>
                        <a:cs typeface="Helvetica" panose="020B0604020202020204" pitchFamily="34" charset="0"/>
                      </a:endParaRPr>
                    </a:p>
                  </a:txBody>
                  <a:tcPr marL="91419" marR="91419" marT="45709" marB="45709" anchor="ctr">
                    <a:lnL w="3175" cap="flat" cmpd="sng" algn="ctr">
                      <a:solidFill>
                        <a:srgbClr val="FFFFFF"/>
                      </a:solidFill>
                      <a:prstDash val="solid"/>
                      <a:round/>
                      <a:headEnd type="none" w="med" len="med"/>
                      <a:tailEnd type="none" w="med" len="med"/>
                    </a:lnL>
                    <a:lnR w="6350" cap="flat" cmpd="sng" algn="ctr">
                      <a:solidFill>
                        <a:srgbClr val="004EBA"/>
                      </a:solidFill>
                      <a:prstDash val="solid"/>
                      <a:round/>
                      <a:headEnd type="none" w="med" len="med"/>
                      <a:tailEnd type="none" w="med" len="med"/>
                    </a:lnR>
                    <a:lnT w="6350" cap="flat" cmpd="sng" algn="ctr">
                      <a:solidFill>
                        <a:srgbClr val="004EBA"/>
                      </a:solidFill>
                      <a:prstDash val="solid"/>
                      <a:round/>
                      <a:headEnd type="none" w="med" len="med"/>
                      <a:tailEnd type="none" w="med" len="med"/>
                    </a:lnT>
                    <a:lnB w="6350" cap="flat" cmpd="sng" algn="ctr">
                      <a:solidFill>
                        <a:srgbClr val="004EBA"/>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extLst>
                  <a:ext uri="{0D108BD9-81ED-4DB2-BD59-A6C34878D82A}">
                    <a16:rowId xmlns:a16="http://schemas.microsoft.com/office/drawing/2014/main" val="3011936185"/>
                  </a:ext>
                </a:extLst>
              </a:tr>
              <a:tr h="211126">
                <a:tc rowSpan="2">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r>
                        <a:rPr lang="en-AU" sz="700" b="1" dirty="0">
                          <a:solidFill>
                            <a:schemeClr val="bg1"/>
                          </a:solidFill>
                          <a:latin typeface="+mn-lt"/>
                          <a:cs typeface="Helvetica" panose="020B0604020202020204" pitchFamily="34" charset="0"/>
                        </a:rPr>
                        <a:t>Business Service Line</a:t>
                      </a:r>
                    </a:p>
                  </a:txBody>
                  <a:tcPr marL="27033" marR="27033" marT="54066" marB="54066" anchor="ctr">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rowSpan="2">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r>
                        <a:rPr lang="en-AU" sz="700" b="1" dirty="0">
                          <a:solidFill>
                            <a:schemeClr val="bg1"/>
                          </a:solidFill>
                          <a:latin typeface="+mn-lt"/>
                          <a:cs typeface="Helvetica" panose="020B0604020202020204" pitchFamily="34" charset="0"/>
                        </a:rPr>
                        <a:t>Role</a:t>
                      </a:r>
                    </a:p>
                  </a:txBody>
                  <a:tcPr marL="27033" marR="27033" marT="54066" marB="54066" anchor="ctr">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spcAft>
                          <a:spcPts val="300"/>
                        </a:spcAft>
                        <a:buFont typeface="Arial" panose="020B0604020202020204" pitchFamily="34" charset="0"/>
                        <a:buNone/>
                      </a:pPr>
                      <a:r>
                        <a:rPr lang="en-AU" sz="700" b="1" kern="1200" dirty="0">
                          <a:solidFill>
                            <a:schemeClr val="bg1"/>
                          </a:solidFill>
                          <a:latin typeface="+mn-lt"/>
                          <a:ea typeface="+mn-ea"/>
                          <a:cs typeface="Helvetica" panose="020B0604020202020204" pitchFamily="34" charset="0"/>
                        </a:rPr>
                        <a:t>Strategy</a:t>
                      </a:r>
                      <a:endParaRPr lang="en-AU" sz="700" b="0" dirty="0">
                        <a:solidFill>
                          <a:schemeClr val="bg1"/>
                        </a:solidFill>
                        <a:latin typeface="+mn-lt"/>
                        <a:cs typeface="Helvetica" panose="020B0604020202020204" pitchFamily="34" charset="0"/>
                      </a:endParaRPr>
                    </a:p>
                  </a:txBody>
                  <a:tcPr marL="27033" marR="27033" marT="54066" marB="54066" anchor="ctr">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gridSpan="2">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r>
                        <a:rPr lang="en-AU" sz="700" b="1" dirty="0">
                          <a:solidFill>
                            <a:schemeClr val="bg1"/>
                          </a:solidFill>
                          <a:latin typeface="+mn-lt"/>
                          <a:cs typeface="Helvetica" panose="020B0604020202020204" pitchFamily="34" charset="0"/>
                        </a:rPr>
                        <a:t>Source &amp; Create</a:t>
                      </a: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E4EAFF"/>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hMerge="1">
                  <a:txBody>
                    <a:bodyPr/>
                    <a:lstStyle/>
                    <a:p>
                      <a:pPr marL="88900" indent="-88900" algn="l">
                        <a:spcAft>
                          <a:spcPts val="300"/>
                        </a:spcAft>
                        <a:buFont typeface="Arial" panose="020B0604020202020204" pitchFamily="34" charset="0"/>
                        <a:buChar char="•"/>
                      </a:pPr>
                      <a:endParaRPr lang="en-AU" sz="900" b="0" dirty="0">
                        <a:solidFill>
                          <a:schemeClr val="bg1"/>
                        </a:solidFill>
                        <a:latin typeface="Helvetica" panose="020B0604020202020204" pitchFamily="34" charset="0"/>
                        <a:cs typeface="Helvetica" panose="020B0604020202020204" pitchFamily="34" charset="0"/>
                      </a:endParaRPr>
                    </a:p>
                  </a:txBody>
                  <a:tcPr marL="36000" marR="36000" marT="72000" marB="72000">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6350" cap="flat" cmpd="sng" algn="ctr">
                      <a:solidFill>
                        <a:srgbClr val="004EBA"/>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gridSpan="2">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r>
                        <a:rPr lang="en-AU" sz="700" b="1" dirty="0">
                          <a:solidFill>
                            <a:schemeClr val="bg1"/>
                          </a:solidFill>
                          <a:latin typeface="+mn-lt"/>
                          <a:cs typeface="Helvetica" panose="020B0604020202020204" pitchFamily="34" charset="0"/>
                        </a:rPr>
                        <a:t>Store &amp; Manage</a:t>
                      </a: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E4EAFF"/>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hMerge="1">
                  <a:txBody>
                    <a:bodyPr/>
                    <a:lstStyle/>
                    <a:p>
                      <a:pPr marL="88900" indent="-88900" algn="l" defTabSz="914377" rtl="0" eaLnBrk="1" latinLnBrk="0" hangingPunct="1">
                        <a:spcAft>
                          <a:spcPts val="300"/>
                        </a:spcAft>
                        <a:buFont typeface="Arial" panose="020B0604020202020204" pitchFamily="34" charset="0"/>
                        <a:buChar char="•"/>
                      </a:pPr>
                      <a:endParaRPr lang="en-AU" sz="900" b="0" kern="1200" dirty="0">
                        <a:solidFill>
                          <a:schemeClr val="bg1"/>
                        </a:solidFill>
                        <a:latin typeface="Helvetica" panose="020B0604020202020204" pitchFamily="34" charset="0"/>
                        <a:ea typeface="+mn-ea"/>
                        <a:cs typeface="Helvetica" panose="020B0604020202020204" pitchFamily="34" charset="0"/>
                      </a:endParaRPr>
                    </a:p>
                  </a:txBody>
                  <a:tcPr marL="36000" marR="36000" marT="72000" marB="72000">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6350" cap="flat" cmpd="sng" algn="ctr">
                      <a:solidFill>
                        <a:srgbClr val="004EBA"/>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r>
                        <a:rPr lang="en-AU" sz="700" b="1" dirty="0">
                          <a:solidFill>
                            <a:schemeClr val="bg1"/>
                          </a:solidFill>
                          <a:latin typeface="+mn-lt"/>
                          <a:cs typeface="Helvetica" panose="020B0604020202020204" pitchFamily="34" charset="0"/>
                        </a:rPr>
                        <a:t>Use &amp; Share</a:t>
                      </a: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E4EAFF"/>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gridSpan="2">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r>
                        <a:rPr lang="en-AU" sz="700" b="1" dirty="0">
                          <a:solidFill>
                            <a:schemeClr val="bg1"/>
                          </a:solidFill>
                          <a:latin typeface="+mn-lt"/>
                          <a:cs typeface="Helvetica" panose="020B0604020202020204" pitchFamily="34" charset="0"/>
                        </a:rPr>
                        <a:t>Archive &amp; Dispose</a:t>
                      </a: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E4EAFF"/>
                      </a:solidFill>
                      <a:prstDash val="solid"/>
                      <a:round/>
                      <a:headEnd type="none" w="med" len="med"/>
                      <a:tailEnd type="none" w="med" len="med"/>
                    </a:lnB>
                    <a:lnTlToBr w="12700" cmpd="sng">
                      <a:noFill/>
                      <a:prstDash val="solid"/>
                    </a:lnTlToBr>
                    <a:lnBlToTr w="12700" cmpd="sng">
                      <a:noFill/>
                      <a:prstDash val="solid"/>
                    </a:lnBlToTr>
                    <a:solidFill>
                      <a:srgbClr val="004EBA"/>
                    </a:solidFill>
                  </a:tcPr>
                </a:tc>
                <a:tc hMerge="1">
                  <a:txBody>
                    <a:bodyPr/>
                    <a:lstStyle/>
                    <a:p>
                      <a:pPr marL="88900" indent="-88900" algn="l" defTabSz="914377" rtl="0" eaLnBrk="1" latinLnBrk="0" hangingPunct="1">
                        <a:spcAft>
                          <a:spcPts val="300"/>
                        </a:spcAft>
                        <a:buFont typeface="Arial" panose="020B0604020202020204" pitchFamily="34" charset="0"/>
                        <a:buChar char="•"/>
                      </a:pPr>
                      <a:endParaRPr lang="en-AU" sz="900" b="0" kern="1200" dirty="0">
                        <a:solidFill>
                          <a:schemeClr val="bg1"/>
                        </a:solidFill>
                        <a:latin typeface="Helvetica" panose="020B0604020202020204" pitchFamily="34" charset="0"/>
                        <a:ea typeface="+mn-ea"/>
                        <a:cs typeface="Helvetica" panose="020B0604020202020204" pitchFamily="34" charset="0"/>
                      </a:endParaRPr>
                    </a:p>
                  </a:txBody>
                  <a:tcPr marL="36000" marR="36000" marT="72000" marB="72000">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6350" cap="flat" cmpd="sng" algn="ctr">
                      <a:solidFill>
                        <a:srgbClr val="004EBA"/>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lang="en-AU" sz="700" b="1" kern="1200" dirty="0">
                          <a:solidFill>
                            <a:schemeClr val="bg1"/>
                          </a:solidFill>
                          <a:latin typeface="+mn-lt"/>
                          <a:ea typeface="+mn-ea"/>
                          <a:cs typeface="Helvetica" panose="020B0604020202020204" pitchFamily="34" charset="0"/>
                        </a:rPr>
                        <a:t>Experience</a:t>
                      </a:r>
                    </a:p>
                  </a:txBody>
                  <a:tcPr marL="27033" marR="27033" marT="54066" marB="54066" anchor="ctr">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solidFill>
                  </a:tcPr>
                </a:tc>
                <a:extLst>
                  <a:ext uri="{0D108BD9-81ED-4DB2-BD59-A6C34878D82A}">
                    <a16:rowId xmlns:a16="http://schemas.microsoft.com/office/drawing/2014/main" val="3297381498"/>
                  </a:ext>
                </a:extLst>
              </a:tr>
              <a:tr h="265012">
                <a:tc vMerge="1">
                  <a:txBody>
                    <a:bodyPr/>
                    <a:lstStyle/>
                    <a:p>
                      <a:endParaRPr lang="en-AU"/>
                    </a:p>
                  </a:txBody>
                  <a:tcPr>
                    <a:lnT w="6350" cap="flat" cmpd="sng" algn="ctr">
                      <a:solidFill>
                        <a:srgbClr val="004EBA"/>
                      </a:solidFill>
                      <a:prstDash val="solid"/>
                      <a:round/>
                      <a:headEnd type="none" w="med" len="med"/>
                      <a:tailEnd type="none" w="med" len="med"/>
                    </a:lnT>
                  </a:tcPr>
                </a:tc>
                <a:tc vMerge="1">
                  <a:txBody>
                    <a:bodyPr/>
                    <a:lstStyle/>
                    <a:p>
                      <a:endParaRPr lang="en-AU"/>
                    </a:p>
                  </a:txBody>
                  <a:tcPr>
                    <a:lnT w="6350" cap="flat" cmpd="sng" algn="ctr">
                      <a:solidFill>
                        <a:srgbClr val="004EBA"/>
                      </a:solidFill>
                      <a:prstDash val="solid"/>
                      <a:round/>
                      <a:headEnd type="none" w="med" len="med"/>
                      <a:tailEnd type="none" w="med" len="med"/>
                    </a:lnT>
                  </a:tcPr>
                </a:tc>
                <a:tc vMerge="1">
                  <a:txBody>
                    <a:bodyPr/>
                    <a:lstStyle/>
                    <a:p>
                      <a:endParaRPr lang="en-AU"/>
                    </a:p>
                  </a:txBody>
                  <a:tcPr>
                    <a:lnT w="6350" cap="flat" cmpd="sng" algn="ctr">
                      <a:solidFill>
                        <a:srgbClr val="004EBA"/>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AU" sz="700" b="1" dirty="0">
                          <a:solidFill>
                            <a:schemeClr val="bg1"/>
                          </a:solidFill>
                          <a:latin typeface="+mn-lt"/>
                          <a:cs typeface="Helvetica" panose="020B0604020202020204" pitchFamily="34" charset="0"/>
                        </a:rPr>
                        <a:t>Data Needs</a:t>
                      </a:r>
                      <a:endParaRPr lang="en-AU" sz="700" b="1" dirty="0">
                        <a:latin typeface="+mn-lt"/>
                      </a:endParaRP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AU" sz="700" b="1" dirty="0">
                          <a:solidFill>
                            <a:schemeClr val="bg1"/>
                          </a:solidFill>
                          <a:latin typeface="+mn-lt"/>
                          <a:cs typeface="Helvetica" panose="020B0604020202020204" pitchFamily="34" charset="0"/>
                        </a:rPr>
                        <a:t>Data Acquisition</a:t>
                      </a:r>
                      <a:endParaRPr lang="en-AU" sz="700" b="1" dirty="0">
                        <a:latin typeface="+mn-lt"/>
                      </a:endParaRP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AU" sz="700" b="1" kern="1200" dirty="0">
                          <a:solidFill>
                            <a:schemeClr val="bg1"/>
                          </a:solidFill>
                          <a:latin typeface="+mn-lt"/>
                          <a:ea typeface="+mn-ea"/>
                          <a:cs typeface="Helvetica" panose="020B0604020202020204" pitchFamily="34" charset="0"/>
                        </a:rPr>
                        <a:t>Ingest &amp; Store</a:t>
                      </a:r>
                      <a:endParaRPr lang="en-AU" sz="700" b="1" dirty="0">
                        <a:latin typeface="+mn-lt"/>
                      </a:endParaRP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AU" sz="700" b="1" kern="1200" dirty="0">
                          <a:solidFill>
                            <a:schemeClr val="bg1"/>
                          </a:solidFill>
                          <a:latin typeface="+mn-lt"/>
                          <a:ea typeface="+mn-ea"/>
                          <a:cs typeface="Helvetica" panose="020B0604020202020204" pitchFamily="34" charset="0"/>
                        </a:rPr>
                        <a:t>Improve &amp; Prepare</a:t>
                      </a:r>
                      <a:endParaRPr lang="en-AU" sz="700" b="1" dirty="0">
                        <a:latin typeface="+mn-lt"/>
                      </a:endParaRP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lang="en-AU" sz="700" b="1" kern="1200" dirty="0">
                          <a:solidFill>
                            <a:schemeClr val="bg1"/>
                          </a:solidFill>
                          <a:latin typeface="+mn-lt"/>
                          <a:ea typeface="+mn-ea"/>
                          <a:cs typeface="Helvetica" panose="020B0604020202020204" pitchFamily="34" charset="0"/>
                        </a:rPr>
                        <a:t>Use &amp; Share</a:t>
                      </a: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lang="en-AU" sz="700" b="1" kern="1200" dirty="0">
                          <a:solidFill>
                            <a:schemeClr val="bg1"/>
                          </a:solidFill>
                          <a:latin typeface="+mn-lt"/>
                          <a:ea typeface="+mn-ea"/>
                          <a:cs typeface="Helvetica" panose="020B0604020202020204" pitchFamily="34" charset="0"/>
                        </a:rPr>
                        <a:t>Archive &amp; Destroy</a:t>
                      </a: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lang="en-AU" sz="700" b="1" kern="1200" dirty="0">
                          <a:solidFill>
                            <a:schemeClr val="bg1"/>
                          </a:solidFill>
                          <a:latin typeface="+mn-lt"/>
                          <a:ea typeface="+mn-ea"/>
                          <a:cs typeface="Helvetica" panose="020B0604020202020204" pitchFamily="34" charset="0"/>
                        </a:rPr>
                        <a:t>Review &amp; Monitor</a:t>
                      </a:r>
                    </a:p>
                  </a:txBody>
                  <a:tcPr marL="27033" marR="27033" marT="54066" marB="54066">
                    <a:lnL w="9525" cap="flat" cmpd="sng" algn="ctr">
                      <a:solidFill>
                        <a:srgbClr val="E4EAFF"/>
                      </a:solidFill>
                      <a:prstDash val="solid"/>
                      <a:round/>
                      <a:headEnd type="none" w="med" len="med"/>
                      <a:tailEnd type="none" w="med" len="med"/>
                    </a:lnL>
                    <a:lnR w="9525" cap="flat" cmpd="sng" algn="ctr">
                      <a:solidFill>
                        <a:srgbClr val="E4EAFF"/>
                      </a:solidFill>
                      <a:prstDash val="solid"/>
                      <a:round/>
                      <a:headEnd type="none" w="med" len="med"/>
                      <a:tailEnd type="none" w="med" len="med"/>
                    </a:lnR>
                    <a:lnT w="9525" cap="flat" cmpd="sng" algn="ctr">
                      <a:solidFill>
                        <a:srgbClr val="E4EAFF"/>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4EBA">
                        <a:lumMod val="60000"/>
                        <a:lumOff val="40000"/>
                      </a:srgbClr>
                    </a:solidFill>
                  </a:tcPr>
                </a:tc>
                <a:tc vMerge="1">
                  <a:txBody>
                    <a:bodyPr/>
                    <a:lstStyle/>
                    <a:p>
                      <a:endParaRPr lang="en-AU"/>
                    </a:p>
                  </a:txBody>
                  <a:tcPr>
                    <a:lnL w="3175" cap="flat" cmpd="sng" algn="ctr">
                      <a:solidFill>
                        <a:srgbClr val="FFFFFF"/>
                      </a:solidFill>
                      <a:prstDash val="solid"/>
                      <a:round/>
                      <a:headEnd type="none" w="med" len="med"/>
                      <a:tailEnd type="none" w="med" len="med"/>
                    </a:lnL>
                    <a:lnT w="6350" cap="flat" cmpd="sng" algn="ctr">
                      <a:solidFill>
                        <a:srgbClr val="004EBA"/>
                      </a:solidFill>
                      <a:prstDash val="solid"/>
                      <a:round/>
                      <a:headEnd type="none" w="med" len="med"/>
                      <a:tailEnd type="none" w="med" len="med"/>
                    </a:lnT>
                  </a:tcPr>
                </a:tc>
                <a:extLst>
                  <a:ext uri="{0D108BD9-81ED-4DB2-BD59-A6C34878D82A}">
                    <a16:rowId xmlns:a16="http://schemas.microsoft.com/office/drawing/2014/main" val="3284200935"/>
                  </a:ext>
                </a:extLst>
              </a:tr>
              <a:tr h="432525">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marL="0" marR="0" lvl="0" indent="0" algn="l" defTabSz="914377" rtl="0" eaLnBrk="1" fontAlgn="auto" latinLnBrk="0" hangingPunct="1">
                        <a:lnSpc>
                          <a:spcPct val="100000"/>
                        </a:lnSpc>
                        <a:spcBef>
                          <a:spcPts val="0"/>
                        </a:spcBef>
                        <a:spcAft>
                          <a:spcPts val="300"/>
                        </a:spcAft>
                        <a:buClrTx/>
                        <a:buSzTx/>
                        <a:buFontTx/>
                        <a:buNone/>
                        <a:tabLst/>
                        <a:defRPr/>
                      </a:pPr>
                      <a:r>
                        <a:rPr lang="en-AU" sz="700" b="1" dirty="0">
                          <a:solidFill>
                            <a:srgbClr val="3F8EFE"/>
                          </a:solidFill>
                          <a:latin typeface="+mn-lt"/>
                          <a:cs typeface="Helvetica" panose="020B0604020202020204" pitchFamily="34" charset="0"/>
                        </a:rPr>
                        <a:t>Business</a:t>
                      </a:r>
                    </a:p>
                  </a:txBody>
                  <a:tcPr marL="54066"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marL="447675" indent="0">
                        <a:spcAft>
                          <a:spcPts val="300"/>
                        </a:spcAft>
                      </a:pPr>
                      <a:r>
                        <a:rPr lang="en-AU" sz="700" b="1" dirty="0">
                          <a:solidFill>
                            <a:schemeClr val="bg1"/>
                          </a:solidFill>
                          <a:latin typeface="+mn-lt"/>
                          <a:cs typeface="Helvetica" panose="020B0604020202020204" pitchFamily="34" charset="0"/>
                        </a:rPr>
                        <a:t>Business Data Steward</a:t>
                      </a: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6757540"/>
                  </a:ext>
                </a:extLst>
              </a:tr>
              <a:tr h="432525">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spcAft>
                          <a:spcPts val="300"/>
                        </a:spcAft>
                      </a:pPr>
                      <a:r>
                        <a:rPr lang="en-AU" sz="700" b="1" dirty="0">
                          <a:solidFill>
                            <a:srgbClr val="3F8EFE"/>
                          </a:solidFill>
                          <a:latin typeface="+mn-lt"/>
                          <a:cs typeface="Helvetica" panose="020B0604020202020204" pitchFamily="34" charset="0"/>
                        </a:rPr>
                        <a:t>EST (Technology)</a:t>
                      </a:r>
                    </a:p>
                  </a:txBody>
                  <a:tcPr marL="54066"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marL="447675" indent="0">
                        <a:spcAft>
                          <a:spcPts val="300"/>
                        </a:spcAft>
                      </a:pPr>
                      <a:r>
                        <a:rPr lang="en-AU" sz="700" b="1" dirty="0">
                          <a:solidFill>
                            <a:schemeClr val="bg1"/>
                          </a:solidFill>
                          <a:latin typeface="+mn-lt"/>
                          <a:cs typeface="Helvetica" panose="020B0604020202020204" pitchFamily="34" charset="0"/>
                        </a:rPr>
                        <a:t>Data </a:t>
                      </a:r>
                    </a:p>
                    <a:p>
                      <a:pPr marL="447675" indent="0">
                        <a:spcAft>
                          <a:spcPts val="300"/>
                        </a:spcAft>
                      </a:pPr>
                      <a:r>
                        <a:rPr lang="en-AU" sz="700" b="1" dirty="0">
                          <a:solidFill>
                            <a:schemeClr val="bg1"/>
                          </a:solidFill>
                          <a:latin typeface="+mn-lt"/>
                          <a:cs typeface="Helvetica" panose="020B0604020202020204" pitchFamily="34" charset="0"/>
                        </a:rPr>
                        <a:t>Enabler</a:t>
                      </a: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3F6E5B"/>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80399376"/>
                  </a:ext>
                </a:extLst>
              </a:tr>
              <a:tr h="432525">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spcAft>
                          <a:spcPts val="300"/>
                        </a:spcAft>
                      </a:pPr>
                      <a:r>
                        <a:rPr lang="en-AU" sz="700" b="1" dirty="0">
                          <a:solidFill>
                            <a:srgbClr val="3F8EFE"/>
                          </a:solidFill>
                          <a:latin typeface="+mn-lt"/>
                          <a:cs typeface="Helvetica" panose="020B0604020202020204" pitchFamily="34" charset="0"/>
                        </a:rPr>
                        <a:t>Data and Analytics Group </a:t>
                      </a:r>
                    </a:p>
                  </a:txBody>
                  <a:tcPr marL="54066"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marL="447675" indent="0">
                        <a:spcAft>
                          <a:spcPts val="300"/>
                        </a:spcAft>
                      </a:pPr>
                      <a:r>
                        <a:rPr lang="en-AU" sz="700" b="1" dirty="0">
                          <a:solidFill>
                            <a:schemeClr val="bg1"/>
                          </a:solidFill>
                          <a:latin typeface="+mn-lt"/>
                          <a:cs typeface="Helvetica" panose="020B0604020202020204" pitchFamily="34" charset="0"/>
                        </a:rPr>
                        <a:t>Data Lifecycle Manager</a:t>
                      </a: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286" rtl="0" eaLnBrk="1" latinLnBrk="0" hangingPunct="1">
                        <a:defRPr sz="1900" kern="1200">
                          <a:solidFill>
                            <a:schemeClr val="tx1"/>
                          </a:solidFill>
                          <a:latin typeface="Arial"/>
                        </a:defRPr>
                      </a:lvl1pPr>
                      <a:lvl2pPr marL="457143" algn="l" defTabSz="914286" rtl="0" eaLnBrk="1" latinLnBrk="0" hangingPunct="1">
                        <a:defRPr sz="1900" kern="1200">
                          <a:solidFill>
                            <a:schemeClr val="tx1"/>
                          </a:solidFill>
                          <a:latin typeface="Arial"/>
                        </a:defRPr>
                      </a:lvl2pPr>
                      <a:lvl3pPr marL="914286" algn="l" defTabSz="914286" rtl="0" eaLnBrk="1" latinLnBrk="0" hangingPunct="1">
                        <a:defRPr sz="1900" kern="1200">
                          <a:solidFill>
                            <a:schemeClr val="tx1"/>
                          </a:solidFill>
                          <a:latin typeface="Arial"/>
                        </a:defRPr>
                      </a:lvl3pPr>
                      <a:lvl4pPr marL="1371428" algn="l" defTabSz="914286" rtl="0" eaLnBrk="1" latinLnBrk="0" hangingPunct="1">
                        <a:defRPr sz="1900" kern="1200">
                          <a:solidFill>
                            <a:schemeClr val="tx1"/>
                          </a:solidFill>
                          <a:latin typeface="Arial"/>
                        </a:defRPr>
                      </a:lvl4pPr>
                      <a:lvl5pPr marL="1828572" algn="l" defTabSz="914286" rtl="0" eaLnBrk="1" latinLnBrk="0" hangingPunct="1">
                        <a:defRPr sz="1900" kern="1200">
                          <a:solidFill>
                            <a:schemeClr val="tx1"/>
                          </a:solidFill>
                          <a:latin typeface="Arial"/>
                        </a:defRPr>
                      </a:lvl5pPr>
                      <a:lvl6pPr marL="2285714" algn="l" defTabSz="914286" rtl="0" eaLnBrk="1" latinLnBrk="0" hangingPunct="1">
                        <a:defRPr sz="1900" kern="1200">
                          <a:solidFill>
                            <a:schemeClr val="tx1"/>
                          </a:solidFill>
                          <a:latin typeface="Arial"/>
                        </a:defRPr>
                      </a:lvl6pPr>
                      <a:lvl7pPr marL="2742858" algn="l" defTabSz="914286" rtl="0" eaLnBrk="1" latinLnBrk="0" hangingPunct="1">
                        <a:defRPr sz="1900" kern="1200">
                          <a:solidFill>
                            <a:schemeClr val="tx1"/>
                          </a:solidFill>
                          <a:latin typeface="Arial"/>
                        </a:defRPr>
                      </a:lvl7pPr>
                      <a:lvl8pPr marL="3200000" algn="l" defTabSz="914286" rtl="0" eaLnBrk="1" latinLnBrk="0" hangingPunct="1">
                        <a:defRPr sz="1900" kern="1200">
                          <a:solidFill>
                            <a:schemeClr val="tx1"/>
                          </a:solidFill>
                          <a:latin typeface="Arial"/>
                        </a:defRPr>
                      </a:lvl8pPr>
                      <a:lvl9pPr marL="3657143" algn="l" defTabSz="914286" rtl="0" eaLnBrk="1" latinLnBrk="0" hangingPunct="1">
                        <a:defRPr sz="1900" kern="1200">
                          <a:solidFill>
                            <a:schemeClr val="tx1"/>
                          </a:solidFill>
                          <a:latin typeface="Arial"/>
                        </a:defRPr>
                      </a:lvl9pPr>
                    </a:lstStyle>
                    <a:p>
                      <a:pPr algn="ctr">
                        <a:spcAft>
                          <a:spcPts val="300"/>
                        </a:spcAft>
                      </a:pPr>
                      <a:endParaRPr lang="en-AU" sz="700" dirty="0">
                        <a:latin typeface="+mn-lt"/>
                        <a:cs typeface="Helvetica" panose="020B0604020202020204" pitchFamily="34" charset="0"/>
                      </a:endParaRPr>
                    </a:p>
                  </a:txBody>
                  <a:tcPr marL="27033" marR="27033" marT="54066" marB="54066">
                    <a:lnL w="9525" cap="flat" cmpd="sng" algn="ctr">
                      <a:solidFill>
                        <a:srgbClr val="778AD4"/>
                      </a:solidFill>
                      <a:prstDash val="solid"/>
                      <a:round/>
                      <a:headEnd type="none" w="med" len="med"/>
                      <a:tailEnd type="none" w="med" len="med"/>
                    </a:lnL>
                    <a:lnR w="9525" cap="flat" cmpd="sng" algn="ctr">
                      <a:solidFill>
                        <a:srgbClr val="778AD4"/>
                      </a:solidFill>
                      <a:prstDash val="solid"/>
                      <a:round/>
                      <a:headEnd type="none" w="med" len="med"/>
                      <a:tailEnd type="none" w="med" len="med"/>
                    </a:lnR>
                    <a:lnT w="9525" cap="flat" cmpd="sng" algn="ctr">
                      <a:solidFill>
                        <a:srgbClr val="778AD4"/>
                      </a:solidFill>
                      <a:prstDash val="solid"/>
                      <a:round/>
                      <a:headEnd type="none" w="med" len="med"/>
                      <a:tailEnd type="none" w="med" len="med"/>
                    </a:lnT>
                    <a:lnB w="9525" cap="flat" cmpd="sng" algn="ctr">
                      <a:solidFill>
                        <a:srgbClr val="778AD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9034759"/>
                  </a:ext>
                </a:extLst>
              </a:tr>
            </a:tbl>
          </a:graphicData>
        </a:graphic>
      </p:graphicFrame>
      <p:pic>
        <p:nvPicPr>
          <p:cNvPr id="8" name="Picture 7">
            <a:hlinkClick r:id="" action="ppaction://noaction"/>
            <a:extLst>
              <a:ext uri="{FF2B5EF4-FFF2-40B4-BE49-F238E27FC236}">
                <a16:creationId xmlns:a16="http://schemas.microsoft.com/office/drawing/2014/main" id="{30451B89-3B56-4630-8491-FAD2D9CAC2F0}"/>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375" y="2652623"/>
            <a:ext cx="270328" cy="270328"/>
          </a:xfrm>
          <a:prstGeom prst="rect">
            <a:avLst/>
          </a:prstGeom>
        </p:spPr>
      </p:pic>
      <p:pic>
        <p:nvPicPr>
          <p:cNvPr id="9" name="Picture 8">
            <a:hlinkClick r:id="" action="ppaction://noaction"/>
            <a:extLst>
              <a:ext uri="{FF2B5EF4-FFF2-40B4-BE49-F238E27FC236}">
                <a16:creationId xmlns:a16="http://schemas.microsoft.com/office/drawing/2014/main" id="{650F1D1D-AB7A-43DC-BC83-84E42D391CEF}"/>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75" y="3531223"/>
            <a:ext cx="270328" cy="270328"/>
          </a:xfrm>
          <a:prstGeom prst="rect">
            <a:avLst/>
          </a:prstGeom>
        </p:spPr>
      </p:pic>
      <p:pic>
        <p:nvPicPr>
          <p:cNvPr id="10" name="Picture 9">
            <a:hlinkClick r:id="" action="ppaction://noaction"/>
            <a:extLst>
              <a:ext uri="{FF2B5EF4-FFF2-40B4-BE49-F238E27FC236}">
                <a16:creationId xmlns:a16="http://schemas.microsoft.com/office/drawing/2014/main" id="{9668810E-7926-4D3D-BC35-A3B12E09547E}"/>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75" y="3098650"/>
            <a:ext cx="270328" cy="270328"/>
          </a:xfrm>
          <a:prstGeom prst="rect">
            <a:avLst/>
          </a:prstGeom>
          <a:effectLst/>
        </p:spPr>
      </p:pic>
      <p:sp>
        <p:nvSpPr>
          <p:cNvPr id="11" name="Oval 10">
            <a:extLst>
              <a:ext uri="{FF2B5EF4-FFF2-40B4-BE49-F238E27FC236}">
                <a16:creationId xmlns:a16="http://schemas.microsoft.com/office/drawing/2014/main" id="{D0045FC8-F19E-4687-A0E9-928F90B71421}"/>
              </a:ext>
            </a:extLst>
          </p:cNvPr>
          <p:cNvSpPr/>
          <p:nvPr/>
        </p:nvSpPr>
        <p:spPr>
          <a:xfrm>
            <a:off x="2062675" y="2747200"/>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12" name="Oval 11">
            <a:extLst>
              <a:ext uri="{FF2B5EF4-FFF2-40B4-BE49-F238E27FC236}">
                <a16:creationId xmlns:a16="http://schemas.microsoft.com/office/drawing/2014/main" id="{4489672F-E61D-49C7-8F82-7975164088DB}"/>
              </a:ext>
            </a:extLst>
          </p:cNvPr>
          <p:cNvSpPr/>
          <p:nvPr/>
        </p:nvSpPr>
        <p:spPr>
          <a:xfrm>
            <a:off x="2233887" y="2747200"/>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13" name="Oval 12">
            <a:extLst>
              <a:ext uri="{FF2B5EF4-FFF2-40B4-BE49-F238E27FC236}">
                <a16:creationId xmlns:a16="http://schemas.microsoft.com/office/drawing/2014/main" id="{77594F4A-A1D0-48EC-B489-09CB78974B57}"/>
              </a:ext>
            </a:extLst>
          </p:cNvPr>
          <p:cNvSpPr/>
          <p:nvPr/>
        </p:nvSpPr>
        <p:spPr>
          <a:xfrm>
            <a:off x="2806845" y="2747200"/>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14" name="Oval 13">
            <a:extLst>
              <a:ext uri="{FF2B5EF4-FFF2-40B4-BE49-F238E27FC236}">
                <a16:creationId xmlns:a16="http://schemas.microsoft.com/office/drawing/2014/main" id="{CC365B01-4C81-4FC9-B3DB-85AAF29CFBC4}"/>
              </a:ext>
            </a:extLst>
          </p:cNvPr>
          <p:cNvSpPr/>
          <p:nvPr/>
        </p:nvSpPr>
        <p:spPr>
          <a:xfrm>
            <a:off x="2978057" y="2747200"/>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15" name="Oval 14">
            <a:extLst>
              <a:ext uri="{FF2B5EF4-FFF2-40B4-BE49-F238E27FC236}">
                <a16:creationId xmlns:a16="http://schemas.microsoft.com/office/drawing/2014/main" id="{C29D55FE-4588-4701-B542-2DE3BFE29E99}"/>
              </a:ext>
            </a:extLst>
          </p:cNvPr>
          <p:cNvSpPr/>
          <p:nvPr/>
        </p:nvSpPr>
        <p:spPr>
          <a:xfrm>
            <a:off x="3556253" y="2747200"/>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16" name="Oval 15">
            <a:extLst>
              <a:ext uri="{FF2B5EF4-FFF2-40B4-BE49-F238E27FC236}">
                <a16:creationId xmlns:a16="http://schemas.microsoft.com/office/drawing/2014/main" id="{CFFD60EE-FB9F-4561-9406-C65859255A8E}"/>
              </a:ext>
            </a:extLst>
          </p:cNvPr>
          <p:cNvSpPr/>
          <p:nvPr/>
        </p:nvSpPr>
        <p:spPr>
          <a:xfrm>
            <a:off x="3727465" y="2747200"/>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18" name="Oval 17">
            <a:extLst>
              <a:ext uri="{FF2B5EF4-FFF2-40B4-BE49-F238E27FC236}">
                <a16:creationId xmlns:a16="http://schemas.microsoft.com/office/drawing/2014/main" id="{893A01A6-D68A-48E9-866C-2F3F38EA8AC9}"/>
              </a:ext>
            </a:extLst>
          </p:cNvPr>
          <p:cNvSpPr/>
          <p:nvPr/>
        </p:nvSpPr>
        <p:spPr>
          <a:xfrm>
            <a:off x="4641523" y="2747200"/>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19" name="Oval 18">
            <a:extLst>
              <a:ext uri="{FF2B5EF4-FFF2-40B4-BE49-F238E27FC236}">
                <a16:creationId xmlns:a16="http://schemas.microsoft.com/office/drawing/2014/main" id="{8FDBA776-70E6-42F3-9953-7BBF4ECDCB30}"/>
              </a:ext>
            </a:extLst>
          </p:cNvPr>
          <p:cNvSpPr/>
          <p:nvPr/>
        </p:nvSpPr>
        <p:spPr>
          <a:xfrm>
            <a:off x="4812734" y="2747200"/>
            <a:ext cx="135133" cy="135133"/>
          </a:xfrm>
          <a:prstGeom prst="ellipse">
            <a:avLst/>
          </a:prstGeom>
          <a:solidFill>
            <a:srgbClr val="FFFFFF">
              <a:lumMod val="65000"/>
            </a:srgbClr>
          </a:solidFill>
          <a:ln w="12700" cap="flat" cmpd="sng" algn="ctr">
            <a:solidFill>
              <a:srgbClr val="FFFFFF">
                <a:lumMod val="6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I</a:t>
            </a:r>
          </a:p>
        </p:txBody>
      </p:sp>
      <p:sp>
        <p:nvSpPr>
          <p:cNvPr id="20" name="Oval 19">
            <a:extLst>
              <a:ext uri="{FF2B5EF4-FFF2-40B4-BE49-F238E27FC236}">
                <a16:creationId xmlns:a16="http://schemas.microsoft.com/office/drawing/2014/main" id="{245611D2-8BDD-4E62-9B46-2BFE4A15D4D9}"/>
              </a:ext>
            </a:extLst>
          </p:cNvPr>
          <p:cNvSpPr/>
          <p:nvPr/>
        </p:nvSpPr>
        <p:spPr>
          <a:xfrm>
            <a:off x="5396116" y="2747200"/>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21" name="Oval 20">
            <a:extLst>
              <a:ext uri="{FF2B5EF4-FFF2-40B4-BE49-F238E27FC236}">
                <a16:creationId xmlns:a16="http://schemas.microsoft.com/office/drawing/2014/main" id="{4C3A78D9-D300-496A-B37D-82A78B287A4E}"/>
              </a:ext>
            </a:extLst>
          </p:cNvPr>
          <p:cNvSpPr/>
          <p:nvPr/>
        </p:nvSpPr>
        <p:spPr>
          <a:xfrm>
            <a:off x="5567327" y="2747200"/>
            <a:ext cx="135133" cy="135133"/>
          </a:xfrm>
          <a:prstGeom prst="ellipse">
            <a:avLst/>
          </a:prstGeom>
          <a:solidFill>
            <a:srgbClr val="FFFFFF">
              <a:lumMod val="65000"/>
            </a:srgbClr>
          </a:solidFill>
          <a:ln w="12700" cap="flat" cmpd="sng" algn="ctr">
            <a:solidFill>
              <a:srgbClr val="FFFFFF">
                <a:lumMod val="6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I</a:t>
            </a:r>
          </a:p>
        </p:txBody>
      </p:sp>
      <p:sp>
        <p:nvSpPr>
          <p:cNvPr id="22" name="Oval 21">
            <a:extLst>
              <a:ext uri="{FF2B5EF4-FFF2-40B4-BE49-F238E27FC236}">
                <a16:creationId xmlns:a16="http://schemas.microsoft.com/office/drawing/2014/main" id="{C254359A-FDD3-4EC6-857F-A2D49079E4CF}"/>
              </a:ext>
            </a:extLst>
          </p:cNvPr>
          <p:cNvSpPr/>
          <p:nvPr/>
        </p:nvSpPr>
        <p:spPr>
          <a:xfrm>
            <a:off x="5793829" y="2747200"/>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23" name="Oval 22">
            <a:extLst>
              <a:ext uri="{FF2B5EF4-FFF2-40B4-BE49-F238E27FC236}">
                <a16:creationId xmlns:a16="http://schemas.microsoft.com/office/drawing/2014/main" id="{B2554A45-AF96-4D5A-88FD-3E8DBC060BE7}"/>
              </a:ext>
            </a:extLst>
          </p:cNvPr>
          <p:cNvSpPr/>
          <p:nvPr/>
        </p:nvSpPr>
        <p:spPr>
          <a:xfrm>
            <a:off x="5965040" y="2747200"/>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24" name="Oval 23">
            <a:extLst>
              <a:ext uri="{FF2B5EF4-FFF2-40B4-BE49-F238E27FC236}">
                <a16:creationId xmlns:a16="http://schemas.microsoft.com/office/drawing/2014/main" id="{9C321C34-D131-4156-8E7C-843BD7AB0A77}"/>
              </a:ext>
            </a:extLst>
          </p:cNvPr>
          <p:cNvSpPr/>
          <p:nvPr/>
        </p:nvSpPr>
        <p:spPr>
          <a:xfrm>
            <a:off x="6546241" y="2747200"/>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25" name="Oval 24">
            <a:extLst>
              <a:ext uri="{FF2B5EF4-FFF2-40B4-BE49-F238E27FC236}">
                <a16:creationId xmlns:a16="http://schemas.microsoft.com/office/drawing/2014/main" id="{0B58E827-AC6D-4382-BD71-2A50E39CCAC0}"/>
              </a:ext>
            </a:extLst>
          </p:cNvPr>
          <p:cNvSpPr/>
          <p:nvPr/>
        </p:nvSpPr>
        <p:spPr>
          <a:xfrm>
            <a:off x="6888664" y="2747200"/>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26" name="Oval 25">
            <a:extLst>
              <a:ext uri="{FF2B5EF4-FFF2-40B4-BE49-F238E27FC236}">
                <a16:creationId xmlns:a16="http://schemas.microsoft.com/office/drawing/2014/main" id="{34A6619E-8C3D-4E8C-A6AD-0753FEC90F1C}"/>
              </a:ext>
            </a:extLst>
          </p:cNvPr>
          <p:cNvSpPr/>
          <p:nvPr/>
        </p:nvSpPr>
        <p:spPr>
          <a:xfrm>
            <a:off x="7290410" y="2747200"/>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27" name="Oval 26">
            <a:extLst>
              <a:ext uri="{FF2B5EF4-FFF2-40B4-BE49-F238E27FC236}">
                <a16:creationId xmlns:a16="http://schemas.microsoft.com/office/drawing/2014/main" id="{6075E392-39C2-46D2-9DB6-FFCBAA5EFB8E}"/>
              </a:ext>
            </a:extLst>
          </p:cNvPr>
          <p:cNvSpPr/>
          <p:nvPr/>
        </p:nvSpPr>
        <p:spPr>
          <a:xfrm>
            <a:off x="7461622" y="2747200"/>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28" name="Oval 27">
            <a:extLst>
              <a:ext uri="{FF2B5EF4-FFF2-40B4-BE49-F238E27FC236}">
                <a16:creationId xmlns:a16="http://schemas.microsoft.com/office/drawing/2014/main" id="{0F6F7664-0346-4DE8-9690-109C66BAB084}"/>
              </a:ext>
            </a:extLst>
          </p:cNvPr>
          <p:cNvSpPr/>
          <p:nvPr/>
        </p:nvSpPr>
        <p:spPr>
          <a:xfrm>
            <a:off x="8042211" y="2747200"/>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29" name="Oval 28">
            <a:extLst>
              <a:ext uri="{FF2B5EF4-FFF2-40B4-BE49-F238E27FC236}">
                <a16:creationId xmlns:a16="http://schemas.microsoft.com/office/drawing/2014/main" id="{51B4AAF1-58C9-44BC-BE27-D23BAE2E6E67}"/>
              </a:ext>
            </a:extLst>
          </p:cNvPr>
          <p:cNvSpPr/>
          <p:nvPr/>
        </p:nvSpPr>
        <p:spPr>
          <a:xfrm>
            <a:off x="8213422" y="2747200"/>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30" name="Oval 29">
            <a:extLst>
              <a:ext uri="{FF2B5EF4-FFF2-40B4-BE49-F238E27FC236}">
                <a16:creationId xmlns:a16="http://schemas.microsoft.com/office/drawing/2014/main" id="{8A19BFA9-4BE5-4CCF-B5EA-47882B931E69}"/>
              </a:ext>
            </a:extLst>
          </p:cNvPr>
          <p:cNvSpPr/>
          <p:nvPr/>
        </p:nvSpPr>
        <p:spPr>
          <a:xfrm>
            <a:off x="2405304" y="3179774"/>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31" name="Oval 30">
            <a:extLst>
              <a:ext uri="{FF2B5EF4-FFF2-40B4-BE49-F238E27FC236}">
                <a16:creationId xmlns:a16="http://schemas.microsoft.com/office/drawing/2014/main" id="{CBBBB77A-168E-49D6-97BD-4BAB351E04E8}"/>
              </a:ext>
            </a:extLst>
          </p:cNvPr>
          <p:cNvSpPr/>
          <p:nvPr/>
        </p:nvSpPr>
        <p:spPr>
          <a:xfrm>
            <a:off x="2807051" y="3179774"/>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32" name="Oval 31">
            <a:extLst>
              <a:ext uri="{FF2B5EF4-FFF2-40B4-BE49-F238E27FC236}">
                <a16:creationId xmlns:a16="http://schemas.microsoft.com/office/drawing/2014/main" id="{DCFA7B74-C2B0-473D-B2F6-301D0DD0FFB6}"/>
              </a:ext>
            </a:extLst>
          </p:cNvPr>
          <p:cNvSpPr/>
          <p:nvPr/>
        </p:nvSpPr>
        <p:spPr>
          <a:xfrm>
            <a:off x="3149474" y="3179774"/>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33" name="Oval 32">
            <a:extLst>
              <a:ext uri="{FF2B5EF4-FFF2-40B4-BE49-F238E27FC236}">
                <a16:creationId xmlns:a16="http://schemas.microsoft.com/office/drawing/2014/main" id="{A152A4B7-0274-4FFE-97B8-C71958D080D4}"/>
              </a:ext>
            </a:extLst>
          </p:cNvPr>
          <p:cNvSpPr/>
          <p:nvPr/>
        </p:nvSpPr>
        <p:spPr>
          <a:xfrm>
            <a:off x="3556459" y="3179774"/>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34" name="Oval 33">
            <a:extLst>
              <a:ext uri="{FF2B5EF4-FFF2-40B4-BE49-F238E27FC236}">
                <a16:creationId xmlns:a16="http://schemas.microsoft.com/office/drawing/2014/main" id="{8196B49D-BC24-48E0-AE42-E1C7D0C338E0}"/>
              </a:ext>
            </a:extLst>
          </p:cNvPr>
          <p:cNvSpPr/>
          <p:nvPr/>
        </p:nvSpPr>
        <p:spPr>
          <a:xfrm>
            <a:off x="3898882" y="3179774"/>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35" name="Oval 34">
            <a:extLst>
              <a:ext uri="{FF2B5EF4-FFF2-40B4-BE49-F238E27FC236}">
                <a16:creationId xmlns:a16="http://schemas.microsoft.com/office/drawing/2014/main" id="{B29A3463-FBB8-49B5-8703-7BC66AF111E9}"/>
              </a:ext>
            </a:extLst>
          </p:cNvPr>
          <p:cNvSpPr/>
          <p:nvPr/>
        </p:nvSpPr>
        <p:spPr>
          <a:xfrm>
            <a:off x="4299306" y="3179774"/>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36" name="Oval 35">
            <a:extLst>
              <a:ext uri="{FF2B5EF4-FFF2-40B4-BE49-F238E27FC236}">
                <a16:creationId xmlns:a16="http://schemas.microsoft.com/office/drawing/2014/main" id="{EA5D7A7D-177D-40FF-AE47-14AE191E0CAC}"/>
              </a:ext>
            </a:extLst>
          </p:cNvPr>
          <p:cNvSpPr/>
          <p:nvPr/>
        </p:nvSpPr>
        <p:spPr>
          <a:xfrm>
            <a:off x="4470517" y="3179774"/>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37" name="Oval 36">
            <a:extLst>
              <a:ext uri="{FF2B5EF4-FFF2-40B4-BE49-F238E27FC236}">
                <a16:creationId xmlns:a16="http://schemas.microsoft.com/office/drawing/2014/main" id="{F56B8E14-269C-41F8-B9E6-CD74E1B228B2}"/>
              </a:ext>
            </a:extLst>
          </p:cNvPr>
          <p:cNvSpPr/>
          <p:nvPr/>
        </p:nvSpPr>
        <p:spPr>
          <a:xfrm>
            <a:off x="5053899" y="3179774"/>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38" name="Oval 37">
            <a:extLst>
              <a:ext uri="{FF2B5EF4-FFF2-40B4-BE49-F238E27FC236}">
                <a16:creationId xmlns:a16="http://schemas.microsoft.com/office/drawing/2014/main" id="{3C8A16F6-7537-4524-A9E4-FD0F9DB37359}"/>
              </a:ext>
            </a:extLst>
          </p:cNvPr>
          <p:cNvSpPr/>
          <p:nvPr/>
        </p:nvSpPr>
        <p:spPr>
          <a:xfrm>
            <a:off x="5396322" y="3179774"/>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39" name="Oval 38">
            <a:extLst>
              <a:ext uri="{FF2B5EF4-FFF2-40B4-BE49-F238E27FC236}">
                <a16:creationId xmlns:a16="http://schemas.microsoft.com/office/drawing/2014/main" id="{7080A5DF-DEDF-4457-AEC5-552FD85FEDCB}"/>
              </a:ext>
            </a:extLst>
          </p:cNvPr>
          <p:cNvSpPr/>
          <p:nvPr/>
        </p:nvSpPr>
        <p:spPr>
          <a:xfrm>
            <a:off x="5794035" y="3179774"/>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40" name="Oval 39">
            <a:extLst>
              <a:ext uri="{FF2B5EF4-FFF2-40B4-BE49-F238E27FC236}">
                <a16:creationId xmlns:a16="http://schemas.microsoft.com/office/drawing/2014/main" id="{FA70681B-7B61-4ECA-ACFB-4893625EBDA9}"/>
              </a:ext>
            </a:extLst>
          </p:cNvPr>
          <p:cNvSpPr/>
          <p:nvPr/>
        </p:nvSpPr>
        <p:spPr>
          <a:xfrm>
            <a:off x="6546446" y="3179774"/>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41" name="Oval 40">
            <a:extLst>
              <a:ext uri="{FF2B5EF4-FFF2-40B4-BE49-F238E27FC236}">
                <a16:creationId xmlns:a16="http://schemas.microsoft.com/office/drawing/2014/main" id="{64B71765-AAA0-4507-8378-52BB80D5DF5F}"/>
              </a:ext>
            </a:extLst>
          </p:cNvPr>
          <p:cNvSpPr/>
          <p:nvPr/>
        </p:nvSpPr>
        <p:spPr>
          <a:xfrm>
            <a:off x="6717658" y="3179774"/>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42" name="Oval 41">
            <a:extLst>
              <a:ext uri="{FF2B5EF4-FFF2-40B4-BE49-F238E27FC236}">
                <a16:creationId xmlns:a16="http://schemas.microsoft.com/office/drawing/2014/main" id="{2B90DAFC-BD17-4407-B1CE-01623F9CED74}"/>
              </a:ext>
            </a:extLst>
          </p:cNvPr>
          <p:cNvSpPr/>
          <p:nvPr/>
        </p:nvSpPr>
        <p:spPr>
          <a:xfrm>
            <a:off x="7633039" y="3179774"/>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43" name="Oval 42">
            <a:extLst>
              <a:ext uri="{FF2B5EF4-FFF2-40B4-BE49-F238E27FC236}">
                <a16:creationId xmlns:a16="http://schemas.microsoft.com/office/drawing/2014/main" id="{360D9EAF-9B37-4A20-81D1-2E78CED15D42}"/>
              </a:ext>
            </a:extLst>
          </p:cNvPr>
          <p:cNvSpPr/>
          <p:nvPr/>
        </p:nvSpPr>
        <p:spPr>
          <a:xfrm>
            <a:off x="7804250" y="3179774"/>
            <a:ext cx="135133" cy="135133"/>
          </a:xfrm>
          <a:prstGeom prst="ellipse">
            <a:avLst/>
          </a:prstGeom>
          <a:solidFill>
            <a:srgbClr val="FFFFFF">
              <a:lumMod val="65000"/>
            </a:srgbClr>
          </a:solidFill>
          <a:ln w="12700" cap="flat" cmpd="sng" algn="ctr">
            <a:solidFill>
              <a:srgbClr val="FFFFFF">
                <a:lumMod val="6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I</a:t>
            </a:r>
          </a:p>
        </p:txBody>
      </p:sp>
      <p:sp>
        <p:nvSpPr>
          <p:cNvPr id="47" name="Oval 46">
            <a:extLst>
              <a:ext uri="{FF2B5EF4-FFF2-40B4-BE49-F238E27FC236}">
                <a16:creationId xmlns:a16="http://schemas.microsoft.com/office/drawing/2014/main" id="{071F5EED-10DD-4399-88B8-92113DFFAD93}"/>
              </a:ext>
            </a:extLst>
          </p:cNvPr>
          <p:cNvSpPr/>
          <p:nvPr/>
        </p:nvSpPr>
        <p:spPr>
          <a:xfrm>
            <a:off x="8042417" y="3179774"/>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48" name="Oval 47">
            <a:extLst>
              <a:ext uri="{FF2B5EF4-FFF2-40B4-BE49-F238E27FC236}">
                <a16:creationId xmlns:a16="http://schemas.microsoft.com/office/drawing/2014/main" id="{F7ABA02E-A86A-483B-9184-F8CF5C936BC7}"/>
              </a:ext>
            </a:extLst>
          </p:cNvPr>
          <p:cNvSpPr/>
          <p:nvPr/>
        </p:nvSpPr>
        <p:spPr>
          <a:xfrm>
            <a:off x="2405098" y="3612348"/>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49" name="Oval 48">
            <a:extLst>
              <a:ext uri="{FF2B5EF4-FFF2-40B4-BE49-F238E27FC236}">
                <a16:creationId xmlns:a16="http://schemas.microsoft.com/office/drawing/2014/main" id="{3FCAF65E-FAB8-4350-B784-8F6A55491CD1}"/>
              </a:ext>
            </a:extLst>
          </p:cNvPr>
          <p:cNvSpPr/>
          <p:nvPr/>
        </p:nvSpPr>
        <p:spPr>
          <a:xfrm>
            <a:off x="2806845"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50" name="Oval 49">
            <a:extLst>
              <a:ext uri="{FF2B5EF4-FFF2-40B4-BE49-F238E27FC236}">
                <a16:creationId xmlns:a16="http://schemas.microsoft.com/office/drawing/2014/main" id="{EB9E4018-693E-4E10-8773-7DC6EC2ECAE0}"/>
              </a:ext>
            </a:extLst>
          </p:cNvPr>
          <p:cNvSpPr/>
          <p:nvPr/>
        </p:nvSpPr>
        <p:spPr>
          <a:xfrm>
            <a:off x="3149268" y="3612348"/>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51" name="Oval 50">
            <a:extLst>
              <a:ext uri="{FF2B5EF4-FFF2-40B4-BE49-F238E27FC236}">
                <a16:creationId xmlns:a16="http://schemas.microsoft.com/office/drawing/2014/main" id="{3139F430-0731-486F-8212-EFE01E9B9BD6}"/>
              </a:ext>
            </a:extLst>
          </p:cNvPr>
          <p:cNvSpPr/>
          <p:nvPr/>
        </p:nvSpPr>
        <p:spPr>
          <a:xfrm>
            <a:off x="3556253"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52" name="Oval 51">
            <a:extLst>
              <a:ext uri="{FF2B5EF4-FFF2-40B4-BE49-F238E27FC236}">
                <a16:creationId xmlns:a16="http://schemas.microsoft.com/office/drawing/2014/main" id="{FE5D2023-1921-49C3-BDC0-78E5D477F4C1}"/>
              </a:ext>
            </a:extLst>
          </p:cNvPr>
          <p:cNvSpPr/>
          <p:nvPr/>
        </p:nvSpPr>
        <p:spPr>
          <a:xfrm>
            <a:off x="3898676" y="3612348"/>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53" name="Oval 52">
            <a:extLst>
              <a:ext uri="{FF2B5EF4-FFF2-40B4-BE49-F238E27FC236}">
                <a16:creationId xmlns:a16="http://schemas.microsoft.com/office/drawing/2014/main" id="{453445A3-90F3-4C87-A972-E719CF0E4052}"/>
              </a:ext>
            </a:extLst>
          </p:cNvPr>
          <p:cNvSpPr/>
          <p:nvPr/>
        </p:nvSpPr>
        <p:spPr>
          <a:xfrm>
            <a:off x="4299100"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54" name="Oval 53">
            <a:extLst>
              <a:ext uri="{FF2B5EF4-FFF2-40B4-BE49-F238E27FC236}">
                <a16:creationId xmlns:a16="http://schemas.microsoft.com/office/drawing/2014/main" id="{443E1213-C03E-43B5-85CB-1E93D3E25098}"/>
              </a:ext>
            </a:extLst>
          </p:cNvPr>
          <p:cNvSpPr/>
          <p:nvPr/>
        </p:nvSpPr>
        <p:spPr>
          <a:xfrm>
            <a:off x="4641523" y="3612348"/>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55" name="Oval 54">
            <a:extLst>
              <a:ext uri="{FF2B5EF4-FFF2-40B4-BE49-F238E27FC236}">
                <a16:creationId xmlns:a16="http://schemas.microsoft.com/office/drawing/2014/main" id="{37BC3785-8F3E-4437-8055-6A6DA312D54F}"/>
              </a:ext>
            </a:extLst>
          </p:cNvPr>
          <p:cNvSpPr/>
          <p:nvPr/>
        </p:nvSpPr>
        <p:spPr>
          <a:xfrm>
            <a:off x="5053693"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56" name="Oval 55">
            <a:extLst>
              <a:ext uri="{FF2B5EF4-FFF2-40B4-BE49-F238E27FC236}">
                <a16:creationId xmlns:a16="http://schemas.microsoft.com/office/drawing/2014/main" id="{8FD51086-F37F-4A7F-A753-AD8AE2102D9B}"/>
              </a:ext>
            </a:extLst>
          </p:cNvPr>
          <p:cNvSpPr/>
          <p:nvPr/>
        </p:nvSpPr>
        <p:spPr>
          <a:xfrm>
            <a:off x="5224905" y="3612348"/>
            <a:ext cx="135133" cy="135133"/>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A</a:t>
            </a:r>
          </a:p>
        </p:txBody>
      </p:sp>
      <p:sp>
        <p:nvSpPr>
          <p:cNvPr id="57" name="Oval 56">
            <a:extLst>
              <a:ext uri="{FF2B5EF4-FFF2-40B4-BE49-F238E27FC236}">
                <a16:creationId xmlns:a16="http://schemas.microsoft.com/office/drawing/2014/main" id="{B308CF11-887D-431E-92A8-1E7B02F59A5D}"/>
              </a:ext>
            </a:extLst>
          </p:cNvPr>
          <p:cNvSpPr/>
          <p:nvPr/>
        </p:nvSpPr>
        <p:spPr>
          <a:xfrm>
            <a:off x="5793829"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58" name="Oval 57">
            <a:extLst>
              <a:ext uri="{FF2B5EF4-FFF2-40B4-BE49-F238E27FC236}">
                <a16:creationId xmlns:a16="http://schemas.microsoft.com/office/drawing/2014/main" id="{8FB89455-3F3E-4F7D-AB96-DE8C2F88EB2C}"/>
              </a:ext>
            </a:extLst>
          </p:cNvPr>
          <p:cNvSpPr/>
          <p:nvPr/>
        </p:nvSpPr>
        <p:spPr>
          <a:xfrm>
            <a:off x="6546241"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59" name="Oval 58">
            <a:extLst>
              <a:ext uri="{FF2B5EF4-FFF2-40B4-BE49-F238E27FC236}">
                <a16:creationId xmlns:a16="http://schemas.microsoft.com/office/drawing/2014/main" id="{F6722F39-6BF7-4FFE-841C-F4E4C33A084E}"/>
              </a:ext>
            </a:extLst>
          </p:cNvPr>
          <p:cNvSpPr/>
          <p:nvPr/>
        </p:nvSpPr>
        <p:spPr>
          <a:xfrm>
            <a:off x="6888664" y="3612348"/>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60" name="Oval 59">
            <a:extLst>
              <a:ext uri="{FF2B5EF4-FFF2-40B4-BE49-F238E27FC236}">
                <a16:creationId xmlns:a16="http://schemas.microsoft.com/office/drawing/2014/main" id="{6B0BA020-AC66-4680-B25A-4B6CA047579D}"/>
              </a:ext>
            </a:extLst>
          </p:cNvPr>
          <p:cNvSpPr/>
          <p:nvPr/>
        </p:nvSpPr>
        <p:spPr>
          <a:xfrm>
            <a:off x="7290410"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61" name="Oval 60">
            <a:extLst>
              <a:ext uri="{FF2B5EF4-FFF2-40B4-BE49-F238E27FC236}">
                <a16:creationId xmlns:a16="http://schemas.microsoft.com/office/drawing/2014/main" id="{7EF40A6E-B164-4E39-BD46-84F9B34FB9EF}"/>
              </a:ext>
            </a:extLst>
          </p:cNvPr>
          <p:cNvSpPr/>
          <p:nvPr/>
        </p:nvSpPr>
        <p:spPr>
          <a:xfrm>
            <a:off x="7632834" y="3612348"/>
            <a:ext cx="135133" cy="135133"/>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C</a:t>
            </a:r>
          </a:p>
        </p:txBody>
      </p:sp>
      <p:sp>
        <p:nvSpPr>
          <p:cNvPr id="62" name="Oval 61">
            <a:extLst>
              <a:ext uri="{FF2B5EF4-FFF2-40B4-BE49-F238E27FC236}">
                <a16:creationId xmlns:a16="http://schemas.microsoft.com/office/drawing/2014/main" id="{37D618E8-7662-425F-8098-2461E4CA26E4}"/>
              </a:ext>
            </a:extLst>
          </p:cNvPr>
          <p:cNvSpPr/>
          <p:nvPr/>
        </p:nvSpPr>
        <p:spPr>
          <a:xfrm>
            <a:off x="8042211" y="3612348"/>
            <a:ext cx="135133" cy="135133"/>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b="1" kern="0" dirty="0">
                <a:solidFill>
                  <a:srgbClr val="FFFFFF"/>
                </a:solidFill>
                <a:latin typeface="Arial"/>
              </a:rPr>
              <a:t>R</a:t>
            </a:r>
          </a:p>
        </p:txBody>
      </p:sp>
      <p:sp>
        <p:nvSpPr>
          <p:cNvPr id="63" name="TextBox 62">
            <a:extLst>
              <a:ext uri="{FF2B5EF4-FFF2-40B4-BE49-F238E27FC236}">
                <a16:creationId xmlns:a16="http://schemas.microsoft.com/office/drawing/2014/main" id="{BB0DA77C-682C-4B11-B39D-F9FF3B1EF244}"/>
              </a:ext>
            </a:extLst>
          </p:cNvPr>
          <p:cNvSpPr txBox="1"/>
          <p:nvPr/>
        </p:nvSpPr>
        <p:spPr>
          <a:xfrm>
            <a:off x="279975" y="1244900"/>
            <a:ext cx="2245320" cy="184794"/>
          </a:xfrm>
          <a:prstGeom prst="rect">
            <a:avLst/>
          </a:prstGeom>
          <a:noFill/>
          <a:effectLst/>
        </p:spPr>
        <p:txBody>
          <a:bodyPr wrap="square" lIns="67582" tIns="0" rIns="68651" bIns="0" rtlCol="0" anchor="b">
            <a:spAutoFit/>
          </a:bodyPr>
          <a:lstStyle/>
          <a:p>
            <a:pPr defTabSz="915383"/>
            <a:r>
              <a:rPr lang="en-AU" sz="1201" b="1" dirty="0">
                <a:solidFill>
                  <a:srgbClr val="00B0F0"/>
                </a:solidFill>
                <a:latin typeface="Arial"/>
              </a:rPr>
              <a:t>Iteration 3: </a:t>
            </a:r>
            <a:r>
              <a:rPr lang="en-AU" sz="1201" b="1" dirty="0">
                <a:solidFill>
                  <a:prstClr val="white"/>
                </a:solidFill>
                <a:latin typeface="Arial"/>
              </a:rPr>
              <a:t>Target state RACI</a:t>
            </a:r>
          </a:p>
        </p:txBody>
      </p:sp>
      <p:grpSp>
        <p:nvGrpSpPr>
          <p:cNvPr id="64" name="Group 63">
            <a:extLst>
              <a:ext uri="{FF2B5EF4-FFF2-40B4-BE49-F238E27FC236}">
                <a16:creationId xmlns:a16="http://schemas.microsoft.com/office/drawing/2014/main" id="{740AA16A-0FAE-4C21-A97F-B6F2C89FA7C9}"/>
              </a:ext>
            </a:extLst>
          </p:cNvPr>
          <p:cNvGrpSpPr/>
          <p:nvPr/>
        </p:nvGrpSpPr>
        <p:grpSpPr>
          <a:xfrm>
            <a:off x="1167841" y="4004090"/>
            <a:ext cx="6815632" cy="438966"/>
            <a:chOff x="478582" y="5586885"/>
            <a:chExt cx="9076479" cy="584578"/>
          </a:xfrm>
        </p:grpSpPr>
        <p:grpSp>
          <p:nvGrpSpPr>
            <p:cNvPr id="65" name="Group 64">
              <a:extLst>
                <a:ext uri="{FF2B5EF4-FFF2-40B4-BE49-F238E27FC236}">
                  <a16:creationId xmlns:a16="http://schemas.microsoft.com/office/drawing/2014/main" id="{C634F7E6-B6FE-4255-9E07-56D2191BD986}"/>
                </a:ext>
              </a:extLst>
            </p:cNvPr>
            <p:cNvGrpSpPr/>
            <p:nvPr/>
          </p:nvGrpSpPr>
          <p:grpSpPr>
            <a:xfrm>
              <a:off x="478582" y="5586885"/>
              <a:ext cx="2112255" cy="584578"/>
              <a:chOff x="478582" y="5586885"/>
              <a:chExt cx="2112255" cy="584578"/>
            </a:xfrm>
          </p:grpSpPr>
          <p:sp>
            <p:nvSpPr>
              <p:cNvPr id="75" name="Oval 74">
                <a:extLst>
                  <a:ext uri="{FF2B5EF4-FFF2-40B4-BE49-F238E27FC236}">
                    <a16:creationId xmlns:a16="http://schemas.microsoft.com/office/drawing/2014/main" id="{0CA5D536-06AA-4359-A619-D44165C07BD4}"/>
                  </a:ext>
                </a:extLst>
              </p:cNvPr>
              <p:cNvSpPr/>
              <p:nvPr/>
            </p:nvSpPr>
            <p:spPr>
              <a:xfrm>
                <a:off x="478582" y="5652744"/>
                <a:ext cx="144000" cy="144000"/>
              </a:xfrm>
              <a:prstGeom prst="ellipse">
                <a:avLst/>
              </a:prstGeom>
              <a:solidFill>
                <a:srgbClr val="014EBB">
                  <a:lumMod val="75000"/>
                </a:srgbClr>
              </a:solidFill>
              <a:ln w="12700" cap="flat" cmpd="sng" algn="ctr">
                <a:solidFill>
                  <a:srgbClr val="014EBB">
                    <a:lumMod val="75000"/>
                  </a:srgbClr>
                </a:solidFill>
                <a:prstDash val="solid"/>
                <a:miter lim="800000"/>
              </a:ln>
              <a:effectLst/>
            </p:spPr>
            <p:txBody>
              <a:bodyPr lIns="68635" tIns="34317" rIns="68635" bIns="34317" rtlCol="0" anchor="ctr"/>
              <a:lstStyle/>
              <a:p>
                <a:pPr algn="ctr">
                  <a:defRPr/>
                </a:pPr>
                <a:r>
                  <a:rPr lang="en-AU" sz="601" kern="0" dirty="0">
                    <a:solidFill>
                      <a:prstClr val="white"/>
                    </a:solidFill>
                    <a:latin typeface="Arial"/>
                  </a:rPr>
                  <a:t>R</a:t>
                </a:r>
              </a:p>
            </p:txBody>
          </p:sp>
          <p:sp>
            <p:nvSpPr>
              <p:cNvPr id="76" name="Rectangle 75">
                <a:extLst>
                  <a:ext uri="{FF2B5EF4-FFF2-40B4-BE49-F238E27FC236}">
                    <a16:creationId xmlns:a16="http://schemas.microsoft.com/office/drawing/2014/main" id="{662DD470-53B0-4448-87A3-10BF9BD23F7A}"/>
                  </a:ext>
                </a:extLst>
              </p:cNvPr>
              <p:cNvSpPr/>
              <p:nvPr/>
            </p:nvSpPr>
            <p:spPr>
              <a:xfrm>
                <a:off x="599182" y="5586885"/>
                <a:ext cx="1991655" cy="584578"/>
              </a:xfrm>
              <a:prstGeom prst="rect">
                <a:avLst/>
              </a:prstGeom>
            </p:spPr>
            <p:txBody>
              <a:bodyPr wrap="square">
                <a:spAutoFit/>
              </a:bodyPr>
              <a:lstStyle/>
              <a:p>
                <a:pPr defTabSz="686537">
                  <a:defRPr/>
                </a:pPr>
                <a:r>
                  <a:rPr lang="en-AU" sz="751" b="1" dirty="0">
                    <a:solidFill>
                      <a:prstClr val="white"/>
                    </a:solidFill>
                    <a:latin typeface="Arial"/>
                  </a:rPr>
                  <a:t>Responsible: </a:t>
                </a:r>
                <a:r>
                  <a:rPr lang="en-AU" sz="751" i="1" dirty="0">
                    <a:solidFill>
                      <a:prstClr val="white"/>
                    </a:solidFill>
                    <a:latin typeface="Arial"/>
                  </a:rPr>
                  <a:t>At least one role to do the work to complete the deliverable/task</a:t>
                </a:r>
              </a:p>
            </p:txBody>
          </p:sp>
        </p:grpSp>
        <p:grpSp>
          <p:nvGrpSpPr>
            <p:cNvPr id="66" name="Group 65">
              <a:extLst>
                <a:ext uri="{FF2B5EF4-FFF2-40B4-BE49-F238E27FC236}">
                  <a16:creationId xmlns:a16="http://schemas.microsoft.com/office/drawing/2014/main" id="{B4D66ED0-08C7-49AD-BB24-A440BF5720D7}"/>
                </a:ext>
              </a:extLst>
            </p:cNvPr>
            <p:cNvGrpSpPr/>
            <p:nvPr/>
          </p:nvGrpSpPr>
          <p:grpSpPr>
            <a:xfrm>
              <a:off x="2805048" y="5586885"/>
              <a:ext cx="2119994" cy="584578"/>
              <a:chOff x="2805048" y="5586885"/>
              <a:chExt cx="2119994" cy="584578"/>
            </a:xfrm>
          </p:grpSpPr>
          <p:sp>
            <p:nvSpPr>
              <p:cNvPr id="73" name="Oval 72">
                <a:extLst>
                  <a:ext uri="{FF2B5EF4-FFF2-40B4-BE49-F238E27FC236}">
                    <a16:creationId xmlns:a16="http://schemas.microsoft.com/office/drawing/2014/main" id="{A404067A-5830-4320-AF96-239214BF36A3}"/>
                  </a:ext>
                </a:extLst>
              </p:cNvPr>
              <p:cNvSpPr/>
              <p:nvPr/>
            </p:nvSpPr>
            <p:spPr>
              <a:xfrm>
                <a:off x="2805048" y="5652744"/>
                <a:ext cx="144000" cy="144000"/>
              </a:xfrm>
              <a:prstGeom prst="ellipse">
                <a:avLst/>
              </a:prstGeom>
              <a:solidFill>
                <a:srgbClr val="6C6C6C">
                  <a:lumMod val="75000"/>
                </a:srgbClr>
              </a:solidFill>
              <a:ln w="12700" cap="flat" cmpd="sng" algn="ctr">
                <a:solidFill>
                  <a:srgbClr val="6C6C6C">
                    <a:lumMod val="75000"/>
                  </a:srgbClr>
                </a:solidFill>
                <a:prstDash val="solid"/>
                <a:miter lim="800000"/>
              </a:ln>
              <a:effectLst/>
            </p:spPr>
            <p:txBody>
              <a:bodyPr lIns="68635" tIns="34317" rIns="68635" bIns="34317" rtlCol="0" anchor="ctr"/>
              <a:lstStyle/>
              <a:p>
                <a:pPr algn="ctr">
                  <a:defRPr/>
                </a:pPr>
                <a:r>
                  <a:rPr lang="en-AU" sz="601" kern="0" dirty="0">
                    <a:solidFill>
                      <a:prstClr val="white"/>
                    </a:solidFill>
                    <a:latin typeface="Arial"/>
                  </a:rPr>
                  <a:t>A</a:t>
                </a:r>
              </a:p>
            </p:txBody>
          </p:sp>
          <p:sp>
            <p:nvSpPr>
              <p:cNvPr id="74" name="Rectangle 73">
                <a:extLst>
                  <a:ext uri="{FF2B5EF4-FFF2-40B4-BE49-F238E27FC236}">
                    <a16:creationId xmlns:a16="http://schemas.microsoft.com/office/drawing/2014/main" id="{A3053CE7-9771-46E5-A7DF-5FFD6646A6B9}"/>
                  </a:ext>
                </a:extLst>
              </p:cNvPr>
              <p:cNvSpPr/>
              <p:nvPr/>
            </p:nvSpPr>
            <p:spPr>
              <a:xfrm>
                <a:off x="2934242" y="5586885"/>
                <a:ext cx="1990800" cy="584578"/>
              </a:xfrm>
              <a:prstGeom prst="rect">
                <a:avLst/>
              </a:prstGeom>
            </p:spPr>
            <p:txBody>
              <a:bodyPr wrap="square">
                <a:spAutoFit/>
              </a:bodyPr>
              <a:lstStyle/>
              <a:p>
                <a:pPr defTabSz="915383">
                  <a:defRPr/>
                </a:pPr>
                <a:r>
                  <a:rPr lang="en-AU" sz="751" b="1" dirty="0">
                    <a:solidFill>
                      <a:prstClr val="white"/>
                    </a:solidFill>
                    <a:latin typeface="Arial"/>
                  </a:rPr>
                  <a:t>Accountable: </a:t>
                </a:r>
                <a:r>
                  <a:rPr lang="en-AU" sz="751" i="1" dirty="0">
                    <a:solidFill>
                      <a:prstClr val="white"/>
                    </a:solidFill>
                    <a:latin typeface="Arial"/>
                  </a:rPr>
                  <a:t>Ultimate sign off/approval for the deliverable or task</a:t>
                </a:r>
              </a:p>
            </p:txBody>
          </p:sp>
        </p:grpSp>
        <p:grpSp>
          <p:nvGrpSpPr>
            <p:cNvPr id="67" name="Group 66">
              <a:extLst>
                <a:ext uri="{FF2B5EF4-FFF2-40B4-BE49-F238E27FC236}">
                  <a16:creationId xmlns:a16="http://schemas.microsoft.com/office/drawing/2014/main" id="{B2F3714F-4EE4-4333-A6D1-8BF8178274E1}"/>
                </a:ext>
              </a:extLst>
            </p:cNvPr>
            <p:cNvGrpSpPr/>
            <p:nvPr/>
          </p:nvGrpSpPr>
          <p:grpSpPr>
            <a:xfrm>
              <a:off x="5139110" y="5586885"/>
              <a:ext cx="2103272" cy="430707"/>
              <a:chOff x="5139110" y="5586885"/>
              <a:chExt cx="2103272" cy="430707"/>
            </a:xfrm>
          </p:grpSpPr>
          <p:sp>
            <p:nvSpPr>
              <p:cNvPr id="71" name="Oval 70">
                <a:extLst>
                  <a:ext uri="{FF2B5EF4-FFF2-40B4-BE49-F238E27FC236}">
                    <a16:creationId xmlns:a16="http://schemas.microsoft.com/office/drawing/2014/main" id="{402D1326-8666-467B-8E05-85458F474315}"/>
                  </a:ext>
                </a:extLst>
              </p:cNvPr>
              <p:cNvSpPr/>
              <p:nvPr/>
            </p:nvSpPr>
            <p:spPr>
              <a:xfrm>
                <a:off x="5139110" y="5652744"/>
                <a:ext cx="144000" cy="144000"/>
              </a:xfrm>
              <a:prstGeom prst="ellipse">
                <a:avLst/>
              </a:prstGeom>
              <a:solidFill>
                <a:srgbClr val="2F80F0"/>
              </a:solidFill>
              <a:ln w="12700" cap="flat" cmpd="sng" algn="ctr">
                <a:solidFill>
                  <a:srgbClr val="2F80F0"/>
                </a:solidFill>
                <a:prstDash val="solid"/>
                <a:miter lim="800000"/>
              </a:ln>
              <a:effectLst/>
            </p:spPr>
            <p:txBody>
              <a:bodyPr lIns="68635" tIns="34317" rIns="68635" bIns="34317" rtlCol="0" anchor="ctr"/>
              <a:lstStyle/>
              <a:p>
                <a:pPr algn="ctr">
                  <a:defRPr/>
                </a:pPr>
                <a:r>
                  <a:rPr lang="en-AU" sz="601" kern="0" dirty="0">
                    <a:solidFill>
                      <a:prstClr val="white"/>
                    </a:solidFill>
                    <a:latin typeface="Arial"/>
                  </a:rPr>
                  <a:t>C</a:t>
                </a:r>
              </a:p>
            </p:txBody>
          </p:sp>
          <p:sp>
            <p:nvSpPr>
              <p:cNvPr id="72" name="Rectangle 71">
                <a:extLst>
                  <a:ext uri="{FF2B5EF4-FFF2-40B4-BE49-F238E27FC236}">
                    <a16:creationId xmlns:a16="http://schemas.microsoft.com/office/drawing/2014/main" id="{F4C67CB3-A2A0-466C-99D0-85046D56E60D}"/>
                  </a:ext>
                </a:extLst>
              </p:cNvPr>
              <p:cNvSpPr/>
              <p:nvPr/>
            </p:nvSpPr>
            <p:spPr>
              <a:xfrm>
                <a:off x="5251583" y="5586885"/>
                <a:ext cx="1990799" cy="430707"/>
              </a:xfrm>
              <a:prstGeom prst="rect">
                <a:avLst/>
              </a:prstGeom>
            </p:spPr>
            <p:txBody>
              <a:bodyPr wrap="square">
                <a:spAutoFit/>
              </a:bodyPr>
              <a:lstStyle/>
              <a:p>
                <a:pPr defTabSz="915383">
                  <a:defRPr/>
                </a:pPr>
                <a:r>
                  <a:rPr lang="en-AU" sz="751" b="1" dirty="0">
                    <a:solidFill>
                      <a:prstClr val="white"/>
                    </a:solidFill>
                    <a:latin typeface="Arial"/>
                  </a:rPr>
                  <a:t>Consulted: </a:t>
                </a:r>
                <a:r>
                  <a:rPr lang="en-AU" sz="751" i="1" dirty="0">
                    <a:solidFill>
                      <a:prstClr val="white"/>
                    </a:solidFill>
                    <a:latin typeface="Arial"/>
                  </a:rPr>
                  <a:t>Role whose opinion is sought</a:t>
                </a:r>
              </a:p>
            </p:txBody>
          </p:sp>
        </p:grpSp>
        <p:grpSp>
          <p:nvGrpSpPr>
            <p:cNvPr id="68" name="Group 67">
              <a:extLst>
                <a:ext uri="{FF2B5EF4-FFF2-40B4-BE49-F238E27FC236}">
                  <a16:creationId xmlns:a16="http://schemas.microsoft.com/office/drawing/2014/main" id="{2E189F49-0FC8-4743-A193-E60FEF18216D}"/>
                </a:ext>
              </a:extLst>
            </p:cNvPr>
            <p:cNvGrpSpPr/>
            <p:nvPr/>
          </p:nvGrpSpPr>
          <p:grpSpPr>
            <a:xfrm>
              <a:off x="7455124" y="5586885"/>
              <a:ext cx="2099937" cy="430707"/>
              <a:chOff x="7455124" y="5586885"/>
              <a:chExt cx="2099937" cy="430707"/>
            </a:xfrm>
          </p:grpSpPr>
          <p:sp>
            <p:nvSpPr>
              <p:cNvPr id="69" name="Oval 68">
                <a:extLst>
                  <a:ext uri="{FF2B5EF4-FFF2-40B4-BE49-F238E27FC236}">
                    <a16:creationId xmlns:a16="http://schemas.microsoft.com/office/drawing/2014/main" id="{882D1E5A-8A48-4992-8BD9-5CB44F2C5841}"/>
                  </a:ext>
                </a:extLst>
              </p:cNvPr>
              <p:cNvSpPr/>
              <p:nvPr/>
            </p:nvSpPr>
            <p:spPr>
              <a:xfrm>
                <a:off x="7455124" y="5652744"/>
                <a:ext cx="144000" cy="144000"/>
              </a:xfrm>
              <a:prstGeom prst="ellipse">
                <a:avLst/>
              </a:prstGeom>
              <a:solidFill>
                <a:srgbClr val="FFFFFF">
                  <a:lumMod val="65000"/>
                </a:srgbClr>
              </a:solidFill>
              <a:ln w="12700" cap="flat" cmpd="sng" algn="ctr">
                <a:solidFill>
                  <a:srgbClr val="FFFFFF">
                    <a:lumMod val="65000"/>
                  </a:srgbClr>
                </a:solidFill>
                <a:prstDash val="solid"/>
                <a:miter lim="800000"/>
              </a:ln>
              <a:effectLst/>
            </p:spPr>
            <p:txBody>
              <a:bodyPr lIns="68635" tIns="34317" rIns="68635" bIns="34317" rtlCol="0" anchor="ctr"/>
              <a:lstStyle/>
              <a:p>
                <a:pPr algn="ctr">
                  <a:defRPr/>
                </a:pPr>
                <a:r>
                  <a:rPr lang="en-AU" sz="601" kern="0" dirty="0">
                    <a:solidFill>
                      <a:prstClr val="white"/>
                    </a:solidFill>
                    <a:latin typeface="Arial"/>
                  </a:rPr>
                  <a:t>I</a:t>
                </a:r>
              </a:p>
            </p:txBody>
          </p:sp>
          <p:sp>
            <p:nvSpPr>
              <p:cNvPr id="70" name="Rectangle 69">
                <a:extLst>
                  <a:ext uri="{FF2B5EF4-FFF2-40B4-BE49-F238E27FC236}">
                    <a16:creationId xmlns:a16="http://schemas.microsoft.com/office/drawing/2014/main" id="{F1CB4C10-B746-4BC1-8F66-0AD851A8F505}"/>
                  </a:ext>
                </a:extLst>
              </p:cNvPr>
              <p:cNvSpPr/>
              <p:nvPr/>
            </p:nvSpPr>
            <p:spPr>
              <a:xfrm>
                <a:off x="7564261" y="5586885"/>
                <a:ext cx="1990800" cy="430707"/>
              </a:xfrm>
              <a:prstGeom prst="rect">
                <a:avLst/>
              </a:prstGeom>
            </p:spPr>
            <p:txBody>
              <a:bodyPr wrap="square">
                <a:spAutoFit/>
              </a:bodyPr>
              <a:lstStyle/>
              <a:p>
                <a:pPr defTabSz="686537">
                  <a:defRPr/>
                </a:pPr>
                <a:r>
                  <a:rPr lang="en-AU" sz="751" b="1" dirty="0">
                    <a:solidFill>
                      <a:prstClr val="white"/>
                    </a:solidFill>
                    <a:latin typeface="Arial"/>
                  </a:rPr>
                  <a:t>Informed: </a:t>
                </a:r>
                <a:r>
                  <a:rPr lang="en-AU" sz="751" i="1" dirty="0">
                    <a:solidFill>
                      <a:prstClr val="white"/>
                    </a:solidFill>
                    <a:latin typeface="Arial"/>
                  </a:rPr>
                  <a:t>Role who is kept up to date</a:t>
                </a:r>
              </a:p>
            </p:txBody>
          </p:sp>
        </p:grpSp>
      </p:grpSp>
      <p:pic>
        <p:nvPicPr>
          <p:cNvPr id="77" name="Picture 2" descr="Image result for tack pin icon">
            <a:hlinkClick r:id="rId5"/>
            <a:extLst>
              <a:ext uri="{FF2B5EF4-FFF2-40B4-BE49-F238E27FC236}">
                <a16:creationId xmlns:a16="http://schemas.microsoft.com/office/drawing/2014/main" id="{114E1636-FE39-4C84-92C7-1FE467F2E9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18" y="653318"/>
            <a:ext cx="239467" cy="23946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header_strip_100dpi copy.png">
            <a:extLst>
              <a:ext uri="{FF2B5EF4-FFF2-40B4-BE49-F238E27FC236}">
                <a16:creationId xmlns:a16="http://schemas.microsoft.com/office/drawing/2014/main" id="{20B0F19E-036D-4B47-BE4C-393F9515FA16}"/>
              </a:ext>
            </a:extLst>
          </p:cNvPr>
          <p:cNvPicPr>
            <a:picLocks noChangeAspect="1"/>
          </p:cNvPicPr>
          <p:nvPr/>
        </p:nvPicPr>
        <p:blipFill>
          <a:blip r:embed="rId7"/>
          <a:stretch>
            <a:fillRect/>
          </a:stretch>
        </p:blipFill>
        <p:spPr>
          <a:xfrm>
            <a:off x="5609" y="5659"/>
            <a:ext cx="9155113" cy="304710"/>
          </a:xfrm>
          <a:prstGeom prst="rect">
            <a:avLst/>
          </a:prstGeom>
        </p:spPr>
      </p:pic>
      <p:sp>
        <p:nvSpPr>
          <p:cNvPr id="79" name="Title 14">
            <a:extLst>
              <a:ext uri="{FF2B5EF4-FFF2-40B4-BE49-F238E27FC236}">
                <a16:creationId xmlns:a16="http://schemas.microsoft.com/office/drawing/2014/main" id="{6A8F54C2-95B3-49F4-929C-D00342D5A5EF}"/>
              </a:ext>
            </a:extLst>
          </p:cNvPr>
          <p:cNvSpPr txBox="1">
            <a:spLocks/>
          </p:cNvSpPr>
          <p:nvPr/>
        </p:nvSpPr>
        <p:spPr>
          <a:xfrm>
            <a:off x="225652" y="78531"/>
            <a:ext cx="4073448" cy="239467"/>
          </a:xfrm>
          <a:prstGeom prst="rect">
            <a:avLst/>
          </a:prstGeom>
        </p:spPr>
        <p:txBody>
          <a:bodyPr vert="horz" lIns="2703" tIns="2703" rIns="2703" bIns="2703"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3800" b="1" i="1" dirty="0">
                <a:solidFill>
                  <a:schemeClr val="bg1"/>
                </a:solidFill>
                <a:latin typeface="Calibri"/>
              </a:rPr>
              <a:t>Data Stewardship - </a:t>
            </a:r>
            <a:r>
              <a:rPr lang="en-AU" sz="3700" b="1" i="1" dirty="0">
                <a:latin typeface="+mn-lt"/>
              </a:rPr>
              <a:t>(sample RACI )</a:t>
            </a:r>
            <a:r>
              <a:rPr lang="en-AU" sz="3700" b="1" i="1" dirty="0">
                <a:solidFill>
                  <a:schemeClr val="bg1"/>
                </a:solidFill>
                <a:latin typeface="+mn-lt"/>
              </a:rPr>
              <a:t> </a:t>
            </a:r>
          </a:p>
        </p:txBody>
      </p:sp>
      <p:sp>
        <p:nvSpPr>
          <p:cNvPr id="80" name="Rectangle 79">
            <a:extLst>
              <a:ext uri="{FF2B5EF4-FFF2-40B4-BE49-F238E27FC236}">
                <a16:creationId xmlns:a16="http://schemas.microsoft.com/office/drawing/2014/main" id="{7E68D3EA-1E4B-40CD-A72C-A269A0949898}"/>
              </a:ext>
            </a:extLst>
          </p:cNvPr>
          <p:cNvSpPr/>
          <p:nvPr/>
        </p:nvSpPr>
        <p:spPr>
          <a:xfrm>
            <a:off x="7637174" y="4947707"/>
            <a:ext cx="767522" cy="11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09104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985F10-ED4D-4ED6-A1DE-B7123619981E}"/>
              </a:ext>
            </a:extLst>
          </p:cNvPr>
          <p:cNvSpPr/>
          <p:nvPr/>
        </p:nvSpPr>
        <p:spPr>
          <a:xfrm>
            <a:off x="-1" y="4067264"/>
            <a:ext cx="9155113" cy="1082537"/>
          </a:xfrm>
          <a:prstGeom prst="rect">
            <a:avLst/>
          </a:prstGeom>
          <a:solidFill>
            <a:schemeClr val="bg1">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defRPr/>
            </a:pPr>
            <a:endParaRPr lang="en-AU" sz="1352" dirty="0">
              <a:solidFill>
                <a:prstClr val="white"/>
              </a:solidFill>
              <a:latin typeface="Arial"/>
            </a:endParaRPr>
          </a:p>
        </p:txBody>
      </p:sp>
      <p:graphicFrame>
        <p:nvGraphicFramePr>
          <p:cNvPr id="8" name="Table 8">
            <a:extLst>
              <a:ext uri="{FF2B5EF4-FFF2-40B4-BE49-F238E27FC236}">
                <a16:creationId xmlns:a16="http://schemas.microsoft.com/office/drawing/2014/main" id="{4065A90A-9BF7-4BEF-BBA9-A18C63A77B86}"/>
              </a:ext>
            </a:extLst>
          </p:cNvPr>
          <p:cNvGraphicFramePr>
            <a:graphicFrameLocks noGrp="1"/>
          </p:cNvGraphicFramePr>
          <p:nvPr/>
        </p:nvGraphicFramePr>
        <p:xfrm>
          <a:off x="382751" y="2397459"/>
          <a:ext cx="7570880" cy="2103456"/>
        </p:xfrm>
        <a:graphic>
          <a:graphicData uri="http://schemas.openxmlformats.org/drawingml/2006/table">
            <a:tbl>
              <a:tblPr firstCol="1">
                <a:tableStyleId>{5C22544A-7EE6-4342-B048-85BDC9FD1C3A}</a:tableStyleId>
              </a:tblPr>
              <a:tblGrid>
                <a:gridCol w="840315">
                  <a:extLst>
                    <a:ext uri="{9D8B030D-6E8A-4147-A177-3AD203B41FA5}">
                      <a16:colId xmlns:a16="http://schemas.microsoft.com/office/drawing/2014/main" val="53429380"/>
                    </a:ext>
                  </a:extLst>
                </a:gridCol>
                <a:gridCol w="1087170">
                  <a:extLst>
                    <a:ext uri="{9D8B030D-6E8A-4147-A177-3AD203B41FA5}">
                      <a16:colId xmlns:a16="http://schemas.microsoft.com/office/drawing/2014/main" val="3233509991"/>
                    </a:ext>
                  </a:extLst>
                </a:gridCol>
                <a:gridCol w="1187304">
                  <a:extLst>
                    <a:ext uri="{9D8B030D-6E8A-4147-A177-3AD203B41FA5}">
                      <a16:colId xmlns:a16="http://schemas.microsoft.com/office/drawing/2014/main" val="1932700132"/>
                    </a:ext>
                  </a:extLst>
                </a:gridCol>
                <a:gridCol w="1157365">
                  <a:extLst>
                    <a:ext uri="{9D8B030D-6E8A-4147-A177-3AD203B41FA5}">
                      <a16:colId xmlns:a16="http://schemas.microsoft.com/office/drawing/2014/main" val="1818178592"/>
                    </a:ext>
                  </a:extLst>
                </a:gridCol>
                <a:gridCol w="1151541">
                  <a:extLst>
                    <a:ext uri="{9D8B030D-6E8A-4147-A177-3AD203B41FA5}">
                      <a16:colId xmlns:a16="http://schemas.microsoft.com/office/drawing/2014/main" val="2658158216"/>
                    </a:ext>
                  </a:extLst>
                </a:gridCol>
                <a:gridCol w="1158694">
                  <a:extLst>
                    <a:ext uri="{9D8B030D-6E8A-4147-A177-3AD203B41FA5}">
                      <a16:colId xmlns:a16="http://schemas.microsoft.com/office/drawing/2014/main" val="3461267372"/>
                    </a:ext>
                  </a:extLst>
                </a:gridCol>
                <a:gridCol w="988491">
                  <a:extLst>
                    <a:ext uri="{9D8B030D-6E8A-4147-A177-3AD203B41FA5}">
                      <a16:colId xmlns:a16="http://schemas.microsoft.com/office/drawing/2014/main" val="3324018125"/>
                    </a:ext>
                  </a:extLst>
                </a:gridCol>
              </a:tblGrid>
              <a:tr h="297541">
                <a:tc>
                  <a:txBody>
                    <a:bodyPr/>
                    <a:lstStyle/>
                    <a:p>
                      <a:r>
                        <a:rPr lang="en-AU" sz="800" dirty="0"/>
                        <a:t>Today</a:t>
                      </a:r>
                    </a:p>
                  </a:txBody>
                  <a:tcPr marL="68663" marR="68663" marT="34332" marB="34332" anchor="ctr">
                    <a:solidFill>
                      <a:srgbClr val="002341"/>
                    </a:solidFill>
                  </a:tcPr>
                </a:tc>
                <a:tc>
                  <a:txBody>
                    <a:bodyPr/>
                    <a:lstStyle/>
                    <a:p>
                      <a:pPr marL="171450" indent="-171450">
                        <a:buFont typeface="Arial" panose="020B0604020202020204" pitchFamily="34" charset="0"/>
                        <a:buChar char="•"/>
                      </a:pPr>
                      <a:r>
                        <a:rPr lang="en-AU" sz="800" dirty="0"/>
                        <a:t>Lack of collaboration</a:t>
                      </a:r>
                    </a:p>
                  </a:txBody>
                  <a:tcPr marL="68663" marR="68663" marT="34332" marB="34332"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Be-spoke &amp; manual data pipeline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Fragmented  governance</a:t>
                      </a:r>
                    </a:p>
                  </a:txBody>
                  <a:tcPr marL="68663" marR="68663" marT="34332" marB="34332"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Fragmented quality assurance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Poor visibility of data</a:t>
                      </a:r>
                    </a:p>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Clunky and manual</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Disparate engagement </a:t>
                      </a:r>
                    </a:p>
                  </a:txBody>
                  <a:tcPr marL="68663" marR="68663" marT="34332" marB="34332" anchor="ctr">
                    <a:solidFill>
                      <a:schemeClr val="bg1">
                        <a:lumMod val="95000"/>
                      </a:schemeClr>
                    </a:solidFill>
                  </a:tcPr>
                </a:tc>
                <a:extLst>
                  <a:ext uri="{0D108BD9-81ED-4DB2-BD59-A6C34878D82A}">
                    <a16:rowId xmlns:a16="http://schemas.microsoft.com/office/drawing/2014/main" val="603248965"/>
                  </a:ext>
                </a:extLst>
              </a:tr>
              <a:tr h="411980">
                <a:tc>
                  <a:txBody>
                    <a:bodyPr/>
                    <a:lstStyle/>
                    <a:p>
                      <a:r>
                        <a:rPr lang="en-AU" sz="800" dirty="0"/>
                        <a:t>Tomorrow</a:t>
                      </a:r>
                    </a:p>
                  </a:txBody>
                  <a:tcPr marL="68663" marR="68663" marT="34332" marB="34332" anchor="ctr">
                    <a:solidFill>
                      <a:srgbClr val="002341"/>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Early &amp; continuous collaboration</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Re-useable &amp; automated data pipeline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Centralised catalogue of automated controls</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Curated clean data</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Automated &amp; compliance controls </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Monitor and improve</a:t>
                      </a:r>
                    </a:p>
                  </a:txBody>
                  <a:tcPr marL="68663" marR="68663" marT="34332" marB="34332" anchor="ctr">
                    <a:solidFill>
                      <a:schemeClr val="bg1">
                        <a:lumMod val="95000"/>
                      </a:schemeClr>
                    </a:solidFill>
                  </a:tcPr>
                </a:tc>
                <a:extLst>
                  <a:ext uri="{0D108BD9-81ED-4DB2-BD59-A6C34878D82A}">
                    <a16:rowId xmlns:a16="http://schemas.microsoft.com/office/drawing/2014/main" val="1927389037"/>
                  </a:ext>
                </a:extLst>
              </a:tr>
              <a:tr h="297541">
                <a:tc>
                  <a:txBody>
                    <a:bodyPr/>
                    <a:lstStyle/>
                    <a:p>
                      <a:r>
                        <a:rPr lang="en-AU" sz="800" dirty="0"/>
                        <a:t>Shift</a:t>
                      </a:r>
                    </a:p>
                  </a:txBody>
                  <a:tcPr marL="68663" marR="68663" marT="34332" marB="34332" anchor="ctr">
                    <a:solidFill>
                      <a:srgbClr val="002341"/>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Clear requirements &amp; alignment</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Re-useable data pipeline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Standardised governance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Standardised quality assurance </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Enterprise compliance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Continuous engagement</a:t>
                      </a:r>
                    </a:p>
                  </a:txBody>
                  <a:tcPr marL="68663" marR="68663" marT="34332" marB="34332" anchor="ctr">
                    <a:solidFill>
                      <a:schemeClr val="bg1">
                        <a:lumMod val="95000"/>
                      </a:schemeClr>
                    </a:solidFill>
                  </a:tcPr>
                </a:tc>
                <a:extLst>
                  <a:ext uri="{0D108BD9-81ED-4DB2-BD59-A6C34878D82A}">
                    <a16:rowId xmlns:a16="http://schemas.microsoft.com/office/drawing/2014/main" val="3484300092"/>
                  </a:ext>
                </a:extLst>
              </a:tr>
              <a:tr h="411980">
                <a:tc>
                  <a:txBody>
                    <a:bodyPr/>
                    <a:lstStyle/>
                    <a:p>
                      <a:r>
                        <a:rPr lang="en-AU" sz="800" dirty="0"/>
                        <a:t>Benefit</a:t>
                      </a:r>
                    </a:p>
                  </a:txBody>
                  <a:tcPr marL="68663" marR="68663" marT="34332" marB="34332" anchor="ctr">
                    <a:solidFill>
                      <a:srgbClr val="002341"/>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Speed to market</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Simplified sourcing</a:t>
                      </a:r>
                    </a:p>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Speed to market</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Safe &amp; Secure data</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dirty="0">
                          <a:ea typeface="Segoe UI Black" panose="020B0A02040204020203" pitchFamily="34" charset="0"/>
                          <a:cs typeface="Segoe UI Semilight" panose="020B0402040204020203" pitchFamily="34" charset="0"/>
                        </a:rPr>
                        <a:t>Continuous quality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Trust in data</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Confidence in legislative compliance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Faster cycle time</a:t>
                      </a:r>
                    </a:p>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Boosted insights</a:t>
                      </a:r>
                    </a:p>
                  </a:txBody>
                  <a:tcPr marL="68663" marR="68663" marT="34332" marB="34332" anchor="ctr">
                    <a:solidFill>
                      <a:schemeClr val="bg1">
                        <a:lumMod val="95000"/>
                      </a:schemeClr>
                    </a:solidFill>
                  </a:tcPr>
                </a:tc>
                <a:extLst>
                  <a:ext uri="{0D108BD9-81ED-4DB2-BD59-A6C34878D82A}">
                    <a16:rowId xmlns:a16="http://schemas.microsoft.com/office/drawing/2014/main" val="3820072071"/>
                  </a:ext>
                </a:extLst>
              </a:tr>
            </a:tbl>
          </a:graphicData>
        </a:graphic>
      </p:graphicFrame>
      <p:sp>
        <p:nvSpPr>
          <p:cNvPr id="6" name="Speech Bubble: Rectangle 5">
            <a:extLst>
              <a:ext uri="{FF2B5EF4-FFF2-40B4-BE49-F238E27FC236}">
                <a16:creationId xmlns:a16="http://schemas.microsoft.com/office/drawing/2014/main" id="{2AAA4A6E-FCE4-47FE-ACEA-A489F076F838}"/>
              </a:ext>
            </a:extLst>
          </p:cNvPr>
          <p:cNvSpPr/>
          <p:nvPr/>
        </p:nvSpPr>
        <p:spPr bwMode="gray">
          <a:xfrm>
            <a:off x="1426277" y="4555891"/>
            <a:ext cx="1328653" cy="460044"/>
          </a:xfrm>
          <a:prstGeom prst="wedgeRectCallout">
            <a:avLst>
              <a:gd name="adj1" fmla="val -21626"/>
              <a:gd name="adj2" fmla="val 82045"/>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 am able to access data faster</a:t>
            </a:r>
          </a:p>
        </p:txBody>
      </p:sp>
      <p:sp>
        <p:nvSpPr>
          <p:cNvPr id="14" name="TextBox 13">
            <a:extLst>
              <a:ext uri="{FF2B5EF4-FFF2-40B4-BE49-F238E27FC236}">
                <a16:creationId xmlns:a16="http://schemas.microsoft.com/office/drawing/2014/main" id="{20725CE6-3197-41E2-9A7A-D89286A05101}"/>
              </a:ext>
            </a:extLst>
          </p:cNvPr>
          <p:cNvSpPr txBox="1"/>
          <p:nvPr/>
        </p:nvSpPr>
        <p:spPr>
          <a:xfrm>
            <a:off x="397483" y="4536252"/>
            <a:ext cx="869489" cy="646731"/>
          </a:xfrm>
          <a:prstGeom prst="rect">
            <a:avLst/>
          </a:prstGeom>
          <a:noFill/>
          <a:ln w="19050" algn="ctr">
            <a:noFill/>
            <a:miter lim="800000"/>
            <a:headEnd/>
            <a:tailEnd/>
          </a:ln>
        </p:spPr>
        <p:txBody>
          <a:bodyPr wrap="square" lIns="66756" tIns="66756" rIns="66756" bIns="66756" rtlCol="0" anchor="ctr"/>
          <a:lstStyle>
            <a:defPPr>
              <a:defRPr lang="en-US"/>
            </a:defPPr>
            <a:lvl1pPr marR="0" lvl="0" indent="0" fontAlgn="auto">
              <a:lnSpc>
                <a:spcPct val="106000"/>
              </a:lnSpc>
              <a:spcBef>
                <a:spcPts val="0"/>
              </a:spcBef>
              <a:spcAft>
                <a:spcPts val="0"/>
              </a:spcAft>
              <a:buClrTx/>
              <a:buSzTx/>
              <a:buFont typeface="Wingdings 2" pitchFamily="18" charset="2"/>
              <a:buNone/>
              <a:tabLst/>
              <a:defRPr kumimoji="0" sz="1200" b="1" i="0" u="none" strike="noStrike" cap="none" spc="0" normalizeH="0" baseline="0">
                <a:ln>
                  <a:noFill/>
                </a:ln>
                <a:solidFill>
                  <a:srgbClr val="002341"/>
                </a:solidFill>
                <a:uLnTx/>
                <a:uFillTx/>
                <a:latin typeface="Open Sans Light"/>
              </a:defRPr>
            </a:lvl1pPr>
          </a:lstStyle>
          <a:p>
            <a:r>
              <a:rPr lang="en-AU" sz="901" dirty="0"/>
              <a:t>Value unlocked for Data Stewards</a:t>
            </a:r>
          </a:p>
        </p:txBody>
      </p:sp>
      <p:sp>
        <p:nvSpPr>
          <p:cNvPr id="15" name="Speech Bubble: Rectangle 14">
            <a:extLst>
              <a:ext uri="{FF2B5EF4-FFF2-40B4-BE49-F238E27FC236}">
                <a16:creationId xmlns:a16="http://schemas.microsoft.com/office/drawing/2014/main" id="{3DE6E4F5-CFBF-4543-852F-0C8823E7A497}"/>
              </a:ext>
            </a:extLst>
          </p:cNvPr>
          <p:cNvSpPr/>
          <p:nvPr/>
        </p:nvSpPr>
        <p:spPr bwMode="gray">
          <a:xfrm>
            <a:off x="3248903" y="4555891"/>
            <a:ext cx="1328653" cy="460044"/>
          </a:xfrm>
          <a:prstGeom prst="wedgeRectCallout">
            <a:avLst>
              <a:gd name="adj1" fmla="val 19236"/>
              <a:gd name="adj2" fmla="val -74151"/>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 can trust this data</a:t>
            </a:r>
          </a:p>
        </p:txBody>
      </p:sp>
      <p:sp>
        <p:nvSpPr>
          <p:cNvPr id="16" name="Speech Bubble: Rectangle 15">
            <a:extLst>
              <a:ext uri="{FF2B5EF4-FFF2-40B4-BE49-F238E27FC236}">
                <a16:creationId xmlns:a16="http://schemas.microsoft.com/office/drawing/2014/main" id="{2AA4B681-6ED9-4583-B100-1E10CDE99FF3}"/>
              </a:ext>
            </a:extLst>
          </p:cNvPr>
          <p:cNvSpPr/>
          <p:nvPr/>
        </p:nvSpPr>
        <p:spPr bwMode="gray">
          <a:xfrm>
            <a:off x="5071531" y="4569507"/>
            <a:ext cx="1328653" cy="460044"/>
          </a:xfrm>
          <a:prstGeom prst="wedgeRectCallout">
            <a:avLst>
              <a:gd name="adj1" fmla="val 20438"/>
              <a:gd name="adj2" fmla="val 80309"/>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I’m confident making a decision with this data</a:t>
            </a:r>
          </a:p>
        </p:txBody>
      </p:sp>
      <p:sp>
        <p:nvSpPr>
          <p:cNvPr id="17" name="Speech Bubble: Rectangle 16">
            <a:extLst>
              <a:ext uri="{FF2B5EF4-FFF2-40B4-BE49-F238E27FC236}">
                <a16:creationId xmlns:a16="http://schemas.microsoft.com/office/drawing/2014/main" id="{4F6762DD-D500-4F21-9A47-66A7E45639C9}"/>
              </a:ext>
            </a:extLst>
          </p:cNvPr>
          <p:cNvSpPr/>
          <p:nvPr/>
        </p:nvSpPr>
        <p:spPr bwMode="gray">
          <a:xfrm>
            <a:off x="6894157" y="4569507"/>
            <a:ext cx="1328653" cy="460044"/>
          </a:xfrm>
          <a:prstGeom prst="wedgeRectCallout">
            <a:avLst>
              <a:gd name="adj1" fmla="val 19236"/>
              <a:gd name="adj2" fmla="val -74151"/>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I’ve got an avenue to make improvements to this data</a:t>
            </a:r>
          </a:p>
        </p:txBody>
      </p:sp>
      <p:pic>
        <p:nvPicPr>
          <p:cNvPr id="19" name="Picture 18">
            <a:extLst>
              <a:ext uri="{FF2B5EF4-FFF2-40B4-BE49-F238E27FC236}">
                <a16:creationId xmlns:a16="http://schemas.microsoft.com/office/drawing/2014/main" id="{8E132C01-BECD-42DA-AA2C-E22A3B3D2A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751" y="1082587"/>
            <a:ext cx="8356164" cy="1268093"/>
          </a:xfrm>
          <a:prstGeom prst="rect">
            <a:avLst/>
          </a:prstGeom>
        </p:spPr>
      </p:pic>
      <p:sp>
        <p:nvSpPr>
          <p:cNvPr id="18" name="TextBox 17">
            <a:extLst>
              <a:ext uri="{FF2B5EF4-FFF2-40B4-BE49-F238E27FC236}">
                <a16:creationId xmlns:a16="http://schemas.microsoft.com/office/drawing/2014/main" id="{59D7E811-CD9A-45A3-B9D9-D4CC7DA21BD1}"/>
              </a:ext>
            </a:extLst>
          </p:cNvPr>
          <p:cNvSpPr txBox="1"/>
          <p:nvPr/>
        </p:nvSpPr>
        <p:spPr>
          <a:xfrm>
            <a:off x="8954676" y="4942380"/>
            <a:ext cx="43282" cy="92461"/>
          </a:xfrm>
          <a:prstGeom prst="rect">
            <a:avLst/>
          </a:prstGeom>
          <a:noFill/>
        </p:spPr>
        <p:txBody>
          <a:bodyPr wrap="none" lIns="0" tIns="0" rIns="0" bIns="0" rtlCol="0">
            <a:spAutoFit/>
          </a:bodyPr>
          <a:lstStyle/>
          <a:p>
            <a:pPr>
              <a:spcBef>
                <a:spcPts val="451"/>
              </a:spcBef>
              <a:buSzPct val="100000"/>
            </a:pPr>
            <a:r>
              <a:rPr lang="en-AU" sz="601" dirty="0">
                <a:solidFill>
                  <a:srgbClr val="313131"/>
                </a:solidFill>
              </a:rPr>
              <a:t>5</a:t>
            </a:r>
          </a:p>
        </p:txBody>
      </p:sp>
      <p:pic>
        <p:nvPicPr>
          <p:cNvPr id="20" name="Picture 19" descr="header_strip_100dpi copy.png">
            <a:extLst>
              <a:ext uri="{FF2B5EF4-FFF2-40B4-BE49-F238E27FC236}">
                <a16:creationId xmlns:a16="http://schemas.microsoft.com/office/drawing/2014/main" id="{5A6E28C3-7633-49E9-9E15-0B56458E7530}"/>
              </a:ext>
            </a:extLst>
          </p:cNvPr>
          <p:cNvPicPr>
            <a:picLocks noChangeAspect="1"/>
          </p:cNvPicPr>
          <p:nvPr/>
        </p:nvPicPr>
        <p:blipFill>
          <a:blip r:embed="rId4"/>
          <a:stretch>
            <a:fillRect/>
          </a:stretch>
        </p:blipFill>
        <p:spPr>
          <a:xfrm>
            <a:off x="796" y="5659"/>
            <a:ext cx="9155113" cy="304710"/>
          </a:xfrm>
          <a:prstGeom prst="rect">
            <a:avLst/>
          </a:prstGeom>
        </p:spPr>
      </p:pic>
      <p:sp>
        <p:nvSpPr>
          <p:cNvPr id="21" name="Title 14">
            <a:extLst>
              <a:ext uri="{FF2B5EF4-FFF2-40B4-BE49-F238E27FC236}">
                <a16:creationId xmlns:a16="http://schemas.microsoft.com/office/drawing/2014/main" id="{B668798E-0E9B-4FD3-8D5B-572D907655C2}"/>
              </a:ext>
            </a:extLst>
          </p:cNvPr>
          <p:cNvSpPr txBox="1">
            <a:spLocks/>
          </p:cNvSpPr>
          <p:nvPr/>
        </p:nvSpPr>
        <p:spPr>
          <a:xfrm>
            <a:off x="225651" y="78531"/>
            <a:ext cx="6057343" cy="239467"/>
          </a:xfrm>
          <a:prstGeom prst="rect">
            <a:avLst/>
          </a:prstGeom>
        </p:spPr>
        <p:txBody>
          <a:bodyPr vert="horz" lIns="2703" tIns="2703" rIns="2703" bIns="2703"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3800" b="1" i="1" dirty="0">
                <a:solidFill>
                  <a:schemeClr val="bg1"/>
                </a:solidFill>
                <a:latin typeface="Calibri"/>
              </a:rPr>
              <a:t>From Data Governance Architecture to Data Management Lifecycle</a:t>
            </a:r>
            <a:endParaRPr lang="en-AU" sz="3700" b="1" i="1" dirty="0">
              <a:latin typeface="+mn-lt"/>
            </a:endParaRPr>
          </a:p>
        </p:txBody>
      </p:sp>
    </p:spTree>
    <p:extLst>
      <p:ext uri="{BB962C8B-B14F-4D97-AF65-F5344CB8AC3E}">
        <p14:creationId xmlns:p14="http://schemas.microsoft.com/office/powerpoint/2010/main" val="4145810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eader_strip_100dpi copy.png">
            <a:extLst>
              <a:ext uri="{FF2B5EF4-FFF2-40B4-BE49-F238E27FC236}">
                <a16:creationId xmlns:a16="http://schemas.microsoft.com/office/drawing/2014/main" id="{3B263985-9018-43E1-B270-8127198C1FBC}"/>
              </a:ext>
            </a:extLst>
          </p:cNvPr>
          <p:cNvPicPr>
            <a:picLocks noChangeAspect="1"/>
          </p:cNvPicPr>
          <p:nvPr/>
        </p:nvPicPr>
        <p:blipFill>
          <a:blip r:embed="rId3"/>
          <a:stretch>
            <a:fillRect/>
          </a:stretch>
        </p:blipFill>
        <p:spPr>
          <a:xfrm>
            <a:off x="5609" y="5659"/>
            <a:ext cx="9155113" cy="304710"/>
          </a:xfrm>
          <a:prstGeom prst="rect">
            <a:avLst/>
          </a:prstGeom>
        </p:spPr>
      </p:pic>
      <p:sp>
        <p:nvSpPr>
          <p:cNvPr id="21" name="Title 14">
            <a:extLst>
              <a:ext uri="{FF2B5EF4-FFF2-40B4-BE49-F238E27FC236}">
                <a16:creationId xmlns:a16="http://schemas.microsoft.com/office/drawing/2014/main" id="{ED2DDC6F-55FD-42A6-A295-16E799912A3B}"/>
              </a:ext>
            </a:extLst>
          </p:cNvPr>
          <p:cNvSpPr txBox="1">
            <a:spLocks/>
          </p:cNvSpPr>
          <p:nvPr/>
        </p:nvSpPr>
        <p:spPr>
          <a:xfrm>
            <a:off x="225652" y="78531"/>
            <a:ext cx="3028070" cy="239467"/>
          </a:xfrm>
          <a:prstGeom prst="rect">
            <a:avLst/>
          </a:prstGeom>
        </p:spPr>
        <p:txBody>
          <a:bodyPr vert="horz" lIns="2703" tIns="2703" rIns="2703" bIns="2703"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3800" b="1" i="1" dirty="0">
                <a:solidFill>
                  <a:schemeClr val="bg1"/>
                </a:solidFill>
                <a:latin typeface="Calibri"/>
              </a:rPr>
              <a:t>Live Activity -</a:t>
            </a:r>
            <a:endParaRPr lang="en-AU" sz="3700" b="1" i="1" dirty="0">
              <a:solidFill>
                <a:schemeClr val="bg1"/>
              </a:solidFill>
              <a:latin typeface="+mn-lt"/>
            </a:endParaRPr>
          </a:p>
        </p:txBody>
      </p:sp>
      <p:sp>
        <p:nvSpPr>
          <p:cNvPr id="18" name="Rectangle 17">
            <a:extLst>
              <a:ext uri="{FF2B5EF4-FFF2-40B4-BE49-F238E27FC236}">
                <a16:creationId xmlns:a16="http://schemas.microsoft.com/office/drawing/2014/main" id="{7C93B0FB-478C-49E0-9086-316213AC5D2E}"/>
              </a:ext>
            </a:extLst>
          </p:cNvPr>
          <p:cNvSpPr/>
          <p:nvPr/>
        </p:nvSpPr>
        <p:spPr>
          <a:xfrm>
            <a:off x="7637174" y="4947707"/>
            <a:ext cx="767522" cy="11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D92A124D-59D6-480E-ACDA-4156631EE438}"/>
              </a:ext>
            </a:extLst>
          </p:cNvPr>
          <p:cNvSpPr/>
          <p:nvPr/>
        </p:nvSpPr>
        <p:spPr>
          <a:xfrm>
            <a:off x="4688493" y="1485461"/>
            <a:ext cx="4065683" cy="3163541"/>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4615" indent="-104615" defTabSz="743840">
              <a:buFont typeface="Arial" panose="020B0604020202020204" pitchFamily="34" charset="0"/>
              <a:buChar char="•"/>
            </a:pPr>
            <a:endParaRPr lang="en-AU" sz="610">
              <a:solidFill>
                <a:prstClr val="black"/>
              </a:solidFill>
              <a:latin typeface="Arial"/>
            </a:endParaRPr>
          </a:p>
        </p:txBody>
      </p:sp>
      <p:sp>
        <p:nvSpPr>
          <p:cNvPr id="22" name="Title 10">
            <a:extLst>
              <a:ext uri="{FF2B5EF4-FFF2-40B4-BE49-F238E27FC236}">
                <a16:creationId xmlns:a16="http://schemas.microsoft.com/office/drawing/2014/main" id="{833F5062-8D3B-44EC-BB2D-EE8A1937203A}"/>
              </a:ext>
            </a:extLst>
          </p:cNvPr>
          <p:cNvSpPr txBox="1">
            <a:spLocks/>
          </p:cNvSpPr>
          <p:nvPr/>
        </p:nvSpPr>
        <p:spPr>
          <a:xfrm>
            <a:off x="359421" y="310234"/>
            <a:ext cx="8239482" cy="375566"/>
          </a:xfrm>
          <a:prstGeom prst="rect">
            <a:avLst/>
          </a:prstGeom>
        </p:spPr>
        <p:txBody>
          <a:bodyPr/>
          <a:lstStyle>
            <a:lvl1pPr algn="l" defTabSz="343328" rtl="0" eaLnBrk="1" fontAlgn="base" hangingPunct="1">
              <a:lnSpc>
                <a:spcPts val="2253"/>
              </a:lnSpc>
              <a:spcBef>
                <a:spcPct val="0"/>
              </a:spcBef>
              <a:spcAft>
                <a:spcPct val="0"/>
              </a:spcAft>
              <a:defRPr sz="2403" kern="1200">
                <a:solidFill>
                  <a:srgbClr val="385CC4"/>
                </a:solidFill>
                <a:latin typeface="Arial"/>
                <a:ea typeface="ＭＳ Ｐゴシック" pitchFamily="-89" charset="-128"/>
                <a:cs typeface="Arial"/>
              </a:defRPr>
            </a:lvl1pPr>
            <a:lvl2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2pPr>
            <a:lvl3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3pPr>
            <a:lvl4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4pPr>
            <a:lvl5pPr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5pPr>
            <a:lvl6pPr marL="343328"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6pPr>
            <a:lvl7pPr marL="686657"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7pPr>
            <a:lvl8pPr marL="1029986"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8pPr>
            <a:lvl9pPr marL="1373315" algn="l" defTabSz="343328" rtl="0" eaLnBrk="1" fontAlgn="base" hangingPunct="1">
              <a:lnSpc>
                <a:spcPts val="2253"/>
              </a:lnSpc>
              <a:spcBef>
                <a:spcPct val="0"/>
              </a:spcBef>
              <a:spcAft>
                <a:spcPct val="0"/>
              </a:spcAft>
              <a:defRPr sz="2253">
                <a:solidFill>
                  <a:schemeClr val="tx1"/>
                </a:solidFill>
                <a:latin typeface="Arial" pitchFamily="-89" charset="0"/>
                <a:ea typeface="ＭＳ Ｐゴシック" pitchFamily="-89" charset="-128"/>
              </a:defRPr>
            </a:lvl9pPr>
          </a:lstStyle>
          <a:p>
            <a:r>
              <a:rPr lang="en-AU"/>
              <a:t>Data Catalogue &amp; Lineage</a:t>
            </a:r>
            <a:endParaRPr lang="en-AU" dirty="0"/>
          </a:p>
        </p:txBody>
      </p:sp>
      <p:sp>
        <p:nvSpPr>
          <p:cNvPr id="23" name="Content Placeholder 10">
            <a:extLst>
              <a:ext uri="{FF2B5EF4-FFF2-40B4-BE49-F238E27FC236}">
                <a16:creationId xmlns:a16="http://schemas.microsoft.com/office/drawing/2014/main" id="{ED8C9CD8-AAF8-4697-A785-3BCF7BAF41F1}"/>
              </a:ext>
            </a:extLst>
          </p:cNvPr>
          <p:cNvSpPr txBox="1">
            <a:spLocks/>
          </p:cNvSpPr>
          <p:nvPr/>
        </p:nvSpPr>
        <p:spPr>
          <a:xfrm>
            <a:off x="1162970" y="1039456"/>
            <a:ext cx="7030349" cy="169149"/>
          </a:xfrm>
          <a:prstGeom prst="rect">
            <a:avLst/>
          </a:prstGeom>
          <a:noFill/>
          <a:effectLst/>
        </p:spPr>
        <p:txBody>
          <a:bodyPr wrap="square" lIns="0" tIns="0" rIns="0" bIns="0" anchor="t">
            <a:spAutoFit/>
          </a:bodyPr>
          <a:lstStyle>
            <a:defPPr>
              <a:defRPr lang="en-US"/>
            </a:defPPr>
            <a:lvl1pPr defTabSz="914286">
              <a:spcBef>
                <a:spcPct val="0"/>
              </a:spcBef>
              <a:buNone/>
              <a:defRPr sz="1400">
                <a:solidFill>
                  <a:schemeClr val="tx1">
                    <a:lumMod val="50000"/>
                    <a:lumOff val="50000"/>
                  </a:schemeClr>
                </a:solidFill>
                <a:latin typeface="+mj-lt"/>
                <a:ea typeface="+mj-ea"/>
                <a:cs typeface="Arial" panose="020B0604020202020204" pitchFamily="34" charset="0"/>
              </a:defRPr>
            </a:lvl1pPr>
          </a:lstStyle>
          <a:p>
            <a:pPr defTabSz="557880">
              <a:defRPr/>
            </a:pPr>
            <a:r>
              <a:rPr lang="en-AU" sz="1099" dirty="0">
                <a:solidFill>
                  <a:prstClr val="black">
                    <a:lumMod val="50000"/>
                    <a:lumOff val="50000"/>
                  </a:prstClr>
                </a:solidFill>
                <a:latin typeface="Arial"/>
              </a:rPr>
              <a:t>A single source of truth capture our data asset enabling our team visibility of the data asset that we have</a:t>
            </a:r>
          </a:p>
        </p:txBody>
      </p:sp>
      <p:pic>
        <p:nvPicPr>
          <p:cNvPr id="24" name="Graphic 23" descr="Seeds">
            <a:extLst>
              <a:ext uri="{FF2B5EF4-FFF2-40B4-BE49-F238E27FC236}">
                <a16:creationId xmlns:a16="http://schemas.microsoft.com/office/drawing/2014/main" id="{FBEADFB4-4A5D-4B37-A3AB-71834F0E49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7116" y="1512058"/>
            <a:ext cx="291884" cy="291884"/>
          </a:xfrm>
          <a:prstGeom prst="rect">
            <a:avLst/>
          </a:prstGeom>
        </p:spPr>
      </p:pic>
      <p:pic>
        <p:nvPicPr>
          <p:cNvPr id="25" name="Graphic 24" descr="Watering pot">
            <a:extLst>
              <a:ext uri="{FF2B5EF4-FFF2-40B4-BE49-F238E27FC236}">
                <a16:creationId xmlns:a16="http://schemas.microsoft.com/office/drawing/2014/main" id="{E18C0C3D-F251-48F2-B2A9-32796A1F6F1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7116" y="2435725"/>
            <a:ext cx="291884" cy="291884"/>
          </a:xfrm>
          <a:prstGeom prst="rect">
            <a:avLst/>
          </a:prstGeom>
        </p:spPr>
      </p:pic>
      <p:pic>
        <p:nvPicPr>
          <p:cNvPr id="26" name="Graphic 25" descr="Plant">
            <a:extLst>
              <a:ext uri="{FF2B5EF4-FFF2-40B4-BE49-F238E27FC236}">
                <a16:creationId xmlns:a16="http://schemas.microsoft.com/office/drawing/2014/main" id="{7C9426F1-0D4E-4507-A036-76A62032E0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7116" y="3487782"/>
            <a:ext cx="291884" cy="291884"/>
          </a:xfrm>
          <a:prstGeom prst="rect">
            <a:avLst/>
          </a:prstGeom>
        </p:spPr>
      </p:pic>
      <p:sp>
        <p:nvSpPr>
          <p:cNvPr id="27" name="Rectangle 26">
            <a:extLst>
              <a:ext uri="{FF2B5EF4-FFF2-40B4-BE49-F238E27FC236}">
                <a16:creationId xmlns:a16="http://schemas.microsoft.com/office/drawing/2014/main" id="{D0F1A65C-7774-4B97-9BAE-CD9F6C11102A}"/>
              </a:ext>
            </a:extLst>
          </p:cNvPr>
          <p:cNvSpPr/>
          <p:nvPr/>
        </p:nvSpPr>
        <p:spPr>
          <a:xfrm>
            <a:off x="514953" y="1518389"/>
            <a:ext cx="3948648" cy="3163541"/>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4615" indent="-104615" defTabSz="743840">
              <a:buFont typeface="Arial" panose="020B0604020202020204" pitchFamily="34" charset="0"/>
              <a:buChar char="•"/>
            </a:pPr>
            <a:endParaRPr lang="en-AU" sz="610">
              <a:solidFill>
                <a:prstClr val="black"/>
              </a:solidFill>
              <a:latin typeface="Arial"/>
            </a:endParaRPr>
          </a:p>
        </p:txBody>
      </p:sp>
      <p:sp>
        <p:nvSpPr>
          <p:cNvPr id="28" name="Rectangle 27">
            <a:extLst>
              <a:ext uri="{FF2B5EF4-FFF2-40B4-BE49-F238E27FC236}">
                <a16:creationId xmlns:a16="http://schemas.microsoft.com/office/drawing/2014/main" id="{5AB44D4A-38B8-49D6-A130-3D25D4D49D09}"/>
              </a:ext>
            </a:extLst>
          </p:cNvPr>
          <p:cNvSpPr/>
          <p:nvPr/>
        </p:nvSpPr>
        <p:spPr>
          <a:xfrm>
            <a:off x="4686890" y="1375972"/>
            <a:ext cx="1782857" cy="129608"/>
          </a:xfrm>
          <a:prstGeom prst="rect">
            <a:avLst/>
          </a:prstGeom>
          <a:solidFill>
            <a:srgbClr val="3F8EFE"/>
          </a:solidFill>
          <a:ln w="3175" algn="ctr">
            <a:noFill/>
            <a:miter lim="800000"/>
            <a:headEnd/>
            <a:tailEnd/>
          </a:ln>
        </p:spPr>
        <p:txBody>
          <a:bodyPr wrap="square" lIns="54248" tIns="54248" rIns="54248" bIns="54248" rtlCol="0" anchor="ctr"/>
          <a:lstStyle/>
          <a:p>
            <a:pPr algn="ctr" defTabSz="557949">
              <a:lnSpc>
                <a:spcPct val="106000"/>
              </a:lnSpc>
            </a:pPr>
            <a:r>
              <a:rPr lang="en-AU" sz="671" b="1" dirty="0">
                <a:solidFill>
                  <a:srgbClr val="FFFFFF"/>
                </a:solidFill>
                <a:latin typeface="Helvetica" panose="020B0604020202020204" pitchFamily="34" charset="0"/>
                <a:cs typeface="Helvetica" panose="020B0604020202020204" pitchFamily="34" charset="0"/>
              </a:rPr>
              <a:t>What will be delivered &amp; when</a:t>
            </a:r>
          </a:p>
        </p:txBody>
      </p:sp>
      <p:sp>
        <p:nvSpPr>
          <p:cNvPr id="29" name="Rectangle 28">
            <a:extLst>
              <a:ext uri="{FF2B5EF4-FFF2-40B4-BE49-F238E27FC236}">
                <a16:creationId xmlns:a16="http://schemas.microsoft.com/office/drawing/2014/main" id="{0AC5563F-7BE4-4FB7-8CC3-2CEA2387116F}"/>
              </a:ext>
            </a:extLst>
          </p:cNvPr>
          <p:cNvSpPr/>
          <p:nvPr/>
        </p:nvSpPr>
        <p:spPr>
          <a:xfrm>
            <a:off x="1102867" y="1369361"/>
            <a:ext cx="2588421" cy="1012892"/>
          </a:xfrm>
          <a:prstGeom prst="rect">
            <a:avLst/>
          </a:prstGeom>
          <a:solidFill>
            <a:srgbClr val="3F8EFE"/>
          </a:solidFill>
          <a:ln w="3175" algn="ctr">
            <a:noFill/>
            <a:miter lim="800000"/>
            <a:headEnd/>
            <a:tailEnd/>
          </a:ln>
        </p:spPr>
        <p:txBody>
          <a:bodyPr wrap="square" lIns="54248" tIns="54248" rIns="54248" bIns="54248" rtlCol="0" anchor="ctr"/>
          <a:lstStyle/>
          <a:p>
            <a:pPr algn="ctr" defTabSz="557949">
              <a:lnSpc>
                <a:spcPct val="106000"/>
              </a:lnSpc>
            </a:pPr>
            <a:r>
              <a:rPr lang="fr-FR" sz="671" b="1" dirty="0">
                <a:solidFill>
                  <a:srgbClr val="FFFFFF"/>
                </a:solidFill>
                <a:latin typeface="Helvetica" panose="020B0604020202020204" pitchFamily="34" charset="0"/>
                <a:cs typeface="Helvetica" panose="020B0604020202020204" pitchFamily="34" charset="0"/>
              </a:rPr>
              <a:t>Data Catalogue  and Lignage </a:t>
            </a:r>
          </a:p>
          <a:p>
            <a:pPr algn="ctr" defTabSz="557949">
              <a:lnSpc>
                <a:spcPct val="106000"/>
              </a:lnSpc>
            </a:pPr>
            <a:endParaRPr lang="fr-FR" sz="671" b="1" dirty="0">
              <a:solidFill>
                <a:srgbClr val="FFFFFF"/>
              </a:solidFill>
              <a:latin typeface="Helvetica" panose="020B0604020202020204" pitchFamily="34" charset="0"/>
              <a:cs typeface="Helvetica" panose="020B0604020202020204" pitchFamily="34" charset="0"/>
            </a:endParaRPr>
          </a:p>
          <a:p>
            <a:pPr algn="ctr" defTabSz="557949">
              <a:lnSpc>
                <a:spcPct val="106000"/>
              </a:lnSpc>
            </a:pPr>
            <a:endParaRPr lang="fr-FR" sz="671" b="1" dirty="0">
              <a:solidFill>
                <a:srgbClr val="FFFFFF"/>
              </a:solidFill>
              <a:latin typeface="Helvetica" panose="020B0604020202020204" pitchFamily="34" charset="0"/>
              <a:cs typeface="Helvetica" panose="020B0604020202020204" pitchFamily="34" charset="0"/>
            </a:endParaRPr>
          </a:p>
          <a:p>
            <a:pPr algn="ctr" defTabSz="557949">
              <a:lnSpc>
                <a:spcPct val="106000"/>
              </a:lnSpc>
            </a:pPr>
            <a:r>
              <a:rPr lang="fr-FR" sz="671" b="1" dirty="0">
                <a:solidFill>
                  <a:srgbClr val="FFFFFF"/>
                </a:solidFill>
                <a:latin typeface="Helvetica" panose="020B0604020202020204" pitchFamily="34" charset="0"/>
                <a:cs typeface="Helvetica" panose="020B0604020202020204" pitchFamily="34" charset="0"/>
              </a:rPr>
              <a:t>Live discussion</a:t>
            </a:r>
            <a:endParaRPr lang="en-AU" sz="671" b="1"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15020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CA671-1E50-4B98-972F-DB990CC7E8BE}"/>
              </a:ext>
            </a:extLst>
          </p:cNvPr>
          <p:cNvSpPr>
            <a:spLocks noGrp="1"/>
          </p:cNvSpPr>
          <p:nvPr>
            <p:ph idx="1"/>
          </p:nvPr>
        </p:nvSpPr>
        <p:spPr>
          <a:xfrm>
            <a:off x="723193" y="1689101"/>
            <a:ext cx="6558451" cy="2911475"/>
          </a:xfrm>
        </p:spPr>
        <p:txBody>
          <a:bodyPr/>
          <a:lstStyle/>
          <a:p>
            <a:r>
              <a:rPr lang="en-AU" sz="2000" dirty="0"/>
              <a:t>What does Data Governance Architecture mean to you;</a:t>
            </a:r>
          </a:p>
          <a:p>
            <a:r>
              <a:rPr lang="en-AU" sz="2000" dirty="0"/>
              <a:t>Name one of the metadata classifications</a:t>
            </a:r>
          </a:p>
          <a:p>
            <a:r>
              <a:rPr lang="en-AU" sz="2000" dirty="0"/>
              <a:t>Name the data flows within the Data Management Lifecycle </a:t>
            </a:r>
          </a:p>
          <a:p>
            <a:endParaRPr lang="en-AU" dirty="0"/>
          </a:p>
          <a:p>
            <a:endParaRPr lang="en-AU" dirty="0"/>
          </a:p>
          <a:p>
            <a:endParaRPr lang="en-AU" dirty="0"/>
          </a:p>
        </p:txBody>
      </p:sp>
      <p:sp>
        <p:nvSpPr>
          <p:cNvPr id="3" name="Slide Number Placeholder 2">
            <a:extLst>
              <a:ext uri="{FF2B5EF4-FFF2-40B4-BE49-F238E27FC236}">
                <a16:creationId xmlns:a16="http://schemas.microsoft.com/office/drawing/2014/main" id="{D018F13E-6C9E-4893-B138-4D791B155D32}"/>
              </a:ext>
            </a:extLst>
          </p:cNvPr>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5027981-8991-894F-AA38-4332D62C8072}" type="slidenum">
              <a:rPr kumimoji="0" lang="en-US" altLang="en-US" sz="676" b="0" i="0" u="none" strike="noStrike" kern="1200" cap="none" spc="0" normalizeH="0" baseline="0" noProof="0" smtClean="0">
                <a:ln>
                  <a:noFill/>
                </a:ln>
                <a:solidFill>
                  <a:srgbClr val="666666"/>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altLang="en-US" sz="676" b="0" i="0" u="none" strike="noStrike" kern="1200" cap="none" spc="0" normalizeH="0" baseline="0" noProof="0" dirty="0">
              <a:ln>
                <a:noFill/>
              </a:ln>
              <a:solidFill>
                <a:srgbClr val="666666"/>
              </a:solidFill>
              <a:effectLst/>
              <a:uLnTx/>
              <a:uFillTx/>
              <a:latin typeface="Arial" panose="020B0604020202020204" pitchFamily="34" charset="0"/>
              <a:ea typeface="ＭＳ Ｐゴシック" panose="020B0600070205080204" pitchFamily="34" charset="-128"/>
              <a:cs typeface="+mn-cs"/>
            </a:endParaRPr>
          </a:p>
        </p:txBody>
      </p:sp>
      <p:sp>
        <p:nvSpPr>
          <p:cNvPr id="4" name="Title 3">
            <a:extLst>
              <a:ext uri="{FF2B5EF4-FFF2-40B4-BE49-F238E27FC236}">
                <a16:creationId xmlns:a16="http://schemas.microsoft.com/office/drawing/2014/main" id="{F9484AEE-23DD-4749-BE1A-BFE97BEB8BE5}"/>
              </a:ext>
            </a:extLst>
          </p:cNvPr>
          <p:cNvSpPr>
            <a:spLocks noGrp="1"/>
          </p:cNvSpPr>
          <p:nvPr>
            <p:ph type="title"/>
          </p:nvPr>
        </p:nvSpPr>
        <p:spPr/>
        <p:txBody>
          <a:bodyPr/>
          <a:lstStyle/>
          <a:p>
            <a:r>
              <a:rPr lang="en-AU" dirty="0"/>
              <a:t>Activity</a:t>
            </a:r>
          </a:p>
        </p:txBody>
      </p:sp>
      <p:pic>
        <p:nvPicPr>
          <p:cNvPr id="5" name="image3.png">
            <a:extLst>
              <a:ext uri="{FF2B5EF4-FFF2-40B4-BE49-F238E27FC236}">
                <a16:creationId xmlns:a16="http://schemas.microsoft.com/office/drawing/2014/main" id="{21CE45D8-61C4-4D76-AFA3-E2147A774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72" y="1531107"/>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723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6" name="TextBox 5">
            <a:extLst>
              <a:ext uri="{FF2B5EF4-FFF2-40B4-BE49-F238E27FC236}">
                <a16:creationId xmlns:a16="http://schemas.microsoft.com/office/drawing/2014/main" id="{3A8FE4B9-9D9A-432B-85BC-F2E966F0E653}"/>
              </a:ext>
            </a:extLst>
          </p:cNvPr>
          <p:cNvSpPr txBox="1"/>
          <p:nvPr/>
        </p:nvSpPr>
        <p:spPr>
          <a:xfrm>
            <a:off x="363794" y="273650"/>
            <a:ext cx="8465162" cy="120032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rPr>
              <a:t>Session 3: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rPr>
              <a:t>	</a:t>
            </a:r>
            <a:r>
              <a:rPr kumimoji="0" lang="en-AU" sz="2400" b="0" i="0" u="none" strike="noStrike" kern="1200" cap="none" spc="0" normalizeH="0" baseline="0" noProof="0" dirty="0">
                <a:ln>
                  <a:noFill/>
                </a:ln>
                <a:solidFill>
                  <a:srgbClr val="0070C0"/>
                </a:solidFill>
                <a:effectLst/>
                <a:uLnTx/>
                <a:uFillTx/>
                <a:latin typeface="Segoe UI Emoji" panose="020B0502040204020203" pitchFamily="34" charset="0"/>
                <a:ea typeface="Segoe UI Emoji" panose="020B0502040204020203" pitchFamily="34" charset="0"/>
                <a:cs typeface="+mn-cs"/>
              </a:rPr>
              <a:t>Learnings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4F81BD"/>
              </a:solidFill>
              <a:effectLst/>
              <a:uLnTx/>
              <a:uFillTx/>
              <a:latin typeface="Segoe UI Emoji" panose="020B0502040204020203" pitchFamily="34" charset="0"/>
              <a:ea typeface="Segoe UI Emoji" panose="020B0502040204020203" pitchFamily="34" charset="0"/>
              <a:cs typeface="+mn-cs"/>
            </a:endParaRPr>
          </a:p>
        </p:txBody>
      </p:sp>
      <p:pic>
        <p:nvPicPr>
          <p:cNvPr id="29" name="Graphic 28" descr="Research">
            <a:extLst>
              <a:ext uri="{FF2B5EF4-FFF2-40B4-BE49-F238E27FC236}">
                <a16:creationId xmlns:a16="http://schemas.microsoft.com/office/drawing/2014/main" id="{217BDB5F-597E-406F-AE2A-6A61F2F42C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1134" y="578360"/>
            <a:ext cx="646250" cy="646250"/>
          </a:xfrm>
          <a:prstGeom prst="rect">
            <a:avLst/>
          </a:prstGeom>
        </p:spPr>
      </p:pic>
      <p:pic>
        <p:nvPicPr>
          <p:cNvPr id="30" name="Picture 29" descr="header_strip_100dpi copy.png">
            <a:extLst>
              <a:ext uri="{FF2B5EF4-FFF2-40B4-BE49-F238E27FC236}">
                <a16:creationId xmlns:a16="http://schemas.microsoft.com/office/drawing/2014/main" id="{72AD664D-E49F-46F3-A723-F110219EC906}"/>
              </a:ext>
            </a:extLst>
          </p:cNvPr>
          <p:cNvPicPr>
            <a:picLocks noChangeAspect="1"/>
          </p:cNvPicPr>
          <p:nvPr/>
        </p:nvPicPr>
        <p:blipFill>
          <a:blip r:embed="rId5"/>
          <a:stretch>
            <a:fillRect/>
          </a:stretch>
        </p:blipFill>
        <p:spPr>
          <a:xfrm>
            <a:off x="-1" y="51"/>
            <a:ext cx="9155113" cy="304710"/>
          </a:xfrm>
          <a:prstGeom prst="rect">
            <a:avLst/>
          </a:prstGeom>
        </p:spPr>
      </p:pic>
      <p:sp>
        <p:nvSpPr>
          <p:cNvPr id="2" name="Rectangle 1">
            <a:extLst>
              <a:ext uri="{FF2B5EF4-FFF2-40B4-BE49-F238E27FC236}">
                <a16:creationId xmlns:a16="http://schemas.microsoft.com/office/drawing/2014/main" id="{BFAC0F6E-0C74-4C45-9C65-BED531EFDDD6}"/>
              </a:ext>
            </a:extLst>
          </p:cNvPr>
          <p:cNvSpPr/>
          <p:nvPr/>
        </p:nvSpPr>
        <p:spPr>
          <a:xfrm>
            <a:off x="742428" y="1288213"/>
            <a:ext cx="7514468" cy="1477328"/>
          </a:xfrm>
          <a:prstGeom prst="rect">
            <a:avLst/>
          </a:prstGeom>
        </p:spPr>
        <p:txBody>
          <a:bodyPr wrap="square">
            <a:spAutoFit/>
          </a:bodyPr>
          <a:lstStyle/>
          <a:p>
            <a:pPr marL="285750" indent="-285750">
              <a:buFont typeface="Arial" panose="020B0604020202020204" pitchFamily="34" charset="0"/>
              <a:buChar char="•"/>
            </a:pPr>
            <a:r>
              <a:rPr lang="en-AU" dirty="0"/>
              <a:t>Role of the Data Steward / Data Custodian </a:t>
            </a:r>
          </a:p>
          <a:p>
            <a:pPr marL="285750" lvl="0" indent="-285750">
              <a:buFont typeface="Arial" panose="020B0604020202020204" pitchFamily="34" charset="0"/>
              <a:buChar char="•"/>
            </a:pPr>
            <a:r>
              <a:rPr lang="en-AU" dirty="0"/>
              <a:t>Governance as a Discipline</a:t>
            </a:r>
          </a:p>
          <a:p>
            <a:pPr marL="285750" lvl="0" indent="-285750">
              <a:buFont typeface="Arial" panose="020B0604020202020204" pitchFamily="34" charset="0"/>
              <a:buChar char="•"/>
            </a:pPr>
            <a:r>
              <a:rPr lang="en-AU" dirty="0"/>
              <a:t>The Future of DA  - Event based, Real time streaming, micro services and interoperability</a:t>
            </a:r>
          </a:p>
          <a:p>
            <a:pPr marL="285750" lvl="0" indent="-285750">
              <a:buFont typeface="Arial" panose="020B0604020202020204" pitchFamily="34" charset="0"/>
              <a:buChar char="•"/>
            </a:pPr>
            <a:r>
              <a:rPr lang="en-AU" dirty="0"/>
              <a:t>The role of the Experience Owner / Client Owner </a:t>
            </a:r>
          </a:p>
        </p:txBody>
      </p:sp>
    </p:spTree>
    <p:extLst>
      <p:ext uri="{BB962C8B-B14F-4D97-AF65-F5344CB8AC3E}">
        <p14:creationId xmlns:p14="http://schemas.microsoft.com/office/powerpoint/2010/main" val="684229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eader_strip_100dpi copy.png">
            <a:extLst>
              <a:ext uri="{FF2B5EF4-FFF2-40B4-BE49-F238E27FC236}">
                <a16:creationId xmlns:a16="http://schemas.microsoft.com/office/drawing/2014/main" id="{3796184F-5607-42A8-A877-57D3BAECF1C0}"/>
              </a:ext>
            </a:extLst>
          </p:cNvPr>
          <p:cNvPicPr>
            <a:picLocks noChangeAspect="1"/>
          </p:cNvPicPr>
          <p:nvPr/>
        </p:nvPicPr>
        <p:blipFill>
          <a:blip r:embed="rId3"/>
          <a:stretch>
            <a:fillRect/>
          </a:stretch>
        </p:blipFill>
        <p:spPr>
          <a:xfrm>
            <a:off x="-1" y="50"/>
            <a:ext cx="9155113" cy="304710"/>
          </a:xfrm>
          <a:prstGeom prst="rect">
            <a:avLst/>
          </a:prstGeom>
        </p:spPr>
      </p:pic>
      <p:sp>
        <p:nvSpPr>
          <p:cNvPr id="8" name="TextBox 7">
            <a:extLst>
              <a:ext uri="{FF2B5EF4-FFF2-40B4-BE49-F238E27FC236}">
                <a16:creationId xmlns:a16="http://schemas.microsoft.com/office/drawing/2014/main" id="{95166EA3-D4D8-4293-8B28-1BCB03D4CAE9}"/>
              </a:ext>
            </a:extLst>
          </p:cNvPr>
          <p:cNvSpPr txBox="1"/>
          <p:nvPr/>
        </p:nvSpPr>
        <p:spPr>
          <a:xfrm>
            <a:off x="1334906" y="408972"/>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rgbClr val="1F497D"/>
                </a:solidFill>
                <a:latin typeface="Segoe UI" panose="020B0502040204020203" pitchFamily="34" charset="0"/>
                <a:ea typeface="+mn-ea"/>
                <a:cs typeface="Segoe UI" panose="020B0502040204020203" pitchFamily="34" charset="0"/>
              </a:rPr>
              <a:t>CONTEXT – Roles of the Data Steward and Data Custodian </a:t>
            </a:r>
            <a:endParaRPr lang="en-AU" sz="1502" dirty="0">
              <a:solidFill>
                <a:srgbClr val="1F497D"/>
              </a:solidFill>
              <a:latin typeface="Segoe UI" panose="020B0502040204020203" pitchFamily="34" charset="0"/>
              <a:ea typeface="+mn-ea"/>
              <a:cs typeface="Segoe UI" panose="020B0502040204020203" pitchFamily="34" charset="0"/>
            </a:endParaRPr>
          </a:p>
        </p:txBody>
      </p:sp>
      <p:sp>
        <p:nvSpPr>
          <p:cNvPr id="42" name="Slide Number Placeholder 5">
            <a:extLst>
              <a:ext uri="{FF2B5EF4-FFF2-40B4-BE49-F238E27FC236}">
                <a16:creationId xmlns:a16="http://schemas.microsoft.com/office/drawing/2014/main" id="{53141218-C79B-4718-9A7B-BE23BE0EFB74}"/>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56</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2F5E9FEF-0FCE-43ED-9DD1-E52D6AA3C579}"/>
              </a:ext>
            </a:extLst>
          </p:cNvPr>
          <p:cNvSpPr/>
          <p:nvPr/>
        </p:nvSpPr>
        <p:spPr>
          <a:xfrm>
            <a:off x="4697810" y="1826529"/>
            <a:ext cx="3437918" cy="1567040"/>
          </a:xfrm>
          <a:prstGeom prst="rect">
            <a:avLst/>
          </a:prstGeom>
          <a:solidFill>
            <a:srgbClr val="DDE7FF"/>
          </a:solidFill>
          <a:ln w="25400" cap="flat" cmpd="sng" algn="ctr">
            <a:noFill/>
            <a:prstDash val="solid"/>
          </a:ln>
          <a:effectLst/>
        </p:spPr>
        <p:txBody>
          <a:bodyPr rtlCol="0" anchor="ctr"/>
          <a:lstStyle/>
          <a:p>
            <a:pPr algn="ctr" defTabSz="743749" fontAlgn="auto">
              <a:spcBef>
                <a:spcPts val="0"/>
              </a:spcBef>
              <a:spcAft>
                <a:spcPts val="0"/>
              </a:spcAft>
              <a:defRPr/>
            </a:pPr>
            <a:endParaRPr lang="en-AU" sz="1464" kern="0">
              <a:solidFill>
                <a:prstClr val="white"/>
              </a:solidFill>
            </a:endParaRPr>
          </a:p>
        </p:txBody>
      </p:sp>
      <p:sp>
        <p:nvSpPr>
          <p:cNvPr id="12" name="Rectangle 11">
            <a:extLst>
              <a:ext uri="{FF2B5EF4-FFF2-40B4-BE49-F238E27FC236}">
                <a16:creationId xmlns:a16="http://schemas.microsoft.com/office/drawing/2014/main" id="{ED8D484F-7860-4AE0-82B0-AB8A70946777}"/>
              </a:ext>
            </a:extLst>
          </p:cNvPr>
          <p:cNvSpPr/>
          <p:nvPr/>
        </p:nvSpPr>
        <p:spPr>
          <a:xfrm>
            <a:off x="961270" y="1826529"/>
            <a:ext cx="3524038" cy="1567040"/>
          </a:xfrm>
          <a:prstGeom prst="rect">
            <a:avLst/>
          </a:prstGeom>
          <a:solidFill>
            <a:srgbClr val="DDE7FF"/>
          </a:solidFill>
          <a:ln w="25400" cap="flat" cmpd="sng" algn="ctr">
            <a:noFill/>
            <a:prstDash val="solid"/>
          </a:ln>
          <a:effectLst/>
        </p:spPr>
        <p:txBody>
          <a:bodyPr rtlCol="0" anchor="ctr"/>
          <a:lstStyle/>
          <a:p>
            <a:pPr algn="ctr" defTabSz="743749" fontAlgn="auto">
              <a:spcBef>
                <a:spcPts val="0"/>
              </a:spcBef>
              <a:spcAft>
                <a:spcPts val="0"/>
              </a:spcAft>
              <a:defRPr/>
            </a:pPr>
            <a:endParaRPr lang="en-AU" sz="1464" kern="0">
              <a:solidFill>
                <a:prstClr val="white"/>
              </a:solidFill>
            </a:endParaRPr>
          </a:p>
        </p:txBody>
      </p:sp>
      <p:sp>
        <p:nvSpPr>
          <p:cNvPr id="13" name="Content Placeholder 10">
            <a:extLst>
              <a:ext uri="{FF2B5EF4-FFF2-40B4-BE49-F238E27FC236}">
                <a16:creationId xmlns:a16="http://schemas.microsoft.com/office/drawing/2014/main" id="{62C35B06-0B68-4093-8FE0-84D1CA708F7E}"/>
              </a:ext>
            </a:extLst>
          </p:cNvPr>
          <p:cNvSpPr txBox="1">
            <a:spLocks/>
          </p:cNvSpPr>
          <p:nvPr/>
        </p:nvSpPr>
        <p:spPr>
          <a:xfrm>
            <a:off x="950343" y="1121256"/>
            <a:ext cx="7029433" cy="323422"/>
          </a:xfrm>
          <a:prstGeom prst="rect">
            <a:avLst/>
          </a:prstGeom>
          <a:noFill/>
          <a:effectLst/>
        </p:spPr>
        <p:txBody>
          <a:bodyPr wrap="square" lIns="0" tIns="0" rIns="0" bIns="0" anchor="t">
            <a:spAutoFit/>
          </a:bodyPr>
          <a:lstStyle>
            <a:defPPr>
              <a:defRPr lang="en-US"/>
            </a:defPPr>
            <a:lvl1pPr defTabSz="914286">
              <a:spcBef>
                <a:spcPct val="0"/>
              </a:spcBef>
              <a:buNone/>
              <a:defRPr sz="1400">
                <a:solidFill>
                  <a:schemeClr val="tx1">
                    <a:lumMod val="50000"/>
                    <a:lumOff val="50000"/>
                  </a:schemeClr>
                </a:solidFill>
                <a:latin typeface="+mj-lt"/>
                <a:ea typeface="+mj-ea"/>
                <a:cs typeface="Arial" panose="020B0604020202020204" pitchFamily="34" charset="0"/>
              </a:defRPr>
            </a:lvl1pPr>
          </a:lstStyle>
          <a:p>
            <a:pPr defTabSz="557811">
              <a:defRPr/>
            </a:pPr>
            <a:r>
              <a:rPr lang="en-AU" sz="1051" dirty="0">
                <a:solidFill>
                  <a:prstClr val="black">
                    <a:lumMod val="50000"/>
                    <a:lumOff val="50000"/>
                  </a:prstClr>
                </a:solidFill>
                <a:latin typeface="+mn-lt"/>
              </a:rPr>
              <a:t>The Data Stewardship RACI and Roles &amp; Responsibilities will provide clarity on the key decision points and decision owners across the data lifecycle. </a:t>
            </a:r>
          </a:p>
        </p:txBody>
      </p:sp>
      <p:pic>
        <p:nvPicPr>
          <p:cNvPr id="14" name="Picture 13">
            <a:extLst>
              <a:ext uri="{FF2B5EF4-FFF2-40B4-BE49-F238E27FC236}">
                <a16:creationId xmlns:a16="http://schemas.microsoft.com/office/drawing/2014/main" id="{9D35EABB-4769-4BD0-BF83-843702868299}"/>
              </a:ext>
            </a:extLst>
          </p:cNvPr>
          <p:cNvPicPr>
            <a:picLocks noChangeAspect="1"/>
          </p:cNvPicPr>
          <p:nvPr/>
        </p:nvPicPr>
        <p:blipFill rotWithShape="1">
          <a:blip r:embed="rId4"/>
          <a:srcRect l="-1" t="7758" r="1117" b="2527"/>
          <a:stretch/>
        </p:blipFill>
        <p:spPr>
          <a:xfrm>
            <a:off x="4742962" y="1991820"/>
            <a:ext cx="3350051" cy="1365663"/>
          </a:xfrm>
          <a:prstGeom prst="rect">
            <a:avLst/>
          </a:prstGeom>
        </p:spPr>
      </p:pic>
      <p:grpSp>
        <p:nvGrpSpPr>
          <p:cNvPr id="15" name="Group 14">
            <a:extLst>
              <a:ext uri="{FF2B5EF4-FFF2-40B4-BE49-F238E27FC236}">
                <a16:creationId xmlns:a16="http://schemas.microsoft.com/office/drawing/2014/main" id="{6AA8B3A9-3008-4F70-A639-77BC5ECB91BE}"/>
              </a:ext>
            </a:extLst>
          </p:cNvPr>
          <p:cNvGrpSpPr/>
          <p:nvPr/>
        </p:nvGrpSpPr>
        <p:grpSpPr>
          <a:xfrm>
            <a:off x="988676" y="2168971"/>
            <a:ext cx="3485568" cy="1188512"/>
            <a:chOff x="120447" y="3760523"/>
            <a:chExt cx="5712853" cy="1947974"/>
          </a:xfrm>
        </p:grpSpPr>
        <p:sp>
          <p:nvSpPr>
            <p:cNvPr id="16" name="Rectangle 15">
              <a:extLst>
                <a:ext uri="{FF2B5EF4-FFF2-40B4-BE49-F238E27FC236}">
                  <a16:creationId xmlns:a16="http://schemas.microsoft.com/office/drawing/2014/main" id="{CF02D1C8-88A6-4739-BA61-47F1FCF96458}"/>
                </a:ext>
              </a:extLst>
            </p:cNvPr>
            <p:cNvSpPr/>
            <p:nvPr/>
          </p:nvSpPr>
          <p:spPr>
            <a:xfrm>
              <a:off x="128687" y="5240167"/>
              <a:ext cx="5704613" cy="468330"/>
            </a:xfrm>
            <a:prstGeom prst="rect">
              <a:avLst/>
            </a:prstGeom>
            <a:solidFill>
              <a:srgbClr val="28397E"/>
            </a:solidFill>
            <a:ln w="25400" cap="flat" cmpd="sng" algn="ctr">
              <a:noFill/>
              <a:prstDash val="solid"/>
            </a:ln>
            <a:effectLst/>
          </p:spPr>
          <p:txBody>
            <a:bodyPr rtlCol="0" anchor="ctr"/>
            <a:lstStyle/>
            <a:p>
              <a:pPr algn="ctr" defTabSz="743749" fontAlgn="auto">
                <a:spcBef>
                  <a:spcPts val="0"/>
                </a:spcBef>
                <a:spcAft>
                  <a:spcPts val="0"/>
                </a:spcAft>
                <a:defRPr/>
              </a:pPr>
              <a:endParaRPr lang="en-AU" sz="1464" kern="0">
                <a:solidFill>
                  <a:prstClr val="white"/>
                </a:solidFill>
              </a:endParaRPr>
            </a:p>
          </p:txBody>
        </p:sp>
        <p:pic>
          <p:nvPicPr>
            <p:cNvPr id="17" name="Picture 16">
              <a:extLst>
                <a:ext uri="{FF2B5EF4-FFF2-40B4-BE49-F238E27FC236}">
                  <a16:creationId xmlns:a16="http://schemas.microsoft.com/office/drawing/2014/main" id="{9118925C-5C93-4C91-A7A3-7FAD103CEFB3}"/>
                </a:ext>
              </a:extLst>
            </p:cNvPr>
            <p:cNvPicPr>
              <a:picLocks noChangeAspect="1"/>
            </p:cNvPicPr>
            <p:nvPr/>
          </p:nvPicPr>
          <p:blipFill rotWithShape="1">
            <a:blip r:embed="rId5"/>
            <a:srcRect r="831"/>
            <a:stretch/>
          </p:blipFill>
          <p:spPr>
            <a:xfrm>
              <a:off x="120447" y="3760523"/>
              <a:ext cx="5665365" cy="1877291"/>
            </a:xfrm>
            <a:prstGeom prst="rect">
              <a:avLst/>
            </a:prstGeom>
          </p:spPr>
        </p:pic>
      </p:grpSp>
      <p:sp>
        <p:nvSpPr>
          <p:cNvPr id="18" name="Text Placeholder 2">
            <a:extLst>
              <a:ext uri="{FF2B5EF4-FFF2-40B4-BE49-F238E27FC236}">
                <a16:creationId xmlns:a16="http://schemas.microsoft.com/office/drawing/2014/main" id="{C8C62C38-912B-4582-9ADC-404748CACC21}"/>
              </a:ext>
            </a:extLst>
          </p:cNvPr>
          <p:cNvSpPr txBox="1">
            <a:spLocks/>
          </p:cNvSpPr>
          <p:nvPr/>
        </p:nvSpPr>
        <p:spPr>
          <a:xfrm>
            <a:off x="1015346" y="1844144"/>
            <a:ext cx="1017663" cy="15473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1"/>
              </a:buClr>
              <a:buSzPct val="100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800" kern="1200" spc="0">
                <a:solidFill>
                  <a:schemeClr val="tx1"/>
                </a:solidFill>
                <a:latin typeface="+mn-lt"/>
                <a:ea typeface="Verdana" charset="0"/>
                <a:cs typeface="Verdana" charset="0"/>
              </a:defRPr>
            </a:lvl2pPr>
            <a:lvl3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600" kern="1200" spc="0">
                <a:solidFill>
                  <a:schemeClr val="tx1"/>
                </a:solidFill>
                <a:latin typeface="+mn-lt"/>
                <a:ea typeface="Verdana" charset="0"/>
                <a:cs typeface="Verdana" charset="0"/>
              </a:defRPr>
            </a:lvl3pPr>
            <a:lvl4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400" kern="1200" spc="0">
                <a:solidFill>
                  <a:schemeClr val="tx1"/>
                </a:solidFill>
                <a:latin typeface="+mn-lt"/>
                <a:ea typeface="Verdana" charset="0"/>
                <a:cs typeface="Verdana" charset="0"/>
              </a:defRPr>
            </a:lvl4pPr>
            <a:lvl5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200" kern="1200" spc="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7881">
              <a:spcBef>
                <a:spcPts val="610"/>
              </a:spcBef>
              <a:buClr>
                <a:prstClr val="black"/>
              </a:buClr>
              <a:tabLst>
                <a:tab pos="1748415" algn="ctr"/>
                <a:tab pos="3496830" algn="r"/>
              </a:tabLst>
              <a:defRPr/>
            </a:pPr>
            <a:r>
              <a:rPr lang="en-AU" sz="610" cap="none" spc="43">
                <a:solidFill>
                  <a:srgbClr val="28397E"/>
                </a:solidFill>
                <a:ea typeface="Open Sans" panose="020B0606030504020204" pitchFamily="34" charset="0"/>
                <a:cs typeface="Segoe UI" panose="020B0502040204020203" pitchFamily="34" charset="0"/>
              </a:rPr>
              <a:t>1. TARGET STATE RACI</a:t>
            </a:r>
          </a:p>
        </p:txBody>
      </p:sp>
      <p:sp>
        <p:nvSpPr>
          <p:cNvPr id="19" name="Text Placeholder 2">
            <a:extLst>
              <a:ext uri="{FF2B5EF4-FFF2-40B4-BE49-F238E27FC236}">
                <a16:creationId xmlns:a16="http://schemas.microsoft.com/office/drawing/2014/main" id="{CCE6EF62-0111-44B0-B18D-675D317BE868}"/>
              </a:ext>
            </a:extLst>
          </p:cNvPr>
          <p:cNvSpPr txBox="1">
            <a:spLocks/>
          </p:cNvSpPr>
          <p:nvPr/>
        </p:nvSpPr>
        <p:spPr>
          <a:xfrm>
            <a:off x="4845823" y="1844144"/>
            <a:ext cx="2147621" cy="16165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1"/>
              </a:buClr>
              <a:buSzPct val="100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800" kern="1200" spc="0">
                <a:solidFill>
                  <a:schemeClr val="tx1"/>
                </a:solidFill>
                <a:latin typeface="+mn-lt"/>
                <a:ea typeface="Verdana" charset="0"/>
                <a:cs typeface="Verdana" charset="0"/>
              </a:defRPr>
            </a:lvl2pPr>
            <a:lvl3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600" kern="1200" spc="0">
                <a:solidFill>
                  <a:schemeClr val="tx1"/>
                </a:solidFill>
                <a:latin typeface="+mn-lt"/>
                <a:ea typeface="Verdana" charset="0"/>
                <a:cs typeface="Verdana" charset="0"/>
              </a:defRPr>
            </a:lvl3pPr>
            <a:lvl4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400" kern="1200" spc="0">
                <a:solidFill>
                  <a:schemeClr val="tx1"/>
                </a:solidFill>
                <a:latin typeface="+mn-lt"/>
                <a:ea typeface="Verdana" charset="0"/>
                <a:cs typeface="Verdana" charset="0"/>
              </a:defRPr>
            </a:lvl4pPr>
            <a:lvl5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200" kern="1200" spc="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7881">
              <a:spcBef>
                <a:spcPts val="610"/>
              </a:spcBef>
              <a:buClr>
                <a:prstClr val="black"/>
              </a:buClr>
              <a:tabLst>
                <a:tab pos="1748415" algn="ctr"/>
                <a:tab pos="3496830" algn="r"/>
              </a:tabLst>
              <a:defRPr/>
            </a:pPr>
            <a:r>
              <a:rPr lang="en-AU" sz="610" cap="none" spc="43">
                <a:solidFill>
                  <a:srgbClr val="28397E"/>
                </a:solidFill>
                <a:ea typeface="Open Sans" panose="020B0606030504020204" pitchFamily="34" charset="0"/>
                <a:cs typeface="Segoe UI" panose="020B0502040204020203" pitchFamily="34" charset="0"/>
              </a:rPr>
              <a:t>2. ROLES &amp; RESPONSIBILITIES</a:t>
            </a:r>
          </a:p>
        </p:txBody>
      </p:sp>
      <p:sp>
        <p:nvSpPr>
          <p:cNvPr id="20" name="Isosceles Triangle 19">
            <a:extLst>
              <a:ext uri="{FF2B5EF4-FFF2-40B4-BE49-F238E27FC236}">
                <a16:creationId xmlns:a16="http://schemas.microsoft.com/office/drawing/2014/main" id="{880C6A6D-4C53-468C-8C81-9F18E7E4905A}"/>
              </a:ext>
            </a:extLst>
          </p:cNvPr>
          <p:cNvSpPr/>
          <p:nvPr/>
        </p:nvSpPr>
        <p:spPr>
          <a:xfrm rot="5400000">
            <a:off x="4402649" y="2448873"/>
            <a:ext cx="404664" cy="180918"/>
          </a:xfrm>
          <a:prstGeom prst="triangle">
            <a:avLst/>
          </a:prstGeom>
          <a:solidFill>
            <a:srgbClr val="5ACBD7"/>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defTabSz="743749" fontAlgn="auto">
              <a:spcBef>
                <a:spcPts val="0"/>
              </a:spcBef>
              <a:spcAft>
                <a:spcPts val="0"/>
              </a:spcAft>
              <a:defRPr/>
            </a:pPr>
            <a:endParaRPr lang="en-AU" sz="1464" kern="0">
              <a:solidFill>
                <a:prstClr val="white"/>
              </a:solidFill>
            </a:endParaRPr>
          </a:p>
        </p:txBody>
      </p:sp>
      <p:sp>
        <p:nvSpPr>
          <p:cNvPr id="21" name="Isosceles Triangle 20">
            <a:extLst>
              <a:ext uri="{FF2B5EF4-FFF2-40B4-BE49-F238E27FC236}">
                <a16:creationId xmlns:a16="http://schemas.microsoft.com/office/drawing/2014/main" id="{8984A93F-F400-4F5F-B349-249755286CC1}"/>
              </a:ext>
            </a:extLst>
          </p:cNvPr>
          <p:cNvSpPr/>
          <p:nvPr/>
        </p:nvSpPr>
        <p:spPr>
          <a:xfrm rot="10800000">
            <a:off x="6120182" y="3417756"/>
            <a:ext cx="404664" cy="180918"/>
          </a:xfrm>
          <a:prstGeom prst="triangle">
            <a:avLst/>
          </a:prstGeom>
          <a:solidFill>
            <a:srgbClr val="5ACBD7"/>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defTabSz="743749" fontAlgn="auto">
              <a:spcBef>
                <a:spcPts val="0"/>
              </a:spcBef>
              <a:spcAft>
                <a:spcPts val="0"/>
              </a:spcAft>
              <a:defRPr/>
            </a:pPr>
            <a:endParaRPr lang="en-AU" sz="1464" kern="0">
              <a:solidFill>
                <a:prstClr val="white"/>
              </a:solidFill>
            </a:endParaRPr>
          </a:p>
        </p:txBody>
      </p:sp>
      <p:sp>
        <p:nvSpPr>
          <p:cNvPr id="22" name="Text Placeholder 2">
            <a:extLst>
              <a:ext uri="{FF2B5EF4-FFF2-40B4-BE49-F238E27FC236}">
                <a16:creationId xmlns:a16="http://schemas.microsoft.com/office/drawing/2014/main" id="{13662C39-ACC1-413D-9130-4E32106ABB0F}"/>
              </a:ext>
            </a:extLst>
          </p:cNvPr>
          <p:cNvSpPr txBox="1">
            <a:spLocks/>
          </p:cNvSpPr>
          <p:nvPr/>
        </p:nvSpPr>
        <p:spPr>
          <a:xfrm>
            <a:off x="1015346" y="3478099"/>
            <a:ext cx="2664026" cy="16165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1"/>
              </a:buClr>
              <a:buSzPct val="100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800" kern="1200" spc="0">
                <a:solidFill>
                  <a:schemeClr val="tx1"/>
                </a:solidFill>
                <a:latin typeface="+mn-lt"/>
                <a:ea typeface="Verdana" charset="0"/>
                <a:cs typeface="Verdana" charset="0"/>
              </a:defRPr>
            </a:lvl2pPr>
            <a:lvl3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600" kern="1200" spc="0">
                <a:solidFill>
                  <a:schemeClr val="tx1"/>
                </a:solidFill>
                <a:latin typeface="+mn-lt"/>
                <a:ea typeface="Verdana" charset="0"/>
                <a:cs typeface="Verdana" charset="0"/>
              </a:defRPr>
            </a:lvl3pPr>
            <a:lvl4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400" kern="1200" spc="0">
                <a:solidFill>
                  <a:schemeClr val="tx1"/>
                </a:solidFill>
                <a:latin typeface="+mn-lt"/>
                <a:ea typeface="Verdana" charset="0"/>
                <a:cs typeface="Verdana" charset="0"/>
              </a:defRPr>
            </a:lvl4pPr>
            <a:lvl5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200" kern="1200" spc="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7881">
              <a:spcBef>
                <a:spcPts val="610"/>
              </a:spcBef>
              <a:buClr>
                <a:prstClr val="black"/>
              </a:buClr>
              <a:tabLst>
                <a:tab pos="1748415" algn="ctr"/>
                <a:tab pos="3496830" algn="r"/>
              </a:tabLst>
              <a:defRPr/>
            </a:pPr>
            <a:r>
              <a:rPr lang="en-AU" sz="610" cap="none" spc="43">
                <a:solidFill>
                  <a:srgbClr val="28397E"/>
                </a:solidFill>
                <a:ea typeface="Open Sans" panose="020B0606030504020204" pitchFamily="34" charset="0"/>
                <a:cs typeface="Segoe UI" panose="020B0502040204020203" pitchFamily="34" charset="0"/>
              </a:rPr>
              <a:t>3. DATA STEWARDSHIP IMPLEMENTATION COMPONENTS</a:t>
            </a:r>
          </a:p>
        </p:txBody>
      </p:sp>
      <p:sp>
        <p:nvSpPr>
          <p:cNvPr id="23" name="Text Placeholder 2">
            <a:extLst>
              <a:ext uri="{FF2B5EF4-FFF2-40B4-BE49-F238E27FC236}">
                <a16:creationId xmlns:a16="http://schemas.microsoft.com/office/drawing/2014/main" id="{95617A0E-EAF3-4EC7-A87E-AC1784854FAF}"/>
              </a:ext>
            </a:extLst>
          </p:cNvPr>
          <p:cNvSpPr txBox="1">
            <a:spLocks/>
          </p:cNvSpPr>
          <p:nvPr/>
        </p:nvSpPr>
        <p:spPr>
          <a:xfrm>
            <a:off x="3034768" y="3682276"/>
            <a:ext cx="1578715" cy="15473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1"/>
              </a:buClr>
              <a:buSzPct val="100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800" kern="1200" spc="0">
                <a:solidFill>
                  <a:schemeClr val="tx1"/>
                </a:solidFill>
                <a:latin typeface="+mn-lt"/>
                <a:ea typeface="Verdana" charset="0"/>
                <a:cs typeface="Verdana" charset="0"/>
              </a:defRPr>
            </a:lvl2pPr>
            <a:lvl3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600" kern="1200" spc="0">
                <a:solidFill>
                  <a:schemeClr val="tx1"/>
                </a:solidFill>
                <a:latin typeface="+mn-lt"/>
                <a:ea typeface="Verdana" charset="0"/>
                <a:cs typeface="Verdana" charset="0"/>
              </a:defRPr>
            </a:lvl3pPr>
            <a:lvl4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400" kern="1200" spc="0">
                <a:solidFill>
                  <a:schemeClr val="tx1"/>
                </a:solidFill>
                <a:latin typeface="+mn-lt"/>
                <a:ea typeface="Verdana" charset="0"/>
                <a:cs typeface="Verdana" charset="0"/>
              </a:defRPr>
            </a:lvl4pPr>
            <a:lvl5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200" kern="1200" spc="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7881">
              <a:spcBef>
                <a:spcPts val="610"/>
              </a:spcBef>
              <a:buClr>
                <a:prstClr val="black"/>
              </a:buClr>
              <a:tabLst>
                <a:tab pos="1748415" algn="ctr"/>
                <a:tab pos="3496830" algn="r"/>
              </a:tabLst>
              <a:defRPr/>
            </a:pPr>
            <a:r>
              <a:rPr lang="en-AU" sz="610" b="0" cap="none" spc="43">
                <a:solidFill>
                  <a:srgbClr val="28397E"/>
                </a:solidFill>
                <a:ea typeface="Open Sans" panose="020B0606030504020204" pitchFamily="34" charset="0"/>
                <a:cs typeface="Segoe UI" panose="020B0502040204020203" pitchFamily="34" charset="0"/>
              </a:rPr>
              <a:t>EMBED INTO DATA CATALOGUE</a:t>
            </a:r>
          </a:p>
        </p:txBody>
      </p:sp>
      <p:sp>
        <p:nvSpPr>
          <p:cNvPr id="24" name="Text Placeholder 2">
            <a:extLst>
              <a:ext uri="{FF2B5EF4-FFF2-40B4-BE49-F238E27FC236}">
                <a16:creationId xmlns:a16="http://schemas.microsoft.com/office/drawing/2014/main" id="{46F004CC-BCD2-43E8-9290-E350E4D9B961}"/>
              </a:ext>
            </a:extLst>
          </p:cNvPr>
          <p:cNvSpPr txBox="1">
            <a:spLocks/>
          </p:cNvSpPr>
          <p:nvPr/>
        </p:nvSpPr>
        <p:spPr>
          <a:xfrm>
            <a:off x="1122233" y="3682276"/>
            <a:ext cx="1688062" cy="15473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1"/>
              </a:buClr>
              <a:buSzPct val="100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800" kern="1200" spc="0">
                <a:solidFill>
                  <a:schemeClr val="tx1"/>
                </a:solidFill>
                <a:latin typeface="+mn-lt"/>
                <a:ea typeface="Verdana" charset="0"/>
                <a:cs typeface="Verdana" charset="0"/>
              </a:defRPr>
            </a:lvl2pPr>
            <a:lvl3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600" kern="1200" spc="0">
                <a:solidFill>
                  <a:schemeClr val="tx1"/>
                </a:solidFill>
                <a:latin typeface="+mn-lt"/>
                <a:ea typeface="Verdana" charset="0"/>
                <a:cs typeface="Verdana" charset="0"/>
              </a:defRPr>
            </a:lvl3pPr>
            <a:lvl4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400" kern="1200" spc="0">
                <a:solidFill>
                  <a:schemeClr val="tx1"/>
                </a:solidFill>
                <a:latin typeface="+mn-lt"/>
                <a:ea typeface="Verdana" charset="0"/>
                <a:cs typeface="Verdana" charset="0"/>
              </a:defRPr>
            </a:lvl4pPr>
            <a:lvl5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200" kern="1200" spc="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7881">
              <a:spcBef>
                <a:spcPts val="610"/>
              </a:spcBef>
              <a:buClr>
                <a:prstClr val="black"/>
              </a:buClr>
              <a:tabLst>
                <a:tab pos="1748415" algn="ctr"/>
                <a:tab pos="3496830" algn="r"/>
              </a:tabLst>
              <a:defRPr/>
            </a:pPr>
            <a:r>
              <a:rPr lang="en-AU" sz="610" b="0" cap="none" spc="43">
                <a:solidFill>
                  <a:srgbClr val="28397E"/>
                </a:solidFill>
                <a:ea typeface="Open Sans" panose="020B0606030504020204" pitchFamily="34" charset="0"/>
                <a:cs typeface="Segoe UI" panose="020B0502040204020203" pitchFamily="34" charset="0"/>
              </a:rPr>
              <a:t>PEOPLE CHANGE MANAGEMENT </a:t>
            </a:r>
          </a:p>
        </p:txBody>
      </p:sp>
      <p:sp>
        <p:nvSpPr>
          <p:cNvPr id="25" name="Text Placeholder 2">
            <a:extLst>
              <a:ext uri="{FF2B5EF4-FFF2-40B4-BE49-F238E27FC236}">
                <a16:creationId xmlns:a16="http://schemas.microsoft.com/office/drawing/2014/main" id="{BEF0ED4C-BE58-464D-A9A1-1AD955E67BAE}"/>
              </a:ext>
            </a:extLst>
          </p:cNvPr>
          <p:cNvSpPr txBox="1">
            <a:spLocks/>
          </p:cNvSpPr>
          <p:nvPr/>
        </p:nvSpPr>
        <p:spPr>
          <a:xfrm>
            <a:off x="4881350" y="3682276"/>
            <a:ext cx="1345607" cy="15473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1"/>
              </a:buClr>
              <a:buSzPct val="100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800" kern="1200" spc="0">
                <a:solidFill>
                  <a:schemeClr val="tx1"/>
                </a:solidFill>
                <a:latin typeface="+mn-lt"/>
                <a:ea typeface="Verdana" charset="0"/>
                <a:cs typeface="Verdana" charset="0"/>
              </a:defRPr>
            </a:lvl2pPr>
            <a:lvl3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600" kern="1200" spc="0">
                <a:solidFill>
                  <a:schemeClr val="tx1"/>
                </a:solidFill>
                <a:latin typeface="+mn-lt"/>
                <a:ea typeface="Verdana" charset="0"/>
                <a:cs typeface="Verdana" charset="0"/>
              </a:defRPr>
            </a:lvl3pPr>
            <a:lvl4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400" kern="1200" spc="0">
                <a:solidFill>
                  <a:schemeClr val="tx1"/>
                </a:solidFill>
                <a:latin typeface="+mn-lt"/>
                <a:ea typeface="Verdana" charset="0"/>
                <a:cs typeface="Verdana" charset="0"/>
              </a:defRPr>
            </a:lvl4pPr>
            <a:lvl5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200" kern="1200" spc="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7881">
              <a:spcBef>
                <a:spcPts val="610"/>
              </a:spcBef>
              <a:buClr>
                <a:prstClr val="black"/>
              </a:buClr>
              <a:tabLst>
                <a:tab pos="1748415" algn="ctr"/>
                <a:tab pos="3496830" algn="r"/>
              </a:tabLst>
              <a:defRPr/>
            </a:pPr>
            <a:r>
              <a:rPr lang="en-AU" sz="610" b="0" cap="none" spc="43">
                <a:solidFill>
                  <a:srgbClr val="28397E"/>
                </a:solidFill>
                <a:ea typeface="Open Sans" panose="020B0606030504020204" pitchFamily="34" charset="0"/>
                <a:cs typeface="Segoe UI" panose="020B0502040204020203" pitchFamily="34" charset="0"/>
              </a:rPr>
              <a:t>ENTERPRISE ALIGNMENT</a:t>
            </a:r>
          </a:p>
        </p:txBody>
      </p:sp>
      <p:sp>
        <p:nvSpPr>
          <p:cNvPr id="27" name="Rectangle 26">
            <a:extLst>
              <a:ext uri="{FF2B5EF4-FFF2-40B4-BE49-F238E27FC236}">
                <a16:creationId xmlns:a16="http://schemas.microsoft.com/office/drawing/2014/main" id="{8F55C7AA-1B24-4780-ACE3-A71FBD76DBBB}"/>
              </a:ext>
            </a:extLst>
          </p:cNvPr>
          <p:cNvSpPr/>
          <p:nvPr/>
        </p:nvSpPr>
        <p:spPr>
          <a:xfrm>
            <a:off x="4828999" y="3844394"/>
            <a:ext cx="1318209" cy="599395"/>
          </a:xfrm>
          <a:prstGeom prst="rect">
            <a:avLst/>
          </a:prstGeom>
        </p:spPr>
        <p:txBody>
          <a:bodyPr wrap="square">
            <a:spAutoFit/>
          </a:bodyPr>
          <a:lstStyle/>
          <a:p>
            <a:pPr marL="104603" indent="-104603" defTabSz="562646">
              <a:buFont typeface="Arial" panose="020B0604020202020204" pitchFamily="34" charset="0"/>
              <a:buChar char="•"/>
              <a:defRPr/>
            </a:pPr>
            <a:r>
              <a:rPr lang="en-AU" sz="549" dirty="0">
                <a:solidFill>
                  <a:prstClr val="black">
                    <a:lumMod val="65000"/>
                    <a:lumOff val="35000"/>
                  </a:prstClr>
                </a:solidFill>
                <a:ea typeface="Segoe UI" panose="020B0502040204020203" pitchFamily="34" charset="0"/>
                <a:cs typeface="Segoe UI" panose="020B0502040204020203" pitchFamily="34" charset="0"/>
              </a:rPr>
              <a:t>Focuses on alignment with Reference Architecture &amp; Master Application Portfolio (MAP) </a:t>
            </a:r>
          </a:p>
          <a:p>
            <a:pPr marL="104603" indent="-104603" defTabSz="562646">
              <a:buFont typeface="Arial" panose="020B0604020202020204" pitchFamily="34" charset="0"/>
              <a:buChar char="•"/>
              <a:defRPr/>
            </a:pPr>
            <a:r>
              <a:rPr lang="en-AU" sz="549" dirty="0">
                <a:solidFill>
                  <a:prstClr val="black">
                    <a:lumMod val="65000"/>
                    <a:lumOff val="35000"/>
                  </a:prstClr>
                </a:solidFill>
                <a:ea typeface="Segoe UI" panose="020B0502040204020203" pitchFamily="34" charset="0"/>
                <a:cs typeface="Segoe UI" panose="020B0502040204020203" pitchFamily="34" charset="0"/>
              </a:rPr>
              <a:t>Focus on alignment with s strategic initiatives and business engagement model</a:t>
            </a:r>
          </a:p>
        </p:txBody>
      </p:sp>
      <p:sp>
        <p:nvSpPr>
          <p:cNvPr id="28" name="Text Placeholder 2">
            <a:extLst>
              <a:ext uri="{FF2B5EF4-FFF2-40B4-BE49-F238E27FC236}">
                <a16:creationId xmlns:a16="http://schemas.microsoft.com/office/drawing/2014/main" id="{C1EBDA3F-BB5F-43E9-B180-9F2A258CB1CB}"/>
              </a:ext>
            </a:extLst>
          </p:cNvPr>
          <p:cNvSpPr txBox="1">
            <a:spLocks/>
          </p:cNvSpPr>
          <p:nvPr/>
        </p:nvSpPr>
        <p:spPr>
          <a:xfrm>
            <a:off x="6468724" y="3682276"/>
            <a:ext cx="1586311" cy="19598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1"/>
              </a:buClr>
              <a:buSzPct val="100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800" kern="1200" spc="0">
                <a:solidFill>
                  <a:schemeClr val="tx1"/>
                </a:solidFill>
                <a:latin typeface="+mn-lt"/>
                <a:ea typeface="Verdana" charset="0"/>
                <a:cs typeface="Verdana" charset="0"/>
              </a:defRPr>
            </a:lvl2pPr>
            <a:lvl3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600" kern="1200" spc="0">
                <a:solidFill>
                  <a:schemeClr val="tx1"/>
                </a:solidFill>
                <a:latin typeface="+mn-lt"/>
                <a:ea typeface="Verdana" charset="0"/>
                <a:cs typeface="Verdana" charset="0"/>
              </a:defRPr>
            </a:lvl3pPr>
            <a:lvl4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400" kern="1200" spc="0">
                <a:solidFill>
                  <a:schemeClr val="tx1"/>
                </a:solidFill>
                <a:latin typeface="+mn-lt"/>
                <a:ea typeface="Verdana" charset="0"/>
                <a:cs typeface="Verdana" charset="0"/>
              </a:defRPr>
            </a:lvl4pPr>
            <a:lvl5pPr marL="172800" indent="-172800" algn="l" defTabSz="914400" rtl="0" eaLnBrk="1" latinLnBrk="0" hangingPunct="1">
              <a:lnSpc>
                <a:spcPct val="100000"/>
              </a:lnSpc>
              <a:spcBef>
                <a:spcPts val="500"/>
              </a:spcBef>
              <a:buClr>
                <a:schemeClr val="tx1"/>
              </a:buClr>
              <a:buSzPct val="100000"/>
              <a:buFont typeface="Arial" panose="020B0604020202020204" pitchFamily="34" charset="0"/>
              <a:buChar char="•"/>
              <a:defRPr sz="1200" kern="1200" spc="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57881">
              <a:spcBef>
                <a:spcPts val="610"/>
              </a:spcBef>
              <a:buClr>
                <a:prstClr val="black"/>
              </a:buClr>
              <a:tabLst>
                <a:tab pos="1748415" algn="ctr"/>
                <a:tab pos="3496830" algn="r"/>
              </a:tabLst>
              <a:defRPr/>
            </a:pPr>
            <a:r>
              <a:rPr lang="en-AU" sz="610" b="0" cap="none" spc="43">
                <a:solidFill>
                  <a:srgbClr val="28397E"/>
                </a:solidFill>
                <a:ea typeface="Open Sans" panose="020B0606030504020204" pitchFamily="34" charset="0"/>
                <a:cs typeface="Segoe UI" panose="020B0502040204020203" pitchFamily="34" charset="0"/>
              </a:rPr>
              <a:t>POLICY IMPLEMENTATION</a:t>
            </a:r>
          </a:p>
        </p:txBody>
      </p:sp>
      <p:sp>
        <p:nvSpPr>
          <p:cNvPr id="29" name="Rectangle 28">
            <a:extLst>
              <a:ext uri="{FF2B5EF4-FFF2-40B4-BE49-F238E27FC236}">
                <a16:creationId xmlns:a16="http://schemas.microsoft.com/office/drawing/2014/main" id="{7EE50C5E-95AE-4E9C-83F0-2FFB4ACA66E4}"/>
              </a:ext>
            </a:extLst>
          </p:cNvPr>
          <p:cNvSpPr/>
          <p:nvPr/>
        </p:nvSpPr>
        <p:spPr>
          <a:xfrm>
            <a:off x="6416374" y="3844393"/>
            <a:ext cx="1586311" cy="852926"/>
          </a:xfrm>
          <a:prstGeom prst="rect">
            <a:avLst/>
          </a:prstGeom>
        </p:spPr>
        <p:txBody>
          <a:bodyPr wrap="square">
            <a:spAutoFit/>
          </a:bodyPr>
          <a:lstStyle/>
          <a:p>
            <a:pPr marL="104603" indent="-104603" defTabSz="562646">
              <a:buFont typeface="Arial" panose="020B0604020202020204" pitchFamily="34" charset="0"/>
              <a:buChar char="•"/>
              <a:defRPr/>
            </a:pPr>
            <a:r>
              <a:rPr lang="en-AU" sz="549" dirty="0">
                <a:solidFill>
                  <a:prstClr val="black">
                    <a:lumMod val="65000"/>
                    <a:lumOff val="35000"/>
                  </a:prstClr>
                </a:solidFill>
                <a:ea typeface="Segoe UI" panose="020B0502040204020203" pitchFamily="34" charset="0"/>
                <a:cs typeface="Segoe UI" panose="020B0502040204020203" pitchFamily="34" charset="0"/>
              </a:rPr>
              <a:t>Focuses on the development of the Data Stewardship Model in Data Management f Executive Instructions, supporting guidance material, and preparing the material and sessions for the on-going review and enforcement check points</a:t>
            </a:r>
          </a:p>
          <a:p>
            <a:pPr marL="104603" indent="-104603" defTabSz="562646">
              <a:buFont typeface="Arial" panose="020B0604020202020204" pitchFamily="34" charset="0"/>
              <a:buChar char="•"/>
              <a:defRPr/>
            </a:pPr>
            <a:r>
              <a:rPr lang="en-AU" sz="549" dirty="0">
                <a:solidFill>
                  <a:prstClr val="black">
                    <a:lumMod val="65000"/>
                    <a:lumOff val="35000"/>
                  </a:prstClr>
                </a:solidFill>
                <a:ea typeface="Segoe UI" panose="020B0502040204020203" pitchFamily="34" charset="0"/>
                <a:cs typeface="Segoe UI" panose="020B0502040204020203" pitchFamily="34" charset="0"/>
              </a:rPr>
              <a:t>Check for any inconsistencies between policy and business operations, and with guidance materials</a:t>
            </a:r>
          </a:p>
        </p:txBody>
      </p:sp>
      <p:sp>
        <p:nvSpPr>
          <p:cNvPr id="31" name="Rectangle 30">
            <a:extLst>
              <a:ext uri="{FF2B5EF4-FFF2-40B4-BE49-F238E27FC236}">
                <a16:creationId xmlns:a16="http://schemas.microsoft.com/office/drawing/2014/main" id="{05C179D8-7BE2-4AFD-ADBF-F8452E94D485}"/>
              </a:ext>
            </a:extLst>
          </p:cNvPr>
          <p:cNvSpPr/>
          <p:nvPr/>
        </p:nvSpPr>
        <p:spPr>
          <a:xfrm>
            <a:off x="1060221" y="1930824"/>
            <a:ext cx="3425087" cy="231089"/>
          </a:xfrm>
          <a:prstGeom prst="rect">
            <a:avLst/>
          </a:prstGeom>
        </p:spPr>
        <p:txBody>
          <a:bodyPr wrap="square">
            <a:spAutoFit/>
          </a:bodyPr>
          <a:lstStyle/>
          <a:p>
            <a:r>
              <a:rPr lang="en-AU" sz="451" dirty="0">
                <a:solidFill>
                  <a:srgbClr val="211D4D"/>
                </a:solidFill>
                <a:cs typeface="Arial" panose="020B0604020202020204" pitchFamily="34" charset="0"/>
              </a:rPr>
              <a:t>RACI is an acronym for responsible, accountable, consulted, and informed. Each represents the roles and levels of involvement of a stakeholder against the corresponding activities throughout the data lifecycle.</a:t>
            </a:r>
          </a:p>
        </p:txBody>
      </p:sp>
    </p:spTree>
    <p:extLst>
      <p:ext uri="{BB962C8B-B14F-4D97-AF65-F5344CB8AC3E}">
        <p14:creationId xmlns:p14="http://schemas.microsoft.com/office/powerpoint/2010/main" val="3523291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eader_strip_100dpi copy.png">
            <a:extLst>
              <a:ext uri="{FF2B5EF4-FFF2-40B4-BE49-F238E27FC236}">
                <a16:creationId xmlns:a16="http://schemas.microsoft.com/office/drawing/2014/main" id="{3796184F-5607-42A8-A877-57D3BAECF1C0}"/>
              </a:ext>
            </a:extLst>
          </p:cNvPr>
          <p:cNvPicPr>
            <a:picLocks noChangeAspect="1"/>
          </p:cNvPicPr>
          <p:nvPr/>
        </p:nvPicPr>
        <p:blipFill>
          <a:blip r:embed="rId3"/>
          <a:stretch>
            <a:fillRect/>
          </a:stretch>
        </p:blipFill>
        <p:spPr>
          <a:xfrm>
            <a:off x="-1" y="50"/>
            <a:ext cx="9155113" cy="304710"/>
          </a:xfrm>
          <a:prstGeom prst="rect">
            <a:avLst/>
          </a:prstGeom>
        </p:spPr>
      </p:pic>
      <p:sp>
        <p:nvSpPr>
          <p:cNvPr id="8" name="TextBox 7">
            <a:extLst>
              <a:ext uri="{FF2B5EF4-FFF2-40B4-BE49-F238E27FC236}">
                <a16:creationId xmlns:a16="http://schemas.microsoft.com/office/drawing/2014/main" id="{95166EA3-D4D8-4293-8B28-1BCB03D4CAE9}"/>
              </a:ext>
            </a:extLst>
          </p:cNvPr>
          <p:cNvSpPr txBox="1"/>
          <p:nvPr/>
        </p:nvSpPr>
        <p:spPr>
          <a:xfrm>
            <a:off x="252064" y="7425"/>
            <a:ext cx="7820206" cy="316048"/>
          </a:xfrm>
          <a:prstGeom prst="rect">
            <a:avLst/>
          </a:prstGeom>
          <a:noFill/>
        </p:spPr>
        <p:txBody>
          <a:bodyPr wrap="square" lIns="51498" tIns="25749" rIns="51498" bIns="25749" rtlCol="0">
            <a:spAutoFit/>
          </a:bodyPr>
          <a:lstStyle/>
          <a:p>
            <a:pPr defTabSz="686678" fontAlgn="auto">
              <a:spcBef>
                <a:spcPts val="0"/>
              </a:spcBef>
              <a:spcAft>
                <a:spcPts val="0"/>
              </a:spcAft>
            </a:pPr>
            <a:r>
              <a:rPr lang="en-AU" sz="1716" dirty="0">
                <a:solidFill>
                  <a:schemeClr val="bg1"/>
                </a:solidFill>
                <a:latin typeface="Segoe UI" panose="020B0502040204020203" pitchFamily="34" charset="0"/>
                <a:ea typeface="+mn-ea"/>
                <a:cs typeface="Segoe UI" panose="020B0502040204020203" pitchFamily="34" charset="0"/>
              </a:rPr>
              <a:t>CONTEXT –  </a:t>
            </a:r>
            <a:r>
              <a:rPr lang="en-AU" sz="1716" dirty="0">
                <a:solidFill>
                  <a:srgbClr val="1F497D"/>
                </a:solidFill>
                <a:latin typeface="Segoe UI" panose="020B0502040204020203" pitchFamily="34" charset="0"/>
                <a:ea typeface="+mn-ea"/>
                <a:cs typeface="Segoe UI" panose="020B0502040204020203" pitchFamily="34" charset="0"/>
              </a:rPr>
              <a:t>Data Governance as a Discipline </a:t>
            </a:r>
            <a:endParaRPr lang="en-AU" sz="1502" dirty="0">
              <a:solidFill>
                <a:srgbClr val="1F497D"/>
              </a:solidFill>
              <a:latin typeface="Segoe UI" panose="020B0502040204020203" pitchFamily="34" charset="0"/>
              <a:ea typeface="+mn-ea"/>
              <a:cs typeface="Segoe UI" panose="020B0502040204020203" pitchFamily="34" charset="0"/>
            </a:endParaRPr>
          </a:p>
        </p:txBody>
      </p:sp>
      <p:sp>
        <p:nvSpPr>
          <p:cNvPr id="75" name="Rectangle 74">
            <a:extLst>
              <a:ext uri="{FF2B5EF4-FFF2-40B4-BE49-F238E27FC236}">
                <a16:creationId xmlns:a16="http://schemas.microsoft.com/office/drawing/2014/main" id="{430C7FB7-DA3B-4703-8444-9874C81CC449}"/>
              </a:ext>
            </a:extLst>
          </p:cNvPr>
          <p:cNvSpPr/>
          <p:nvPr/>
        </p:nvSpPr>
        <p:spPr>
          <a:xfrm>
            <a:off x="2845681" y="2284917"/>
            <a:ext cx="2959179" cy="1413207"/>
          </a:xfrm>
          <a:prstGeom prst="rect">
            <a:avLst/>
          </a:prstGeom>
        </p:spPr>
        <p:txBody>
          <a:bodyPr wrap="square">
            <a:spAutoFit/>
          </a:bodyPr>
          <a:lstStyle/>
          <a:p>
            <a:pPr defTabSz="686678" fontAlgn="auto">
              <a:spcBef>
                <a:spcPts val="0"/>
              </a:spcBef>
              <a:spcAft>
                <a:spcPts val="0"/>
              </a:spcAft>
            </a:pPr>
            <a:r>
              <a:rPr lang="en-AU" sz="1073" b="1" dirty="0">
                <a:solidFill>
                  <a:prstClr val="black"/>
                </a:solidFill>
                <a:latin typeface="Calibri"/>
                <a:ea typeface="SimSun" panose="02010600030101010101" pitchFamily="2" charset="-122"/>
                <a:cs typeface="Times New Roman" panose="02020603050405020304" pitchFamily="18" charset="0"/>
              </a:rPr>
              <a:t>Data </a:t>
            </a:r>
            <a:r>
              <a:rPr lang="en-AU" sz="1073" dirty="0">
                <a:solidFill>
                  <a:prstClr val="black"/>
                </a:solidFill>
                <a:latin typeface="Calibri"/>
                <a:ea typeface="SimSun" panose="02010600030101010101" pitchFamily="2" charset="-122"/>
                <a:cs typeface="Times New Roman" panose="02020603050405020304" pitchFamily="18" charset="0"/>
              </a:rPr>
              <a:t>and </a:t>
            </a:r>
            <a:r>
              <a:rPr lang="en-AU" sz="1073" b="1" dirty="0">
                <a:solidFill>
                  <a:prstClr val="black"/>
                </a:solidFill>
                <a:latin typeface="Calibri"/>
                <a:ea typeface="SimSun" panose="02010600030101010101" pitchFamily="2" charset="-122"/>
                <a:cs typeface="Times New Roman" panose="02020603050405020304" pitchFamily="18" charset="0"/>
              </a:rPr>
              <a:t>Information</a:t>
            </a:r>
            <a:r>
              <a:rPr lang="en-AU" sz="1073" dirty="0">
                <a:solidFill>
                  <a:prstClr val="black"/>
                </a:solidFill>
                <a:latin typeface="Calibri"/>
                <a:ea typeface="SimSun" panose="02010600030101010101" pitchFamily="2" charset="-122"/>
                <a:cs typeface="Times New Roman" panose="02020603050405020304" pitchFamily="18" charset="0"/>
              </a:rPr>
              <a:t> are intricately tied. They are often used interchangeably but they are distinct concepts and are addressed distinctly. </a:t>
            </a:r>
          </a:p>
          <a:p>
            <a:pPr defTabSz="686678" fontAlgn="auto">
              <a:spcBef>
                <a:spcPts val="0"/>
              </a:spcBef>
              <a:spcAft>
                <a:spcPts val="0"/>
              </a:spcAft>
            </a:pPr>
            <a:endParaRPr lang="en-AU" sz="1073" dirty="0">
              <a:solidFill>
                <a:prstClr val="black"/>
              </a:solidFill>
              <a:latin typeface="Calibri"/>
              <a:ea typeface="SimSun" panose="02010600030101010101" pitchFamily="2" charset="-122"/>
              <a:cs typeface="Times New Roman" panose="02020603050405020304" pitchFamily="18" charset="0"/>
            </a:endParaRPr>
          </a:p>
          <a:p>
            <a:pPr defTabSz="686678" fontAlgn="auto">
              <a:spcBef>
                <a:spcPts val="0"/>
              </a:spcBef>
              <a:spcAft>
                <a:spcPts val="0"/>
              </a:spcAft>
            </a:pPr>
            <a:r>
              <a:rPr lang="en-AU" sz="1073" dirty="0">
                <a:solidFill>
                  <a:prstClr val="black"/>
                </a:solidFill>
                <a:latin typeface="Calibri"/>
                <a:ea typeface="SimSun" panose="02010600030101010101" pitchFamily="2" charset="-122"/>
                <a:cs typeface="Times New Roman" panose="02020603050405020304" pitchFamily="18" charset="0"/>
              </a:rPr>
              <a:t>The collect, store, process, use and share data to support organising and putting data into business context to extract information is covered in the </a:t>
            </a:r>
            <a:r>
              <a:rPr lang="en-AU" sz="1073" b="1" dirty="0">
                <a:solidFill>
                  <a:prstClr val="black"/>
                </a:solidFill>
                <a:latin typeface="Calibri"/>
                <a:ea typeface="SimSun" panose="02010600030101010101" pitchFamily="2" charset="-122"/>
                <a:cs typeface="Times New Roman" panose="02020603050405020304" pitchFamily="18" charset="0"/>
              </a:rPr>
              <a:t>Data Reference Architecture</a:t>
            </a:r>
            <a:r>
              <a:rPr lang="en-AU" sz="1073" dirty="0">
                <a:solidFill>
                  <a:prstClr val="black"/>
                </a:solidFill>
                <a:latin typeface="Calibri"/>
                <a:ea typeface="SimSun" panose="02010600030101010101" pitchFamily="2" charset="-122"/>
                <a:cs typeface="Times New Roman" panose="02020603050405020304" pitchFamily="18" charset="0"/>
              </a:rPr>
              <a:t>. </a:t>
            </a:r>
            <a:endParaRPr lang="en-AU" sz="1073" b="1" dirty="0">
              <a:solidFill>
                <a:prstClr val="black"/>
              </a:solidFill>
              <a:latin typeface="Calibri"/>
              <a:ea typeface="SimSun" panose="02010600030101010101" pitchFamily="2" charset="-122"/>
              <a:cs typeface="Times New Roman" panose="02020603050405020304" pitchFamily="18" charset="0"/>
            </a:endParaRPr>
          </a:p>
        </p:txBody>
      </p:sp>
      <p:grpSp>
        <p:nvGrpSpPr>
          <p:cNvPr id="4" name="Group 3">
            <a:extLst>
              <a:ext uri="{FF2B5EF4-FFF2-40B4-BE49-F238E27FC236}">
                <a16:creationId xmlns:a16="http://schemas.microsoft.com/office/drawing/2014/main" id="{82913CED-A704-4ACD-9FA4-5FED2A527406}"/>
              </a:ext>
            </a:extLst>
          </p:cNvPr>
          <p:cNvGrpSpPr/>
          <p:nvPr/>
        </p:nvGrpSpPr>
        <p:grpSpPr>
          <a:xfrm>
            <a:off x="697123" y="998715"/>
            <a:ext cx="7422775" cy="1206920"/>
            <a:chOff x="2423857" y="6553542"/>
            <a:chExt cx="13839028" cy="2250183"/>
          </a:xfrm>
        </p:grpSpPr>
        <p:sp>
          <p:nvSpPr>
            <p:cNvPr id="32" name="Arrow: Pentagon 31">
              <a:extLst>
                <a:ext uri="{FF2B5EF4-FFF2-40B4-BE49-F238E27FC236}">
                  <a16:creationId xmlns:a16="http://schemas.microsoft.com/office/drawing/2014/main" id="{0E7FC95F-7216-4347-9D6B-3C38A254385B}"/>
                </a:ext>
              </a:extLst>
            </p:cNvPr>
            <p:cNvSpPr/>
            <p:nvPr/>
          </p:nvSpPr>
          <p:spPr>
            <a:xfrm>
              <a:off x="2423857" y="6553542"/>
              <a:ext cx="6858437" cy="2132844"/>
            </a:xfrm>
            <a:prstGeom prst="homePlate">
              <a:avLst/>
            </a:prstGeom>
            <a:solidFill>
              <a:srgbClr val="3A9DB8"/>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2" defTabSz="686678" fontAlgn="auto">
                <a:spcBef>
                  <a:spcPts val="0"/>
                </a:spcBef>
                <a:spcAft>
                  <a:spcPts val="0"/>
                </a:spcAft>
              </a:pPr>
              <a:endParaRPr lang="en-AU" sz="483" b="1" dirty="0">
                <a:solidFill>
                  <a:prstClr val="white"/>
                </a:solidFill>
                <a:latin typeface="Calibri"/>
              </a:endParaRPr>
            </a:p>
          </p:txBody>
        </p:sp>
        <p:sp>
          <p:nvSpPr>
            <p:cNvPr id="33" name="Arrow: Pentagon 32">
              <a:extLst>
                <a:ext uri="{FF2B5EF4-FFF2-40B4-BE49-F238E27FC236}">
                  <a16:creationId xmlns:a16="http://schemas.microsoft.com/office/drawing/2014/main" id="{B27C2599-E3A0-4791-BA84-A5C144415A10}"/>
                </a:ext>
              </a:extLst>
            </p:cNvPr>
            <p:cNvSpPr/>
            <p:nvPr/>
          </p:nvSpPr>
          <p:spPr>
            <a:xfrm rot="10800000">
              <a:off x="9404449" y="6573893"/>
              <a:ext cx="6858436" cy="2132844"/>
            </a:xfrm>
            <a:prstGeom prst="homePlate">
              <a:avLst/>
            </a:prstGeom>
            <a:solidFill>
              <a:srgbClr val="3A9DB8"/>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49021" tIns="24510" rIns="49021" bIns="24510" rtlCol="0" anchor="ctr"/>
            <a:lstStyle/>
            <a:p>
              <a:pPr marL="42912" defTabSz="686678" fontAlgn="auto">
                <a:spcBef>
                  <a:spcPts val="0"/>
                </a:spcBef>
                <a:spcAft>
                  <a:spcPts val="0"/>
                </a:spcAft>
              </a:pPr>
              <a:endParaRPr lang="en-AU" sz="483" b="1" dirty="0">
                <a:solidFill>
                  <a:prstClr val="white"/>
                </a:solidFill>
                <a:latin typeface="Calibri"/>
              </a:endParaRPr>
            </a:p>
          </p:txBody>
        </p:sp>
        <p:sp>
          <p:nvSpPr>
            <p:cNvPr id="34" name="Rectangle 33">
              <a:extLst>
                <a:ext uri="{FF2B5EF4-FFF2-40B4-BE49-F238E27FC236}">
                  <a16:creationId xmlns:a16="http://schemas.microsoft.com/office/drawing/2014/main" id="{5716ABBE-649F-4900-80B5-B0A79E6ED33D}"/>
                </a:ext>
              </a:extLst>
            </p:cNvPr>
            <p:cNvSpPr/>
            <p:nvPr/>
          </p:nvSpPr>
          <p:spPr>
            <a:xfrm>
              <a:off x="10425269" y="6718453"/>
              <a:ext cx="5790997" cy="1853587"/>
            </a:xfrm>
            <a:prstGeom prst="rect">
              <a:avLst/>
            </a:prstGeom>
          </p:spPr>
          <p:txBody>
            <a:bodyPr wrap="square" anchor="t">
              <a:noAutofit/>
            </a:bodyPr>
            <a:lstStyle/>
            <a:p>
              <a:pPr defTabSz="686678" fontAlgn="auto">
                <a:spcBef>
                  <a:spcPts val="0"/>
                </a:spcBef>
                <a:spcAft>
                  <a:spcPts val="0"/>
                </a:spcAft>
              </a:pPr>
              <a:r>
                <a:rPr lang="en-AU" sz="966" b="1" dirty="0">
                  <a:solidFill>
                    <a:prstClr val="white"/>
                  </a:solidFill>
                  <a:latin typeface="Calibri"/>
                  <a:ea typeface="+mn-ea"/>
                </a:rPr>
                <a:t>Information</a:t>
              </a:r>
              <a:r>
                <a:rPr lang="en-AU" sz="966" dirty="0">
                  <a:solidFill>
                    <a:prstClr val="white"/>
                  </a:solidFill>
                  <a:latin typeface="Calibri"/>
                  <a:ea typeface="+mn-ea"/>
                </a:rPr>
                <a:t> -The representation of an object, event or a concept. Information can be processed and used to draw generalized conclusions or knowledge. Information exists in many forms and includes our business records, our clients’ information, and the data we use to manage high-volume transactions with appropriate quality, security and privacy.</a:t>
              </a:r>
            </a:p>
          </p:txBody>
        </p:sp>
        <p:sp>
          <p:nvSpPr>
            <p:cNvPr id="35" name="Rectangle 34">
              <a:extLst>
                <a:ext uri="{FF2B5EF4-FFF2-40B4-BE49-F238E27FC236}">
                  <a16:creationId xmlns:a16="http://schemas.microsoft.com/office/drawing/2014/main" id="{F3CACB6F-A6B0-45DF-A9CE-C5BE66858093}"/>
                </a:ext>
              </a:extLst>
            </p:cNvPr>
            <p:cNvSpPr/>
            <p:nvPr/>
          </p:nvSpPr>
          <p:spPr>
            <a:xfrm>
              <a:off x="2466621" y="6598164"/>
              <a:ext cx="6189616" cy="2205561"/>
            </a:xfrm>
            <a:prstGeom prst="rect">
              <a:avLst/>
            </a:prstGeom>
          </p:spPr>
          <p:txBody>
            <a:bodyPr wrap="square" anchor="t">
              <a:noAutofit/>
            </a:bodyPr>
            <a:lstStyle/>
            <a:p>
              <a:pPr defTabSz="686678" fontAlgn="auto">
                <a:spcBef>
                  <a:spcPts val="0"/>
                </a:spcBef>
                <a:spcAft>
                  <a:spcPts val="0"/>
                </a:spcAft>
              </a:pPr>
              <a:r>
                <a:rPr lang="en-AU" sz="966" b="1" dirty="0">
                  <a:solidFill>
                    <a:prstClr val="white"/>
                  </a:solidFill>
                  <a:latin typeface="Calibri"/>
                  <a:ea typeface="+mn-ea"/>
                </a:rPr>
                <a:t>Data - </a:t>
              </a:r>
              <a:r>
                <a:rPr lang="en-AU" sz="966" dirty="0">
                  <a:solidFill>
                    <a:prstClr val="white"/>
                  </a:solidFill>
                  <a:latin typeface="Calibri"/>
                  <a:ea typeface="+mn-ea"/>
                </a:rPr>
                <a:t>A series of facts that have been collected, stored, processed and/or manipulated but have not been organized or placed into context. </a:t>
              </a:r>
              <a:r>
                <a:rPr lang="en-AU" sz="966" kern="0" dirty="0">
                  <a:solidFill>
                    <a:prstClr val="white"/>
                  </a:solidFill>
                  <a:latin typeface="Calibri"/>
                  <a:ea typeface="SimSun" panose="02010600030101010101" pitchFamily="2" charset="-122"/>
                  <a:cs typeface="Times New Roman" panose="02020603050405020304" pitchFamily="18" charset="0"/>
                </a:rPr>
                <a:t>Data consists of raw, unorganised information such as a numerical figure, word or character, from which information can be extrapolated and interpreted only when given context. </a:t>
              </a:r>
              <a:r>
                <a:rPr lang="en-AU" sz="966" dirty="0">
                  <a:solidFill>
                    <a:prstClr val="white"/>
                  </a:solidFill>
                  <a:latin typeface="Calibri"/>
                  <a:ea typeface="+mn-ea"/>
                </a:rPr>
                <a:t>When data is organised and contextualised, it becomes information. </a:t>
              </a:r>
            </a:p>
            <a:p>
              <a:pPr defTabSz="686678" fontAlgn="auto">
                <a:spcBef>
                  <a:spcPts val="0"/>
                </a:spcBef>
                <a:spcAft>
                  <a:spcPts val="0"/>
                </a:spcAft>
              </a:pPr>
              <a:endParaRPr lang="en-AU" sz="858" dirty="0">
                <a:solidFill>
                  <a:prstClr val="white"/>
                </a:solidFill>
                <a:latin typeface="Calibri"/>
                <a:ea typeface="+mn-ea"/>
              </a:endParaRPr>
            </a:p>
          </p:txBody>
        </p:sp>
      </p:grpSp>
      <p:sp>
        <p:nvSpPr>
          <p:cNvPr id="42" name="Slide Number Placeholder 5">
            <a:extLst>
              <a:ext uri="{FF2B5EF4-FFF2-40B4-BE49-F238E27FC236}">
                <a16:creationId xmlns:a16="http://schemas.microsoft.com/office/drawing/2014/main" id="{53141218-C79B-4718-9A7B-BE23BE0EFB74}"/>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686678"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686678" fontAlgn="auto">
                <a:spcBef>
                  <a:spcPts val="0"/>
                </a:spcBef>
                <a:spcAft>
                  <a:spcPts val="0"/>
                </a:spcAft>
              </a:pPr>
              <a:t>57</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2771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1AF871-8C7E-41B9-B6F2-D2580D5F0617}"/>
              </a:ext>
            </a:extLst>
          </p:cNvPr>
          <p:cNvSpPr/>
          <p:nvPr/>
        </p:nvSpPr>
        <p:spPr>
          <a:xfrm>
            <a:off x="726874" y="725212"/>
            <a:ext cx="1066371" cy="4274189"/>
          </a:xfrm>
          <a:prstGeom prst="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Slide Number Placeholder 5">
            <a:extLst>
              <a:ext uri="{FF2B5EF4-FFF2-40B4-BE49-F238E27FC236}">
                <a16:creationId xmlns:a16="http://schemas.microsoft.com/office/drawing/2014/main" id="{EB503B4B-146E-4EE6-990B-827011662CE2}"/>
              </a:ext>
            </a:extLst>
          </p:cNvPr>
          <p:cNvSpPr txBox="1">
            <a:spLocks/>
          </p:cNvSpPr>
          <p:nvPr/>
        </p:nvSpPr>
        <p:spPr>
          <a:xfrm>
            <a:off x="4307198" y="4999401"/>
            <a:ext cx="202626" cy="82458"/>
          </a:xfrm>
          <a:prstGeom prst="rect">
            <a:avLst/>
          </a:prstGeom>
        </p:spPr>
        <p:txBody>
          <a:bodyPr vert="horz" wrap="square" lIns="0" tIns="0" rIns="0" bIns="0" rtlCol="0" anchor="ctr">
            <a:spAutoFit/>
          </a:bodyPr>
          <a:lstStyle>
            <a:defPPr>
              <a:defRPr lang="en-US"/>
            </a:defPPr>
            <a:lvl1pPr marL="0" algn="ctr" defTabSz="1280160" rtl="0" eaLnBrk="1" latinLnBrk="0" hangingPunct="1">
              <a:defRPr sz="1000" kern="1200">
                <a:solidFill>
                  <a:schemeClr val="bg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pPr defTabSz="961272" fontAlgn="auto">
              <a:spcBef>
                <a:spcPts val="0"/>
              </a:spcBef>
              <a:spcAft>
                <a:spcPts val="0"/>
              </a:spcAft>
            </a:pPr>
            <a:fld id="{1E312DB4-4461-496E-BE8A-4915DF83011C}" type="slidenum">
              <a:rPr lang="en-AU" sz="536" b="1">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pPr defTabSz="961272" fontAlgn="auto">
                <a:spcBef>
                  <a:spcPts val="0"/>
                </a:spcBef>
                <a:spcAft>
                  <a:spcPts val="0"/>
                </a:spcAft>
              </a:pPr>
              <a:t>58</a:t>
            </a:fld>
            <a:endParaRPr lang="en-AU" sz="536"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43" name="Picture 242" descr="header_strip_100dpi copy.png">
            <a:extLst>
              <a:ext uri="{FF2B5EF4-FFF2-40B4-BE49-F238E27FC236}">
                <a16:creationId xmlns:a16="http://schemas.microsoft.com/office/drawing/2014/main" id="{10563833-80B6-4169-980E-91F6B824F541}"/>
              </a:ext>
            </a:extLst>
          </p:cNvPr>
          <p:cNvPicPr>
            <a:picLocks noChangeAspect="1"/>
          </p:cNvPicPr>
          <p:nvPr/>
        </p:nvPicPr>
        <p:blipFill>
          <a:blip r:embed="rId3"/>
          <a:stretch>
            <a:fillRect/>
          </a:stretch>
        </p:blipFill>
        <p:spPr>
          <a:xfrm>
            <a:off x="-1" y="51"/>
            <a:ext cx="9155113" cy="304710"/>
          </a:xfrm>
          <a:prstGeom prst="rect">
            <a:avLst/>
          </a:prstGeom>
        </p:spPr>
      </p:pic>
      <p:grpSp>
        <p:nvGrpSpPr>
          <p:cNvPr id="124" name="Group 123">
            <a:extLst>
              <a:ext uri="{FF2B5EF4-FFF2-40B4-BE49-F238E27FC236}">
                <a16:creationId xmlns:a16="http://schemas.microsoft.com/office/drawing/2014/main" id="{F89C5064-3D16-4AB2-961D-BC03A3874B09}"/>
              </a:ext>
            </a:extLst>
          </p:cNvPr>
          <p:cNvGrpSpPr/>
          <p:nvPr/>
        </p:nvGrpSpPr>
        <p:grpSpPr>
          <a:xfrm>
            <a:off x="818736" y="763548"/>
            <a:ext cx="7179550" cy="4010735"/>
            <a:chOff x="2521224" y="1503308"/>
            <a:chExt cx="13385560" cy="7477619"/>
          </a:xfrm>
        </p:grpSpPr>
        <p:grpSp>
          <p:nvGrpSpPr>
            <p:cNvPr id="131" name="Group 130">
              <a:extLst>
                <a:ext uri="{FF2B5EF4-FFF2-40B4-BE49-F238E27FC236}">
                  <a16:creationId xmlns:a16="http://schemas.microsoft.com/office/drawing/2014/main" id="{D57BBC16-D2A0-47E2-9BC9-153DDD04BD5C}"/>
                </a:ext>
              </a:extLst>
            </p:cNvPr>
            <p:cNvGrpSpPr/>
            <p:nvPr/>
          </p:nvGrpSpPr>
          <p:grpSpPr>
            <a:xfrm>
              <a:off x="2521224" y="1503308"/>
              <a:ext cx="13385560" cy="7477619"/>
              <a:chOff x="2521224" y="1503308"/>
              <a:chExt cx="13385560" cy="7477619"/>
            </a:xfrm>
          </p:grpSpPr>
          <p:grpSp>
            <p:nvGrpSpPr>
              <p:cNvPr id="341" name="Group 340">
                <a:extLst>
                  <a:ext uri="{FF2B5EF4-FFF2-40B4-BE49-F238E27FC236}">
                    <a16:creationId xmlns:a16="http://schemas.microsoft.com/office/drawing/2014/main" id="{B205395F-0965-48BE-91D8-A89A6E3D4748}"/>
                  </a:ext>
                </a:extLst>
              </p:cNvPr>
              <p:cNvGrpSpPr/>
              <p:nvPr/>
            </p:nvGrpSpPr>
            <p:grpSpPr>
              <a:xfrm>
                <a:off x="2521224" y="1503308"/>
                <a:ext cx="1764704" cy="7477404"/>
                <a:chOff x="2521224" y="1503308"/>
                <a:chExt cx="1764704" cy="7477404"/>
              </a:xfrm>
            </p:grpSpPr>
            <p:sp>
              <p:nvSpPr>
                <p:cNvPr id="366" name="Rectangle 365">
                  <a:extLst>
                    <a:ext uri="{FF2B5EF4-FFF2-40B4-BE49-F238E27FC236}">
                      <a16:creationId xmlns:a16="http://schemas.microsoft.com/office/drawing/2014/main" id="{C6514CFA-9795-43F8-82B3-BE2AE03B7D1A}"/>
                    </a:ext>
                  </a:extLst>
                </p:cNvPr>
                <p:cNvSpPr/>
                <p:nvPr/>
              </p:nvSpPr>
              <p:spPr>
                <a:xfrm>
                  <a:off x="2521224" y="1503308"/>
                  <a:ext cx="1764704" cy="74774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67" name="TextBox 366">
                  <a:extLst>
                    <a:ext uri="{FF2B5EF4-FFF2-40B4-BE49-F238E27FC236}">
                      <a16:creationId xmlns:a16="http://schemas.microsoft.com/office/drawing/2014/main" id="{2F386087-E1A6-43F6-8077-B95E695ED6F2}"/>
                    </a:ext>
                  </a:extLst>
                </p:cNvPr>
                <p:cNvSpPr txBox="1"/>
                <p:nvPr/>
              </p:nvSpPr>
              <p:spPr>
                <a:xfrm>
                  <a:off x="2589319" y="1544112"/>
                  <a:ext cx="1634653" cy="683465"/>
                </a:xfrm>
                <a:prstGeom prst="rect">
                  <a:avLst/>
                </a:prstGeom>
                <a:noFill/>
              </p:spPr>
              <p:txBody>
                <a:bodyPr wrap="square" lIns="68655" tIns="34328" rIns="68655" bIns="34328" rtlCol="0">
                  <a:spAutoFit/>
                </a:bodyPr>
                <a:lstStyle/>
                <a:p>
                  <a:pPr algn="ctr" defTabSz="686623" fontAlgn="auto">
                    <a:spcBef>
                      <a:spcPts val="0"/>
                    </a:spcBef>
                    <a:spcAft>
                      <a:spcPts val="0"/>
                    </a:spcAft>
                  </a:pPr>
                  <a:r>
                    <a:rPr lang="en-AU" sz="966" b="1" dirty="0">
                      <a:solidFill>
                        <a:prstClr val="black"/>
                      </a:solidFill>
                      <a:latin typeface="Calibri" panose="020F0502020204030204"/>
                      <a:ea typeface="+mn-ea"/>
                    </a:rPr>
                    <a:t>CROSS LAYER CAPABILITIES</a:t>
                  </a:r>
                </a:p>
              </p:txBody>
            </p:sp>
          </p:grpSp>
          <p:grpSp>
            <p:nvGrpSpPr>
              <p:cNvPr id="342" name="Group 341">
                <a:extLst>
                  <a:ext uri="{FF2B5EF4-FFF2-40B4-BE49-F238E27FC236}">
                    <a16:creationId xmlns:a16="http://schemas.microsoft.com/office/drawing/2014/main" id="{B62E6C73-378C-4B55-9C90-3948C4A1553D}"/>
                  </a:ext>
                </a:extLst>
              </p:cNvPr>
              <p:cNvGrpSpPr/>
              <p:nvPr/>
            </p:nvGrpSpPr>
            <p:grpSpPr>
              <a:xfrm>
                <a:off x="4389914" y="1503308"/>
                <a:ext cx="11494540" cy="648000"/>
                <a:chOff x="4389914" y="1503308"/>
                <a:chExt cx="11494540" cy="648000"/>
              </a:xfrm>
            </p:grpSpPr>
            <p:sp>
              <p:nvSpPr>
                <p:cNvPr id="364" name="Rectangle 363">
                  <a:extLst>
                    <a:ext uri="{FF2B5EF4-FFF2-40B4-BE49-F238E27FC236}">
                      <a16:creationId xmlns:a16="http://schemas.microsoft.com/office/drawing/2014/main" id="{CE1533EC-2589-478B-BBAF-D647526FBC9D}"/>
                    </a:ext>
                  </a:extLst>
                </p:cNvPr>
                <p:cNvSpPr/>
                <p:nvPr/>
              </p:nvSpPr>
              <p:spPr>
                <a:xfrm>
                  <a:off x="4389914" y="1503308"/>
                  <a:ext cx="11494540" cy="64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65" name="TextBox 364">
                  <a:extLst>
                    <a:ext uri="{FF2B5EF4-FFF2-40B4-BE49-F238E27FC236}">
                      <a16:creationId xmlns:a16="http://schemas.microsoft.com/office/drawing/2014/main" id="{7FA32DF6-7155-4DC9-BBA8-B080DA3026F5}"/>
                    </a:ext>
                  </a:extLst>
                </p:cNvPr>
                <p:cNvSpPr txBox="1"/>
                <p:nvPr/>
              </p:nvSpPr>
              <p:spPr>
                <a:xfrm>
                  <a:off x="4418868" y="1610224"/>
                  <a:ext cx="2404908" cy="406359"/>
                </a:xfrm>
                <a:prstGeom prst="rect">
                  <a:avLst/>
                </a:prstGeom>
                <a:noFill/>
              </p:spPr>
              <p:txBody>
                <a:bodyPr wrap="square" lIns="68655" tIns="34328" rIns="68655" bIns="34328" rtlCol="0">
                  <a:spAutoFit/>
                </a:bodyPr>
                <a:lstStyle/>
                <a:p>
                  <a:pPr defTabSz="686623" fontAlgn="auto">
                    <a:spcBef>
                      <a:spcPts val="0"/>
                    </a:spcBef>
                    <a:spcAft>
                      <a:spcPts val="0"/>
                    </a:spcAft>
                  </a:pPr>
                  <a:r>
                    <a:rPr lang="en-AU" sz="966" b="1" dirty="0">
                      <a:solidFill>
                        <a:prstClr val="black"/>
                      </a:solidFill>
                      <a:latin typeface="Calibri" panose="020F0502020204030204"/>
                      <a:ea typeface="+mn-ea"/>
                    </a:rPr>
                    <a:t>DATA CONSUMPTION</a:t>
                  </a:r>
                </a:p>
              </p:txBody>
            </p:sp>
          </p:grpSp>
          <p:grpSp>
            <p:nvGrpSpPr>
              <p:cNvPr id="343" name="Group 342">
                <a:extLst>
                  <a:ext uri="{FF2B5EF4-FFF2-40B4-BE49-F238E27FC236}">
                    <a16:creationId xmlns:a16="http://schemas.microsoft.com/office/drawing/2014/main" id="{3D2F7DB9-C8E9-4D6B-9787-E1DB688833DB}"/>
                  </a:ext>
                </a:extLst>
              </p:cNvPr>
              <p:cNvGrpSpPr/>
              <p:nvPr/>
            </p:nvGrpSpPr>
            <p:grpSpPr>
              <a:xfrm>
                <a:off x="4381102" y="3103823"/>
                <a:ext cx="11525682" cy="3992446"/>
                <a:chOff x="4381102" y="3103823"/>
                <a:chExt cx="11525682" cy="3992446"/>
              </a:xfrm>
            </p:grpSpPr>
            <p:grpSp>
              <p:nvGrpSpPr>
                <p:cNvPr id="359" name="Group 358">
                  <a:extLst>
                    <a:ext uri="{FF2B5EF4-FFF2-40B4-BE49-F238E27FC236}">
                      <a16:creationId xmlns:a16="http://schemas.microsoft.com/office/drawing/2014/main" id="{5AC2DF4B-57B1-4951-980B-35A5F471A776}"/>
                    </a:ext>
                  </a:extLst>
                </p:cNvPr>
                <p:cNvGrpSpPr/>
                <p:nvPr/>
              </p:nvGrpSpPr>
              <p:grpSpPr>
                <a:xfrm>
                  <a:off x="4412244" y="3103823"/>
                  <a:ext cx="11494540" cy="3992446"/>
                  <a:chOff x="4412244" y="3103823"/>
                  <a:chExt cx="11494540" cy="3992446"/>
                </a:xfrm>
              </p:grpSpPr>
              <p:sp>
                <p:nvSpPr>
                  <p:cNvPr id="361" name="Rounded Rectangle 113">
                    <a:extLst>
                      <a:ext uri="{FF2B5EF4-FFF2-40B4-BE49-F238E27FC236}">
                        <a16:creationId xmlns:a16="http://schemas.microsoft.com/office/drawing/2014/main" id="{ABE5FE8D-A180-475A-84E0-0629AFCE5247}"/>
                      </a:ext>
                    </a:extLst>
                  </p:cNvPr>
                  <p:cNvSpPr/>
                  <p:nvPr/>
                </p:nvSpPr>
                <p:spPr>
                  <a:xfrm>
                    <a:off x="4412244" y="3397415"/>
                    <a:ext cx="11494540" cy="3698854"/>
                  </a:xfrm>
                  <a:prstGeom prst="roundRect">
                    <a:avLst>
                      <a:gd name="adj" fmla="val 3558"/>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defTabSz="686623" fontAlgn="auto">
                      <a:spcBef>
                        <a:spcPts val="0"/>
                      </a:spcBef>
                      <a:spcAft>
                        <a:spcPts val="0"/>
                      </a:spcAft>
                    </a:pPr>
                    <a:endParaRPr lang="en-AU" sz="751" b="1" dirty="0">
                      <a:solidFill>
                        <a:prstClr val="black"/>
                      </a:solidFill>
                      <a:latin typeface="Calibri" panose="020F0502020204030204"/>
                    </a:endParaRPr>
                  </a:p>
                </p:txBody>
              </p:sp>
              <p:sp>
                <p:nvSpPr>
                  <p:cNvPr id="362" name="Up Arrow 201">
                    <a:extLst>
                      <a:ext uri="{FF2B5EF4-FFF2-40B4-BE49-F238E27FC236}">
                        <a16:creationId xmlns:a16="http://schemas.microsoft.com/office/drawing/2014/main" id="{4F1E8B68-2422-427B-8CB7-E5BDB15BD4EF}"/>
                      </a:ext>
                    </a:extLst>
                  </p:cNvPr>
                  <p:cNvSpPr/>
                  <p:nvPr/>
                </p:nvSpPr>
                <p:spPr>
                  <a:xfrm>
                    <a:off x="5096757" y="3103823"/>
                    <a:ext cx="457273" cy="331833"/>
                  </a:xfrm>
                  <a:prstGeom prst="up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63" name="Up Arrow 205">
                    <a:extLst>
                      <a:ext uri="{FF2B5EF4-FFF2-40B4-BE49-F238E27FC236}">
                        <a16:creationId xmlns:a16="http://schemas.microsoft.com/office/drawing/2014/main" id="{E9BBD74E-D6C3-4878-A4F8-7EC1CB5601CE}"/>
                      </a:ext>
                    </a:extLst>
                  </p:cNvPr>
                  <p:cNvSpPr/>
                  <p:nvPr/>
                </p:nvSpPr>
                <p:spPr>
                  <a:xfrm>
                    <a:off x="14652000" y="3103823"/>
                    <a:ext cx="457273" cy="331833"/>
                  </a:xfrm>
                  <a:prstGeom prst="up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sp>
              <p:nvSpPr>
                <p:cNvPr id="360" name="Rectangle 359">
                  <a:extLst>
                    <a:ext uri="{FF2B5EF4-FFF2-40B4-BE49-F238E27FC236}">
                      <a16:creationId xmlns:a16="http://schemas.microsoft.com/office/drawing/2014/main" id="{20C66113-6F22-4B10-9760-C5E342D264EF}"/>
                    </a:ext>
                  </a:extLst>
                </p:cNvPr>
                <p:cNvSpPr/>
                <p:nvPr/>
              </p:nvSpPr>
              <p:spPr>
                <a:xfrm>
                  <a:off x="4381102" y="4258941"/>
                  <a:ext cx="1539078" cy="1237679"/>
                </a:xfrm>
                <a:prstGeom prst="rect">
                  <a:avLst/>
                </a:prstGeom>
              </p:spPr>
              <p:txBody>
                <a:bodyPr wrap="square" lIns="68655" tIns="34328" rIns="68655" bIns="34328">
                  <a:spAutoFit/>
                </a:bodyPr>
                <a:lstStyle/>
                <a:p>
                  <a:pPr defTabSz="686623" fontAlgn="auto">
                    <a:spcBef>
                      <a:spcPts val="0"/>
                    </a:spcBef>
                    <a:spcAft>
                      <a:spcPts val="0"/>
                    </a:spcAft>
                  </a:pPr>
                  <a:r>
                    <a:rPr lang="en-AU" sz="966" b="1" dirty="0">
                      <a:solidFill>
                        <a:prstClr val="black"/>
                      </a:solidFill>
                      <a:latin typeface="Calibri" panose="020F0502020204030204"/>
                      <a:ea typeface="+mn-ea"/>
                    </a:rPr>
                    <a:t>DATA STORAGE</a:t>
                  </a:r>
                </a:p>
                <a:p>
                  <a:pPr defTabSz="686623" fontAlgn="auto">
                    <a:spcBef>
                      <a:spcPts val="0"/>
                    </a:spcBef>
                    <a:spcAft>
                      <a:spcPts val="0"/>
                    </a:spcAft>
                  </a:pPr>
                  <a:r>
                    <a:rPr lang="en-AU" sz="966" b="1" dirty="0">
                      <a:solidFill>
                        <a:prstClr val="black"/>
                      </a:solidFill>
                      <a:latin typeface="Calibri" panose="020F0502020204030204"/>
                      <a:ea typeface="+mn-ea"/>
                    </a:rPr>
                    <a:t>&amp;  </a:t>
                  </a:r>
                </a:p>
                <a:p>
                  <a:pPr defTabSz="686623" fontAlgn="auto">
                    <a:spcBef>
                      <a:spcPts val="0"/>
                    </a:spcBef>
                    <a:spcAft>
                      <a:spcPts val="0"/>
                    </a:spcAft>
                  </a:pPr>
                  <a:r>
                    <a:rPr lang="en-AU" sz="966" b="1" dirty="0">
                      <a:solidFill>
                        <a:prstClr val="black"/>
                      </a:solidFill>
                      <a:latin typeface="Calibri" panose="020F0502020204030204"/>
                      <a:ea typeface="+mn-ea"/>
                    </a:rPr>
                    <a:t>PROCESSING</a:t>
                  </a:r>
                </a:p>
              </p:txBody>
            </p:sp>
          </p:grpSp>
          <p:grpSp>
            <p:nvGrpSpPr>
              <p:cNvPr id="344" name="Group 343">
                <a:extLst>
                  <a:ext uri="{FF2B5EF4-FFF2-40B4-BE49-F238E27FC236}">
                    <a16:creationId xmlns:a16="http://schemas.microsoft.com/office/drawing/2014/main" id="{B2C57189-AD0C-4B08-87CA-3DCF821E150E}"/>
                  </a:ext>
                </a:extLst>
              </p:cNvPr>
              <p:cNvGrpSpPr/>
              <p:nvPr/>
            </p:nvGrpSpPr>
            <p:grpSpPr>
              <a:xfrm>
                <a:off x="4364722" y="7092000"/>
                <a:ext cx="11519732" cy="963401"/>
                <a:chOff x="4364722" y="7077486"/>
                <a:chExt cx="11519732" cy="963401"/>
              </a:xfrm>
            </p:grpSpPr>
            <p:sp>
              <p:nvSpPr>
                <p:cNvPr id="355" name="Rectangle 354">
                  <a:extLst>
                    <a:ext uri="{FF2B5EF4-FFF2-40B4-BE49-F238E27FC236}">
                      <a16:creationId xmlns:a16="http://schemas.microsoft.com/office/drawing/2014/main" id="{A93F3D47-2071-4AC5-B24E-11B1E7B9101A}"/>
                    </a:ext>
                  </a:extLst>
                </p:cNvPr>
                <p:cNvSpPr/>
                <p:nvPr/>
              </p:nvSpPr>
              <p:spPr>
                <a:xfrm>
                  <a:off x="4389914" y="7392887"/>
                  <a:ext cx="11494540" cy="64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56" name="TextBox 355">
                  <a:extLst>
                    <a:ext uri="{FF2B5EF4-FFF2-40B4-BE49-F238E27FC236}">
                      <a16:creationId xmlns:a16="http://schemas.microsoft.com/office/drawing/2014/main" id="{06CFCDAC-D468-47BD-BEC9-71DD836026DD}"/>
                    </a:ext>
                  </a:extLst>
                </p:cNvPr>
                <p:cNvSpPr txBox="1"/>
                <p:nvPr/>
              </p:nvSpPr>
              <p:spPr>
                <a:xfrm>
                  <a:off x="4364722" y="7465962"/>
                  <a:ext cx="2294039" cy="406359"/>
                </a:xfrm>
                <a:prstGeom prst="rect">
                  <a:avLst/>
                </a:prstGeom>
                <a:noFill/>
              </p:spPr>
              <p:txBody>
                <a:bodyPr wrap="square" lIns="68655" tIns="34328" rIns="68655" bIns="34328" rtlCol="0">
                  <a:spAutoFit/>
                </a:bodyPr>
                <a:lstStyle/>
                <a:p>
                  <a:pPr defTabSz="686623" fontAlgn="auto">
                    <a:spcBef>
                      <a:spcPts val="0"/>
                    </a:spcBef>
                    <a:spcAft>
                      <a:spcPts val="0"/>
                    </a:spcAft>
                  </a:pPr>
                  <a:r>
                    <a:rPr lang="en-AU" sz="966" b="1" dirty="0">
                      <a:solidFill>
                        <a:prstClr val="black"/>
                      </a:solidFill>
                      <a:latin typeface="Calibri" panose="020F0502020204030204"/>
                      <a:ea typeface="+mn-ea"/>
                    </a:rPr>
                    <a:t>INGESTION PIPELINE</a:t>
                  </a:r>
                </a:p>
              </p:txBody>
            </p:sp>
            <p:sp>
              <p:nvSpPr>
                <p:cNvPr id="357" name="Up Arrow 200">
                  <a:extLst>
                    <a:ext uri="{FF2B5EF4-FFF2-40B4-BE49-F238E27FC236}">
                      <a16:creationId xmlns:a16="http://schemas.microsoft.com/office/drawing/2014/main" id="{06C2BE7F-1A39-4C81-B0A9-40B31D7457CA}"/>
                    </a:ext>
                  </a:extLst>
                </p:cNvPr>
                <p:cNvSpPr/>
                <p:nvPr/>
              </p:nvSpPr>
              <p:spPr>
                <a:xfrm>
                  <a:off x="5096757" y="7078635"/>
                  <a:ext cx="457273" cy="331833"/>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58" name="Up Arrow 204">
                  <a:extLst>
                    <a:ext uri="{FF2B5EF4-FFF2-40B4-BE49-F238E27FC236}">
                      <a16:creationId xmlns:a16="http://schemas.microsoft.com/office/drawing/2014/main" id="{F50BC44E-0BCD-4333-AFDF-FB8F3293C2BD}"/>
                    </a:ext>
                  </a:extLst>
                </p:cNvPr>
                <p:cNvSpPr/>
                <p:nvPr/>
              </p:nvSpPr>
              <p:spPr>
                <a:xfrm>
                  <a:off x="14616000" y="7077486"/>
                  <a:ext cx="457273" cy="331833"/>
                </a:xfrm>
                <a:prstGeom prst="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grpSp>
            <p:nvGrpSpPr>
              <p:cNvPr id="345" name="Group 344">
                <a:extLst>
                  <a:ext uri="{FF2B5EF4-FFF2-40B4-BE49-F238E27FC236}">
                    <a16:creationId xmlns:a16="http://schemas.microsoft.com/office/drawing/2014/main" id="{C8A6320E-CDB4-4D9D-8E02-6B427F5A60EF}"/>
                  </a:ext>
                </a:extLst>
              </p:cNvPr>
              <p:cNvGrpSpPr/>
              <p:nvPr/>
            </p:nvGrpSpPr>
            <p:grpSpPr>
              <a:xfrm>
                <a:off x="4389914" y="2152731"/>
                <a:ext cx="11494540" cy="947477"/>
                <a:chOff x="4389914" y="2172609"/>
                <a:chExt cx="11494540" cy="947477"/>
              </a:xfrm>
            </p:grpSpPr>
            <p:sp>
              <p:nvSpPr>
                <p:cNvPr id="351" name="Rectangle 350">
                  <a:extLst>
                    <a:ext uri="{FF2B5EF4-FFF2-40B4-BE49-F238E27FC236}">
                      <a16:creationId xmlns:a16="http://schemas.microsoft.com/office/drawing/2014/main" id="{1A7FF96F-E128-443B-A5B9-59EA917D4031}"/>
                    </a:ext>
                  </a:extLst>
                </p:cNvPr>
                <p:cNvSpPr/>
                <p:nvPr/>
              </p:nvSpPr>
              <p:spPr>
                <a:xfrm>
                  <a:off x="4389914" y="2472086"/>
                  <a:ext cx="11494540" cy="648000"/>
                </a:xfrm>
                <a:prstGeom prst="rect">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52" name="TextBox 351">
                  <a:extLst>
                    <a:ext uri="{FF2B5EF4-FFF2-40B4-BE49-F238E27FC236}">
                      <a16:creationId xmlns:a16="http://schemas.microsoft.com/office/drawing/2014/main" id="{DCEAD9ED-A4E3-4E9C-A33F-54E5BCB05D7E}"/>
                    </a:ext>
                  </a:extLst>
                </p:cNvPr>
                <p:cNvSpPr txBox="1"/>
                <p:nvPr/>
              </p:nvSpPr>
              <p:spPr>
                <a:xfrm>
                  <a:off x="4418866" y="2606520"/>
                  <a:ext cx="1983846" cy="406359"/>
                </a:xfrm>
                <a:prstGeom prst="rect">
                  <a:avLst/>
                </a:prstGeom>
                <a:noFill/>
              </p:spPr>
              <p:txBody>
                <a:bodyPr wrap="square" lIns="68655" tIns="34328" rIns="68655" bIns="34328" rtlCol="0">
                  <a:spAutoFit/>
                </a:bodyPr>
                <a:lstStyle/>
                <a:p>
                  <a:pPr defTabSz="686623" fontAlgn="auto">
                    <a:spcBef>
                      <a:spcPts val="0"/>
                    </a:spcBef>
                    <a:spcAft>
                      <a:spcPts val="0"/>
                    </a:spcAft>
                  </a:pPr>
                  <a:r>
                    <a:rPr lang="en-AU" sz="966" b="1" dirty="0">
                      <a:solidFill>
                        <a:prstClr val="black"/>
                      </a:solidFill>
                      <a:latin typeface="Calibri" panose="020F0502020204030204"/>
                      <a:ea typeface="+mn-ea"/>
                    </a:rPr>
                    <a:t>DATA SERVICES</a:t>
                  </a:r>
                </a:p>
              </p:txBody>
            </p:sp>
            <p:sp>
              <p:nvSpPr>
                <p:cNvPr id="353" name="Up Arrow 202">
                  <a:extLst>
                    <a:ext uri="{FF2B5EF4-FFF2-40B4-BE49-F238E27FC236}">
                      <a16:creationId xmlns:a16="http://schemas.microsoft.com/office/drawing/2014/main" id="{D7B06038-885C-4C03-9D96-06B30AEF145D}"/>
                    </a:ext>
                  </a:extLst>
                </p:cNvPr>
                <p:cNvSpPr/>
                <p:nvPr/>
              </p:nvSpPr>
              <p:spPr>
                <a:xfrm>
                  <a:off x="5096757" y="2172609"/>
                  <a:ext cx="457273" cy="331833"/>
                </a:xfrm>
                <a:prstGeom prst="upArrow">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54" name="Up Arrow 206">
                  <a:extLst>
                    <a:ext uri="{FF2B5EF4-FFF2-40B4-BE49-F238E27FC236}">
                      <a16:creationId xmlns:a16="http://schemas.microsoft.com/office/drawing/2014/main" id="{0314D0FB-5354-4987-9736-6EFEE360DAFB}"/>
                    </a:ext>
                  </a:extLst>
                </p:cNvPr>
                <p:cNvSpPr/>
                <p:nvPr/>
              </p:nvSpPr>
              <p:spPr>
                <a:xfrm>
                  <a:off x="14652000" y="2172609"/>
                  <a:ext cx="457273" cy="331833"/>
                </a:xfrm>
                <a:prstGeom prst="upArrow">
                  <a:avLst/>
                </a:prstGeom>
                <a:solidFill>
                  <a:srgbClr val="F1C7E9"/>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grpSp>
            <p:nvGrpSpPr>
              <p:cNvPr id="346" name="Group 345">
                <a:extLst>
                  <a:ext uri="{FF2B5EF4-FFF2-40B4-BE49-F238E27FC236}">
                    <a16:creationId xmlns:a16="http://schemas.microsoft.com/office/drawing/2014/main" id="{636FF4F8-35D7-43A7-A548-5D9814363840}"/>
                  </a:ext>
                </a:extLst>
              </p:cNvPr>
              <p:cNvGrpSpPr/>
              <p:nvPr/>
            </p:nvGrpSpPr>
            <p:grpSpPr>
              <a:xfrm>
                <a:off x="4376096" y="8028000"/>
                <a:ext cx="11508356" cy="952927"/>
                <a:chOff x="4376096" y="7998972"/>
                <a:chExt cx="11508356" cy="952927"/>
              </a:xfrm>
            </p:grpSpPr>
            <p:sp>
              <p:nvSpPr>
                <p:cNvPr id="347" name="Rectangle 346">
                  <a:extLst>
                    <a:ext uri="{FF2B5EF4-FFF2-40B4-BE49-F238E27FC236}">
                      <a16:creationId xmlns:a16="http://schemas.microsoft.com/office/drawing/2014/main" id="{8642360A-F352-45AA-907C-94A281AEAFFD}"/>
                    </a:ext>
                  </a:extLst>
                </p:cNvPr>
                <p:cNvSpPr/>
                <p:nvPr/>
              </p:nvSpPr>
              <p:spPr>
                <a:xfrm>
                  <a:off x="4389912" y="8294360"/>
                  <a:ext cx="11494540" cy="64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48" name="TextBox 347">
                  <a:extLst>
                    <a:ext uri="{FF2B5EF4-FFF2-40B4-BE49-F238E27FC236}">
                      <a16:creationId xmlns:a16="http://schemas.microsoft.com/office/drawing/2014/main" id="{0F673A2D-FCDD-4C02-8106-1F199F8BAEC7}"/>
                    </a:ext>
                  </a:extLst>
                </p:cNvPr>
                <p:cNvSpPr txBox="1"/>
                <p:nvPr/>
              </p:nvSpPr>
              <p:spPr>
                <a:xfrm>
                  <a:off x="4376096" y="8268434"/>
                  <a:ext cx="2167649" cy="683465"/>
                </a:xfrm>
                <a:prstGeom prst="rect">
                  <a:avLst/>
                </a:prstGeom>
                <a:noFill/>
              </p:spPr>
              <p:txBody>
                <a:bodyPr wrap="square" lIns="68655" tIns="34328" rIns="68655" bIns="34328" rtlCol="0">
                  <a:spAutoFit/>
                </a:bodyPr>
                <a:lstStyle/>
                <a:p>
                  <a:pPr defTabSz="686623" fontAlgn="auto">
                    <a:spcBef>
                      <a:spcPts val="0"/>
                    </a:spcBef>
                    <a:spcAft>
                      <a:spcPts val="0"/>
                    </a:spcAft>
                  </a:pPr>
                  <a:r>
                    <a:rPr lang="en-AU" sz="966" b="1" dirty="0">
                      <a:solidFill>
                        <a:prstClr val="black"/>
                      </a:solidFill>
                      <a:latin typeface="Calibri" panose="020F0502020204030204"/>
                      <a:ea typeface="+mn-ea"/>
                    </a:rPr>
                    <a:t>SOURCES </a:t>
                  </a:r>
                </a:p>
                <a:p>
                  <a:pPr defTabSz="686623" fontAlgn="auto">
                    <a:spcBef>
                      <a:spcPts val="0"/>
                    </a:spcBef>
                    <a:spcAft>
                      <a:spcPts val="0"/>
                    </a:spcAft>
                  </a:pPr>
                  <a:r>
                    <a:rPr lang="en-AU" sz="966" b="1" dirty="0">
                      <a:solidFill>
                        <a:prstClr val="black"/>
                      </a:solidFill>
                      <a:latin typeface="Calibri" panose="020F0502020204030204"/>
                      <a:ea typeface="+mn-ea"/>
                    </a:rPr>
                    <a:t>– DATA PROVIDER</a:t>
                  </a:r>
                </a:p>
              </p:txBody>
            </p:sp>
            <p:sp>
              <p:nvSpPr>
                <p:cNvPr id="349" name="Up Arrow 199">
                  <a:extLst>
                    <a:ext uri="{FF2B5EF4-FFF2-40B4-BE49-F238E27FC236}">
                      <a16:creationId xmlns:a16="http://schemas.microsoft.com/office/drawing/2014/main" id="{C69653A2-9F4B-4B21-AE46-880294D0F49A}"/>
                    </a:ext>
                  </a:extLst>
                </p:cNvPr>
                <p:cNvSpPr/>
                <p:nvPr/>
              </p:nvSpPr>
              <p:spPr>
                <a:xfrm>
                  <a:off x="5096757" y="7998972"/>
                  <a:ext cx="457273" cy="331833"/>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350" name="Up Arrow 203">
                  <a:extLst>
                    <a:ext uri="{FF2B5EF4-FFF2-40B4-BE49-F238E27FC236}">
                      <a16:creationId xmlns:a16="http://schemas.microsoft.com/office/drawing/2014/main" id="{056AA788-CF0C-4D13-AD83-07C3D81F2D00}"/>
                    </a:ext>
                  </a:extLst>
                </p:cNvPr>
                <p:cNvSpPr/>
                <p:nvPr/>
              </p:nvSpPr>
              <p:spPr>
                <a:xfrm>
                  <a:off x="14652000" y="7998972"/>
                  <a:ext cx="457273" cy="331833"/>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grpSp>
        <p:grpSp>
          <p:nvGrpSpPr>
            <p:cNvPr id="132" name="Group 131">
              <a:extLst>
                <a:ext uri="{FF2B5EF4-FFF2-40B4-BE49-F238E27FC236}">
                  <a16:creationId xmlns:a16="http://schemas.microsoft.com/office/drawing/2014/main" id="{B25D1A4D-B379-46FA-82C9-E3A0544899B2}"/>
                </a:ext>
              </a:extLst>
            </p:cNvPr>
            <p:cNvGrpSpPr/>
            <p:nvPr/>
          </p:nvGrpSpPr>
          <p:grpSpPr>
            <a:xfrm>
              <a:off x="2600523" y="2461824"/>
              <a:ext cx="1652002" cy="6283807"/>
              <a:chOff x="1368000" y="1692867"/>
              <a:chExt cx="1652002" cy="6283807"/>
            </a:xfrm>
          </p:grpSpPr>
          <p:grpSp>
            <p:nvGrpSpPr>
              <p:cNvPr id="307" name="Group 306">
                <a:extLst>
                  <a:ext uri="{FF2B5EF4-FFF2-40B4-BE49-F238E27FC236}">
                    <a16:creationId xmlns:a16="http://schemas.microsoft.com/office/drawing/2014/main" id="{DCE9EDDF-41E9-409C-91B1-F926DF9D2C5E}"/>
                  </a:ext>
                </a:extLst>
              </p:cNvPr>
              <p:cNvGrpSpPr/>
              <p:nvPr/>
            </p:nvGrpSpPr>
            <p:grpSpPr>
              <a:xfrm>
                <a:off x="1512000" y="7092000"/>
                <a:ext cx="1352385" cy="884674"/>
                <a:chOff x="1512000" y="7092000"/>
                <a:chExt cx="1352385" cy="884674"/>
              </a:xfrm>
            </p:grpSpPr>
            <p:sp>
              <p:nvSpPr>
                <p:cNvPr id="339" name="TextBox 338">
                  <a:extLst>
                    <a:ext uri="{FF2B5EF4-FFF2-40B4-BE49-F238E27FC236}">
                      <a16:creationId xmlns:a16="http://schemas.microsoft.com/office/drawing/2014/main" id="{00B8CC67-2685-4044-B798-8E8314553C5B}"/>
                    </a:ext>
                  </a:extLst>
                </p:cNvPr>
                <p:cNvSpPr txBox="1"/>
                <p:nvPr/>
              </p:nvSpPr>
              <p:spPr>
                <a:xfrm>
                  <a:off x="1512000" y="7632000"/>
                  <a:ext cx="1352385" cy="344674"/>
                </a:xfrm>
                <a:prstGeom prst="rect">
                  <a:avLst/>
                </a:prstGeom>
                <a:noFill/>
              </p:spPr>
              <p:txBody>
                <a:bodyPr wrap="square" lIns="68655" tIns="34328" rIns="68655" bIns="34328"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Data Security</a:t>
                  </a:r>
                </a:p>
              </p:txBody>
            </p:sp>
            <p:sp>
              <p:nvSpPr>
                <p:cNvPr id="340" name="Freeform 6">
                  <a:extLst>
                    <a:ext uri="{FF2B5EF4-FFF2-40B4-BE49-F238E27FC236}">
                      <a16:creationId xmlns:a16="http://schemas.microsoft.com/office/drawing/2014/main" id="{A80263F4-005D-4ADA-8AFA-B9E29901BCB0}"/>
                    </a:ext>
                  </a:extLst>
                </p:cNvPr>
                <p:cNvSpPr>
                  <a:spLocks noEditPoints="1"/>
                </p:cNvSpPr>
                <p:nvPr/>
              </p:nvSpPr>
              <p:spPr bwMode="auto">
                <a:xfrm>
                  <a:off x="1926000" y="7092000"/>
                  <a:ext cx="424181" cy="485509"/>
                </a:xfrm>
                <a:custGeom>
                  <a:avLst/>
                  <a:gdLst>
                    <a:gd name="T0" fmla="*/ 24 w 95"/>
                    <a:gd name="T1" fmla="*/ 93 h 93"/>
                    <a:gd name="T2" fmla="*/ 48 w 95"/>
                    <a:gd name="T3" fmla="*/ 69 h 93"/>
                    <a:gd name="T4" fmla="*/ 45 w 95"/>
                    <a:gd name="T5" fmla="*/ 58 h 93"/>
                    <a:gd name="T6" fmla="*/ 64 w 95"/>
                    <a:gd name="T7" fmla="*/ 40 h 93"/>
                    <a:gd name="T8" fmla="*/ 72 w 95"/>
                    <a:gd name="T9" fmla="*/ 48 h 93"/>
                    <a:gd name="T10" fmla="*/ 79 w 95"/>
                    <a:gd name="T11" fmla="*/ 41 h 93"/>
                    <a:gd name="T12" fmla="*/ 71 w 95"/>
                    <a:gd name="T13" fmla="*/ 33 h 93"/>
                    <a:gd name="T14" fmla="*/ 76 w 95"/>
                    <a:gd name="T15" fmla="*/ 28 h 93"/>
                    <a:gd name="T16" fmla="*/ 86 w 95"/>
                    <a:gd name="T17" fmla="*/ 38 h 93"/>
                    <a:gd name="T18" fmla="*/ 95 w 95"/>
                    <a:gd name="T19" fmla="*/ 29 h 93"/>
                    <a:gd name="T20" fmla="*/ 85 w 95"/>
                    <a:gd name="T21" fmla="*/ 19 h 93"/>
                    <a:gd name="T22" fmla="*/ 89 w 95"/>
                    <a:gd name="T23" fmla="*/ 14 h 93"/>
                    <a:gd name="T24" fmla="*/ 89 w 95"/>
                    <a:gd name="T25" fmla="*/ 3 h 93"/>
                    <a:gd name="T26" fmla="*/ 79 w 95"/>
                    <a:gd name="T27" fmla="*/ 3 h 93"/>
                    <a:gd name="T28" fmla="*/ 35 w 95"/>
                    <a:gd name="T29" fmla="*/ 47 h 93"/>
                    <a:gd name="T30" fmla="*/ 24 w 95"/>
                    <a:gd name="T31" fmla="*/ 45 h 93"/>
                    <a:gd name="T32" fmla="*/ 0 w 95"/>
                    <a:gd name="T33" fmla="*/ 69 h 93"/>
                    <a:gd name="T34" fmla="*/ 24 w 95"/>
                    <a:gd name="T35" fmla="*/ 93 h 93"/>
                    <a:gd name="T36" fmla="*/ 24 w 95"/>
                    <a:gd name="T37" fmla="*/ 57 h 93"/>
                    <a:gd name="T38" fmla="*/ 36 w 95"/>
                    <a:gd name="T39" fmla="*/ 69 h 93"/>
                    <a:gd name="T40" fmla="*/ 24 w 95"/>
                    <a:gd name="T41" fmla="*/ 81 h 93"/>
                    <a:gd name="T42" fmla="*/ 12 w 95"/>
                    <a:gd name="T43" fmla="*/ 69 h 93"/>
                    <a:gd name="T44" fmla="*/ 24 w 95"/>
                    <a:gd name="T4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93">
                      <a:moveTo>
                        <a:pt x="24" y="93"/>
                      </a:moveTo>
                      <a:cubicBezTo>
                        <a:pt x="37" y="93"/>
                        <a:pt x="48" y="82"/>
                        <a:pt x="48" y="69"/>
                      </a:cubicBezTo>
                      <a:cubicBezTo>
                        <a:pt x="48" y="65"/>
                        <a:pt x="47" y="61"/>
                        <a:pt x="45" y="58"/>
                      </a:cubicBezTo>
                      <a:cubicBezTo>
                        <a:pt x="64" y="40"/>
                        <a:pt x="64" y="40"/>
                        <a:pt x="64" y="40"/>
                      </a:cubicBezTo>
                      <a:cubicBezTo>
                        <a:pt x="72" y="48"/>
                        <a:pt x="72" y="48"/>
                        <a:pt x="72" y="48"/>
                      </a:cubicBezTo>
                      <a:cubicBezTo>
                        <a:pt x="79" y="41"/>
                        <a:pt x="79" y="41"/>
                        <a:pt x="79" y="41"/>
                      </a:cubicBezTo>
                      <a:cubicBezTo>
                        <a:pt x="71" y="33"/>
                        <a:pt x="71" y="33"/>
                        <a:pt x="71" y="33"/>
                      </a:cubicBezTo>
                      <a:cubicBezTo>
                        <a:pt x="76" y="28"/>
                        <a:pt x="76" y="28"/>
                        <a:pt x="76" y="28"/>
                      </a:cubicBezTo>
                      <a:cubicBezTo>
                        <a:pt x="86" y="38"/>
                        <a:pt x="86" y="38"/>
                        <a:pt x="86" y="38"/>
                      </a:cubicBezTo>
                      <a:cubicBezTo>
                        <a:pt x="95" y="29"/>
                        <a:pt x="95" y="29"/>
                        <a:pt x="95" y="29"/>
                      </a:cubicBezTo>
                      <a:cubicBezTo>
                        <a:pt x="85" y="19"/>
                        <a:pt x="85" y="19"/>
                        <a:pt x="85" y="19"/>
                      </a:cubicBezTo>
                      <a:cubicBezTo>
                        <a:pt x="89" y="14"/>
                        <a:pt x="89" y="14"/>
                        <a:pt x="89" y="14"/>
                      </a:cubicBezTo>
                      <a:cubicBezTo>
                        <a:pt x="92" y="11"/>
                        <a:pt x="92" y="6"/>
                        <a:pt x="89" y="3"/>
                      </a:cubicBezTo>
                      <a:cubicBezTo>
                        <a:pt x="86" y="0"/>
                        <a:pt x="81" y="0"/>
                        <a:pt x="79" y="3"/>
                      </a:cubicBezTo>
                      <a:cubicBezTo>
                        <a:pt x="35" y="47"/>
                        <a:pt x="35" y="47"/>
                        <a:pt x="35" y="47"/>
                      </a:cubicBezTo>
                      <a:cubicBezTo>
                        <a:pt x="31" y="46"/>
                        <a:pt x="28" y="45"/>
                        <a:pt x="24" y="45"/>
                      </a:cubicBezTo>
                      <a:cubicBezTo>
                        <a:pt x="11" y="45"/>
                        <a:pt x="0" y="56"/>
                        <a:pt x="0" y="69"/>
                      </a:cubicBezTo>
                      <a:cubicBezTo>
                        <a:pt x="0" y="82"/>
                        <a:pt x="11" y="93"/>
                        <a:pt x="24" y="93"/>
                      </a:cubicBezTo>
                      <a:close/>
                      <a:moveTo>
                        <a:pt x="24" y="57"/>
                      </a:moveTo>
                      <a:cubicBezTo>
                        <a:pt x="31" y="57"/>
                        <a:pt x="36" y="62"/>
                        <a:pt x="36" y="69"/>
                      </a:cubicBezTo>
                      <a:cubicBezTo>
                        <a:pt x="36" y="75"/>
                        <a:pt x="31" y="81"/>
                        <a:pt x="24" y="81"/>
                      </a:cubicBezTo>
                      <a:cubicBezTo>
                        <a:pt x="17" y="81"/>
                        <a:pt x="12" y="75"/>
                        <a:pt x="12" y="69"/>
                      </a:cubicBezTo>
                      <a:cubicBezTo>
                        <a:pt x="12" y="62"/>
                        <a:pt x="17" y="57"/>
                        <a:pt x="24"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grpSp>
          <p:grpSp>
            <p:nvGrpSpPr>
              <p:cNvPr id="308" name="Group 307">
                <a:extLst>
                  <a:ext uri="{FF2B5EF4-FFF2-40B4-BE49-F238E27FC236}">
                    <a16:creationId xmlns:a16="http://schemas.microsoft.com/office/drawing/2014/main" id="{C0639D90-1B81-498C-AF95-82EB2E234285}"/>
                  </a:ext>
                </a:extLst>
              </p:cNvPr>
              <p:cNvGrpSpPr/>
              <p:nvPr/>
            </p:nvGrpSpPr>
            <p:grpSpPr>
              <a:xfrm>
                <a:off x="1512000" y="4932000"/>
                <a:ext cx="1352385" cy="884674"/>
                <a:chOff x="1512000" y="4932000"/>
                <a:chExt cx="1352385" cy="884674"/>
              </a:xfrm>
            </p:grpSpPr>
            <p:sp>
              <p:nvSpPr>
                <p:cNvPr id="324" name="TextBox 323">
                  <a:hlinkClick r:id="" action="ppaction://noaction"/>
                  <a:extLst>
                    <a:ext uri="{FF2B5EF4-FFF2-40B4-BE49-F238E27FC236}">
                      <a16:creationId xmlns:a16="http://schemas.microsoft.com/office/drawing/2014/main" id="{C3375B74-AA93-480E-83D0-75B3640104A2}"/>
                    </a:ext>
                  </a:extLst>
                </p:cNvPr>
                <p:cNvSpPr txBox="1"/>
                <p:nvPr/>
              </p:nvSpPr>
              <p:spPr>
                <a:xfrm>
                  <a:off x="1512000" y="5472000"/>
                  <a:ext cx="1352385" cy="344674"/>
                </a:xfrm>
                <a:prstGeom prst="rect">
                  <a:avLst/>
                </a:prstGeom>
                <a:noFill/>
              </p:spPr>
              <p:txBody>
                <a:bodyPr wrap="square" lIns="68655" tIns="34328" rIns="68655" bIns="34328"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Data </a:t>
                  </a:r>
                  <a:r>
                    <a:rPr lang="en-AU" sz="751" b="1" dirty="0" err="1">
                      <a:solidFill>
                        <a:prstClr val="black"/>
                      </a:solidFill>
                      <a:latin typeface="Calibri" panose="020F0502020204030204"/>
                      <a:ea typeface="+mn-ea"/>
                    </a:rPr>
                    <a:t>Catalog</a:t>
                  </a:r>
                  <a:endParaRPr lang="en-AU" sz="751" b="1" dirty="0">
                    <a:solidFill>
                      <a:prstClr val="black"/>
                    </a:solidFill>
                    <a:latin typeface="Calibri" panose="020F0502020204030204"/>
                    <a:ea typeface="+mn-ea"/>
                  </a:endParaRPr>
                </a:p>
              </p:txBody>
            </p:sp>
            <p:grpSp>
              <p:nvGrpSpPr>
                <p:cNvPr id="325" name="Group 324">
                  <a:extLst>
                    <a:ext uri="{FF2B5EF4-FFF2-40B4-BE49-F238E27FC236}">
                      <a16:creationId xmlns:a16="http://schemas.microsoft.com/office/drawing/2014/main" id="{A676BC78-BBC2-420B-9624-005933C8E1CA}"/>
                    </a:ext>
                  </a:extLst>
                </p:cNvPr>
                <p:cNvGrpSpPr/>
                <p:nvPr/>
              </p:nvGrpSpPr>
              <p:grpSpPr>
                <a:xfrm>
                  <a:off x="1926000" y="4932000"/>
                  <a:ext cx="338917" cy="523437"/>
                  <a:chOff x="8246839" y="3717032"/>
                  <a:chExt cx="339465" cy="425188"/>
                </a:xfrm>
              </p:grpSpPr>
              <p:sp>
                <p:nvSpPr>
                  <p:cNvPr id="326" name="Freeform 1867">
                    <a:extLst>
                      <a:ext uri="{FF2B5EF4-FFF2-40B4-BE49-F238E27FC236}">
                        <a16:creationId xmlns:a16="http://schemas.microsoft.com/office/drawing/2014/main" id="{087ECD85-5DAD-4C94-83DA-127FEDE06D32}"/>
                      </a:ext>
                    </a:extLst>
                  </p:cNvPr>
                  <p:cNvSpPr>
                    <a:spLocks noEditPoints="1"/>
                  </p:cNvSpPr>
                  <p:nvPr/>
                </p:nvSpPr>
                <p:spPr bwMode="auto">
                  <a:xfrm>
                    <a:off x="8408000" y="3717032"/>
                    <a:ext cx="178304" cy="195450"/>
                  </a:xfrm>
                  <a:custGeom>
                    <a:avLst/>
                    <a:gdLst>
                      <a:gd name="T0" fmla="*/ 39 w 40"/>
                      <a:gd name="T1" fmla="*/ 13 h 44"/>
                      <a:gd name="T2" fmla="*/ 27 w 40"/>
                      <a:gd name="T3" fmla="*/ 1 h 44"/>
                      <a:gd name="T4" fmla="*/ 26 w 40"/>
                      <a:gd name="T5" fmla="*/ 0 h 44"/>
                      <a:gd name="T6" fmla="*/ 6 w 40"/>
                      <a:gd name="T7" fmla="*/ 0 h 44"/>
                      <a:gd name="T8" fmla="*/ 4 w 40"/>
                      <a:gd name="T9" fmla="*/ 2 h 44"/>
                      <a:gd name="T10" fmla="*/ 4 w 40"/>
                      <a:gd name="T11" fmla="*/ 16 h 44"/>
                      <a:gd name="T12" fmla="*/ 2 w 40"/>
                      <a:gd name="T13" fmla="*/ 16 h 44"/>
                      <a:gd name="T14" fmla="*/ 0 w 40"/>
                      <a:gd name="T15" fmla="*/ 18 h 44"/>
                      <a:gd name="T16" fmla="*/ 2 w 40"/>
                      <a:gd name="T17" fmla="*/ 20 h 44"/>
                      <a:gd name="T18" fmla="*/ 4 w 40"/>
                      <a:gd name="T19" fmla="*/ 20 h 44"/>
                      <a:gd name="T20" fmla="*/ 4 w 40"/>
                      <a:gd name="T21" fmla="*/ 42 h 44"/>
                      <a:gd name="T22" fmla="*/ 6 w 40"/>
                      <a:gd name="T23" fmla="*/ 44 h 44"/>
                      <a:gd name="T24" fmla="*/ 38 w 40"/>
                      <a:gd name="T25" fmla="*/ 44 h 44"/>
                      <a:gd name="T26" fmla="*/ 40 w 40"/>
                      <a:gd name="T27" fmla="*/ 42 h 44"/>
                      <a:gd name="T28" fmla="*/ 40 w 40"/>
                      <a:gd name="T29" fmla="*/ 14 h 44"/>
                      <a:gd name="T30" fmla="*/ 39 w 40"/>
                      <a:gd name="T31" fmla="*/ 13 h 44"/>
                      <a:gd name="T32" fmla="*/ 26 w 40"/>
                      <a:gd name="T33" fmla="*/ 14 h 44"/>
                      <a:gd name="T34" fmla="*/ 26 w 40"/>
                      <a:gd name="T35" fmla="*/ 2 h 44"/>
                      <a:gd name="T36" fmla="*/ 38 w 40"/>
                      <a:gd name="T37" fmla="*/ 14 h 44"/>
                      <a:gd name="T38" fmla="*/ 26 w 40"/>
                      <a:gd name="T3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4">
                        <a:moveTo>
                          <a:pt x="39" y="13"/>
                        </a:moveTo>
                        <a:cubicBezTo>
                          <a:pt x="27" y="1"/>
                          <a:pt x="27" y="1"/>
                          <a:pt x="27" y="1"/>
                        </a:cubicBezTo>
                        <a:cubicBezTo>
                          <a:pt x="27" y="0"/>
                          <a:pt x="27" y="0"/>
                          <a:pt x="26" y="0"/>
                        </a:cubicBezTo>
                        <a:cubicBezTo>
                          <a:pt x="6" y="0"/>
                          <a:pt x="6" y="0"/>
                          <a:pt x="6" y="0"/>
                        </a:cubicBezTo>
                        <a:cubicBezTo>
                          <a:pt x="5" y="0"/>
                          <a:pt x="4" y="1"/>
                          <a:pt x="4" y="2"/>
                        </a:cubicBezTo>
                        <a:cubicBezTo>
                          <a:pt x="4" y="16"/>
                          <a:pt x="4" y="16"/>
                          <a:pt x="4" y="16"/>
                        </a:cubicBezTo>
                        <a:cubicBezTo>
                          <a:pt x="2" y="16"/>
                          <a:pt x="2" y="16"/>
                          <a:pt x="2" y="16"/>
                        </a:cubicBezTo>
                        <a:cubicBezTo>
                          <a:pt x="1" y="16"/>
                          <a:pt x="0" y="17"/>
                          <a:pt x="0" y="18"/>
                        </a:cubicBezTo>
                        <a:cubicBezTo>
                          <a:pt x="0" y="19"/>
                          <a:pt x="1" y="20"/>
                          <a:pt x="2" y="20"/>
                        </a:cubicBezTo>
                        <a:cubicBezTo>
                          <a:pt x="4" y="20"/>
                          <a:pt x="4" y="20"/>
                          <a:pt x="4" y="20"/>
                        </a:cubicBezTo>
                        <a:cubicBezTo>
                          <a:pt x="4" y="42"/>
                          <a:pt x="4" y="42"/>
                          <a:pt x="4" y="42"/>
                        </a:cubicBezTo>
                        <a:cubicBezTo>
                          <a:pt x="4" y="43"/>
                          <a:pt x="5" y="44"/>
                          <a:pt x="6" y="44"/>
                        </a:cubicBezTo>
                        <a:cubicBezTo>
                          <a:pt x="38" y="44"/>
                          <a:pt x="38" y="44"/>
                          <a:pt x="38" y="44"/>
                        </a:cubicBezTo>
                        <a:cubicBezTo>
                          <a:pt x="39" y="44"/>
                          <a:pt x="40" y="43"/>
                          <a:pt x="40" y="42"/>
                        </a:cubicBezTo>
                        <a:cubicBezTo>
                          <a:pt x="40" y="14"/>
                          <a:pt x="40" y="14"/>
                          <a:pt x="40" y="14"/>
                        </a:cubicBezTo>
                        <a:cubicBezTo>
                          <a:pt x="40" y="13"/>
                          <a:pt x="40" y="13"/>
                          <a:pt x="39" y="13"/>
                        </a:cubicBezTo>
                        <a:close/>
                        <a:moveTo>
                          <a:pt x="26" y="14"/>
                        </a:moveTo>
                        <a:cubicBezTo>
                          <a:pt x="26" y="2"/>
                          <a:pt x="26" y="2"/>
                          <a:pt x="26" y="2"/>
                        </a:cubicBezTo>
                        <a:cubicBezTo>
                          <a:pt x="38" y="14"/>
                          <a:pt x="38" y="14"/>
                          <a:pt x="38" y="14"/>
                        </a:cubicBez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27" name="Freeform 1868">
                    <a:extLst>
                      <a:ext uri="{FF2B5EF4-FFF2-40B4-BE49-F238E27FC236}">
                        <a16:creationId xmlns:a16="http://schemas.microsoft.com/office/drawing/2014/main" id="{FFCC7E35-0A59-4792-B702-E689E84933F3}"/>
                      </a:ext>
                    </a:extLst>
                  </p:cNvPr>
                  <p:cNvSpPr>
                    <a:spLocks noEditPoints="1"/>
                  </p:cNvSpPr>
                  <p:nvPr/>
                </p:nvSpPr>
                <p:spPr bwMode="auto">
                  <a:xfrm>
                    <a:off x="8408000" y="3946770"/>
                    <a:ext cx="178304" cy="195450"/>
                  </a:xfrm>
                  <a:custGeom>
                    <a:avLst/>
                    <a:gdLst>
                      <a:gd name="T0" fmla="*/ 27 w 40"/>
                      <a:gd name="T1" fmla="*/ 1 h 44"/>
                      <a:gd name="T2" fmla="*/ 26 w 40"/>
                      <a:gd name="T3" fmla="*/ 0 h 44"/>
                      <a:gd name="T4" fmla="*/ 6 w 40"/>
                      <a:gd name="T5" fmla="*/ 0 h 44"/>
                      <a:gd name="T6" fmla="*/ 4 w 40"/>
                      <a:gd name="T7" fmla="*/ 2 h 44"/>
                      <a:gd name="T8" fmla="*/ 4 w 40"/>
                      <a:gd name="T9" fmla="*/ 24 h 44"/>
                      <a:gd name="T10" fmla="*/ 2 w 40"/>
                      <a:gd name="T11" fmla="*/ 24 h 44"/>
                      <a:gd name="T12" fmla="*/ 0 w 40"/>
                      <a:gd name="T13" fmla="*/ 26 h 44"/>
                      <a:gd name="T14" fmla="*/ 2 w 40"/>
                      <a:gd name="T15" fmla="*/ 28 h 44"/>
                      <a:gd name="T16" fmla="*/ 4 w 40"/>
                      <a:gd name="T17" fmla="*/ 28 h 44"/>
                      <a:gd name="T18" fmla="*/ 4 w 40"/>
                      <a:gd name="T19" fmla="*/ 42 h 44"/>
                      <a:gd name="T20" fmla="*/ 6 w 40"/>
                      <a:gd name="T21" fmla="*/ 44 h 44"/>
                      <a:gd name="T22" fmla="*/ 38 w 40"/>
                      <a:gd name="T23" fmla="*/ 44 h 44"/>
                      <a:gd name="T24" fmla="*/ 40 w 40"/>
                      <a:gd name="T25" fmla="*/ 42 h 44"/>
                      <a:gd name="T26" fmla="*/ 40 w 40"/>
                      <a:gd name="T27" fmla="*/ 14 h 44"/>
                      <a:gd name="T28" fmla="*/ 39 w 40"/>
                      <a:gd name="T29" fmla="*/ 13 h 44"/>
                      <a:gd name="T30" fmla="*/ 27 w 40"/>
                      <a:gd name="T31" fmla="*/ 1 h 44"/>
                      <a:gd name="T32" fmla="*/ 26 w 40"/>
                      <a:gd name="T33" fmla="*/ 14 h 44"/>
                      <a:gd name="T34" fmla="*/ 26 w 40"/>
                      <a:gd name="T35" fmla="*/ 2 h 44"/>
                      <a:gd name="T36" fmla="*/ 38 w 40"/>
                      <a:gd name="T37" fmla="*/ 14 h 44"/>
                      <a:gd name="T38" fmla="*/ 26 w 40"/>
                      <a:gd name="T39"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4">
                        <a:moveTo>
                          <a:pt x="27" y="1"/>
                        </a:moveTo>
                        <a:cubicBezTo>
                          <a:pt x="27" y="0"/>
                          <a:pt x="27" y="0"/>
                          <a:pt x="26" y="0"/>
                        </a:cubicBezTo>
                        <a:cubicBezTo>
                          <a:pt x="6" y="0"/>
                          <a:pt x="6" y="0"/>
                          <a:pt x="6" y="0"/>
                        </a:cubicBezTo>
                        <a:cubicBezTo>
                          <a:pt x="5" y="0"/>
                          <a:pt x="4" y="1"/>
                          <a:pt x="4" y="2"/>
                        </a:cubicBezTo>
                        <a:cubicBezTo>
                          <a:pt x="4" y="24"/>
                          <a:pt x="4" y="24"/>
                          <a:pt x="4" y="24"/>
                        </a:cubicBezTo>
                        <a:cubicBezTo>
                          <a:pt x="2" y="24"/>
                          <a:pt x="2" y="24"/>
                          <a:pt x="2" y="24"/>
                        </a:cubicBezTo>
                        <a:cubicBezTo>
                          <a:pt x="1" y="24"/>
                          <a:pt x="0" y="25"/>
                          <a:pt x="0" y="26"/>
                        </a:cubicBezTo>
                        <a:cubicBezTo>
                          <a:pt x="0" y="27"/>
                          <a:pt x="1" y="28"/>
                          <a:pt x="2" y="28"/>
                        </a:cubicBezTo>
                        <a:cubicBezTo>
                          <a:pt x="4" y="28"/>
                          <a:pt x="4" y="28"/>
                          <a:pt x="4" y="28"/>
                        </a:cubicBezTo>
                        <a:cubicBezTo>
                          <a:pt x="4" y="42"/>
                          <a:pt x="4" y="42"/>
                          <a:pt x="4" y="42"/>
                        </a:cubicBezTo>
                        <a:cubicBezTo>
                          <a:pt x="4" y="43"/>
                          <a:pt x="5" y="44"/>
                          <a:pt x="6" y="44"/>
                        </a:cubicBezTo>
                        <a:cubicBezTo>
                          <a:pt x="38" y="44"/>
                          <a:pt x="38" y="44"/>
                          <a:pt x="38" y="44"/>
                        </a:cubicBezTo>
                        <a:cubicBezTo>
                          <a:pt x="39" y="44"/>
                          <a:pt x="40" y="43"/>
                          <a:pt x="40" y="42"/>
                        </a:cubicBezTo>
                        <a:cubicBezTo>
                          <a:pt x="40" y="14"/>
                          <a:pt x="40" y="14"/>
                          <a:pt x="40" y="14"/>
                        </a:cubicBezTo>
                        <a:cubicBezTo>
                          <a:pt x="40" y="13"/>
                          <a:pt x="40" y="13"/>
                          <a:pt x="39" y="13"/>
                        </a:cubicBezTo>
                        <a:lnTo>
                          <a:pt x="27" y="1"/>
                        </a:lnTo>
                        <a:close/>
                        <a:moveTo>
                          <a:pt x="26" y="14"/>
                        </a:moveTo>
                        <a:cubicBezTo>
                          <a:pt x="26" y="2"/>
                          <a:pt x="26" y="2"/>
                          <a:pt x="26" y="2"/>
                        </a:cubicBezTo>
                        <a:cubicBezTo>
                          <a:pt x="38" y="14"/>
                          <a:pt x="38" y="14"/>
                          <a:pt x="38" y="14"/>
                        </a:cubicBez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28" name="Freeform 1869">
                    <a:extLst>
                      <a:ext uri="{FF2B5EF4-FFF2-40B4-BE49-F238E27FC236}">
                        <a16:creationId xmlns:a16="http://schemas.microsoft.com/office/drawing/2014/main" id="{E97606D9-EEDD-4B89-A9D2-383DC876B4D8}"/>
                      </a:ext>
                    </a:extLst>
                  </p:cNvPr>
                  <p:cNvSpPr>
                    <a:spLocks/>
                  </p:cNvSpPr>
                  <p:nvPr/>
                </p:nvSpPr>
                <p:spPr bwMode="auto">
                  <a:xfrm>
                    <a:off x="8246839" y="3717032"/>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29" name="Freeform 1870">
                    <a:extLst>
                      <a:ext uri="{FF2B5EF4-FFF2-40B4-BE49-F238E27FC236}">
                        <a16:creationId xmlns:a16="http://schemas.microsoft.com/office/drawing/2014/main" id="{3C3B072F-EF78-403A-907C-5D719A5BCCCA}"/>
                      </a:ext>
                    </a:extLst>
                  </p:cNvPr>
                  <p:cNvSpPr>
                    <a:spLocks/>
                  </p:cNvSpPr>
                  <p:nvPr/>
                </p:nvSpPr>
                <p:spPr bwMode="auto">
                  <a:xfrm>
                    <a:off x="8246839" y="3823328"/>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0" name="Freeform 1871">
                    <a:extLst>
                      <a:ext uri="{FF2B5EF4-FFF2-40B4-BE49-F238E27FC236}">
                        <a16:creationId xmlns:a16="http://schemas.microsoft.com/office/drawing/2014/main" id="{7CCA11B9-0414-4797-9CF1-D0101B2B854A}"/>
                      </a:ext>
                    </a:extLst>
                  </p:cNvPr>
                  <p:cNvSpPr>
                    <a:spLocks/>
                  </p:cNvSpPr>
                  <p:nvPr/>
                </p:nvSpPr>
                <p:spPr bwMode="auto">
                  <a:xfrm>
                    <a:off x="8246839" y="3768465"/>
                    <a:ext cx="37719" cy="37719"/>
                  </a:xfrm>
                  <a:custGeom>
                    <a:avLst/>
                    <a:gdLst>
                      <a:gd name="T0" fmla="*/ 6 w 8"/>
                      <a:gd name="T1" fmla="*/ 4 h 8"/>
                      <a:gd name="T2" fmla="*/ 4 w 8"/>
                      <a:gd name="T3" fmla="*/ 4 h 8"/>
                      <a:gd name="T4" fmla="*/ 4 w 8"/>
                      <a:gd name="T5" fmla="*/ 2 h 8"/>
                      <a:gd name="T6" fmla="*/ 2 w 8"/>
                      <a:gd name="T7" fmla="*/ 0 h 8"/>
                      <a:gd name="T8" fmla="*/ 0 w 8"/>
                      <a:gd name="T9" fmla="*/ 2 h 8"/>
                      <a:gd name="T10" fmla="*/ 0 w 8"/>
                      <a:gd name="T11" fmla="*/ 6 h 8"/>
                      <a:gd name="T12" fmla="*/ 2 w 8"/>
                      <a:gd name="T13" fmla="*/ 8 h 8"/>
                      <a:gd name="T14" fmla="*/ 6 w 8"/>
                      <a:gd name="T15" fmla="*/ 8 h 8"/>
                      <a:gd name="T16" fmla="*/ 8 w 8"/>
                      <a:gd name="T17" fmla="*/ 6 h 8"/>
                      <a:gd name="T18" fmla="*/ 6 w 8"/>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6" y="4"/>
                        </a:moveTo>
                        <a:cubicBezTo>
                          <a:pt x="4" y="4"/>
                          <a:pt x="4" y="4"/>
                          <a:pt x="4" y="4"/>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ubicBezTo>
                          <a:pt x="6" y="8"/>
                          <a:pt x="6" y="8"/>
                          <a:pt x="6" y="8"/>
                        </a:cubicBezTo>
                        <a:cubicBezTo>
                          <a:pt x="7" y="8"/>
                          <a:pt x="8" y="7"/>
                          <a:pt x="8" y="6"/>
                        </a:cubicBezTo>
                        <a:cubicBezTo>
                          <a:pt x="8" y="5"/>
                          <a:pt x="7" y="4"/>
                          <a:pt x="6"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1" name="Freeform 1872">
                    <a:extLst>
                      <a:ext uri="{FF2B5EF4-FFF2-40B4-BE49-F238E27FC236}">
                        <a16:creationId xmlns:a16="http://schemas.microsoft.com/office/drawing/2014/main" id="{9FFD989D-5F49-4FD9-AD25-FA42A4785560}"/>
                      </a:ext>
                    </a:extLst>
                  </p:cNvPr>
                  <p:cNvSpPr>
                    <a:spLocks/>
                  </p:cNvSpPr>
                  <p:nvPr/>
                </p:nvSpPr>
                <p:spPr bwMode="auto">
                  <a:xfrm>
                    <a:off x="8246839" y="3874763"/>
                    <a:ext cx="17146" cy="3771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2" name="Freeform 1873">
                    <a:extLst>
                      <a:ext uri="{FF2B5EF4-FFF2-40B4-BE49-F238E27FC236}">
                        <a16:creationId xmlns:a16="http://schemas.microsoft.com/office/drawing/2014/main" id="{67C42079-AE88-475D-99E3-55A5B7DE7D75}"/>
                      </a:ext>
                    </a:extLst>
                  </p:cNvPr>
                  <p:cNvSpPr>
                    <a:spLocks/>
                  </p:cNvSpPr>
                  <p:nvPr/>
                </p:nvSpPr>
                <p:spPr bwMode="auto">
                  <a:xfrm>
                    <a:off x="8246839" y="3929626"/>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3" name="Freeform 1874">
                    <a:extLst>
                      <a:ext uri="{FF2B5EF4-FFF2-40B4-BE49-F238E27FC236}">
                        <a16:creationId xmlns:a16="http://schemas.microsoft.com/office/drawing/2014/main" id="{D59A5375-4FC7-4DDC-AFB6-E1D49E0D063D}"/>
                      </a:ext>
                    </a:extLst>
                  </p:cNvPr>
                  <p:cNvSpPr>
                    <a:spLocks/>
                  </p:cNvSpPr>
                  <p:nvPr/>
                </p:nvSpPr>
                <p:spPr bwMode="auto">
                  <a:xfrm>
                    <a:off x="8246839" y="3984489"/>
                    <a:ext cx="17146" cy="34289"/>
                  </a:xfrm>
                  <a:custGeom>
                    <a:avLst/>
                    <a:gdLst>
                      <a:gd name="T0" fmla="*/ 2 w 4"/>
                      <a:gd name="T1" fmla="*/ 8 h 8"/>
                      <a:gd name="T2" fmla="*/ 4 w 4"/>
                      <a:gd name="T3" fmla="*/ 6 h 8"/>
                      <a:gd name="T4" fmla="*/ 4 w 4"/>
                      <a:gd name="T5" fmla="*/ 2 h 8"/>
                      <a:gd name="T6" fmla="*/ 2 w 4"/>
                      <a:gd name="T7" fmla="*/ 0 h 8"/>
                      <a:gd name="T8" fmla="*/ 0 w 4"/>
                      <a:gd name="T9" fmla="*/ 2 h 8"/>
                      <a:gd name="T10" fmla="*/ 0 w 4"/>
                      <a:gd name="T11" fmla="*/ 6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4" name="Freeform 1875">
                    <a:extLst>
                      <a:ext uri="{FF2B5EF4-FFF2-40B4-BE49-F238E27FC236}">
                        <a16:creationId xmlns:a16="http://schemas.microsoft.com/office/drawing/2014/main" id="{6CF81F8F-29AB-409D-868B-C4485B4CD054}"/>
                      </a:ext>
                    </a:extLst>
                  </p:cNvPr>
                  <p:cNvSpPr>
                    <a:spLocks/>
                  </p:cNvSpPr>
                  <p:nvPr/>
                </p:nvSpPr>
                <p:spPr bwMode="auto">
                  <a:xfrm>
                    <a:off x="8246839" y="4035922"/>
                    <a:ext cx="37719" cy="34289"/>
                  </a:xfrm>
                  <a:custGeom>
                    <a:avLst/>
                    <a:gdLst>
                      <a:gd name="T0" fmla="*/ 6 w 8"/>
                      <a:gd name="T1" fmla="*/ 4 h 8"/>
                      <a:gd name="T2" fmla="*/ 4 w 8"/>
                      <a:gd name="T3" fmla="*/ 4 h 8"/>
                      <a:gd name="T4" fmla="*/ 4 w 8"/>
                      <a:gd name="T5" fmla="*/ 2 h 8"/>
                      <a:gd name="T6" fmla="*/ 2 w 8"/>
                      <a:gd name="T7" fmla="*/ 0 h 8"/>
                      <a:gd name="T8" fmla="*/ 0 w 8"/>
                      <a:gd name="T9" fmla="*/ 2 h 8"/>
                      <a:gd name="T10" fmla="*/ 0 w 8"/>
                      <a:gd name="T11" fmla="*/ 6 h 8"/>
                      <a:gd name="T12" fmla="*/ 2 w 8"/>
                      <a:gd name="T13" fmla="*/ 8 h 8"/>
                      <a:gd name="T14" fmla="*/ 6 w 8"/>
                      <a:gd name="T15" fmla="*/ 8 h 8"/>
                      <a:gd name="T16" fmla="*/ 8 w 8"/>
                      <a:gd name="T17" fmla="*/ 6 h 8"/>
                      <a:gd name="T18" fmla="*/ 6 w 8"/>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6" y="4"/>
                        </a:moveTo>
                        <a:cubicBezTo>
                          <a:pt x="4" y="4"/>
                          <a:pt x="4" y="4"/>
                          <a:pt x="4" y="4"/>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ubicBezTo>
                          <a:pt x="6" y="8"/>
                          <a:pt x="6" y="8"/>
                          <a:pt x="6" y="8"/>
                        </a:cubicBezTo>
                        <a:cubicBezTo>
                          <a:pt x="7" y="8"/>
                          <a:pt x="8" y="7"/>
                          <a:pt x="8" y="6"/>
                        </a:cubicBezTo>
                        <a:cubicBezTo>
                          <a:pt x="8" y="5"/>
                          <a:pt x="7" y="4"/>
                          <a:pt x="6"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5" name="Freeform 1876">
                    <a:extLst>
                      <a:ext uri="{FF2B5EF4-FFF2-40B4-BE49-F238E27FC236}">
                        <a16:creationId xmlns:a16="http://schemas.microsoft.com/office/drawing/2014/main" id="{802C7914-DAA3-4F2A-A16A-50A188D53E3E}"/>
                      </a:ext>
                    </a:extLst>
                  </p:cNvPr>
                  <p:cNvSpPr>
                    <a:spLocks/>
                  </p:cNvSpPr>
                  <p:nvPr/>
                </p:nvSpPr>
                <p:spPr bwMode="auto">
                  <a:xfrm>
                    <a:off x="8301702" y="3789039"/>
                    <a:ext cx="3428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6" name="Freeform 1877">
                    <a:extLst>
                      <a:ext uri="{FF2B5EF4-FFF2-40B4-BE49-F238E27FC236}">
                        <a16:creationId xmlns:a16="http://schemas.microsoft.com/office/drawing/2014/main" id="{341C4A24-39A2-4ACB-B5F4-42A9EC02202D}"/>
                      </a:ext>
                    </a:extLst>
                  </p:cNvPr>
                  <p:cNvSpPr>
                    <a:spLocks/>
                  </p:cNvSpPr>
                  <p:nvPr/>
                </p:nvSpPr>
                <p:spPr bwMode="auto">
                  <a:xfrm>
                    <a:off x="8353137" y="3789039"/>
                    <a:ext cx="3771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7" name="Freeform 1878">
                    <a:extLst>
                      <a:ext uri="{FF2B5EF4-FFF2-40B4-BE49-F238E27FC236}">
                        <a16:creationId xmlns:a16="http://schemas.microsoft.com/office/drawing/2014/main" id="{938FC230-287F-4C0D-B8F9-0338445C87B6}"/>
                      </a:ext>
                    </a:extLst>
                  </p:cNvPr>
                  <p:cNvSpPr>
                    <a:spLocks/>
                  </p:cNvSpPr>
                  <p:nvPr/>
                </p:nvSpPr>
                <p:spPr bwMode="auto">
                  <a:xfrm>
                    <a:off x="8301702" y="4053068"/>
                    <a:ext cx="3428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38" name="Freeform 1879">
                    <a:extLst>
                      <a:ext uri="{FF2B5EF4-FFF2-40B4-BE49-F238E27FC236}">
                        <a16:creationId xmlns:a16="http://schemas.microsoft.com/office/drawing/2014/main" id="{1A76961A-57D5-4DDE-BF4F-4196141F1563}"/>
                      </a:ext>
                    </a:extLst>
                  </p:cNvPr>
                  <p:cNvSpPr>
                    <a:spLocks/>
                  </p:cNvSpPr>
                  <p:nvPr/>
                </p:nvSpPr>
                <p:spPr bwMode="auto">
                  <a:xfrm>
                    <a:off x="8353137" y="4053068"/>
                    <a:ext cx="37719" cy="17146"/>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grpSp>
          </p:grpSp>
          <p:grpSp>
            <p:nvGrpSpPr>
              <p:cNvPr id="309" name="Group 308">
                <a:extLst>
                  <a:ext uri="{FF2B5EF4-FFF2-40B4-BE49-F238E27FC236}">
                    <a16:creationId xmlns:a16="http://schemas.microsoft.com/office/drawing/2014/main" id="{A637FA9C-DD18-43A1-B9EE-382661C4B864}"/>
                  </a:ext>
                </a:extLst>
              </p:cNvPr>
              <p:cNvGrpSpPr/>
              <p:nvPr/>
            </p:nvGrpSpPr>
            <p:grpSpPr>
              <a:xfrm>
                <a:off x="1512000" y="3852000"/>
                <a:ext cx="1353828" cy="884674"/>
                <a:chOff x="1512000" y="3852000"/>
                <a:chExt cx="1353828" cy="884674"/>
              </a:xfrm>
            </p:grpSpPr>
            <p:sp>
              <p:nvSpPr>
                <p:cNvPr id="322" name="TextBox 321">
                  <a:extLst>
                    <a:ext uri="{FF2B5EF4-FFF2-40B4-BE49-F238E27FC236}">
                      <a16:creationId xmlns:a16="http://schemas.microsoft.com/office/drawing/2014/main" id="{617B6D98-82ED-496A-84A5-05AA973400F2}"/>
                    </a:ext>
                  </a:extLst>
                </p:cNvPr>
                <p:cNvSpPr txBox="1"/>
                <p:nvPr/>
              </p:nvSpPr>
              <p:spPr>
                <a:xfrm>
                  <a:off x="1512000" y="4392000"/>
                  <a:ext cx="1353828" cy="344674"/>
                </a:xfrm>
                <a:prstGeom prst="rect">
                  <a:avLst/>
                </a:prstGeom>
                <a:noFill/>
              </p:spPr>
              <p:txBody>
                <a:bodyPr wrap="square" lIns="68655" tIns="34328" rIns="68655" bIns="34328"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MDM/RDM</a:t>
                  </a:r>
                </a:p>
              </p:txBody>
            </p:sp>
            <p:sp>
              <p:nvSpPr>
                <p:cNvPr id="323" name="Freeform 155">
                  <a:extLst>
                    <a:ext uri="{FF2B5EF4-FFF2-40B4-BE49-F238E27FC236}">
                      <a16:creationId xmlns:a16="http://schemas.microsoft.com/office/drawing/2014/main" id="{EE96A25C-4BC8-4F1F-B1D5-4B50739E16E1}"/>
                    </a:ext>
                  </a:extLst>
                </p:cNvPr>
                <p:cNvSpPr>
                  <a:spLocks noEditPoints="1"/>
                </p:cNvSpPr>
                <p:nvPr/>
              </p:nvSpPr>
              <p:spPr bwMode="auto">
                <a:xfrm>
                  <a:off x="1926000" y="3852000"/>
                  <a:ext cx="387907" cy="401354"/>
                </a:xfrm>
                <a:custGeom>
                  <a:avLst/>
                  <a:gdLst>
                    <a:gd name="T0" fmla="*/ 94 w 96"/>
                    <a:gd name="T1" fmla="*/ 40 h 96"/>
                    <a:gd name="T2" fmla="*/ 83 w 96"/>
                    <a:gd name="T3" fmla="*/ 40 h 96"/>
                    <a:gd name="T4" fmla="*/ 79 w 96"/>
                    <a:gd name="T5" fmla="*/ 31 h 96"/>
                    <a:gd name="T6" fmla="*/ 88 w 96"/>
                    <a:gd name="T7" fmla="*/ 23 h 96"/>
                    <a:gd name="T8" fmla="*/ 88 w 96"/>
                    <a:gd name="T9" fmla="*/ 21 h 96"/>
                    <a:gd name="T10" fmla="*/ 88 w 96"/>
                    <a:gd name="T11" fmla="*/ 20 h 96"/>
                    <a:gd name="T12" fmla="*/ 76 w 96"/>
                    <a:gd name="T13" fmla="*/ 8 h 96"/>
                    <a:gd name="T14" fmla="*/ 73 w 96"/>
                    <a:gd name="T15" fmla="*/ 8 h 96"/>
                    <a:gd name="T16" fmla="*/ 65 w 96"/>
                    <a:gd name="T17" fmla="*/ 17 h 96"/>
                    <a:gd name="T18" fmla="*/ 56 w 96"/>
                    <a:gd name="T19" fmla="*/ 13 h 96"/>
                    <a:gd name="T20" fmla="*/ 56 w 96"/>
                    <a:gd name="T21" fmla="*/ 2 h 96"/>
                    <a:gd name="T22" fmla="*/ 54 w 96"/>
                    <a:gd name="T23" fmla="*/ 0 h 96"/>
                    <a:gd name="T24" fmla="*/ 42 w 96"/>
                    <a:gd name="T25" fmla="*/ 0 h 96"/>
                    <a:gd name="T26" fmla="*/ 40 w 96"/>
                    <a:gd name="T27" fmla="*/ 2 h 96"/>
                    <a:gd name="T28" fmla="*/ 40 w 96"/>
                    <a:gd name="T29" fmla="*/ 13 h 96"/>
                    <a:gd name="T30" fmla="*/ 31 w 96"/>
                    <a:gd name="T31" fmla="*/ 17 h 96"/>
                    <a:gd name="T32" fmla="*/ 23 w 96"/>
                    <a:gd name="T33" fmla="*/ 8 h 96"/>
                    <a:gd name="T34" fmla="*/ 20 w 96"/>
                    <a:gd name="T35" fmla="*/ 8 h 96"/>
                    <a:gd name="T36" fmla="*/ 8 w 96"/>
                    <a:gd name="T37" fmla="*/ 20 h 96"/>
                    <a:gd name="T38" fmla="*/ 8 w 96"/>
                    <a:gd name="T39" fmla="*/ 23 h 96"/>
                    <a:gd name="T40" fmla="*/ 17 w 96"/>
                    <a:gd name="T41" fmla="*/ 31 h 96"/>
                    <a:gd name="T42" fmla="*/ 13 w 96"/>
                    <a:gd name="T43" fmla="*/ 40 h 96"/>
                    <a:gd name="T44" fmla="*/ 2 w 96"/>
                    <a:gd name="T45" fmla="*/ 40 h 96"/>
                    <a:gd name="T46" fmla="*/ 0 w 96"/>
                    <a:gd name="T47" fmla="*/ 42 h 96"/>
                    <a:gd name="T48" fmla="*/ 0 w 96"/>
                    <a:gd name="T49" fmla="*/ 54 h 96"/>
                    <a:gd name="T50" fmla="*/ 2 w 96"/>
                    <a:gd name="T51" fmla="*/ 56 h 96"/>
                    <a:gd name="T52" fmla="*/ 13 w 96"/>
                    <a:gd name="T53" fmla="*/ 56 h 96"/>
                    <a:gd name="T54" fmla="*/ 17 w 96"/>
                    <a:gd name="T55" fmla="*/ 65 h 96"/>
                    <a:gd name="T56" fmla="*/ 8 w 96"/>
                    <a:gd name="T57" fmla="*/ 73 h 96"/>
                    <a:gd name="T58" fmla="*/ 8 w 96"/>
                    <a:gd name="T59" fmla="*/ 75 h 96"/>
                    <a:gd name="T60" fmla="*/ 8 w 96"/>
                    <a:gd name="T61" fmla="*/ 76 h 96"/>
                    <a:gd name="T62" fmla="*/ 20 w 96"/>
                    <a:gd name="T63" fmla="*/ 88 h 96"/>
                    <a:gd name="T64" fmla="*/ 23 w 96"/>
                    <a:gd name="T65" fmla="*/ 88 h 96"/>
                    <a:gd name="T66" fmla="*/ 31 w 96"/>
                    <a:gd name="T67" fmla="*/ 79 h 96"/>
                    <a:gd name="T68" fmla="*/ 40 w 96"/>
                    <a:gd name="T69" fmla="*/ 83 h 96"/>
                    <a:gd name="T70" fmla="*/ 40 w 96"/>
                    <a:gd name="T71" fmla="*/ 94 h 96"/>
                    <a:gd name="T72" fmla="*/ 42 w 96"/>
                    <a:gd name="T73" fmla="*/ 96 h 96"/>
                    <a:gd name="T74" fmla="*/ 54 w 96"/>
                    <a:gd name="T75" fmla="*/ 96 h 96"/>
                    <a:gd name="T76" fmla="*/ 56 w 96"/>
                    <a:gd name="T77" fmla="*/ 94 h 96"/>
                    <a:gd name="T78" fmla="*/ 56 w 96"/>
                    <a:gd name="T79" fmla="*/ 83 h 96"/>
                    <a:gd name="T80" fmla="*/ 65 w 96"/>
                    <a:gd name="T81" fmla="*/ 79 h 96"/>
                    <a:gd name="T82" fmla="*/ 73 w 96"/>
                    <a:gd name="T83" fmla="*/ 88 h 96"/>
                    <a:gd name="T84" fmla="*/ 76 w 96"/>
                    <a:gd name="T85" fmla="*/ 88 h 96"/>
                    <a:gd name="T86" fmla="*/ 88 w 96"/>
                    <a:gd name="T87" fmla="*/ 76 h 96"/>
                    <a:gd name="T88" fmla="*/ 88 w 96"/>
                    <a:gd name="T89" fmla="*/ 73 h 96"/>
                    <a:gd name="T90" fmla="*/ 79 w 96"/>
                    <a:gd name="T91" fmla="*/ 65 h 96"/>
                    <a:gd name="T92" fmla="*/ 83 w 96"/>
                    <a:gd name="T93" fmla="*/ 56 h 96"/>
                    <a:gd name="T94" fmla="*/ 94 w 96"/>
                    <a:gd name="T95" fmla="*/ 56 h 96"/>
                    <a:gd name="T96" fmla="*/ 96 w 96"/>
                    <a:gd name="T97" fmla="*/ 54 h 96"/>
                    <a:gd name="T98" fmla="*/ 96 w 96"/>
                    <a:gd name="T99" fmla="*/ 42 h 96"/>
                    <a:gd name="T100" fmla="*/ 94 w 96"/>
                    <a:gd name="T101" fmla="*/ 40 h 96"/>
                    <a:gd name="T102" fmla="*/ 48 w 96"/>
                    <a:gd name="T103" fmla="*/ 64 h 96"/>
                    <a:gd name="T104" fmla="*/ 32 w 96"/>
                    <a:gd name="T105" fmla="*/ 48 h 96"/>
                    <a:gd name="T106" fmla="*/ 48 w 96"/>
                    <a:gd name="T107" fmla="*/ 32 h 96"/>
                    <a:gd name="T108" fmla="*/ 64 w 96"/>
                    <a:gd name="T109" fmla="*/ 48 h 96"/>
                    <a:gd name="T110" fmla="*/ 48 w 96"/>
                    <a:gd name="T11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6">
                      <a:moveTo>
                        <a:pt x="94" y="40"/>
                      </a:moveTo>
                      <a:cubicBezTo>
                        <a:pt x="83" y="40"/>
                        <a:pt x="83" y="40"/>
                        <a:pt x="83" y="40"/>
                      </a:cubicBezTo>
                      <a:cubicBezTo>
                        <a:pt x="82" y="37"/>
                        <a:pt x="81" y="33"/>
                        <a:pt x="79" y="31"/>
                      </a:cubicBezTo>
                      <a:cubicBezTo>
                        <a:pt x="88" y="23"/>
                        <a:pt x="88" y="23"/>
                        <a:pt x="88" y="23"/>
                      </a:cubicBezTo>
                      <a:cubicBezTo>
                        <a:pt x="88" y="22"/>
                        <a:pt x="88" y="22"/>
                        <a:pt x="88" y="21"/>
                      </a:cubicBezTo>
                      <a:cubicBezTo>
                        <a:pt x="88" y="21"/>
                        <a:pt x="88" y="20"/>
                        <a:pt x="88" y="20"/>
                      </a:cubicBezTo>
                      <a:cubicBezTo>
                        <a:pt x="76" y="8"/>
                        <a:pt x="76" y="8"/>
                        <a:pt x="76" y="8"/>
                      </a:cubicBezTo>
                      <a:cubicBezTo>
                        <a:pt x="75" y="8"/>
                        <a:pt x="74" y="8"/>
                        <a:pt x="73" y="8"/>
                      </a:cubicBezTo>
                      <a:cubicBezTo>
                        <a:pt x="65" y="17"/>
                        <a:pt x="65" y="17"/>
                        <a:pt x="65" y="17"/>
                      </a:cubicBezTo>
                      <a:cubicBezTo>
                        <a:pt x="63" y="15"/>
                        <a:pt x="59" y="14"/>
                        <a:pt x="56" y="13"/>
                      </a:cubicBezTo>
                      <a:cubicBezTo>
                        <a:pt x="56" y="2"/>
                        <a:pt x="56" y="2"/>
                        <a:pt x="56" y="2"/>
                      </a:cubicBezTo>
                      <a:cubicBezTo>
                        <a:pt x="56" y="1"/>
                        <a:pt x="55" y="0"/>
                        <a:pt x="54" y="0"/>
                      </a:cubicBezTo>
                      <a:cubicBezTo>
                        <a:pt x="42" y="0"/>
                        <a:pt x="42" y="0"/>
                        <a:pt x="42" y="0"/>
                      </a:cubicBezTo>
                      <a:cubicBezTo>
                        <a:pt x="41" y="0"/>
                        <a:pt x="40" y="1"/>
                        <a:pt x="40" y="2"/>
                      </a:cubicBezTo>
                      <a:cubicBezTo>
                        <a:pt x="40" y="13"/>
                        <a:pt x="40" y="13"/>
                        <a:pt x="40" y="13"/>
                      </a:cubicBezTo>
                      <a:cubicBezTo>
                        <a:pt x="37" y="14"/>
                        <a:pt x="33" y="15"/>
                        <a:pt x="31" y="17"/>
                      </a:cubicBezTo>
                      <a:cubicBezTo>
                        <a:pt x="23" y="8"/>
                        <a:pt x="23" y="8"/>
                        <a:pt x="23" y="8"/>
                      </a:cubicBezTo>
                      <a:cubicBezTo>
                        <a:pt x="22" y="8"/>
                        <a:pt x="20" y="8"/>
                        <a:pt x="20" y="8"/>
                      </a:cubicBezTo>
                      <a:cubicBezTo>
                        <a:pt x="8" y="20"/>
                        <a:pt x="8" y="20"/>
                        <a:pt x="8" y="20"/>
                      </a:cubicBezTo>
                      <a:cubicBezTo>
                        <a:pt x="8" y="20"/>
                        <a:pt x="8" y="22"/>
                        <a:pt x="8" y="23"/>
                      </a:cubicBezTo>
                      <a:cubicBezTo>
                        <a:pt x="17" y="31"/>
                        <a:pt x="17" y="31"/>
                        <a:pt x="17" y="31"/>
                      </a:cubicBezTo>
                      <a:cubicBezTo>
                        <a:pt x="15" y="33"/>
                        <a:pt x="14" y="37"/>
                        <a:pt x="13" y="40"/>
                      </a:cubicBezTo>
                      <a:cubicBezTo>
                        <a:pt x="2" y="40"/>
                        <a:pt x="2" y="40"/>
                        <a:pt x="2" y="40"/>
                      </a:cubicBezTo>
                      <a:cubicBezTo>
                        <a:pt x="1" y="40"/>
                        <a:pt x="0" y="41"/>
                        <a:pt x="0" y="42"/>
                      </a:cubicBezTo>
                      <a:cubicBezTo>
                        <a:pt x="0" y="54"/>
                        <a:pt x="0" y="54"/>
                        <a:pt x="0" y="54"/>
                      </a:cubicBezTo>
                      <a:cubicBezTo>
                        <a:pt x="0" y="55"/>
                        <a:pt x="1" y="56"/>
                        <a:pt x="2" y="56"/>
                      </a:cubicBezTo>
                      <a:cubicBezTo>
                        <a:pt x="13" y="56"/>
                        <a:pt x="13" y="56"/>
                        <a:pt x="13" y="56"/>
                      </a:cubicBezTo>
                      <a:cubicBezTo>
                        <a:pt x="14" y="59"/>
                        <a:pt x="15" y="63"/>
                        <a:pt x="17" y="65"/>
                      </a:cubicBezTo>
                      <a:cubicBezTo>
                        <a:pt x="8" y="73"/>
                        <a:pt x="8" y="73"/>
                        <a:pt x="8" y="73"/>
                      </a:cubicBezTo>
                      <a:cubicBezTo>
                        <a:pt x="8" y="74"/>
                        <a:pt x="8" y="74"/>
                        <a:pt x="8" y="75"/>
                      </a:cubicBezTo>
                      <a:cubicBezTo>
                        <a:pt x="8" y="75"/>
                        <a:pt x="8" y="76"/>
                        <a:pt x="8" y="76"/>
                      </a:cubicBezTo>
                      <a:cubicBezTo>
                        <a:pt x="20" y="88"/>
                        <a:pt x="20" y="88"/>
                        <a:pt x="20" y="88"/>
                      </a:cubicBezTo>
                      <a:cubicBezTo>
                        <a:pt x="20" y="88"/>
                        <a:pt x="22" y="88"/>
                        <a:pt x="23" y="88"/>
                      </a:cubicBezTo>
                      <a:cubicBezTo>
                        <a:pt x="31" y="79"/>
                        <a:pt x="31" y="79"/>
                        <a:pt x="31" y="79"/>
                      </a:cubicBezTo>
                      <a:cubicBezTo>
                        <a:pt x="33" y="81"/>
                        <a:pt x="37" y="82"/>
                        <a:pt x="40" y="83"/>
                      </a:cubicBezTo>
                      <a:cubicBezTo>
                        <a:pt x="40" y="94"/>
                        <a:pt x="40" y="94"/>
                        <a:pt x="40" y="94"/>
                      </a:cubicBezTo>
                      <a:cubicBezTo>
                        <a:pt x="40" y="95"/>
                        <a:pt x="41" y="96"/>
                        <a:pt x="42" y="96"/>
                      </a:cubicBezTo>
                      <a:cubicBezTo>
                        <a:pt x="54" y="96"/>
                        <a:pt x="54" y="96"/>
                        <a:pt x="54" y="96"/>
                      </a:cubicBezTo>
                      <a:cubicBezTo>
                        <a:pt x="55" y="96"/>
                        <a:pt x="56" y="95"/>
                        <a:pt x="56" y="94"/>
                      </a:cubicBezTo>
                      <a:cubicBezTo>
                        <a:pt x="56" y="83"/>
                        <a:pt x="56" y="83"/>
                        <a:pt x="56" y="83"/>
                      </a:cubicBezTo>
                      <a:cubicBezTo>
                        <a:pt x="59" y="82"/>
                        <a:pt x="63" y="81"/>
                        <a:pt x="65" y="79"/>
                      </a:cubicBezTo>
                      <a:cubicBezTo>
                        <a:pt x="73" y="88"/>
                        <a:pt x="73" y="88"/>
                        <a:pt x="73" y="88"/>
                      </a:cubicBezTo>
                      <a:cubicBezTo>
                        <a:pt x="74" y="88"/>
                        <a:pt x="76" y="88"/>
                        <a:pt x="76" y="88"/>
                      </a:cubicBezTo>
                      <a:cubicBezTo>
                        <a:pt x="88" y="76"/>
                        <a:pt x="88" y="76"/>
                        <a:pt x="88" y="76"/>
                      </a:cubicBezTo>
                      <a:cubicBezTo>
                        <a:pt x="88" y="76"/>
                        <a:pt x="88" y="74"/>
                        <a:pt x="88" y="73"/>
                      </a:cubicBezTo>
                      <a:cubicBezTo>
                        <a:pt x="79" y="65"/>
                        <a:pt x="79" y="65"/>
                        <a:pt x="79" y="65"/>
                      </a:cubicBezTo>
                      <a:cubicBezTo>
                        <a:pt x="81" y="63"/>
                        <a:pt x="82" y="59"/>
                        <a:pt x="83" y="56"/>
                      </a:cubicBezTo>
                      <a:cubicBezTo>
                        <a:pt x="94" y="56"/>
                        <a:pt x="94" y="56"/>
                        <a:pt x="94" y="56"/>
                      </a:cubicBezTo>
                      <a:cubicBezTo>
                        <a:pt x="95" y="56"/>
                        <a:pt x="96" y="55"/>
                        <a:pt x="96" y="54"/>
                      </a:cubicBezTo>
                      <a:cubicBezTo>
                        <a:pt x="96" y="42"/>
                        <a:pt x="96" y="42"/>
                        <a:pt x="96" y="42"/>
                      </a:cubicBezTo>
                      <a:cubicBezTo>
                        <a:pt x="96" y="41"/>
                        <a:pt x="95" y="40"/>
                        <a:pt x="94" y="40"/>
                      </a:cubicBezTo>
                      <a:close/>
                      <a:moveTo>
                        <a:pt x="48" y="64"/>
                      </a:moveTo>
                      <a:cubicBezTo>
                        <a:pt x="39" y="64"/>
                        <a:pt x="32" y="57"/>
                        <a:pt x="32" y="48"/>
                      </a:cubicBezTo>
                      <a:cubicBezTo>
                        <a:pt x="32" y="39"/>
                        <a:pt x="39" y="32"/>
                        <a:pt x="48" y="32"/>
                      </a:cubicBezTo>
                      <a:cubicBezTo>
                        <a:pt x="57" y="32"/>
                        <a:pt x="64" y="39"/>
                        <a:pt x="64" y="48"/>
                      </a:cubicBezTo>
                      <a:cubicBezTo>
                        <a:pt x="64" y="57"/>
                        <a:pt x="57" y="64"/>
                        <a:pt x="48"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grpSp>
          <p:grpSp>
            <p:nvGrpSpPr>
              <p:cNvPr id="310" name="Group 309">
                <a:extLst>
                  <a:ext uri="{FF2B5EF4-FFF2-40B4-BE49-F238E27FC236}">
                    <a16:creationId xmlns:a16="http://schemas.microsoft.com/office/drawing/2014/main" id="{E2A37E9F-B2DC-4CB6-91AB-210C0BA84029}"/>
                  </a:ext>
                </a:extLst>
              </p:cNvPr>
              <p:cNvGrpSpPr/>
              <p:nvPr/>
            </p:nvGrpSpPr>
            <p:grpSpPr>
              <a:xfrm>
                <a:off x="1368000" y="2772000"/>
                <a:ext cx="1652002" cy="884674"/>
                <a:chOff x="1368000" y="2772000"/>
                <a:chExt cx="1652002" cy="884674"/>
              </a:xfrm>
            </p:grpSpPr>
            <p:sp>
              <p:nvSpPr>
                <p:cNvPr id="320" name="TextBox 319">
                  <a:extLst>
                    <a:ext uri="{FF2B5EF4-FFF2-40B4-BE49-F238E27FC236}">
                      <a16:creationId xmlns:a16="http://schemas.microsoft.com/office/drawing/2014/main" id="{30245460-6580-4661-9413-CF1499CA329B}"/>
                    </a:ext>
                  </a:extLst>
                </p:cNvPr>
                <p:cNvSpPr txBox="1"/>
                <p:nvPr/>
              </p:nvSpPr>
              <p:spPr>
                <a:xfrm>
                  <a:off x="1368000" y="3312000"/>
                  <a:ext cx="1652002" cy="344674"/>
                </a:xfrm>
                <a:prstGeom prst="rect">
                  <a:avLst/>
                </a:prstGeom>
                <a:noFill/>
              </p:spPr>
              <p:txBody>
                <a:bodyPr wrap="square" lIns="68655" tIns="34328" rIns="68655" bIns="34328"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Metadata Mgmt.</a:t>
                  </a:r>
                </a:p>
              </p:txBody>
            </p:sp>
            <p:sp>
              <p:nvSpPr>
                <p:cNvPr id="321" name="Freeform 154">
                  <a:extLst>
                    <a:ext uri="{FF2B5EF4-FFF2-40B4-BE49-F238E27FC236}">
                      <a16:creationId xmlns:a16="http://schemas.microsoft.com/office/drawing/2014/main" id="{29418CFA-FD17-4D11-B7B9-8C4F9D82FF6D}"/>
                    </a:ext>
                  </a:extLst>
                </p:cNvPr>
                <p:cNvSpPr>
                  <a:spLocks/>
                </p:cNvSpPr>
                <p:nvPr/>
              </p:nvSpPr>
              <p:spPr bwMode="auto">
                <a:xfrm>
                  <a:off x="1926000" y="2772000"/>
                  <a:ext cx="426679" cy="415434"/>
                </a:xfrm>
                <a:custGeom>
                  <a:avLst/>
                  <a:gdLst>
                    <a:gd name="T0" fmla="*/ 91 w 97"/>
                    <a:gd name="T1" fmla="*/ 15 h 94"/>
                    <a:gd name="T2" fmla="*/ 90 w 97"/>
                    <a:gd name="T3" fmla="*/ 14 h 94"/>
                    <a:gd name="T4" fmla="*/ 88 w 97"/>
                    <a:gd name="T5" fmla="*/ 14 h 94"/>
                    <a:gd name="T6" fmla="*/ 75 w 97"/>
                    <a:gd name="T7" fmla="*/ 27 h 94"/>
                    <a:gd name="T8" fmla="*/ 68 w 97"/>
                    <a:gd name="T9" fmla="*/ 27 h 94"/>
                    <a:gd name="T10" fmla="*/ 68 w 97"/>
                    <a:gd name="T11" fmla="*/ 19 h 94"/>
                    <a:gd name="T12" fmla="*/ 80 w 97"/>
                    <a:gd name="T13" fmla="*/ 6 h 94"/>
                    <a:gd name="T14" fmla="*/ 81 w 97"/>
                    <a:gd name="T15" fmla="*/ 4 h 94"/>
                    <a:gd name="T16" fmla="*/ 79 w 97"/>
                    <a:gd name="T17" fmla="*/ 3 h 94"/>
                    <a:gd name="T18" fmla="*/ 67 w 97"/>
                    <a:gd name="T19" fmla="*/ 0 h 94"/>
                    <a:gd name="T20" fmla="*/ 47 w 97"/>
                    <a:gd name="T21" fmla="*/ 8 h 94"/>
                    <a:gd name="T22" fmla="*/ 41 w 97"/>
                    <a:gd name="T23" fmla="*/ 39 h 94"/>
                    <a:gd name="T24" fmla="*/ 3 w 97"/>
                    <a:gd name="T25" fmla="*/ 77 h 94"/>
                    <a:gd name="T26" fmla="*/ 0 w 97"/>
                    <a:gd name="T27" fmla="*/ 84 h 94"/>
                    <a:gd name="T28" fmla="*/ 3 w 97"/>
                    <a:gd name="T29" fmla="*/ 91 h 94"/>
                    <a:gd name="T30" fmla="*/ 10 w 97"/>
                    <a:gd name="T31" fmla="*/ 94 h 94"/>
                    <a:gd name="T32" fmla="*/ 17 w 97"/>
                    <a:gd name="T33" fmla="*/ 91 h 94"/>
                    <a:gd name="T34" fmla="*/ 55 w 97"/>
                    <a:gd name="T35" fmla="*/ 53 h 94"/>
                    <a:gd name="T36" fmla="*/ 66 w 97"/>
                    <a:gd name="T37" fmla="*/ 56 h 94"/>
                    <a:gd name="T38" fmla="*/ 66 w 97"/>
                    <a:gd name="T39" fmla="*/ 56 h 94"/>
                    <a:gd name="T40" fmla="*/ 86 w 97"/>
                    <a:gd name="T41" fmla="*/ 47 h 94"/>
                    <a:gd name="T42" fmla="*/ 91 w 97"/>
                    <a:gd name="T43"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4">
                      <a:moveTo>
                        <a:pt x="91" y="15"/>
                      </a:moveTo>
                      <a:cubicBezTo>
                        <a:pt x="91" y="14"/>
                        <a:pt x="90" y="14"/>
                        <a:pt x="90" y="14"/>
                      </a:cubicBezTo>
                      <a:cubicBezTo>
                        <a:pt x="89" y="14"/>
                        <a:pt x="89" y="14"/>
                        <a:pt x="88" y="14"/>
                      </a:cubicBezTo>
                      <a:cubicBezTo>
                        <a:pt x="75" y="27"/>
                        <a:pt x="75" y="27"/>
                        <a:pt x="75" y="27"/>
                      </a:cubicBezTo>
                      <a:cubicBezTo>
                        <a:pt x="68" y="27"/>
                        <a:pt x="68" y="27"/>
                        <a:pt x="68" y="27"/>
                      </a:cubicBezTo>
                      <a:cubicBezTo>
                        <a:pt x="68" y="19"/>
                        <a:pt x="68" y="19"/>
                        <a:pt x="68" y="19"/>
                      </a:cubicBezTo>
                      <a:cubicBezTo>
                        <a:pt x="80" y="6"/>
                        <a:pt x="80" y="6"/>
                        <a:pt x="80" y="6"/>
                      </a:cubicBezTo>
                      <a:cubicBezTo>
                        <a:pt x="80" y="5"/>
                        <a:pt x="81" y="5"/>
                        <a:pt x="81" y="4"/>
                      </a:cubicBezTo>
                      <a:cubicBezTo>
                        <a:pt x="80" y="4"/>
                        <a:pt x="80" y="3"/>
                        <a:pt x="79" y="3"/>
                      </a:cubicBezTo>
                      <a:cubicBezTo>
                        <a:pt x="76" y="1"/>
                        <a:pt x="71" y="0"/>
                        <a:pt x="67" y="0"/>
                      </a:cubicBezTo>
                      <a:cubicBezTo>
                        <a:pt x="59" y="0"/>
                        <a:pt x="52" y="3"/>
                        <a:pt x="47" y="8"/>
                      </a:cubicBezTo>
                      <a:cubicBezTo>
                        <a:pt x="38" y="16"/>
                        <a:pt x="36" y="28"/>
                        <a:pt x="41" y="39"/>
                      </a:cubicBezTo>
                      <a:cubicBezTo>
                        <a:pt x="3" y="77"/>
                        <a:pt x="3" y="77"/>
                        <a:pt x="3" y="77"/>
                      </a:cubicBezTo>
                      <a:cubicBezTo>
                        <a:pt x="1" y="79"/>
                        <a:pt x="0" y="82"/>
                        <a:pt x="0" y="84"/>
                      </a:cubicBezTo>
                      <a:cubicBezTo>
                        <a:pt x="0" y="87"/>
                        <a:pt x="1" y="90"/>
                        <a:pt x="3" y="91"/>
                      </a:cubicBezTo>
                      <a:cubicBezTo>
                        <a:pt x="4" y="93"/>
                        <a:pt x="7" y="94"/>
                        <a:pt x="10" y="94"/>
                      </a:cubicBezTo>
                      <a:cubicBezTo>
                        <a:pt x="12" y="94"/>
                        <a:pt x="15" y="93"/>
                        <a:pt x="17" y="91"/>
                      </a:cubicBezTo>
                      <a:cubicBezTo>
                        <a:pt x="55" y="53"/>
                        <a:pt x="55" y="53"/>
                        <a:pt x="55" y="53"/>
                      </a:cubicBezTo>
                      <a:cubicBezTo>
                        <a:pt x="59" y="55"/>
                        <a:pt x="62" y="56"/>
                        <a:pt x="66" y="56"/>
                      </a:cubicBezTo>
                      <a:cubicBezTo>
                        <a:pt x="66" y="56"/>
                        <a:pt x="66" y="56"/>
                        <a:pt x="66" y="56"/>
                      </a:cubicBezTo>
                      <a:cubicBezTo>
                        <a:pt x="74" y="56"/>
                        <a:pt x="81" y="53"/>
                        <a:pt x="86" y="47"/>
                      </a:cubicBezTo>
                      <a:cubicBezTo>
                        <a:pt x="95" y="39"/>
                        <a:pt x="97" y="26"/>
                        <a:pt x="9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grpSp>
          <p:grpSp>
            <p:nvGrpSpPr>
              <p:cNvPr id="311" name="Group 310">
                <a:extLst>
                  <a:ext uri="{FF2B5EF4-FFF2-40B4-BE49-F238E27FC236}">
                    <a16:creationId xmlns:a16="http://schemas.microsoft.com/office/drawing/2014/main" id="{7062819E-7FA7-4780-88D6-398A9C7A6538}"/>
                  </a:ext>
                </a:extLst>
              </p:cNvPr>
              <p:cNvGrpSpPr/>
              <p:nvPr/>
            </p:nvGrpSpPr>
            <p:grpSpPr>
              <a:xfrm>
                <a:off x="1512000" y="1692867"/>
                <a:ext cx="1353828" cy="883807"/>
                <a:chOff x="1512000" y="1692867"/>
                <a:chExt cx="1353828" cy="883807"/>
              </a:xfrm>
            </p:grpSpPr>
            <p:sp>
              <p:nvSpPr>
                <p:cNvPr id="315" name="TextBox 314">
                  <a:extLst>
                    <a:ext uri="{FF2B5EF4-FFF2-40B4-BE49-F238E27FC236}">
                      <a16:creationId xmlns:a16="http://schemas.microsoft.com/office/drawing/2014/main" id="{A61F5BDC-554A-43D6-A61A-2C19B0D22C83}"/>
                    </a:ext>
                  </a:extLst>
                </p:cNvPr>
                <p:cNvSpPr txBox="1"/>
                <p:nvPr/>
              </p:nvSpPr>
              <p:spPr>
                <a:xfrm>
                  <a:off x="1512000" y="2232000"/>
                  <a:ext cx="1353828" cy="344674"/>
                </a:xfrm>
                <a:prstGeom prst="rect">
                  <a:avLst/>
                </a:prstGeom>
                <a:noFill/>
              </p:spPr>
              <p:txBody>
                <a:bodyPr wrap="square" lIns="68655" tIns="34328" rIns="68655" bIns="34328"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Governance</a:t>
                  </a:r>
                </a:p>
              </p:txBody>
            </p:sp>
            <p:grpSp>
              <p:nvGrpSpPr>
                <p:cNvPr id="316" name="Group 315">
                  <a:extLst>
                    <a:ext uri="{FF2B5EF4-FFF2-40B4-BE49-F238E27FC236}">
                      <a16:creationId xmlns:a16="http://schemas.microsoft.com/office/drawing/2014/main" id="{D618DFA1-43D0-43FF-B1E3-1FF4EADA0861}"/>
                    </a:ext>
                  </a:extLst>
                </p:cNvPr>
                <p:cNvGrpSpPr/>
                <p:nvPr/>
              </p:nvGrpSpPr>
              <p:grpSpPr>
                <a:xfrm>
                  <a:off x="1926702" y="1692867"/>
                  <a:ext cx="479893" cy="486917"/>
                  <a:chOff x="3935964" y="5571146"/>
                  <a:chExt cx="423000" cy="423001"/>
                </a:xfrm>
              </p:grpSpPr>
              <p:sp>
                <p:nvSpPr>
                  <p:cNvPr id="317" name="Freeform 2968">
                    <a:extLst>
                      <a:ext uri="{FF2B5EF4-FFF2-40B4-BE49-F238E27FC236}">
                        <a16:creationId xmlns:a16="http://schemas.microsoft.com/office/drawing/2014/main" id="{1A0E0DED-9FA0-4FB4-B386-7C84894B04D6}"/>
                      </a:ext>
                    </a:extLst>
                  </p:cNvPr>
                  <p:cNvSpPr>
                    <a:spLocks noEditPoints="1"/>
                  </p:cNvSpPr>
                  <p:nvPr/>
                </p:nvSpPr>
                <p:spPr bwMode="auto">
                  <a:xfrm>
                    <a:off x="4058770" y="5571146"/>
                    <a:ext cx="300194" cy="300194"/>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18" name="Freeform 2969">
                    <a:extLst>
                      <a:ext uri="{FF2B5EF4-FFF2-40B4-BE49-F238E27FC236}">
                        <a16:creationId xmlns:a16="http://schemas.microsoft.com/office/drawing/2014/main" id="{958F57A9-D852-4442-BA97-D44B623C03E1}"/>
                      </a:ext>
                    </a:extLst>
                  </p:cNvPr>
                  <p:cNvSpPr>
                    <a:spLocks/>
                  </p:cNvSpPr>
                  <p:nvPr/>
                </p:nvSpPr>
                <p:spPr bwMode="auto">
                  <a:xfrm>
                    <a:off x="4031480" y="5864518"/>
                    <a:ext cx="293372" cy="112574"/>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sp>
                <p:nvSpPr>
                  <p:cNvPr id="319" name="Freeform 2970">
                    <a:extLst>
                      <a:ext uri="{FF2B5EF4-FFF2-40B4-BE49-F238E27FC236}">
                        <a16:creationId xmlns:a16="http://schemas.microsoft.com/office/drawing/2014/main" id="{8AF93CB5-F340-43E0-A908-B40CE15EB484}"/>
                      </a:ext>
                    </a:extLst>
                  </p:cNvPr>
                  <p:cNvSpPr>
                    <a:spLocks/>
                  </p:cNvSpPr>
                  <p:nvPr/>
                </p:nvSpPr>
                <p:spPr bwMode="auto">
                  <a:xfrm>
                    <a:off x="3935964" y="5854283"/>
                    <a:ext cx="78461" cy="139864"/>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045" tIns="24523" rIns="49045" bIns="24523"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grpSp>
          </p:grpSp>
          <p:grpSp>
            <p:nvGrpSpPr>
              <p:cNvPr id="312" name="Group 311">
                <a:extLst>
                  <a:ext uri="{FF2B5EF4-FFF2-40B4-BE49-F238E27FC236}">
                    <a16:creationId xmlns:a16="http://schemas.microsoft.com/office/drawing/2014/main" id="{6C492C11-1299-44D6-9806-C6F942CC632E}"/>
                  </a:ext>
                </a:extLst>
              </p:cNvPr>
              <p:cNvGrpSpPr/>
              <p:nvPr/>
            </p:nvGrpSpPr>
            <p:grpSpPr>
              <a:xfrm>
                <a:off x="1512000" y="6012000"/>
                <a:ext cx="1352385" cy="884674"/>
                <a:chOff x="1512000" y="6012000"/>
                <a:chExt cx="1352385" cy="884674"/>
              </a:xfrm>
            </p:grpSpPr>
            <p:sp>
              <p:nvSpPr>
                <p:cNvPr id="313" name="TextBox 312">
                  <a:extLst>
                    <a:ext uri="{FF2B5EF4-FFF2-40B4-BE49-F238E27FC236}">
                      <a16:creationId xmlns:a16="http://schemas.microsoft.com/office/drawing/2014/main" id="{C591E857-920A-4702-9F0E-249A2AA28EC3}"/>
                    </a:ext>
                  </a:extLst>
                </p:cNvPr>
                <p:cNvSpPr txBox="1"/>
                <p:nvPr/>
              </p:nvSpPr>
              <p:spPr>
                <a:xfrm>
                  <a:off x="1512000" y="6552000"/>
                  <a:ext cx="1352385" cy="344674"/>
                </a:xfrm>
                <a:prstGeom prst="rect">
                  <a:avLst/>
                </a:prstGeom>
                <a:noFill/>
              </p:spPr>
              <p:txBody>
                <a:bodyPr wrap="square" lIns="68655" tIns="34328" rIns="68655" bIns="34328"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Disaster Rec.</a:t>
                  </a:r>
                </a:p>
              </p:txBody>
            </p:sp>
            <p:sp>
              <p:nvSpPr>
                <p:cNvPr id="314" name="Freeform 159">
                  <a:extLst>
                    <a:ext uri="{FF2B5EF4-FFF2-40B4-BE49-F238E27FC236}">
                      <a16:creationId xmlns:a16="http://schemas.microsoft.com/office/drawing/2014/main" id="{2B795CAE-21F2-482C-AFF0-D5AD9B26908E}"/>
                    </a:ext>
                  </a:extLst>
                </p:cNvPr>
                <p:cNvSpPr>
                  <a:spLocks/>
                </p:cNvSpPr>
                <p:nvPr/>
              </p:nvSpPr>
              <p:spPr bwMode="auto">
                <a:xfrm>
                  <a:off x="1926000" y="6012000"/>
                  <a:ext cx="568630" cy="552918"/>
                </a:xfrm>
                <a:custGeom>
                  <a:avLst/>
                  <a:gdLst>
                    <a:gd name="T0" fmla="*/ 92 w 96"/>
                    <a:gd name="T1" fmla="*/ 40 h 84"/>
                    <a:gd name="T2" fmla="*/ 73 w 96"/>
                    <a:gd name="T3" fmla="*/ 40 h 84"/>
                    <a:gd name="T4" fmla="*/ 66 w 96"/>
                    <a:gd name="T5" fmla="*/ 23 h 84"/>
                    <a:gd name="T6" fmla="*/ 62 w 96"/>
                    <a:gd name="T7" fmla="*/ 20 h 84"/>
                    <a:gd name="T8" fmla="*/ 58 w 96"/>
                    <a:gd name="T9" fmla="*/ 23 h 84"/>
                    <a:gd name="T10" fmla="*/ 51 w 96"/>
                    <a:gd name="T11" fmla="*/ 58 h 84"/>
                    <a:gd name="T12" fmla="*/ 42 w 96"/>
                    <a:gd name="T13" fmla="*/ 3 h 84"/>
                    <a:gd name="T14" fmla="*/ 38 w 96"/>
                    <a:gd name="T15" fmla="*/ 0 h 84"/>
                    <a:gd name="T16" fmla="*/ 34 w 96"/>
                    <a:gd name="T17" fmla="*/ 3 h 84"/>
                    <a:gd name="T18" fmla="*/ 23 w 96"/>
                    <a:gd name="T19" fmla="*/ 40 h 84"/>
                    <a:gd name="T20" fmla="*/ 4 w 96"/>
                    <a:gd name="T21" fmla="*/ 40 h 84"/>
                    <a:gd name="T22" fmla="*/ 0 w 96"/>
                    <a:gd name="T23" fmla="*/ 44 h 84"/>
                    <a:gd name="T24" fmla="*/ 4 w 96"/>
                    <a:gd name="T25" fmla="*/ 48 h 84"/>
                    <a:gd name="T26" fmla="*/ 26 w 96"/>
                    <a:gd name="T27" fmla="*/ 48 h 84"/>
                    <a:gd name="T28" fmla="*/ 30 w 96"/>
                    <a:gd name="T29" fmla="*/ 45 h 84"/>
                    <a:gd name="T30" fmla="*/ 37 w 96"/>
                    <a:gd name="T31" fmla="*/ 22 h 84"/>
                    <a:gd name="T32" fmla="*/ 46 w 96"/>
                    <a:gd name="T33" fmla="*/ 81 h 84"/>
                    <a:gd name="T34" fmla="*/ 50 w 96"/>
                    <a:gd name="T35" fmla="*/ 84 h 84"/>
                    <a:gd name="T36" fmla="*/ 50 w 96"/>
                    <a:gd name="T37" fmla="*/ 84 h 84"/>
                    <a:gd name="T38" fmla="*/ 54 w 96"/>
                    <a:gd name="T39" fmla="*/ 81 h 84"/>
                    <a:gd name="T40" fmla="*/ 63 w 96"/>
                    <a:gd name="T41" fmla="*/ 38 h 84"/>
                    <a:gd name="T42" fmla="*/ 66 w 96"/>
                    <a:gd name="T43" fmla="*/ 45 h 84"/>
                    <a:gd name="T44" fmla="*/ 70 w 96"/>
                    <a:gd name="T45" fmla="*/ 48 h 84"/>
                    <a:gd name="T46" fmla="*/ 92 w 96"/>
                    <a:gd name="T47" fmla="*/ 48 h 84"/>
                    <a:gd name="T48" fmla="*/ 96 w 96"/>
                    <a:gd name="T49" fmla="*/ 44 h 84"/>
                    <a:gd name="T50" fmla="*/ 92 w 96"/>
                    <a:gd name="T51"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84">
                      <a:moveTo>
                        <a:pt x="92" y="40"/>
                      </a:moveTo>
                      <a:cubicBezTo>
                        <a:pt x="73" y="40"/>
                        <a:pt x="73" y="40"/>
                        <a:pt x="73" y="40"/>
                      </a:cubicBezTo>
                      <a:cubicBezTo>
                        <a:pt x="66" y="23"/>
                        <a:pt x="66" y="23"/>
                        <a:pt x="66" y="23"/>
                      </a:cubicBezTo>
                      <a:cubicBezTo>
                        <a:pt x="65" y="21"/>
                        <a:pt x="63" y="20"/>
                        <a:pt x="62" y="20"/>
                      </a:cubicBezTo>
                      <a:cubicBezTo>
                        <a:pt x="60" y="20"/>
                        <a:pt x="58" y="21"/>
                        <a:pt x="58" y="23"/>
                      </a:cubicBezTo>
                      <a:cubicBezTo>
                        <a:pt x="51" y="58"/>
                        <a:pt x="51" y="58"/>
                        <a:pt x="51" y="58"/>
                      </a:cubicBezTo>
                      <a:cubicBezTo>
                        <a:pt x="42" y="3"/>
                        <a:pt x="42" y="3"/>
                        <a:pt x="42" y="3"/>
                      </a:cubicBezTo>
                      <a:cubicBezTo>
                        <a:pt x="42" y="2"/>
                        <a:pt x="40" y="0"/>
                        <a:pt x="38" y="0"/>
                      </a:cubicBezTo>
                      <a:cubicBezTo>
                        <a:pt x="36" y="0"/>
                        <a:pt x="35" y="1"/>
                        <a:pt x="34" y="3"/>
                      </a:cubicBezTo>
                      <a:cubicBezTo>
                        <a:pt x="23" y="40"/>
                        <a:pt x="23" y="40"/>
                        <a:pt x="23" y="40"/>
                      </a:cubicBezTo>
                      <a:cubicBezTo>
                        <a:pt x="4" y="40"/>
                        <a:pt x="4" y="40"/>
                        <a:pt x="4" y="40"/>
                      </a:cubicBezTo>
                      <a:cubicBezTo>
                        <a:pt x="2" y="40"/>
                        <a:pt x="0" y="42"/>
                        <a:pt x="0" y="44"/>
                      </a:cubicBezTo>
                      <a:cubicBezTo>
                        <a:pt x="0" y="46"/>
                        <a:pt x="2" y="48"/>
                        <a:pt x="4" y="48"/>
                      </a:cubicBezTo>
                      <a:cubicBezTo>
                        <a:pt x="26" y="48"/>
                        <a:pt x="26" y="48"/>
                        <a:pt x="26" y="48"/>
                      </a:cubicBezTo>
                      <a:cubicBezTo>
                        <a:pt x="28" y="48"/>
                        <a:pt x="29" y="47"/>
                        <a:pt x="30" y="45"/>
                      </a:cubicBezTo>
                      <a:cubicBezTo>
                        <a:pt x="37" y="22"/>
                        <a:pt x="37" y="22"/>
                        <a:pt x="37" y="22"/>
                      </a:cubicBezTo>
                      <a:cubicBezTo>
                        <a:pt x="46" y="81"/>
                        <a:pt x="46" y="81"/>
                        <a:pt x="46" y="81"/>
                      </a:cubicBezTo>
                      <a:cubicBezTo>
                        <a:pt x="46" y="83"/>
                        <a:pt x="48" y="84"/>
                        <a:pt x="50" y="84"/>
                      </a:cubicBezTo>
                      <a:cubicBezTo>
                        <a:pt x="50" y="84"/>
                        <a:pt x="50" y="84"/>
                        <a:pt x="50" y="84"/>
                      </a:cubicBezTo>
                      <a:cubicBezTo>
                        <a:pt x="52" y="84"/>
                        <a:pt x="54" y="83"/>
                        <a:pt x="54" y="81"/>
                      </a:cubicBezTo>
                      <a:cubicBezTo>
                        <a:pt x="63" y="38"/>
                        <a:pt x="63" y="38"/>
                        <a:pt x="63" y="38"/>
                      </a:cubicBezTo>
                      <a:cubicBezTo>
                        <a:pt x="66" y="45"/>
                        <a:pt x="66" y="45"/>
                        <a:pt x="66" y="45"/>
                      </a:cubicBezTo>
                      <a:cubicBezTo>
                        <a:pt x="67" y="47"/>
                        <a:pt x="68" y="48"/>
                        <a:pt x="70" y="48"/>
                      </a:cubicBezTo>
                      <a:cubicBezTo>
                        <a:pt x="92" y="48"/>
                        <a:pt x="92" y="48"/>
                        <a:pt x="92" y="48"/>
                      </a:cubicBezTo>
                      <a:cubicBezTo>
                        <a:pt x="94" y="48"/>
                        <a:pt x="96" y="46"/>
                        <a:pt x="96" y="44"/>
                      </a:cubicBezTo>
                      <a:cubicBezTo>
                        <a:pt x="96" y="42"/>
                        <a:pt x="94" y="40"/>
                        <a:pt x="9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55" tIns="34328" rIns="68655" bIns="34328" numCol="1" anchor="t" anchorCtr="0" compatLnSpc="1">
                  <a:prstTxWarp prst="textNoShape">
                    <a:avLst/>
                  </a:prstTxWarp>
                </a:bodyPr>
                <a:lstStyle/>
                <a:p>
                  <a:pPr defTabSz="686623" fontAlgn="auto">
                    <a:spcBef>
                      <a:spcPts val="0"/>
                    </a:spcBef>
                    <a:spcAft>
                      <a:spcPts val="0"/>
                    </a:spcAft>
                  </a:pPr>
                  <a:endParaRPr lang="en-AU" sz="751">
                    <a:solidFill>
                      <a:prstClr val="black"/>
                    </a:solidFill>
                    <a:latin typeface="Calibri" panose="020F0502020204030204"/>
                    <a:ea typeface="+mn-ea"/>
                  </a:endParaRPr>
                </a:p>
              </p:txBody>
            </p:sp>
          </p:grpSp>
        </p:grpSp>
        <p:grpSp>
          <p:nvGrpSpPr>
            <p:cNvPr id="133" name="Group 132">
              <a:extLst>
                <a:ext uri="{FF2B5EF4-FFF2-40B4-BE49-F238E27FC236}">
                  <a16:creationId xmlns:a16="http://schemas.microsoft.com/office/drawing/2014/main" id="{19C03FFB-A25D-4FD3-91EF-0792038B56C6}"/>
                </a:ext>
              </a:extLst>
            </p:cNvPr>
            <p:cNvGrpSpPr/>
            <p:nvPr/>
          </p:nvGrpSpPr>
          <p:grpSpPr>
            <a:xfrm>
              <a:off x="7200000" y="1592375"/>
              <a:ext cx="8423331" cy="440345"/>
              <a:chOff x="6481023" y="1080000"/>
              <a:chExt cx="8423331" cy="440345"/>
            </a:xfrm>
          </p:grpSpPr>
          <p:sp>
            <p:nvSpPr>
              <p:cNvPr id="301" name="Rounded Rectangle 122">
                <a:extLst>
                  <a:ext uri="{FF2B5EF4-FFF2-40B4-BE49-F238E27FC236}">
                    <a16:creationId xmlns:a16="http://schemas.microsoft.com/office/drawing/2014/main" id="{4F9789CE-9DF1-427E-8714-73B9A8697B09}"/>
                  </a:ext>
                </a:extLst>
              </p:cNvPr>
              <p:cNvSpPr/>
              <p:nvPr/>
            </p:nvSpPr>
            <p:spPr>
              <a:xfrm>
                <a:off x="6481023" y="1080000"/>
                <a:ext cx="1224354" cy="4382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Self Service</a:t>
                </a:r>
              </a:p>
            </p:txBody>
          </p:sp>
          <p:sp>
            <p:nvSpPr>
              <p:cNvPr id="302" name="Rounded Rectangle 120">
                <a:extLst>
                  <a:ext uri="{FF2B5EF4-FFF2-40B4-BE49-F238E27FC236}">
                    <a16:creationId xmlns:a16="http://schemas.microsoft.com/office/drawing/2014/main" id="{CBDD69BB-72B3-43B2-9C5E-0B3351B9C89C}"/>
                  </a:ext>
                </a:extLst>
              </p:cNvPr>
              <p:cNvSpPr/>
              <p:nvPr/>
            </p:nvSpPr>
            <p:spPr>
              <a:xfrm>
                <a:off x="7920000" y="1081145"/>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BI &amp; V</a:t>
                </a:r>
              </a:p>
            </p:txBody>
          </p:sp>
          <p:sp>
            <p:nvSpPr>
              <p:cNvPr id="303" name="Rounded Rectangle 120">
                <a:extLst>
                  <a:ext uri="{FF2B5EF4-FFF2-40B4-BE49-F238E27FC236}">
                    <a16:creationId xmlns:a16="http://schemas.microsoft.com/office/drawing/2014/main" id="{8A408EE2-84D5-4D2A-9266-8951408AF628}"/>
                  </a:ext>
                </a:extLst>
              </p:cNvPr>
              <p:cNvSpPr/>
              <p:nvPr/>
            </p:nvSpPr>
            <p:spPr>
              <a:xfrm>
                <a:off x="9360000" y="1080000"/>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Alerts &amp; Notifications</a:t>
                </a:r>
              </a:p>
            </p:txBody>
          </p:sp>
          <p:sp>
            <p:nvSpPr>
              <p:cNvPr id="304" name="Rounded Rectangle 120">
                <a:extLst>
                  <a:ext uri="{FF2B5EF4-FFF2-40B4-BE49-F238E27FC236}">
                    <a16:creationId xmlns:a16="http://schemas.microsoft.com/office/drawing/2014/main" id="{88DA1325-2243-4B94-AF59-806FDD752F45}"/>
                  </a:ext>
                </a:extLst>
              </p:cNvPr>
              <p:cNvSpPr/>
              <p:nvPr/>
            </p:nvSpPr>
            <p:spPr>
              <a:xfrm>
                <a:off x="10800000" y="1080817"/>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Downstream Systems</a:t>
                </a:r>
              </a:p>
            </p:txBody>
          </p:sp>
          <p:sp>
            <p:nvSpPr>
              <p:cNvPr id="305" name="Rounded Rectangle 120">
                <a:extLst>
                  <a:ext uri="{FF2B5EF4-FFF2-40B4-BE49-F238E27FC236}">
                    <a16:creationId xmlns:a16="http://schemas.microsoft.com/office/drawing/2014/main" id="{D1BE1A55-3DFC-4319-A793-AAA886D7E8CF}"/>
                  </a:ext>
                </a:extLst>
              </p:cNvPr>
              <p:cNvSpPr/>
              <p:nvPr/>
            </p:nvSpPr>
            <p:spPr>
              <a:xfrm>
                <a:off x="12240000" y="1080000"/>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External Systems</a:t>
                </a:r>
              </a:p>
            </p:txBody>
          </p:sp>
          <p:sp>
            <p:nvSpPr>
              <p:cNvPr id="306" name="Rounded Rectangle 120">
                <a:extLst>
                  <a:ext uri="{FF2B5EF4-FFF2-40B4-BE49-F238E27FC236}">
                    <a16:creationId xmlns:a16="http://schemas.microsoft.com/office/drawing/2014/main" id="{35D1A316-5AE6-470E-85A6-F1F429860C5E}"/>
                  </a:ext>
                </a:extLst>
              </p:cNvPr>
              <p:cNvSpPr/>
              <p:nvPr/>
            </p:nvSpPr>
            <p:spPr>
              <a:xfrm>
                <a:off x="13680000" y="1080000"/>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Operations</a:t>
                </a:r>
              </a:p>
            </p:txBody>
          </p:sp>
        </p:grpSp>
        <p:grpSp>
          <p:nvGrpSpPr>
            <p:cNvPr id="135" name="Group 134">
              <a:extLst>
                <a:ext uri="{FF2B5EF4-FFF2-40B4-BE49-F238E27FC236}">
                  <a16:creationId xmlns:a16="http://schemas.microsoft.com/office/drawing/2014/main" id="{75B12951-AEC4-41B4-9322-798F55E46667}"/>
                </a:ext>
              </a:extLst>
            </p:cNvPr>
            <p:cNvGrpSpPr/>
            <p:nvPr/>
          </p:nvGrpSpPr>
          <p:grpSpPr>
            <a:xfrm>
              <a:off x="7200000" y="2550716"/>
              <a:ext cx="8422904" cy="439200"/>
              <a:chOff x="6076800" y="1990233"/>
              <a:chExt cx="8422904" cy="439200"/>
            </a:xfrm>
          </p:grpSpPr>
          <p:sp>
            <p:nvSpPr>
              <p:cNvPr id="295" name="Rounded Rectangle 127">
                <a:extLst>
                  <a:ext uri="{FF2B5EF4-FFF2-40B4-BE49-F238E27FC236}">
                    <a16:creationId xmlns:a16="http://schemas.microsoft.com/office/drawing/2014/main" id="{D0C9A07A-35C3-4D02-BC8D-585B4596F604}"/>
                  </a:ext>
                </a:extLst>
              </p:cNvPr>
              <p:cNvSpPr/>
              <p:nvPr/>
            </p:nvSpPr>
            <p:spPr>
              <a:xfrm>
                <a:off x="607680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API Manager</a:t>
                </a:r>
              </a:p>
            </p:txBody>
          </p:sp>
          <p:sp>
            <p:nvSpPr>
              <p:cNvPr id="296" name="Rounded Rectangle 148">
                <a:extLst>
                  <a:ext uri="{FF2B5EF4-FFF2-40B4-BE49-F238E27FC236}">
                    <a16:creationId xmlns:a16="http://schemas.microsoft.com/office/drawing/2014/main" id="{D5652D93-88F7-4AE7-89FC-43DFEC4E4865}"/>
                  </a:ext>
                </a:extLst>
              </p:cNvPr>
              <p:cNvSpPr/>
              <p:nvPr/>
            </p:nvSpPr>
            <p:spPr>
              <a:xfrm>
                <a:off x="895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Batch</a:t>
                </a:r>
              </a:p>
            </p:txBody>
          </p:sp>
          <p:sp>
            <p:nvSpPr>
              <p:cNvPr id="297" name="Rounded Rectangle 120">
                <a:extLst>
                  <a:ext uri="{FF2B5EF4-FFF2-40B4-BE49-F238E27FC236}">
                    <a16:creationId xmlns:a16="http://schemas.microsoft.com/office/drawing/2014/main" id="{0E58361F-9B01-4F42-90AA-C4A1A4CA29FE}"/>
                  </a:ext>
                </a:extLst>
              </p:cNvPr>
              <p:cNvSpPr/>
              <p:nvPr/>
            </p:nvSpPr>
            <p:spPr>
              <a:xfrm>
                <a:off x="751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Streaming</a:t>
                </a:r>
              </a:p>
            </p:txBody>
          </p:sp>
          <p:sp>
            <p:nvSpPr>
              <p:cNvPr id="298" name="Rounded Rectangle 148">
                <a:extLst>
                  <a:ext uri="{FF2B5EF4-FFF2-40B4-BE49-F238E27FC236}">
                    <a16:creationId xmlns:a16="http://schemas.microsoft.com/office/drawing/2014/main" id="{B0179373-FD5B-414E-A37F-6608D2918605}"/>
                  </a:ext>
                </a:extLst>
              </p:cNvPr>
              <p:cNvSpPr/>
              <p:nvPr/>
            </p:nvSpPr>
            <p:spPr>
              <a:xfrm>
                <a:off x="1039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Direct Access</a:t>
                </a:r>
              </a:p>
            </p:txBody>
          </p:sp>
          <p:sp>
            <p:nvSpPr>
              <p:cNvPr id="299" name="Rounded Rectangle 148">
                <a:extLst>
                  <a:ext uri="{FF2B5EF4-FFF2-40B4-BE49-F238E27FC236}">
                    <a16:creationId xmlns:a16="http://schemas.microsoft.com/office/drawing/2014/main" id="{80688D1E-6BEB-4C3D-873C-AA7D52AE23F1}"/>
                  </a:ext>
                </a:extLst>
              </p:cNvPr>
              <p:cNvSpPr/>
              <p:nvPr/>
            </p:nvSpPr>
            <p:spPr>
              <a:xfrm>
                <a:off x="13275350" y="1990233"/>
                <a:ext cx="1224354"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Index &amp; Search</a:t>
                </a:r>
              </a:p>
            </p:txBody>
          </p:sp>
          <p:sp>
            <p:nvSpPr>
              <p:cNvPr id="300" name="Rounded Rectangle 148">
                <a:extLst>
                  <a:ext uri="{FF2B5EF4-FFF2-40B4-BE49-F238E27FC236}">
                    <a16:creationId xmlns:a16="http://schemas.microsoft.com/office/drawing/2014/main" id="{A1801D4A-65F8-4B94-B7AD-E3F73B19FE7B}"/>
                  </a:ext>
                </a:extLst>
              </p:cNvPr>
              <p:cNvSpPr/>
              <p:nvPr/>
            </p:nvSpPr>
            <p:spPr>
              <a:xfrm>
                <a:off x="11835350" y="1990233"/>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Virtualisation</a:t>
                </a:r>
              </a:p>
            </p:txBody>
          </p:sp>
        </p:grpSp>
        <p:grpSp>
          <p:nvGrpSpPr>
            <p:cNvPr id="136" name="Group 135">
              <a:extLst>
                <a:ext uri="{FF2B5EF4-FFF2-40B4-BE49-F238E27FC236}">
                  <a16:creationId xmlns:a16="http://schemas.microsoft.com/office/drawing/2014/main" id="{B6C63B30-DC3A-4B76-B3DB-55A929977D9B}"/>
                </a:ext>
              </a:extLst>
            </p:cNvPr>
            <p:cNvGrpSpPr/>
            <p:nvPr/>
          </p:nvGrpSpPr>
          <p:grpSpPr>
            <a:xfrm>
              <a:off x="7347064" y="8474316"/>
              <a:ext cx="7164000" cy="439200"/>
              <a:chOff x="3600000" y="7920000"/>
              <a:chExt cx="7164000" cy="439200"/>
            </a:xfrm>
          </p:grpSpPr>
          <p:sp>
            <p:nvSpPr>
              <p:cNvPr id="290" name="Rounded Rectangle 127">
                <a:extLst>
                  <a:ext uri="{FF2B5EF4-FFF2-40B4-BE49-F238E27FC236}">
                    <a16:creationId xmlns:a16="http://schemas.microsoft.com/office/drawing/2014/main" id="{085D854C-180F-4523-AD17-1611D33D7E95}"/>
                  </a:ext>
                </a:extLst>
              </p:cNvPr>
              <p:cNvSpPr/>
              <p:nvPr/>
            </p:nvSpPr>
            <p:spPr>
              <a:xfrm>
                <a:off x="36000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Client Data</a:t>
                </a:r>
              </a:p>
            </p:txBody>
          </p:sp>
          <p:sp>
            <p:nvSpPr>
              <p:cNvPr id="291" name="Rounded Rectangle 127">
                <a:extLst>
                  <a:ext uri="{FF2B5EF4-FFF2-40B4-BE49-F238E27FC236}">
                    <a16:creationId xmlns:a16="http://schemas.microsoft.com/office/drawing/2014/main" id="{98FADFF7-D234-4416-967A-0439097630BC}"/>
                  </a:ext>
                </a:extLst>
              </p:cNvPr>
              <p:cNvSpPr/>
              <p:nvPr/>
            </p:nvSpPr>
            <p:spPr>
              <a:xfrm>
                <a:off x="50868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Business Data</a:t>
                </a:r>
              </a:p>
            </p:txBody>
          </p:sp>
          <p:sp>
            <p:nvSpPr>
              <p:cNvPr id="292" name="Rounded Rectangle 127">
                <a:extLst>
                  <a:ext uri="{FF2B5EF4-FFF2-40B4-BE49-F238E27FC236}">
                    <a16:creationId xmlns:a16="http://schemas.microsoft.com/office/drawing/2014/main" id="{DD8202D2-C4F8-423B-AC1D-F29F4A27E713}"/>
                  </a:ext>
                </a:extLst>
              </p:cNvPr>
              <p:cNvSpPr/>
              <p:nvPr/>
            </p:nvSpPr>
            <p:spPr>
              <a:xfrm>
                <a:off x="65772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3</a:t>
                </a:r>
                <a:r>
                  <a:rPr lang="en-AU" sz="698" b="1" baseline="30000" dirty="0">
                    <a:solidFill>
                      <a:prstClr val="black"/>
                    </a:solidFill>
                    <a:latin typeface="Calibri" panose="020F0502020204030204"/>
                  </a:rPr>
                  <a:t>rd</a:t>
                </a:r>
                <a:r>
                  <a:rPr lang="en-AU" sz="698" b="1" dirty="0">
                    <a:solidFill>
                      <a:prstClr val="black"/>
                    </a:solidFill>
                    <a:latin typeface="Calibri" panose="020F0502020204030204"/>
                  </a:rPr>
                  <a:t> Party Data</a:t>
                </a:r>
              </a:p>
            </p:txBody>
          </p:sp>
          <p:sp>
            <p:nvSpPr>
              <p:cNvPr id="293" name="Rounded Rectangle 127">
                <a:extLst>
                  <a:ext uri="{FF2B5EF4-FFF2-40B4-BE49-F238E27FC236}">
                    <a16:creationId xmlns:a16="http://schemas.microsoft.com/office/drawing/2014/main" id="{8C23BE23-7DE3-49CC-BC9F-C86F1BD1A0F2}"/>
                  </a:ext>
                </a:extLst>
              </p:cNvPr>
              <p:cNvSpPr/>
              <p:nvPr/>
            </p:nvSpPr>
            <p:spPr>
              <a:xfrm>
                <a:off x="80640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Logs and System Data</a:t>
                </a:r>
              </a:p>
            </p:txBody>
          </p:sp>
          <p:sp>
            <p:nvSpPr>
              <p:cNvPr id="294" name="Rounded Rectangle 127">
                <a:extLst>
                  <a:ext uri="{FF2B5EF4-FFF2-40B4-BE49-F238E27FC236}">
                    <a16:creationId xmlns:a16="http://schemas.microsoft.com/office/drawing/2014/main" id="{33BB6E3A-E52A-406C-9746-B93F1EEF9711}"/>
                  </a:ext>
                </a:extLst>
              </p:cNvPr>
              <p:cNvSpPr/>
              <p:nvPr/>
            </p:nvSpPr>
            <p:spPr>
              <a:xfrm>
                <a:off x="9540000" y="792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Event Data</a:t>
                </a:r>
              </a:p>
            </p:txBody>
          </p:sp>
        </p:grpSp>
        <p:grpSp>
          <p:nvGrpSpPr>
            <p:cNvPr id="139" name="Group 138">
              <a:extLst>
                <a:ext uri="{FF2B5EF4-FFF2-40B4-BE49-F238E27FC236}">
                  <a16:creationId xmlns:a16="http://schemas.microsoft.com/office/drawing/2014/main" id="{B942C6C5-C914-45BE-A306-7E769A858ECF}"/>
                </a:ext>
              </a:extLst>
            </p:cNvPr>
            <p:cNvGrpSpPr/>
            <p:nvPr/>
          </p:nvGrpSpPr>
          <p:grpSpPr>
            <a:xfrm>
              <a:off x="7347064" y="7506756"/>
              <a:ext cx="7164000" cy="439200"/>
              <a:chOff x="2322299" y="7200000"/>
              <a:chExt cx="7164000" cy="439200"/>
            </a:xfrm>
          </p:grpSpPr>
          <p:sp>
            <p:nvSpPr>
              <p:cNvPr id="286" name="Rounded Rectangle 127">
                <a:extLst>
                  <a:ext uri="{FF2B5EF4-FFF2-40B4-BE49-F238E27FC236}">
                    <a16:creationId xmlns:a16="http://schemas.microsoft.com/office/drawing/2014/main" id="{5B1AED5D-F788-45EF-9A4C-9240FA4398B4}"/>
                  </a:ext>
                </a:extLst>
              </p:cNvPr>
              <p:cNvSpPr/>
              <p:nvPr/>
            </p:nvSpPr>
            <p:spPr>
              <a:xfrm>
                <a:off x="232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API</a:t>
                </a:r>
              </a:p>
            </p:txBody>
          </p:sp>
          <p:sp>
            <p:nvSpPr>
              <p:cNvPr id="287" name="Rounded Rectangle 127">
                <a:extLst>
                  <a:ext uri="{FF2B5EF4-FFF2-40B4-BE49-F238E27FC236}">
                    <a16:creationId xmlns:a16="http://schemas.microsoft.com/office/drawing/2014/main" id="{2A421E9A-CFDD-47F9-9E60-5008F811CCCF}"/>
                  </a:ext>
                </a:extLst>
              </p:cNvPr>
              <p:cNvSpPr/>
              <p:nvPr/>
            </p:nvSpPr>
            <p:spPr>
              <a:xfrm>
                <a:off x="430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Streaming</a:t>
                </a:r>
              </a:p>
            </p:txBody>
          </p:sp>
          <p:sp>
            <p:nvSpPr>
              <p:cNvPr id="288" name="Rounded Rectangle 127">
                <a:extLst>
                  <a:ext uri="{FF2B5EF4-FFF2-40B4-BE49-F238E27FC236}">
                    <a16:creationId xmlns:a16="http://schemas.microsoft.com/office/drawing/2014/main" id="{E94C565E-EB4B-4687-A5C9-E252CBF9B797}"/>
                  </a:ext>
                </a:extLst>
              </p:cNvPr>
              <p:cNvSpPr/>
              <p:nvPr/>
            </p:nvSpPr>
            <p:spPr>
              <a:xfrm>
                <a:off x="628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Messaging</a:t>
                </a:r>
              </a:p>
            </p:txBody>
          </p:sp>
          <p:sp>
            <p:nvSpPr>
              <p:cNvPr id="289" name="Rounded Rectangle 127">
                <a:extLst>
                  <a:ext uri="{FF2B5EF4-FFF2-40B4-BE49-F238E27FC236}">
                    <a16:creationId xmlns:a16="http://schemas.microsoft.com/office/drawing/2014/main" id="{F3454AFE-4664-4B54-A356-7C535D7BAFDE}"/>
                  </a:ext>
                </a:extLst>
              </p:cNvPr>
              <p:cNvSpPr/>
              <p:nvPr/>
            </p:nvSpPr>
            <p:spPr>
              <a:xfrm>
                <a:off x="8262299" y="7200000"/>
                <a:ext cx="1224000" cy="4392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698" b="1" dirty="0">
                    <a:solidFill>
                      <a:prstClr val="black"/>
                    </a:solidFill>
                    <a:latin typeface="Calibri" panose="020F0502020204030204"/>
                  </a:rPr>
                  <a:t>Batch</a:t>
                </a:r>
              </a:p>
            </p:txBody>
          </p:sp>
        </p:grpSp>
        <p:grpSp>
          <p:nvGrpSpPr>
            <p:cNvPr id="143" name="Group 142">
              <a:extLst>
                <a:ext uri="{FF2B5EF4-FFF2-40B4-BE49-F238E27FC236}">
                  <a16:creationId xmlns:a16="http://schemas.microsoft.com/office/drawing/2014/main" id="{820504EE-0D25-4B5A-AFD6-91A0CF1E15F1}"/>
                </a:ext>
              </a:extLst>
            </p:cNvPr>
            <p:cNvGrpSpPr/>
            <p:nvPr/>
          </p:nvGrpSpPr>
          <p:grpSpPr>
            <a:xfrm>
              <a:off x="13899040" y="3760662"/>
              <a:ext cx="1763299" cy="2658500"/>
              <a:chOff x="13899040" y="3760662"/>
              <a:chExt cx="1763299" cy="2658500"/>
            </a:xfrm>
          </p:grpSpPr>
          <p:sp>
            <p:nvSpPr>
              <p:cNvPr id="283" name="Rounded Rectangle 91">
                <a:extLst>
                  <a:ext uri="{FF2B5EF4-FFF2-40B4-BE49-F238E27FC236}">
                    <a16:creationId xmlns:a16="http://schemas.microsoft.com/office/drawing/2014/main" id="{35F5CC52-981D-48F7-8300-FE7BCF0FC44D}"/>
                  </a:ext>
                </a:extLst>
              </p:cNvPr>
              <p:cNvSpPr/>
              <p:nvPr/>
            </p:nvSpPr>
            <p:spPr>
              <a:xfrm>
                <a:off x="14291315" y="3760662"/>
                <a:ext cx="1331589" cy="2658500"/>
              </a:xfrm>
              <a:prstGeom prst="roundRect">
                <a:avLst>
                  <a:gd name="adj" fmla="val 6408"/>
                </a:avLst>
              </a:prstGeom>
              <a:solidFill>
                <a:schemeClr val="accent3">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6623" fontAlgn="auto">
                  <a:spcBef>
                    <a:spcPts val="0"/>
                  </a:spcBef>
                  <a:spcAft>
                    <a:spcPts val="0"/>
                  </a:spcAft>
                </a:pPr>
                <a:endParaRPr lang="en-AU" sz="751" b="1" dirty="0">
                  <a:solidFill>
                    <a:prstClr val="black"/>
                  </a:solidFill>
                  <a:latin typeface="Calibri" panose="020F0502020204030204"/>
                </a:endParaRPr>
              </a:p>
            </p:txBody>
          </p:sp>
          <p:sp>
            <p:nvSpPr>
              <p:cNvPr id="284" name="TextBox 283">
                <a:extLst>
                  <a:ext uri="{FF2B5EF4-FFF2-40B4-BE49-F238E27FC236}">
                    <a16:creationId xmlns:a16="http://schemas.microsoft.com/office/drawing/2014/main" id="{A55B87AC-812E-4AC3-8235-8C9A285BFDC0}"/>
                  </a:ext>
                </a:extLst>
              </p:cNvPr>
              <p:cNvSpPr txBox="1"/>
              <p:nvPr/>
            </p:nvSpPr>
            <p:spPr>
              <a:xfrm>
                <a:off x="14218455" y="4298413"/>
                <a:ext cx="1443884" cy="602988"/>
              </a:xfrm>
              <a:prstGeom prst="rect">
                <a:avLst/>
              </a:prstGeom>
              <a:noFill/>
            </p:spPr>
            <p:txBody>
              <a:bodyPr wrap="square"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SYSTEMS OF RECORD</a:t>
                </a:r>
                <a:endParaRPr lang="en-AU" sz="751" b="1" i="1" dirty="0">
                  <a:solidFill>
                    <a:prstClr val="black"/>
                  </a:solidFill>
                  <a:latin typeface="Calibri" panose="020F0502020204030204"/>
                  <a:ea typeface="+mn-ea"/>
                </a:endParaRPr>
              </a:p>
            </p:txBody>
          </p:sp>
          <p:sp>
            <p:nvSpPr>
              <p:cNvPr id="285" name="Up Arrow 107">
                <a:extLst>
                  <a:ext uri="{FF2B5EF4-FFF2-40B4-BE49-F238E27FC236}">
                    <a16:creationId xmlns:a16="http://schemas.microsoft.com/office/drawing/2014/main" id="{2E46402A-D363-4F8E-9E7E-2D45AB09B937}"/>
                  </a:ext>
                </a:extLst>
              </p:cNvPr>
              <p:cNvSpPr/>
              <p:nvPr/>
            </p:nvSpPr>
            <p:spPr>
              <a:xfrm rot="5400000">
                <a:off x="13980040" y="4007140"/>
                <a:ext cx="234000" cy="396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white"/>
                  </a:solidFill>
                  <a:latin typeface="Calibri" panose="020F0502020204030204"/>
                </a:endParaRPr>
              </a:p>
            </p:txBody>
          </p:sp>
        </p:grpSp>
        <p:grpSp>
          <p:nvGrpSpPr>
            <p:cNvPr id="147" name="Group 146">
              <a:extLst>
                <a:ext uri="{FF2B5EF4-FFF2-40B4-BE49-F238E27FC236}">
                  <a16:creationId xmlns:a16="http://schemas.microsoft.com/office/drawing/2014/main" id="{1AC6B1C6-8E3F-42FE-89B4-0A54C7EC0C2C}"/>
                </a:ext>
              </a:extLst>
            </p:cNvPr>
            <p:cNvGrpSpPr/>
            <p:nvPr/>
          </p:nvGrpSpPr>
          <p:grpSpPr>
            <a:xfrm>
              <a:off x="14630578" y="6445088"/>
              <a:ext cx="481661" cy="1383854"/>
              <a:chOff x="14267909" y="6649757"/>
              <a:chExt cx="481661" cy="1383854"/>
            </a:xfrm>
          </p:grpSpPr>
          <p:sp>
            <p:nvSpPr>
              <p:cNvPr id="281" name="Up Arrow 203">
                <a:extLst>
                  <a:ext uri="{FF2B5EF4-FFF2-40B4-BE49-F238E27FC236}">
                    <a16:creationId xmlns:a16="http://schemas.microsoft.com/office/drawing/2014/main" id="{C1A27E5C-C188-49B7-BAA1-66FE530FB019}"/>
                  </a:ext>
                </a:extLst>
              </p:cNvPr>
              <p:cNvSpPr/>
              <p:nvPr/>
            </p:nvSpPr>
            <p:spPr>
              <a:xfrm rot="16200000">
                <a:off x="14391740" y="7675780"/>
                <a:ext cx="234000" cy="481661"/>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282" name="Rectangle 281">
                <a:extLst>
                  <a:ext uri="{FF2B5EF4-FFF2-40B4-BE49-F238E27FC236}">
                    <a16:creationId xmlns:a16="http://schemas.microsoft.com/office/drawing/2014/main" id="{D94A606E-481D-4D08-AF82-CB1D6DE13C5C}"/>
                  </a:ext>
                </a:extLst>
              </p:cNvPr>
              <p:cNvSpPr/>
              <p:nvPr/>
            </p:nvSpPr>
            <p:spPr>
              <a:xfrm rot="5400000">
                <a:off x="14027317" y="7253210"/>
                <a:ext cx="1325706" cy="118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sp>
          <p:nvSpPr>
            <p:cNvPr id="183" name="Rounded Rectangle 195">
              <a:extLst>
                <a:ext uri="{FF2B5EF4-FFF2-40B4-BE49-F238E27FC236}">
                  <a16:creationId xmlns:a16="http://schemas.microsoft.com/office/drawing/2014/main" id="{08BB96C7-0413-4793-881F-6415A009E35F}"/>
                </a:ext>
              </a:extLst>
            </p:cNvPr>
            <p:cNvSpPr/>
            <p:nvPr/>
          </p:nvSpPr>
          <p:spPr>
            <a:xfrm>
              <a:off x="6219627" y="6537600"/>
              <a:ext cx="2962845" cy="460800"/>
            </a:xfrm>
            <a:prstGeom prst="roundRect">
              <a:avLst>
                <a:gd name="adj" fmla="val 1178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3" rIns="68646" bIns="34323" rtlCol="0" anchor="ctr"/>
            <a:lstStyle/>
            <a:p>
              <a:pPr algn="ctr" defTabSz="686623" fontAlgn="auto">
                <a:spcBef>
                  <a:spcPts val="0"/>
                </a:spcBef>
                <a:spcAft>
                  <a:spcPts val="0"/>
                </a:spcAft>
              </a:pPr>
              <a:r>
                <a:rPr lang="en-AU" sz="751" b="1" dirty="0">
                  <a:solidFill>
                    <a:prstClr val="black"/>
                  </a:solidFill>
                  <a:latin typeface="Calibri" panose="020F0502020204030204"/>
                </a:rPr>
                <a:t>Stream Processing</a:t>
              </a:r>
            </a:p>
          </p:txBody>
        </p:sp>
        <p:sp>
          <p:nvSpPr>
            <p:cNvPr id="186" name="Left-Right Arrow 190">
              <a:extLst>
                <a:ext uri="{FF2B5EF4-FFF2-40B4-BE49-F238E27FC236}">
                  <a16:creationId xmlns:a16="http://schemas.microsoft.com/office/drawing/2014/main" id="{4FD935A7-3B85-4264-BF8C-39A23B30BC13}"/>
                </a:ext>
              </a:extLst>
            </p:cNvPr>
            <p:cNvSpPr/>
            <p:nvPr/>
          </p:nvSpPr>
          <p:spPr>
            <a:xfrm>
              <a:off x="7505320" y="3520049"/>
              <a:ext cx="2124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187" name="Left-Right Arrow 100">
              <a:extLst>
                <a:ext uri="{FF2B5EF4-FFF2-40B4-BE49-F238E27FC236}">
                  <a16:creationId xmlns:a16="http://schemas.microsoft.com/office/drawing/2014/main" id="{6714D17A-03D5-4426-9C36-9FFFD21C8A7C}"/>
                </a:ext>
              </a:extLst>
            </p:cNvPr>
            <p:cNvSpPr/>
            <p:nvPr/>
          </p:nvSpPr>
          <p:spPr>
            <a:xfrm>
              <a:off x="7515728" y="4535928"/>
              <a:ext cx="396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188" name="Left-Right Arrow 100">
              <a:extLst>
                <a:ext uri="{FF2B5EF4-FFF2-40B4-BE49-F238E27FC236}">
                  <a16:creationId xmlns:a16="http://schemas.microsoft.com/office/drawing/2014/main" id="{A3F10C80-8DD1-4B5E-B0CF-277410BECDF1}"/>
                </a:ext>
              </a:extLst>
            </p:cNvPr>
            <p:cNvSpPr/>
            <p:nvPr/>
          </p:nvSpPr>
          <p:spPr>
            <a:xfrm>
              <a:off x="9218520" y="4535928"/>
              <a:ext cx="396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nvGrpSpPr>
            <p:cNvPr id="189" name="Group 188">
              <a:extLst>
                <a:ext uri="{FF2B5EF4-FFF2-40B4-BE49-F238E27FC236}">
                  <a16:creationId xmlns:a16="http://schemas.microsoft.com/office/drawing/2014/main" id="{E7F1F48F-8C6A-4E5A-86ED-A8DFFC36DA4D}"/>
                </a:ext>
              </a:extLst>
            </p:cNvPr>
            <p:cNvGrpSpPr/>
            <p:nvPr/>
          </p:nvGrpSpPr>
          <p:grpSpPr>
            <a:xfrm>
              <a:off x="6161978" y="3446856"/>
              <a:ext cx="1381880" cy="3082067"/>
              <a:chOff x="6161978" y="3446856"/>
              <a:chExt cx="1381880" cy="3082067"/>
            </a:xfrm>
          </p:grpSpPr>
          <p:grpSp>
            <p:nvGrpSpPr>
              <p:cNvPr id="274" name="Group 273">
                <a:extLst>
                  <a:ext uri="{FF2B5EF4-FFF2-40B4-BE49-F238E27FC236}">
                    <a16:creationId xmlns:a16="http://schemas.microsoft.com/office/drawing/2014/main" id="{4C477658-7E7C-4A27-9E53-A2278EFA782F}"/>
                  </a:ext>
                </a:extLst>
              </p:cNvPr>
              <p:cNvGrpSpPr/>
              <p:nvPr/>
            </p:nvGrpSpPr>
            <p:grpSpPr>
              <a:xfrm>
                <a:off x="6161978" y="3446856"/>
                <a:ext cx="1381880" cy="2868597"/>
                <a:chOff x="3729551" y="3760662"/>
                <a:chExt cx="1381880" cy="2868597"/>
              </a:xfrm>
            </p:grpSpPr>
            <p:sp>
              <p:nvSpPr>
                <p:cNvPr id="276" name="Rounded Rectangle 143">
                  <a:extLst>
                    <a:ext uri="{FF2B5EF4-FFF2-40B4-BE49-F238E27FC236}">
                      <a16:creationId xmlns:a16="http://schemas.microsoft.com/office/drawing/2014/main" id="{CF722CC0-2C4B-4E73-9A69-30806C502403}"/>
                    </a:ext>
                  </a:extLst>
                </p:cNvPr>
                <p:cNvSpPr/>
                <p:nvPr/>
              </p:nvSpPr>
              <p:spPr>
                <a:xfrm>
                  <a:off x="3759791" y="3760662"/>
                  <a:ext cx="1332000" cy="2868597"/>
                </a:xfrm>
                <a:prstGeom prst="roundRect">
                  <a:avLst>
                    <a:gd name="adj" fmla="val 6745"/>
                  </a:avLst>
                </a:prstGeom>
                <a:solidFill>
                  <a:srgbClr val="F5E4E3"/>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b"/>
                <a:lstStyle/>
                <a:p>
                  <a:pPr algn="ctr" defTabSz="686623" fontAlgn="auto">
                    <a:spcBef>
                      <a:spcPts val="0"/>
                    </a:spcBef>
                    <a:spcAft>
                      <a:spcPts val="0"/>
                    </a:spcAft>
                  </a:pPr>
                  <a:endParaRPr lang="en-AU" sz="751" b="1" dirty="0">
                    <a:solidFill>
                      <a:prstClr val="black"/>
                    </a:solidFill>
                    <a:latin typeface="Calibri" panose="020F0502020204030204"/>
                  </a:endParaRPr>
                </a:p>
              </p:txBody>
            </p:sp>
            <p:sp>
              <p:nvSpPr>
                <p:cNvPr id="277" name="Rounded Rectangle 144">
                  <a:extLst>
                    <a:ext uri="{FF2B5EF4-FFF2-40B4-BE49-F238E27FC236}">
                      <a16:creationId xmlns:a16="http://schemas.microsoft.com/office/drawing/2014/main" id="{E547B2C0-48A2-4D58-887D-736372235E18}"/>
                    </a:ext>
                  </a:extLst>
                </p:cNvPr>
                <p:cNvSpPr/>
                <p:nvPr/>
              </p:nvSpPr>
              <p:spPr>
                <a:xfrm>
                  <a:off x="3787776" y="4639022"/>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751" b="1" dirty="0">
                      <a:solidFill>
                        <a:prstClr val="black"/>
                      </a:solidFill>
                      <a:latin typeface="Calibri" panose="020F0502020204030204"/>
                    </a:rPr>
                    <a:t>Event Analytics</a:t>
                  </a:r>
                </a:p>
              </p:txBody>
            </p:sp>
            <p:sp>
              <p:nvSpPr>
                <p:cNvPr id="278" name="TextBox 277">
                  <a:extLst>
                    <a:ext uri="{FF2B5EF4-FFF2-40B4-BE49-F238E27FC236}">
                      <a16:creationId xmlns:a16="http://schemas.microsoft.com/office/drawing/2014/main" id="{C06057A9-B46B-4D4C-BE68-370B59565DFE}"/>
                    </a:ext>
                  </a:extLst>
                </p:cNvPr>
                <p:cNvSpPr txBox="1"/>
                <p:nvPr/>
              </p:nvSpPr>
              <p:spPr>
                <a:xfrm>
                  <a:off x="3729551" y="3805644"/>
                  <a:ext cx="1381880" cy="738553"/>
                </a:xfrm>
                <a:prstGeom prst="rect">
                  <a:avLst/>
                </a:prstGeom>
                <a:noFill/>
              </p:spPr>
              <p:txBody>
                <a:bodyPr wrap="square" lIns="49021" tIns="24511" rIns="49021" bIns="24511" rtlCol="0">
                  <a:spAutoFit/>
                </a:bodyPr>
                <a:lstStyle/>
                <a:p>
                  <a:pPr algn="ctr" defTabSz="686623" fontAlgn="auto">
                    <a:spcBef>
                      <a:spcPts val="0"/>
                    </a:spcBef>
                    <a:spcAft>
                      <a:spcPts val="0"/>
                    </a:spcAft>
                  </a:pPr>
                  <a:r>
                    <a:rPr lang="en-AU" sz="751" b="1" dirty="0">
                      <a:solidFill>
                        <a:prstClr val="black"/>
                      </a:solidFill>
                      <a:latin typeface="Calibri" panose="020F0502020204030204"/>
                      <a:ea typeface="+mn-ea"/>
                    </a:rPr>
                    <a:t>FAST, COMPLEX EVENT PROCESSING</a:t>
                  </a:r>
                </a:p>
              </p:txBody>
            </p:sp>
            <p:sp>
              <p:nvSpPr>
                <p:cNvPr id="279" name="Rounded Rectangle 186">
                  <a:extLst>
                    <a:ext uri="{FF2B5EF4-FFF2-40B4-BE49-F238E27FC236}">
                      <a16:creationId xmlns:a16="http://schemas.microsoft.com/office/drawing/2014/main" id="{8541A756-3179-45A6-8500-17BA2654D67A}"/>
                    </a:ext>
                  </a:extLst>
                </p:cNvPr>
                <p:cNvSpPr/>
                <p:nvPr/>
              </p:nvSpPr>
              <p:spPr>
                <a:xfrm>
                  <a:off x="3787200" y="5857205"/>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751" b="1" dirty="0">
                      <a:solidFill>
                        <a:prstClr val="black"/>
                      </a:solidFill>
                      <a:latin typeface="Calibri" panose="020F0502020204030204"/>
                    </a:rPr>
                    <a:t>Event Detection</a:t>
                  </a:r>
                </a:p>
              </p:txBody>
            </p:sp>
            <p:sp>
              <p:nvSpPr>
                <p:cNvPr id="280" name="Left-Right Arrow 100">
                  <a:extLst>
                    <a:ext uri="{FF2B5EF4-FFF2-40B4-BE49-F238E27FC236}">
                      <a16:creationId xmlns:a16="http://schemas.microsoft.com/office/drawing/2014/main" id="{E4B500E8-6AC4-44FD-819F-42948791D513}"/>
                    </a:ext>
                  </a:extLst>
                </p:cNvPr>
                <p:cNvSpPr/>
                <p:nvPr/>
              </p:nvSpPr>
              <p:spPr>
                <a:xfrm rot="5400000">
                  <a:off x="4147200" y="5472000"/>
                  <a:ext cx="540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sp>
            <p:nvSpPr>
              <p:cNvPr id="275" name="Up Arrow 107">
                <a:extLst>
                  <a:ext uri="{FF2B5EF4-FFF2-40B4-BE49-F238E27FC236}">
                    <a16:creationId xmlns:a16="http://schemas.microsoft.com/office/drawing/2014/main" id="{24F77FCE-D703-4F98-A917-A107057C2665}"/>
                  </a:ext>
                </a:extLst>
              </p:cNvPr>
              <p:cNvSpPr/>
              <p:nvPr/>
            </p:nvSpPr>
            <p:spPr>
              <a:xfrm>
                <a:off x="6725792" y="6321600"/>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grpSp>
          <p:nvGrpSpPr>
            <p:cNvPr id="192" name="Group 191">
              <a:extLst>
                <a:ext uri="{FF2B5EF4-FFF2-40B4-BE49-F238E27FC236}">
                  <a16:creationId xmlns:a16="http://schemas.microsoft.com/office/drawing/2014/main" id="{B8A6E0C4-A6D8-40AD-A513-4B0075A2ED49}"/>
                </a:ext>
              </a:extLst>
            </p:cNvPr>
            <p:cNvGrpSpPr/>
            <p:nvPr/>
          </p:nvGrpSpPr>
          <p:grpSpPr>
            <a:xfrm>
              <a:off x="7899172" y="3858691"/>
              <a:ext cx="1332000" cy="2670101"/>
              <a:chOff x="7899172" y="3858691"/>
              <a:chExt cx="1332000" cy="2670101"/>
            </a:xfrm>
          </p:grpSpPr>
          <p:grpSp>
            <p:nvGrpSpPr>
              <p:cNvPr id="268" name="Group 267">
                <a:extLst>
                  <a:ext uri="{FF2B5EF4-FFF2-40B4-BE49-F238E27FC236}">
                    <a16:creationId xmlns:a16="http://schemas.microsoft.com/office/drawing/2014/main" id="{6AB5B5F4-29DF-4B23-BA48-1A0E141C48D0}"/>
                  </a:ext>
                </a:extLst>
              </p:cNvPr>
              <p:cNvGrpSpPr/>
              <p:nvPr/>
            </p:nvGrpSpPr>
            <p:grpSpPr>
              <a:xfrm>
                <a:off x="7899172" y="3858691"/>
                <a:ext cx="1332000" cy="2456762"/>
                <a:chOff x="5575512" y="4220559"/>
                <a:chExt cx="1332000" cy="2456762"/>
              </a:xfrm>
            </p:grpSpPr>
            <p:sp>
              <p:nvSpPr>
                <p:cNvPr id="270" name="Rounded Rectangle 105">
                  <a:extLst>
                    <a:ext uri="{FF2B5EF4-FFF2-40B4-BE49-F238E27FC236}">
                      <a16:creationId xmlns:a16="http://schemas.microsoft.com/office/drawing/2014/main" id="{93DAE9E3-4084-414A-8645-DAD75850A006}"/>
                    </a:ext>
                  </a:extLst>
                </p:cNvPr>
                <p:cNvSpPr/>
                <p:nvPr/>
              </p:nvSpPr>
              <p:spPr>
                <a:xfrm>
                  <a:off x="5575512" y="4220559"/>
                  <a:ext cx="1332000" cy="2456762"/>
                </a:xfrm>
                <a:prstGeom prst="roundRect">
                  <a:avLst>
                    <a:gd name="adj" fmla="val 7579"/>
                  </a:avLst>
                </a:prstGeom>
                <a:gradFill flip="none" rotWithShape="1">
                  <a:gsLst>
                    <a:gs pos="41000">
                      <a:srgbClr val="BBCEE5"/>
                    </a:gs>
                    <a:gs pos="0">
                      <a:srgbClr val="C6D9F1"/>
                    </a:gs>
                    <a:gs pos="46000">
                      <a:srgbClr val="F5E4E3"/>
                    </a:gs>
                  </a:gsLst>
                  <a:lin ang="16200000" scaled="1"/>
                  <a:tileRect/>
                </a:gra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t"/>
                <a:lstStyle/>
                <a:p>
                  <a:pPr algn="ctr" defTabSz="686623" fontAlgn="auto">
                    <a:spcBef>
                      <a:spcPts val="0"/>
                    </a:spcBef>
                    <a:spcAft>
                      <a:spcPts val="0"/>
                    </a:spcAft>
                  </a:pPr>
                  <a:r>
                    <a:rPr lang="en-AU" sz="751" b="1" dirty="0">
                      <a:solidFill>
                        <a:prstClr val="black"/>
                      </a:solidFill>
                      <a:latin typeface="Calibri" panose="020F0502020204030204"/>
                    </a:rPr>
                    <a:t>DATA SCIENCE</a:t>
                  </a:r>
                </a:p>
              </p:txBody>
            </p:sp>
            <p:sp>
              <p:nvSpPr>
                <p:cNvPr id="271" name="Rounded Rectangle 187">
                  <a:extLst>
                    <a:ext uri="{FF2B5EF4-FFF2-40B4-BE49-F238E27FC236}">
                      <a16:creationId xmlns:a16="http://schemas.microsoft.com/office/drawing/2014/main" id="{4AD55A91-89ED-40CF-9760-9331527E19A2}"/>
                    </a:ext>
                  </a:extLst>
                </p:cNvPr>
                <p:cNvSpPr/>
                <p:nvPr/>
              </p:nvSpPr>
              <p:spPr>
                <a:xfrm>
                  <a:off x="5608800" y="4640400"/>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751" b="1" dirty="0">
                      <a:solidFill>
                        <a:prstClr val="black"/>
                      </a:solidFill>
                      <a:latin typeface="Calibri" panose="020F0502020204030204"/>
                    </a:rPr>
                    <a:t>Production Model Execution</a:t>
                  </a:r>
                </a:p>
              </p:txBody>
            </p:sp>
            <p:sp>
              <p:nvSpPr>
                <p:cNvPr id="272" name="Rounded Rectangle 212">
                  <a:extLst>
                    <a:ext uri="{FF2B5EF4-FFF2-40B4-BE49-F238E27FC236}">
                      <a16:creationId xmlns:a16="http://schemas.microsoft.com/office/drawing/2014/main" id="{CD0D317C-EBBD-417A-B5CE-0118BFDB0071}"/>
                    </a:ext>
                  </a:extLst>
                </p:cNvPr>
                <p:cNvSpPr/>
                <p:nvPr/>
              </p:nvSpPr>
              <p:spPr>
                <a:xfrm>
                  <a:off x="5608800" y="5857200"/>
                  <a:ext cx="1260000" cy="68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751" b="1" dirty="0">
                      <a:solidFill>
                        <a:prstClr val="black"/>
                      </a:solidFill>
                      <a:latin typeface="Calibri" panose="020F0502020204030204"/>
                    </a:rPr>
                    <a:t>Model Development </a:t>
                  </a:r>
                </a:p>
              </p:txBody>
            </p:sp>
            <p:sp>
              <p:nvSpPr>
                <p:cNvPr id="273" name="Left-Right Arrow 100">
                  <a:extLst>
                    <a:ext uri="{FF2B5EF4-FFF2-40B4-BE49-F238E27FC236}">
                      <a16:creationId xmlns:a16="http://schemas.microsoft.com/office/drawing/2014/main" id="{A04DB499-08A6-47A3-BA7B-794CD847A2EA}"/>
                    </a:ext>
                  </a:extLst>
                </p:cNvPr>
                <p:cNvSpPr/>
                <p:nvPr/>
              </p:nvSpPr>
              <p:spPr>
                <a:xfrm rot="5400000">
                  <a:off x="5966570" y="5472000"/>
                  <a:ext cx="540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white"/>
                    </a:solidFill>
                    <a:latin typeface="Calibri" panose="020F0502020204030204"/>
                  </a:endParaRPr>
                </a:p>
              </p:txBody>
            </p:sp>
          </p:grpSp>
          <p:sp>
            <p:nvSpPr>
              <p:cNvPr id="269" name="Up Arrow 107">
                <a:extLst>
                  <a:ext uri="{FF2B5EF4-FFF2-40B4-BE49-F238E27FC236}">
                    <a16:creationId xmlns:a16="http://schemas.microsoft.com/office/drawing/2014/main" id="{E39FE8D3-C626-458D-A89A-79E13B492F39}"/>
                  </a:ext>
                </a:extLst>
              </p:cNvPr>
              <p:cNvSpPr/>
              <p:nvPr/>
            </p:nvSpPr>
            <p:spPr>
              <a:xfrm>
                <a:off x="8458040" y="6321469"/>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white"/>
                  </a:solidFill>
                  <a:latin typeface="Calibri" panose="020F0502020204030204"/>
                </a:endParaRPr>
              </a:p>
            </p:txBody>
          </p:sp>
        </p:grpSp>
        <p:grpSp>
          <p:nvGrpSpPr>
            <p:cNvPr id="193" name="Group 192">
              <a:extLst>
                <a:ext uri="{FF2B5EF4-FFF2-40B4-BE49-F238E27FC236}">
                  <a16:creationId xmlns:a16="http://schemas.microsoft.com/office/drawing/2014/main" id="{AE0611B0-CD2D-49E0-AD18-D5C68915920A}"/>
                </a:ext>
              </a:extLst>
            </p:cNvPr>
            <p:cNvGrpSpPr/>
            <p:nvPr/>
          </p:nvGrpSpPr>
          <p:grpSpPr>
            <a:xfrm>
              <a:off x="9608296" y="3434716"/>
              <a:ext cx="4283724" cy="3614131"/>
              <a:chOff x="9608296" y="3434716"/>
              <a:chExt cx="4283724" cy="3614131"/>
            </a:xfrm>
          </p:grpSpPr>
          <p:sp>
            <p:nvSpPr>
              <p:cNvPr id="228" name="Rounded Rectangle 140">
                <a:extLst>
                  <a:ext uri="{FF2B5EF4-FFF2-40B4-BE49-F238E27FC236}">
                    <a16:creationId xmlns:a16="http://schemas.microsoft.com/office/drawing/2014/main" id="{E94CC3EB-47CE-4B6D-981F-9A3C51873739}"/>
                  </a:ext>
                </a:extLst>
              </p:cNvPr>
              <p:cNvSpPr/>
              <p:nvPr/>
            </p:nvSpPr>
            <p:spPr>
              <a:xfrm>
                <a:off x="9608296" y="3434716"/>
                <a:ext cx="4283724" cy="3614131"/>
              </a:xfrm>
              <a:prstGeom prst="roundRect">
                <a:avLst>
                  <a:gd name="adj" fmla="val 2429"/>
                </a:avLst>
              </a:prstGeom>
              <a:solidFill>
                <a:schemeClr val="tx2">
                  <a:lumMod val="20000"/>
                  <a:lumOff val="80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46" tIns="34323" rIns="68646" bIns="34323" rtlCol="0" anchor="t"/>
              <a:lstStyle/>
              <a:p>
                <a:pPr algn="ctr" defTabSz="686623" fontAlgn="auto">
                  <a:spcBef>
                    <a:spcPts val="0"/>
                  </a:spcBef>
                  <a:spcAft>
                    <a:spcPts val="0"/>
                  </a:spcAft>
                </a:pPr>
                <a:r>
                  <a:rPr lang="en-AU" sz="751" b="1" dirty="0">
                    <a:solidFill>
                      <a:prstClr val="black"/>
                    </a:solidFill>
                    <a:latin typeface="Calibri" panose="020F0502020204030204"/>
                  </a:rPr>
                  <a:t>ENTERPRISE DATA CORE</a:t>
                </a:r>
              </a:p>
            </p:txBody>
          </p:sp>
          <p:grpSp>
            <p:nvGrpSpPr>
              <p:cNvPr id="229" name="Group 228">
                <a:extLst>
                  <a:ext uri="{FF2B5EF4-FFF2-40B4-BE49-F238E27FC236}">
                    <a16:creationId xmlns:a16="http://schemas.microsoft.com/office/drawing/2014/main" id="{FB146307-4E5F-4DBE-8671-F865BE3525B0}"/>
                  </a:ext>
                </a:extLst>
              </p:cNvPr>
              <p:cNvGrpSpPr/>
              <p:nvPr/>
            </p:nvGrpSpPr>
            <p:grpSpPr>
              <a:xfrm>
                <a:off x="9794588" y="6329438"/>
                <a:ext cx="3914463" cy="667684"/>
                <a:chOff x="8923320" y="6109179"/>
                <a:chExt cx="3914463" cy="667684"/>
              </a:xfrm>
            </p:grpSpPr>
            <p:sp>
              <p:nvSpPr>
                <p:cNvPr id="265" name="Rounded Rectangle 211">
                  <a:extLst>
                    <a:ext uri="{FF2B5EF4-FFF2-40B4-BE49-F238E27FC236}">
                      <a16:creationId xmlns:a16="http://schemas.microsoft.com/office/drawing/2014/main" id="{6AE4A2D8-7101-42FB-87EB-E08FCF3E9E30}"/>
                    </a:ext>
                  </a:extLst>
                </p:cNvPr>
                <p:cNvSpPr/>
                <p:nvPr/>
              </p:nvSpPr>
              <p:spPr>
                <a:xfrm>
                  <a:off x="8923320" y="6315658"/>
                  <a:ext cx="3914463" cy="46120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3" rIns="68646" bIns="34323" rtlCol="0" anchor="ctr"/>
                <a:lstStyle/>
                <a:p>
                  <a:pPr algn="ctr" defTabSz="686623" fontAlgn="auto">
                    <a:spcBef>
                      <a:spcPts val="0"/>
                    </a:spcBef>
                    <a:spcAft>
                      <a:spcPts val="0"/>
                    </a:spcAft>
                  </a:pPr>
                  <a:r>
                    <a:rPr lang="en-AU" sz="751" b="1" dirty="0">
                      <a:solidFill>
                        <a:prstClr val="black"/>
                      </a:solidFill>
                      <a:latin typeface="Calibri" panose="020F0502020204030204"/>
                    </a:rPr>
                    <a:t>Data Storage</a:t>
                  </a:r>
                </a:p>
              </p:txBody>
            </p:sp>
            <p:sp>
              <p:nvSpPr>
                <p:cNvPr id="266" name="Up Arrow 107">
                  <a:extLst>
                    <a:ext uri="{FF2B5EF4-FFF2-40B4-BE49-F238E27FC236}">
                      <a16:creationId xmlns:a16="http://schemas.microsoft.com/office/drawing/2014/main" id="{0914550C-4BB3-434A-AE37-9310610E0415}"/>
                    </a:ext>
                  </a:extLst>
                </p:cNvPr>
                <p:cNvSpPr/>
                <p:nvPr/>
              </p:nvSpPr>
              <p:spPr>
                <a:xfrm>
                  <a:off x="9373613" y="6109179"/>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white"/>
                    </a:solidFill>
                    <a:latin typeface="Calibri" panose="020F0502020204030204"/>
                  </a:endParaRPr>
                </a:p>
              </p:txBody>
            </p:sp>
            <p:sp>
              <p:nvSpPr>
                <p:cNvPr id="267" name="Up Arrow 107">
                  <a:extLst>
                    <a:ext uri="{FF2B5EF4-FFF2-40B4-BE49-F238E27FC236}">
                      <a16:creationId xmlns:a16="http://schemas.microsoft.com/office/drawing/2014/main" id="{6FF3C760-6C92-4A90-93DF-9C1F1B9C2E48}"/>
                    </a:ext>
                  </a:extLst>
                </p:cNvPr>
                <p:cNvSpPr/>
                <p:nvPr/>
              </p:nvSpPr>
              <p:spPr>
                <a:xfrm rot="10800000">
                  <a:off x="10888231" y="6111995"/>
                  <a:ext cx="234000" cy="207932"/>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black">
                        <a:lumMod val="50000"/>
                        <a:lumOff val="50000"/>
                      </a:prstClr>
                    </a:solidFill>
                    <a:latin typeface="Calibri" panose="020F0502020204030204"/>
                  </a:endParaRPr>
                </a:p>
              </p:txBody>
            </p:sp>
          </p:grpSp>
          <p:grpSp>
            <p:nvGrpSpPr>
              <p:cNvPr id="230" name="Group 229">
                <a:extLst>
                  <a:ext uri="{FF2B5EF4-FFF2-40B4-BE49-F238E27FC236}">
                    <a16:creationId xmlns:a16="http://schemas.microsoft.com/office/drawing/2014/main" id="{6CA30300-77A4-4EA9-A85A-72E91966B7FE}"/>
                  </a:ext>
                </a:extLst>
              </p:cNvPr>
              <p:cNvGrpSpPr/>
              <p:nvPr/>
            </p:nvGrpSpPr>
            <p:grpSpPr>
              <a:xfrm>
                <a:off x="9796493" y="3791817"/>
                <a:ext cx="2559674" cy="1778837"/>
                <a:chOff x="9540000" y="3805627"/>
                <a:chExt cx="2559674" cy="1778837"/>
              </a:xfrm>
            </p:grpSpPr>
            <p:sp>
              <p:nvSpPr>
                <p:cNvPr id="247" name="Rounded Rectangle 141">
                  <a:extLst>
                    <a:ext uri="{FF2B5EF4-FFF2-40B4-BE49-F238E27FC236}">
                      <a16:creationId xmlns:a16="http://schemas.microsoft.com/office/drawing/2014/main" id="{D8DB7A44-B579-46CE-ADBA-9B1231EC7BEF}"/>
                    </a:ext>
                  </a:extLst>
                </p:cNvPr>
                <p:cNvSpPr/>
                <p:nvPr/>
              </p:nvSpPr>
              <p:spPr>
                <a:xfrm>
                  <a:off x="9540000" y="3805627"/>
                  <a:ext cx="2559674" cy="1778837"/>
                </a:xfrm>
                <a:prstGeom prst="roundRect">
                  <a:avLst>
                    <a:gd name="adj" fmla="val 692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3" rIns="68646" bIns="34323" rtlCol="0" anchor="t"/>
                <a:lstStyle/>
                <a:p>
                  <a:pPr algn="ctr" defTabSz="686623" fontAlgn="auto">
                    <a:spcBef>
                      <a:spcPts val="0"/>
                    </a:spcBef>
                    <a:spcAft>
                      <a:spcPts val="0"/>
                    </a:spcAft>
                  </a:pPr>
                  <a:r>
                    <a:rPr lang="en-AU" sz="751" b="1" dirty="0">
                      <a:solidFill>
                        <a:prstClr val="black"/>
                      </a:solidFill>
                      <a:latin typeface="Calibri" panose="020F0502020204030204"/>
                    </a:rPr>
                    <a:t>Curated Data</a:t>
                  </a:r>
                </a:p>
              </p:txBody>
            </p:sp>
            <p:sp>
              <p:nvSpPr>
                <p:cNvPr id="262" name="Rounded Rectangle 143">
                  <a:hlinkClick r:id="" action="ppaction://noaction"/>
                  <a:extLst>
                    <a:ext uri="{FF2B5EF4-FFF2-40B4-BE49-F238E27FC236}">
                      <a16:creationId xmlns:a16="http://schemas.microsoft.com/office/drawing/2014/main" id="{16BA8148-D0F7-4909-BCF5-D737297FD1C2}"/>
                    </a:ext>
                  </a:extLst>
                </p:cNvPr>
                <p:cNvSpPr/>
                <p:nvPr/>
              </p:nvSpPr>
              <p:spPr>
                <a:xfrm>
                  <a:off x="9828000" y="4644000"/>
                  <a:ext cx="2016000" cy="414000"/>
                </a:xfrm>
                <a:prstGeom prst="roundRect">
                  <a:avLst>
                    <a:gd name="adj" fmla="val 6745"/>
                  </a:avLst>
                </a:prstGeom>
                <a:solidFill>
                  <a:schemeClr val="tx2">
                    <a:lumMod val="20000"/>
                    <a:lumOff val="80000"/>
                  </a:schemeClr>
                </a:solidFill>
                <a:ln w="63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751" b="1" dirty="0">
                      <a:solidFill>
                        <a:prstClr val="black"/>
                      </a:solidFill>
                      <a:latin typeface="Calibri" panose="020F0502020204030204"/>
                    </a:rPr>
                    <a:t>Business View</a:t>
                  </a:r>
                </a:p>
              </p:txBody>
            </p:sp>
            <p:sp>
              <p:nvSpPr>
                <p:cNvPr id="263" name="Rounded Rectangle 143">
                  <a:hlinkClick r:id="" action="ppaction://noaction"/>
                  <a:extLst>
                    <a:ext uri="{FF2B5EF4-FFF2-40B4-BE49-F238E27FC236}">
                      <a16:creationId xmlns:a16="http://schemas.microsoft.com/office/drawing/2014/main" id="{F3003EA1-CB49-4C63-B695-53501DEFB5E3}"/>
                    </a:ext>
                  </a:extLst>
                </p:cNvPr>
                <p:cNvSpPr/>
                <p:nvPr/>
              </p:nvSpPr>
              <p:spPr>
                <a:xfrm>
                  <a:off x="9828000" y="4176000"/>
                  <a:ext cx="2016000" cy="414000"/>
                </a:xfrm>
                <a:prstGeom prst="roundRect">
                  <a:avLst>
                    <a:gd name="adj" fmla="val 6745"/>
                  </a:avLst>
                </a:prstGeom>
                <a:solidFill>
                  <a:schemeClr val="tx2">
                    <a:lumMod val="20000"/>
                    <a:lumOff val="80000"/>
                  </a:schemeClr>
                </a:solidFill>
                <a:ln w="63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751" b="1" dirty="0">
                      <a:solidFill>
                        <a:prstClr val="black"/>
                      </a:solidFill>
                      <a:latin typeface="Calibri" panose="020F0502020204030204"/>
                    </a:rPr>
                    <a:t>Tailored View</a:t>
                  </a:r>
                </a:p>
              </p:txBody>
            </p:sp>
            <p:sp>
              <p:nvSpPr>
                <p:cNvPr id="264" name="Rounded Rectangle 143">
                  <a:hlinkClick r:id="" action="ppaction://noaction"/>
                  <a:extLst>
                    <a:ext uri="{FF2B5EF4-FFF2-40B4-BE49-F238E27FC236}">
                      <a16:creationId xmlns:a16="http://schemas.microsoft.com/office/drawing/2014/main" id="{B33689B0-216E-47EA-9EA1-9CE36EB82BB8}"/>
                    </a:ext>
                  </a:extLst>
                </p:cNvPr>
                <p:cNvSpPr/>
                <p:nvPr/>
              </p:nvSpPr>
              <p:spPr>
                <a:xfrm>
                  <a:off x="9828000" y="5112000"/>
                  <a:ext cx="2016000" cy="414000"/>
                </a:xfrm>
                <a:prstGeom prst="roundRect">
                  <a:avLst>
                    <a:gd name="adj" fmla="val 6745"/>
                  </a:avLst>
                </a:prstGeom>
                <a:solidFill>
                  <a:schemeClr val="tx2">
                    <a:lumMod val="20000"/>
                    <a:lumOff val="80000"/>
                  </a:schemeClr>
                </a:solidFill>
                <a:ln w="63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9021" tIns="24511" rIns="49021" bIns="24511" rtlCol="0" anchor="ctr"/>
                <a:lstStyle/>
                <a:p>
                  <a:pPr algn="ctr" defTabSz="686623" fontAlgn="auto">
                    <a:spcBef>
                      <a:spcPts val="0"/>
                    </a:spcBef>
                    <a:spcAft>
                      <a:spcPts val="0"/>
                    </a:spcAft>
                  </a:pPr>
                  <a:r>
                    <a:rPr lang="en-AU" sz="751" b="1" dirty="0">
                      <a:solidFill>
                        <a:prstClr val="black"/>
                      </a:solidFill>
                      <a:latin typeface="Calibri" panose="020F0502020204030204"/>
                    </a:rPr>
                    <a:t>Base View</a:t>
                  </a:r>
                </a:p>
              </p:txBody>
            </p:sp>
          </p:grpSp>
          <p:grpSp>
            <p:nvGrpSpPr>
              <p:cNvPr id="234" name="Group 233">
                <a:extLst>
                  <a:ext uri="{FF2B5EF4-FFF2-40B4-BE49-F238E27FC236}">
                    <a16:creationId xmlns:a16="http://schemas.microsoft.com/office/drawing/2014/main" id="{50301BBC-2F8E-433C-99CE-CFC745EBD06E}"/>
                  </a:ext>
                </a:extLst>
              </p:cNvPr>
              <p:cNvGrpSpPr/>
              <p:nvPr/>
            </p:nvGrpSpPr>
            <p:grpSpPr>
              <a:xfrm>
                <a:off x="9796493" y="5576111"/>
                <a:ext cx="3356362" cy="761462"/>
                <a:chOff x="8925225" y="5355852"/>
                <a:chExt cx="3356362" cy="761462"/>
              </a:xfrm>
            </p:grpSpPr>
            <p:sp>
              <p:nvSpPr>
                <p:cNvPr id="240" name="Rounded Rectangle 195">
                  <a:extLst>
                    <a:ext uri="{FF2B5EF4-FFF2-40B4-BE49-F238E27FC236}">
                      <a16:creationId xmlns:a16="http://schemas.microsoft.com/office/drawing/2014/main" id="{5D19DB2F-F44D-4ACE-97AD-84A048E28B8A}"/>
                    </a:ext>
                  </a:extLst>
                </p:cNvPr>
                <p:cNvSpPr/>
                <p:nvPr/>
              </p:nvSpPr>
              <p:spPr>
                <a:xfrm>
                  <a:off x="8925225" y="5557101"/>
                  <a:ext cx="3356362" cy="560213"/>
                </a:xfrm>
                <a:prstGeom prst="roundRect">
                  <a:avLst>
                    <a:gd name="adj" fmla="val 1178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3" rIns="68646" bIns="34323" rtlCol="0" anchor="ctr"/>
                <a:lstStyle/>
                <a:p>
                  <a:pPr algn="ctr" defTabSz="686623" fontAlgn="auto">
                    <a:spcBef>
                      <a:spcPts val="0"/>
                    </a:spcBef>
                    <a:spcAft>
                      <a:spcPts val="0"/>
                    </a:spcAft>
                  </a:pPr>
                  <a:r>
                    <a:rPr lang="en-AU" sz="751" b="1" dirty="0">
                      <a:solidFill>
                        <a:prstClr val="black"/>
                      </a:solidFill>
                      <a:latin typeface="Calibri" panose="020F0502020204030204"/>
                    </a:rPr>
                    <a:t>Data Integration &amp; Transformation</a:t>
                  </a:r>
                </a:p>
              </p:txBody>
            </p:sp>
            <p:sp>
              <p:nvSpPr>
                <p:cNvPr id="241" name="Up Arrow 107">
                  <a:extLst>
                    <a:ext uri="{FF2B5EF4-FFF2-40B4-BE49-F238E27FC236}">
                      <a16:creationId xmlns:a16="http://schemas.microsoft.com/office/drawing/2014/main" id="{C0859E53-61E1-4AC9-803E-066FBD71007B}"/>
                    </a:ext>
                  </a:extLst>
                </p:cNvPr>
                <p:cNvSpPr/>
                <p:nvPr/>
              </p:nvSpPr>
              <p:spPr>
                <a:xfrm>
                  <a:off x="9350260" y="5355852"/>
                  <a:ext cx="234000" cy="20732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white"/>
                    </a:solidFill>
                    <a:latin typeface="Calibri" panose="020F0502020204030204"/>
                  </a:endParaRPr>
                </a:p>
              </p:txBody>
            </p:sp>
            <p:sp>
              <p:nvSpPr>
                <p:cNvPr id="244" name="Up Arrow 107">
                  <a:extLst>
                    <a:ext uri="{FF2B5EF4-FFF2-40B4-BE49-F238E27FC236}">
                      <a16:creationId xmlns:a16="http://schemas.microsoft.com/office/drawing/2014/main" id="{1A442E11-5F09-497F-9EC1-675DCF4D2CAE}"/>
                    </a:ext>
                  </a:extLst>
                </p:cNvPr>
                <p:cNvSpPr/>
                <p:nvPr/>
              </p:nvSpPr>
              <p:spPr>
                <a:xfrm rot="10800000">
                  <a:off x="10864879" y="5358668"/>
                  <a:ext cx="234000" cy="207932"/>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black">
                        <a:lumMod val="50000"/>
                        <a:lumOff val="50000"/>
                      </a:prstClr>
                    </a:solidFill>
                    <a:latin typeface="Calibri" panose="020F0502020204030204"/>
                  </a:endParaRPr>
                </a:p>
              </p:txBody>
            </p:sp>
          </p:grpSp>
          <p:sp>
            <p:nvSpPr>
              <p:cNvPr id="235" name="Rounded Rectangle 192">
                <a:extLst>
                  <a:ext uri="{FF2B5EF4-FFF2-40B4-BE49-F238E27FC236}">
                    <a16:creationId xmlns:a16="http://schemas.microsoft.com/office/drawing/2014/main" id="{3F4FF436-509B-468E-92E4-E16C190F2D03}"/>
                  </a:ext>
                </a:extLst>
              </p:cNvPr>
              <p:cNvSpPr/>
              <p:nvPr/>
            </p:nvSpPr>
            <p:spPr>
              <a:xfrm>
                <a:off x="12757218" y="3795382"/>
                <a:ext cx="961758" cy="72769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646" tIns="34323" rIns="68646" bIns="34323" rtlCol="0" anchor="ctr"/>
              <a:lstStyle/>
              <a:p>
                <a:pPr algn="ctr" defTabSz="686623" fontAlgn="auto">
                  <a:spcBef>
                    <a:spcPts val="0"/>
                  </a:spcBef>
                  <a:spcAft>
                    <a:spcPts val="0"/>
                  </a:spcAft>
                </a:pPr>
                <a:r>
                  <a:rPr lang="en-AU" sz="751" b="1" dirty="0">
                    <a:solidFill>
                      <a:prstClr val="black"/>
                    </a:solidFill>
                    <a:latin typeface="Calibri" panose="020F0502020204030204"/>
                  </a:rPr>
                  <a:t>Query Engine</a:t>
                </a:r>
              </a:p>
            </p:txBody>
          </p:sp>
          <p:sp>
            <p:nvSpPr>
              <p:cNvPr id="237" name="Left-Right Arrow 190">
                <a:extLst>
                  <a:ext uri="{FF2B5EF4-FFF2-40B4-BE49-F238E27FC236}">
                    <a16:creationId xmlns:a16="http://schemas.microsoft.com/office/drawing/2014/main" id="{CE2D1367-6E61-4816-A081-9DB58B731797}"/>
                  </a:ext>
                </a:extLst>
              </p:cNvPr>
              <p:cNvSpPr/>
              <p:nvPr/>
            </p:nvSpPr>
            <p:spPr>
              <a:xfrm rot="5400000">
                <a:off x="12323920" y="5413093"/>
                <a:ext cx="2016000" cy="234000"/>
              </a:xfrm>
              <a:prstGeom prst="leftRightArrow">
                <a:avLst>
                  <a:gd name="adj1" fmla="val 58141"/>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white"/>
                  </a:solidFill>
                  <a:latin typeface="Calibri" panose="020F0502020204030204"/>
                </a:endParaRPr>
              </a:p>
            </p:txBody>
          </p:sp>
          <p:sp>
            <p:nvSpPr>
              <p:cNvPr id="238" name="Left-Right Arrow 100">
                <a:extLst>
                  <a:ext uri="{FF2B5EF4-FFF2-40B4-BE49-F238E27FC236}">
                    <a16:creationId xmlns:a16="http://schemas.microsoft.com/office/drawing/2014/main" id="{FF9518A6-A07A-4AC7-854E-9AF4BEE561AA}"/>
                  </a:ext>
                </a:extLst>
              </p:cNvPr>
              <p:cNvSpPr/>
              <p:nvPr/>
            </p:nvSpPr>
            <p:spPr>
              <a:xfrm>
                <a:off x="12360222" y="4088633"/>
                <a:ext cx="396000" cy="234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751">
                  <a:solidFill>
                    <a:prstClr val="white"/>
                  </a:solidFill>
                  <a:latin typeface="Calibri" panose="020F0502020204030204"/>
                </a:endParaRPr>
              </a:p>
            </p:txBody>
          </p:sp>
        </p:grpSp>
        <p:grpSp>
          <p:nvGrpSpPr>
            <p:cNvPr id="195" name="Group 194">
              <a:extLst>
                <a:ext uri="{FF2B5EF4-FFF2-40B4-BE49-F238E27FC236}">
                  <a16:creationId xmlns:a16="http://schemas.microsoft.com/office/drawing/2014/main" id="{DFE38BF7-F75C-4185-94BB-300C215AD307}"/>
                </a:ext>
              </a:extLst>
            </p:cNvPr>
            <p:cNvGrpSpPr/>
            <p:nvPr/>
          </p:nvGrpSpPr>
          <p:grpSpPr>
            <a:xfrm>
              <a:off x="9190550" y="5940336"/>
              <a:ext cx="639994" cy="838185"/>
              <a:chOff x="13673788" y="7074462"/>
              <a:chExt cx="639994" cy="838185"/>
            </a:xfrm>
          </p:grpSpPr>
          <p:sp>
            <p:nvSpPr>
              <p:cNvPr id="213" name="Up Arrow 107">
                <a:extLst>
                  <a:ext uri="{FF2B5EF4-FFF2-40B4-BE49-F238E27FC236}">
                    <a16:creationId xmlns:a16="http://schemas.microsoft.com/office/drawing/2014/main" id="{AE196605-70D8-4680-9096-C31322CE95AE}"/>
                  </a:ext>
                </a:extLst>
              </p:cNvPr>
              <p:cNvSpPr/>
              <p:nvPr/>
            </p:nvSpPr>
            <p:spPr>
              <a:xfrm rot="16200000">
                <a:off x="13745788" y="7606647"/>
                <a:ext cx="234000" cy="378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221" name="Rectangle 220">
                <a:extLst>
                  <a:ext uri="{FF2B5EF4-FFF2-40B4-BE49-F238E27FC236}">
                    <a16:creationId xmlns:a16="http://schemas.microsoft.com/office/drawing/2014/main" id="{83909E82-5CC7-4C1B-83D4-BDE527CF95F3}"/>
                  </a:ext>
                </a:extLst>
              </p:cNvPr>
              <p:cNvSpPr/>
              <p:nvPr/>
            </p:nvSpPr>
            <p:spPr>
              <a:xfrm rot="5400000">
                <a:off x="13652140" y="7417354"/>
                <a:ext cx="684000" cy="118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sp>
            <p:nvSpPr>
              <p:cNvPr id="224" name="Up Arrow 107">
                <a:extLst>
                  <a:ext uri="{FF2B5EF4-FFF2-40B4-BE49-F238E27FC236}">
                    <a16:creationId xmlns:a16="http://schemas.microsoft.com/office/drawing/2014/main" id="{A34FDCB4-A55E-4085-9554-2C13DFD6DDA5}"/>
                  </a:ext>
                </a:extLst>
              </p:cNvPr>
              <p:cNvSpPr/>
              <p:nvPr/>
            </p:nvSpPr>
            <p:spPr>
              <a:xfrm rot="5400000">
                <a:off x="14016782" y="7011462"/>
                <a:ext cx="234000" cy="360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sp>
          <p:nvSpPr>
            <p:cNvPr id="209" name="Up Arrow 107">
              <a:extLst>
                <a:ext uri="{FF2B5EF4-FFF2-40B4-BE49-F238E27FC236}">
                  <a16:creationId xmlns:a16="http://schemas.microsoft.com/office/drawing/2014/main" id="{63CAF702-65F1-415E-BA91-43253D49BA62}"/>
                </a:ext>
              </a:extLst>
            </p:cNvPr>
            <p:cNvSpPr/>
            <p:nvPr/>
          </p:nvSpPr>
          <p:spPr>
            <a:xfrm rot="5400000">
              <a:off x="9378642" y="6556890"/>
              <a:ext cx="234000" cy="61200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55" tIns="34328" rIns="68655" bIns="34328" rtlCol="0" anchor="ctr"/>
            <a:lstStyle/>
            <a:p>
              <a:pPr algn="ctr" defTabSz="686623" fontAlgn="auto">
                <a:spcBef>
                  <a:spcPts val="0"/>
                </a:spcBef>
                <a:spcAft>
                  <a:spcPts val="0"/>
                </a:spcAft>
              </a:pPr>
              <a:endParaRPr lang="en-AU" sz="966">
                <a:solidFill>
                  <a:prstClr val="white"/>
                </a:solidFill>
                <a:latin typeface="Calibri" panose="020F0502020204030204"/>
              </a:endParaRPr>
            </a:p>
          </p:txBody>
        </p:sp>
      </p:grpSp>
      <p:sp>
        <p:nvSpPr>
          <p:cNvPr id="3" name="Rectangle 2">
            <a:extLst>
              <a:ext uri="{FF2B5EF4-FFF2-40B4-BE49-F238E27FC236}">
                <a16:creationId xmlns:a16="http://schemas.microsoft.com/office/drawing/2014/main" id="{102E3FD8-3DE7-4030-853C-8739AFE6A9FD}"/>
              </a:ext>
            </a:extLst>
          </p:cNvPr>
          <p:cNvSpPr/>
          <p:nvPr/>
        </p:nvSpPr>
        <p:spPr>
          <a:xfrm>
            <a:off x="135157" y="-14322"/>
            <a:ext cx="8017441" cy="369332"/>
          </a:xfrm>
          <a:prstGeom prst="rect">
            <a:avLst/>
          </a:prstGeom>
        </p:spPr>
        <p:txBody>
          <a:bodyPr wrap="square">
            <a:spAutoFit/>
          </a:bodyPr>
          <a:lstStyle/>
          <a:p>
            <a:pPr lvl="0"/>
            <a:r>
              <a:rPr lang="en-AU" dirty="0">
                <a:solidFill>
                  <a:schemeClr val="bg1"/>
                </a:solidFill>
              </a:rPr>
              <a:t>Event based, Real time streaming, micro services and interoperability</a:t>
            </a:r>
          </a:p>
        </p:txBody>
      </p:sp>
    </p:spTree>
    <p:extLst>
      <p:ext uri="{BB962C8B-B14F-4D97-AF65-F5344CB8AC3E}">
        <p14:creationId xmlns:p14="http://schemas.microsoft.com/office/powerpoint/2010/main" val="3767105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985F10-ED4D-4ED6-A1DE-B7123619981E}"/>
              </a:ext>
            </a:extLst>
          </p:cNvPr>
          <p:cNvSpPr/>
          <p:nvPr/>
        </p:nvSpPr>
        <p:spPr>
          <a:xfrm>
            <a:off x="-1" y="4067264"/>
            <a:ext cx="9155113" cy="1082537"/>
          </a:xfrm>
          <a:prstGeom prst="rect">
            <a:avLst/>
          </a:prstGeom>
          <a:solidFill>
            <a:schemeClr val="bg1">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623" fontAlgn="auto">
              <a:spcBef>
                <a:spcPts val="0"/>
              </a:spcBef>
              <a:spcAft>
                <a:spcPts val="0"/>
              </a:spcAft>
              <a:defRPr/>
            </a:pPr>
            <a:endParaRPr lang="en-AU" sz="1352" dirty="0">
              <a:solidFill>
                <a:prstClr val="white"/>
              </a:solidFill>
              <a:latin typeface="Arial"/>
            </a:endParaRPr>
          </a:p>
        </p:txBody>
      </p:sp>
      <p:graphicFrame>
        <p:nvGraphicFramePr>
          <p:cNvPr id="8" name="Table 8">
            <a:extLst>
              <a:ext uri="{FF2B5EF4-FFF2-40B4-BE49-F238E27FC236}">
                <a16:creationId xmlns:a16="http://schemas.microsoft.com/office/drawing/2014/main" id="{4065A90A-9BF7-4BEF-BBA9-A18C63A77B86}"/>
              </a:ext>
            </a:extLst>
          </p:cNvPr>
          <p:cNvGraphicFramePr>
            <a:graphicFrameLocks noGrp="1"/>
          </p:cNvGraphicFramePr>
          <p:nvPr/>
        </p:nvGraphicFramePr>
        <p:xfrm>
          <a:off x="382751" y="2397459"/>
          <a:ext cx="7570880" cy="1737696"/>
        </p:xfrm>
        <a:graphic>
          <a:graphicData uri="http://schemas.openxmlformats.org/drawingml/2006/table">
            <a:tbl>
              <a:tblPr firstCol="1">
                <a:tableStyleId>{5C22544A-7EE6-4342-B048-85BDC9FD1C3A}</a:tableStyleId>
              </a:tblPr>
              <a:tblGrid>
                <a:gridCol w="840315">
                  <a:extLst>
                    <a:ext uri="{9D8B030D-6E8A-4147-A177-3AD203B41FA5}">
                      <a16:colId xmlns:a16="http://schemas.microsoft.com/office/drawing/2014/main" val="53429380"/>
                    </a:ext>
                  </a:extLst>
                </a:gridCol>
                <a:gridCol w="1087170">
                  <a:extLst>
                    <a:ext uri="{9D8B030D-6E8A-4147-A177-3AD203B41FA5}">
                      <a16:colId xmlns:a16="http://schemas.microsoft.com/office/drawing/2014/main" val="3233509991"/>
                    </a:ext>
                  </a:extLst>
                </a:gridCol>
                <a:gridCol w="1187304">
                  <a:extLst>
                    <a:ext uri="{9D8B030D-6E8A-4147-A177-3AD203B41FA5}">
                      <a16:colId xmlns:a16="http://schemas.microsoft.com/office/drawing/2014/main" val="1932700132"/>
                    </a:ext>
                  </a:extLst>
                </a:gridCol>
                <a:gridCol w="1157365">
                  <a:extLst>
                    <a:ext uri="{9D8B030D-6E8A-4147-A177-3AD203B41FA5}">
                      <a16:colId xmlns:a16="http://schemas.microsoft.com/office/drawing/2014/main" val="1818178592"/>
                    </a:ext>
                  </a:extLst>
                </a:gridCol>
                <a:gridCol w="1151541">
                  <a:extLst>
                    <a:ext uri="{9D8B030D-6E8A-4147-A177-3AD203B41FA5}">
                      <a16:colId xmlns:a16="http://schemas.microsoft.com/office/drawing/2014/main" val="2658158216"/>
                    </a:ext>
                  </a:extLst>
                </a:gridCol>
                <a:gridCol w="1158694">
                  <a:extLst>
                    <a:ext uri="{9D8B030D-6E8A-4147-A177-3AD203B41FA5}">
                      <a16:colId xmlns:a16="http://schemas.microsoft.com/office/drawing/2014/main" val="3461267372"/>
                    </a:ext>
                  </a:extLst>
                </a:gridCol>
                <a:gridCol w="988491">
                  <a:extLst>
                    <a:ext uri="{9D8B030D-6E8A-4147-A177-3AD203B41FA5}">
                      <a16:colId xmlns:a16="http://schemas.microsoft.com/office/drawing/2014/main" val="3324018125"/>
                    </a:ext>
                  </a:extLst>
                </a:gridCol>
              </a:tblGrid>
              <a:tr h="297541">
                <a:tc>
                  <a:txBody>
                    <a:bodyPr/>
                    <a:lstStyle/>
                    <a:p>
                      <a:r>
                        <a:rPr lang="en-AU" sz="800" dirty="0"/>
                        <a:t>Today</a:t>
                      </a:r>
                    </a:p>
                  </a:txBody>
                  <a:tcPr marL="68663" marR="68663" marT="34332" marB="34332" anchor="ctr">
                    <a:solidFill>
                      <a:srgbClr val="002341"/>
                    </a:solidFill>
                  </a:tcPr>
                </a:tc>
                <a:tc>
                  <a:txBody>
                    <a:bodyPr/>
                    <a:lstStyle/>
                    <a:p>
                      <a:pPr marL="171450" indent="-171450">
                        <a:buFont typeface="Arial" panose="020B0604020202020204" pitchFamily="34" charset="0"/>
                        <a:buChar char="•"/>
                      </a:pPr>
                      <a:r>
                        <a:rPr lang="en-AU" sz="800" dirty="0"/>
                        <a:t>Lack of collaboration</a:t>
                      </a:r>
                    </a:p>
                  </a:txBody>
                  <a:tcPr marL="68663" marR="68663" marT="34332" marB="34332"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Be-spoke &amp; manual data pipeline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Fragmented  governance</a:t>
                      </a:r>
                    </a:p>
                  </a:txBody>
                  <a:tcPr marL="68663" marR="68663" marT="34332" marB="34332"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Fragmented quality assurance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Poor visibility of data</a:t>
                      </a:r>
                    </a:p>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Clunky and manual</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Disparate engagement </a:t>
                      </a:r>
                    </a:p>
                  </a:txBody>
                  <a:tcPr marL="68663" marR="68663" marT="34332" marB="34332" anchor="ctr">
                    <a:solidFill>
                      <a:schemeClr val="bg1">
                        <a:lumMod val="95000"/>
                      </a:schemeClr>
                    </a:solidFill>
                  </a:tcPr>
                </a:tc>
                <a:extLst>
                  <a:ext uri="{0D108BD9-81ED-4DB2-BD59-A6C34878D82A}">
                    <a16:rowId xmlns:a16="http://schemas.microsoft.com/office/drawing/2014/main" val="603248965"/>
                  </a:ext>
                </a:extLst>
              </a:tr>
              <a:tr h="411980">
                <a:tc>
                  <a:txBody>
                    <a:bodyPr/>
                    <a:lstStyle/>
                    <a:p>
                      <a:r>
                        <a:rPr lang="en-AU" sz="800" dirty="0"/>
                        <a:t>Tomorrow</a:t>
                      </a:r>
                    </a:p>
                  </a:txBody>
                  <a:tcPr marL="68663" marR="68663" marT="34332" marB="34332" anchor="ctr">
                    <a:solidFill>
                      <a:srgbClr val="002341"/>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Early &amp; continuous collaboration</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Re-useable &amp; automated data pipeline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Centralised catalogue of automated controls</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Curated clean data</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Automated &amp; compliance controls </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Monitor and improve</a:t>
                      </a:r>
                    </a:p>
                  </a:txBody>
                  <a:tcPr marL="68663" marR="68663" marT="34332" marB="34332" anchor="ctr">
                    <a:solidFill>
                      <a:schemeClr val="bg1">
                        <a:lumMod val="95000"/>
                      </a:schemeClr>
                    </a:solidFill>
                  </a:tcPr>
                </a:tc>
                <a:extLst>
                  <a:ext uri="{0D108BD9-81ED-4DB2-BD59-A6C34878D82A}">
                    <a16:rowId xmlns:a16="http://schemas.microsoft.com/office/drawing/2014/main" val="1927389037"/>
                  </a:ext>
                </a:extLst>
              </a:tr>
              <a:tr h="297541">
                <a:tc>
                  <a:txBody>
                    <a:bodyPr/>
                    <a:lstStyle/>
                    <a:p>
                      <a:r>
                        <a:rPr lang="en-AU" sz="800" dirty="0"/>
                        <a:t>Shift</a:t>
                      </a:r>
                    </a:p>
                  </a:txBody>
                  <a:tcPr marL="68663" marR="68663" marT="34332" marB="34332" anchor="ctr">
                    <a:solidFill>
                      <a:srgbClr val="002341"/>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Clear requirements &amp; alignment</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Re-useable data pipeline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Standardised governance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Standardised quality assurance </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Enterprise compliance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Continuous engagement</a:t>
                      </a:r>
                    </a:p>
                  </a:txBody>
                  <a:tcPr marL="68663" marR="68663" marT="34332" marB="34332" anchor="ctr">
                    <a:solidFill>
                      <a:schemeClr val="bg1">
                        <a:lumMod val="95000"/>
                      </a:schemeClr>
                    </a:solidFill>
                  </a:tcPr>
                </a:tc>
                <a:extLst>
                  <a:ext uri="{0D108BD9-81ED-4DB2-BD59-A6C34878D82A}">
                    <a16:rowId xmlns:a16="http://schemas.microsoft.com/office/drawing/2014/main" val="3484300092"/>
                  </a:ext>
                </a:extLst>
              </a:tr>
              <a:tr h="411980">
                <a:tc>
                  <a:txBody>
                    <a:bodyPr/>
                    <a:lstStyle/>
                    <a:p>
                      <a:r>
                        <a:rPr lang="en-AU" sz="800" dirty="0"/>
                        <a:t>Benefit</a:t>
                      </a:r>
                    </a:p>
                  </a:txBody>
                  <a:tcPr marL="68663" marR="68663" marT="34332" marB="34332" anchor="ctr">
                    <a:solidFill>
                      <a:srgbClr val="002341"/>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Speed to market</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Simplified sourcing</a:t>
                      </a:r>
                    </a:p>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Speed to market</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Safe &amp; Secure data</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dirty="0">
                          <a:ea typeface="Segoe UI Black" panose="020B0A02040204020203" pitchFamily="34" charset="0"/>
                          <a:cs typeface="Segoe UI Semilight" panose="020B0402040204020203" pitchFamily="34" charset="0"/>
                        </a:rPr>
                        <a:t>Continuous quality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Trust in data</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Confidence in legislative compliance</a:t>
                      </a:r>
                    </a:p>
                  </a:txBody>
                  <a:tcPr marL="68663" marR="68663" marT="34332" marB="34332" anchor="c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Faster cycle time</a:t>
                      </a:r>
                    </a:p>
                    <a:p>
                      <a:pPr marL="171450" indent="-171450"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Boosted insights</a:t>
                      </a:r>
                    </a:p>
                  </a:txBody>
                  <a:tcPr marL="68663" marR="68663" marT="34332" marB="34332" anchor="ctr">
                    <a:solidFill>
                      <a:schemeClr val="bg1">
                        <a:lumMod val="95000"/>
                      </a:schemeClr>
                    </a:solidFill>
                  </a:tcPr>
                </a:tc>
                <a:extLst>
                  <a:ext uri="{0D108BD9-81ED-4DB2-BD59-A6C34878D82A}">
                    <a16:rowId xmlns:a16="http://schemas.microsoft.com/office/drawing/2014/main" val="3820072071"/>
                  </a:ext>
                </a:extLst>
              </a:tr>
            </a:tbl>
          </a:graphicData>
        </a:graphic>
      </p:graphicFrame>
      <p:sp>
        <p:nvSpPr>
          <p:cNvPr id="6" name="Speech Bubble: Rectangle 5">
            <a:extLst>
              <a:ext uri="{FF2B5EF4-FFF2-40B4-BE49-F238E27FC236}">
                <a16:creationId xmlns:a16="http://schemas.microsoft.com/office/drawing/2014/main" id="{2AAA4A6E-FCE4-47FE-ACEA-A489F076F838}"/>
              </a:ext>
            </a:extLst>
          </p:cNvPr>
          <p:cNvSpPr/>
          <p:nvPr/>
        </p:nvSpPr>
        <p:spPr bwMode="gray">
          <a:xfrm>
            <a:off x="1426277" y="4555891"/>
            <a:ext cx="1328653" cy="460044"/>
          </a:xfrm>
          <a:prstGeom prst="wedgeRectCallout">
            <a:avLst>
              <a:gd name="adj1" fmla="val -21626"/>
              <a:gd name="adj2" fmla="val 82045"/>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 am able to access data faster</a:t>
            </a:r>
          </a:p>
        </p:txBody>
      </p:sp>
      <p:sp>
        <p:nvSpPr>
          <p:cNvPr id="14" name="TextBox 13">
            <a:extLst>
              <a:ext uri="{FF2B5EF4-FFF2-40B4-BE49-F238E27FC236}">
                <a16:creationId xmlns:a16="http://schemas.microsoft.com/office/drawing/2014/main" id="{20725CE6-3197-41E2-9A7A-D89286A05101}"/>
              </a:ext>
            </a:extLst>
          </p:cNvPr>
          <p:cNvSpPr txBox="1"/>
          <p:nvPr/>
        </p:nvSpPr>
        <p:spPr>
          <a:xfrm>
            <a:off x="397483" y="4536252"/>
            <a:ext cx="869489" cy="646731"/>
          </a:xfrm>
          <a:prstGeom prst="rect">
            <a:avLst/>
          </a:prstGeom>
          <a:noFill/>
          <a:ln w="19050" algn="ctr">
            <a:noFill/>
            <a:miter lim="800000"/>
            <a:headEnd/>
            <a:tailEnd/>
          </a:ln>
        </p:spPr>
        <p:txBody>
          <a:bodyPr wrap="square" lIns="66756" tIns="66756" rIns="66756" bIns="66756" rtlCol="0" anchor="ctr"/>
          <a:lstStyle>
            <a:defPPr>
              <a:defRPr lang="en-US"/>
            </a:defPPr>
            <a:lvl1pPr marR="0" lvl="0" indent="0" fontAlgn="auto">
              <a:lnSpc>
                <a:spcPct val="106000"/>
              </a:lnSpc>
              <a:spcBef>
                <a:spcPts val="0"/>
              </a:spcBef>
              <a:spcAft>
                <a:spcPts val="0"/>
              </a:spcAft>
              <a:buClrTx/>
              <a:buSzTx/>
              <a:buFont typeface="Wingdings 2" pitchFamily="18" charset="2"/>
              <a:buNone/>
              <a:tabLst/>
              <a:defRPr kumimoji="0" sz="1200" b="1" i="0" u="none" strike="noStrike" cap="none" spc="0" normalizeH="0" baseline="0">
                <a:ln>
                  <a:noFill/>
                </a:ln>
                <a:solidFill>
                  <a:srgbClr val="002341"/>
                </a:solidFill>
                <a:uLnTx/>
                <a:uFillTx/>
                <a:latin typeface="Open Sans Light"/>
              </a:defRPr>
            </a:lvl1pPr>
          </a:lstStyle>
          <a:p>
            <a:r>
              <a:rPr lang="en-AU" sz="901" dirty="0"/>
              <a:t>Value unlocked for Data Stewards</a:t>
            </a:r>
          </a:p>
        </p:txBody>
      </p:sp>
      <p:sp>
        <p:nvSpPr>
          <p:cNvPr id="15" name="Speech Bubble: Rectangle 14">
            <a:extLst>
              <a:ext uri="{FF2B5EF4-FFF2-40B4-BE49-F238E27FC236}">
                <a16:creationId xmlns:a16="http://schemas.microsoft.com/office/drawing/2014/main" id="{3DE6E4F5-CFBF-4543-852F-0C8823E7A497}"/>
              </a:ext>
            </a:extLst>
          </p:cNvPr>
          <p:cNvSpPr/>
          <p:nvPr/>
        </p:nvSpPr>
        <p:spPr bwMode="gray">
          <a:xfrm>
            <a:off x="3248903" y="4555891"/>
            <a:ext cx="1328653" cy="460044"/>
          </a:xfrm>
          <a:prstGeom prst="wedgeRectCallout">
            <a:avLst>
              <a:gd name="adj1" fmla="val 19236"/>
              <a:gd name="adj2" fmla="val -74151"/>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 can trust this data</a:t>
            </a:r>
          </a:p>
        </p:txBody>
      </p:sp>
      <p:sp>
        <p:nvSpPr>
          <p:cNvPr id="16" name="Speech Bubble: Rectangle 15">
            <a:extLst>
              <a:ext uri="{FF2B5EF4-FFF2-40B4-BE49-F238E27FC236}">
                <a16:creationId xmlns:a16="http://schemas.microsoft.com/office/drawing/2014/main" id="{2AA4B681-6ED9-4583-B100-1E10CDE99FF3}"/>
              </a:ext>
            </a:extLst>
          </p:cNvPr>
          <p:cNvSpPr/>
          <p:nvPr/>
        </p:nvSpPr>
        <p:spPr bwMode="gray">
          <a:xfrm>
            <a:off x="5071531" y="4569507"/>
            <a:ext cx="1328653" cy="460044"/>
          </a:xfrm>
          <a:prstGeom prst="wedgeRectCallout">
            <a:avLst>
              <a:gd name="adj1" fmla="val 20438"/>
              <a:gd name="adj2" fmla="val 80309"/>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I’m confident making a decision with this data</a:t>
            </a:r>
          </a:p>
        </p:txBody>
      </p:sp>
      <p:sp>
        <p:nvSpPr>
          <p:cNvPr id="17" name="Speech Bubble: Rectangle 16">
            <a:extLst>
              <a:ext uri="{FF2B5EF4-FFF2-40B4-BE49-F238E27FC236}">
                <a16:creationId xmlns:a16="http://schemas.microsoft.com/office/drawing/2014/main" id="{4F6762DD-D500-4F21-9A47-66A7E45639C9}"/>
              </a:ext>
            </a:extLst>
          </p:cNvPr>
          <p:cNvSpPr/>
          <p:nvPr/>
        </p:nvSpPr>
        <p:spPr bwMode="gray">
          <a:xfrm>
            <a:off x="6894157" y="4569507"/>
            <a:ext cx="1328653" cy="460044"/>
          </a:xfrm>
          <a:prstGeom prst="wedgeRectCallout">
            <a:avLst>
              <a:gd name="adj1" fmla="val 19236"/>
              <a:gd name="adj2" fmla="val -74151"/>
            </a:avLst>
          </a:prstGeom>
          <a:solidFill>
            <a:srgbClr val="002341"/>
          </a:solidFill>
          <a:ln w="19050" algn="ctr">
            <a:solidFill>
              <a:schemeClr val="bg1"/>
            </a:solidFill>
            <a:miter lim="800000"/>
            <a:headEnd/>
            <a:tailEnd/>
          </a:ln>
        </p:spPr>
        <p:txBody>
          <a:bodyPr wrap="square" lIns="66756" tIns="66756" rIns="66756" bIns="66756" rtlCol="0" anchor="ctr"/>
          <a:lstStyle/>
          <a:p>
            <a:pPr algn="ctr">
              <a:lnSpc>
                <a:spcPct val="106000"/>
              </a:lnSpc>
              <a:buFont typeface="Wingdings 2" pitchFamily="18" charset="2"/>
              <a:buNone/>
            </a:pPr>
            <a:r>
              <a:rPr lang="en-AU" sz="826" dirty="0">
                <a:solidFill>
                  <a:schemeClr val="bg1"/>
                </a:solidFill>
              </a:rPr>
              <a:t>I’ve got an avenue to make improvements to this data</a:t>
            </a:r>
          </a:p>
        </p:txBody>
      </p:sp>
      <p:pic>
        <p:nvPicPr>
          <p:cNvPr id="19" name="Picture 18">
            <a:extLst>
              <a:ext uri="{FF2B5EF4-FFF2-40B4-BE49-F238E27FC236}">
                <a16:creationId xmlns:a16="http://schemas.microsoft.com/office/drawing/2014/main" id="{8E132C01-BECD-42DA-AA2C-E22A3B3D2A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751" y="1082587"/>
            <a:ext cx="8356164" cy="1268093"/>
          </a:xfrm>
          <a:prstGeom prst="rect">
            <a:avLst/>
          </a:prstGeom>
        </p:spPr>
      </p:pic>
      <p:sp>
        <p:nvSpPr>
          <p:cNvPr id="18" name="TextBox 17">
            <a:extLst>
              <a:ext uri="{FF2B5EF4-FFF2-40B4-BE49-F238E27FC236}">
                <a16:creationId xmlns:a16="http://schemas.microsoft.com/office/drawing/2014/main" id="{59D7E811-CD9A-45A3-B9D9-D4CC7DA21BD1}"/>
              </a:ext>
            </a:extLst>
          </p:cNvPr>
          <p:cNvSpPr txBox="1"/>
          <p:nvPr/>
        </p:nvSpPr>
        <p:spPr>
          <a:xfrm>
            <a:off x="8954676" y="4942380"/>
            <a:ext cx="43282" cy="92461"/>
          </a:xfrm>
          <a:prstGeom prst="rect">
            <a:avLst/>
          </a:prstGeom>
          <a:noFill/>
        </p:spPr>
        <p:txBody>
          <a:bodyPr wrap="none" lIns="0" tIns="0" rIns="0" bIns="0" rtlCol="0">
            <a:spAutoFit/>
          </a:bodyPr>
          <a:lstStyle/>
          <a:p>
            <a:pPr>
              <a:spcBef>
                <a:spcPts val="451"/>
              </a:spcBef>
              <a:buSzPct val="100000"/>
            </a:pPr>
            <a:r>
              <a:rPr lang="en-AU" sz="601" dirty="0">
                <a:solidFill>
                  <a:srgbClr val="313131"/>
                </a:solidFill>
              </a:rPr>
              <a:t>5</a:t>
            </a:r>
          </a:p>
        </p:txBody>
      </p:sp>
      <p:pic>
        <p:nvPicPr>
          <p:cNvPr id="20" name="Picture 19" descr="header_strip_100dpi copy.png">
            <a:extLst>
              <a:ext uri="{FF2B5EF4-FFF2-40B4-BE49-F238E27FC236}">
                <a16:creationId xmlns:a16="http://schemas.microsoft.com/office/drawing/2014/main" id="{5A6E28C3-7633-49E9-9E15-0B56458E7530}"/>
              </a:ext>
            </a:extLst>
          </p:cNvPr>
          <p:cNvPicPr>
            <a:picLocks noChangeAspect="1"/>
          </p:cNvPicPr>
          <p:nvPr/>
        </p:nvPicPr>
        <p:blipFill>
          <a:blip r:embed="rId4"/>
          <a:stretch>
            <a:fillRect/>
          </a:stretch>
        </p:blipFill>
        <p:spPr>
          <a:xfrm>
            <a:off x="796" y="5659"/>
            <a:ext cx="9155113" cy="304710"/>
          </a:xfrm>
          <a:prstGeom prst="rect">
            <a:avLst/>
          </a:prstGeom>
        </p:spPr>
      </p:pic>
      <p:sp>
        <p:nvSpPr>
          <p:cNvPr id="21" name="Title 14">
            <a:extLst>
              <a:ext uri="{FF2B5EF4-FFF2-40B4-BE49-F238E27FC236}">
                <a16:creationId xmlns:a16="http://schemas.microsoft.com/office/drawing/2014/main" id="{B668798E-0E9B-4FD3-8D5B-572D907655C2}"/>
              </a:ext>
            </a:extLst>
          </p:cNvPr>
          <p:cNvSpPr txBox="1">
            <a:spLocks/>
          </p:cNvSpPr>
          <p:nvPr/>
        </p:nvSpPr>
        <p:spPr>
          <a:xfrm>
            <a:off x="225651" y="78531"/>
            <a:ext cx="6057343" cy="239467"/>
          </a:xfrm>
          <a:prstGeom prst="rect">
            <a:avLst/>
          </a:prstGeom>
        </p:spPr>
        <p:txBody>
          <a:bodyPr vert="horz" lIns="2703" tIns="2703" rIns="2703" bIns="2703"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6623" fontAlgn="auto">
              <a:spcAft>
                <a:spcPts val="0"/>
              </a:spcAft>
            </a:pPr>
            <a:r>
              <a:rPr lang="en-AU" sz="3800" b="1" i="1" dirty="0">
                <a:solidFill>
                  <a:schemeClr val="bg1"/>
                </a:solidFill>
                <a:latin typeface="Calibri"/>
              </a:rPr>
              <a:t>Roles within the Data Management  Lifecycle </a:t>
            </a:r>
            <a:endParaRPr lang="en-AU" sz="3700" b="1" i="1" dirty="0">
              <a:latin typeface="+mn-lt"/>
            </a:endParaRPr>
          </a:p>
        </p:txBody>
      </p:sp>
      <p:sp>
        <p:nvSpPr>
          <p:cNvPr id="2" name="Rectangle 1">
            <a:extLst>
              <a:ext uri="{FF2B5EF4-FFF2-40B4-BE49-F238E27FC236}">
                <a16:creationId xmlns:a16="http://schemas.microsoft.com/office/drawing/2014/main" id="{52E6D729-BDC3-4DEB-813A-7DB9C263EA7C}"/>
              </a:ext>
            </a:extLst>
          </p:cNvPr>
          <p:cNvSpPr/>
          <p:nvPr/>
        </p:nvSpPr>
        <p:spPr>
          <a:xfrm>
            <a:off x="6894157" y="1207968"/>
            <a:ext cx="1253628" cy="3070459"/>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997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txBox="1">
            <a:spLocks/>
          </p:cNvSpPr>
          <p:nvPr/>
        </p:nvSpPr>
        <p:spPr>
          <a:xfrm>
            <a:off x="394430" y="418235"/>
            <a:ext cx="8227167" cy="320088"/>
          </a:xfrm>
          <a:prstGeom prst="rect">
            <a:avLst/>
          </a:prstGeom>
        </p:spPr>
        <p:txBody>
          <a:bodyPr vert="horz" wrap="square" lIns="0" tIns="0" rIns="0" bIns="0" rtlCol="0">
            <a:spAutoFit/>
          </a:bodyPr>
          <a:lstStyle>
            <a:defPPr>
              <a:defRPr lang="en-US"/>
            </a:defPPr>
            <a:lvl1pPr marR="0" lvl="0" indent="0" fontAlgn="auto">
              <a:lnSpc>
                <a:spcPts val="2300"/>
              </a:lnSpc>
              <a:spcBef>
                <a:spcPts val="0"/>
              </a:spcBef>
              <a:spcAft>
                <a:spcPts val="0"/>
              </a:spcAft>
              <a:buClrTx/>
              <a:buSzTx/>
              <a:buFont typeface="Arial" pitchFamily="34" charset="0"/>
              <a:buNone/>
              <a:tabLst/>
              <a:defRPr kumimoji="0" sz="2100" b="0" i="0" u="none" strike="noStrike" cap="none" spc="0" normalizeH="0" baseline="0">
                <a:ln>
                  <a:noFill/>
                </a:ln>
                <a:solidFill>
                  <a:srgbClr val="4E4E4D"/>
                </a:solidFill>
                <a:effectLst/>
                <a:uLnTx/>
                <a:uFillTx/>
                <a:latin typeface="Calibri"/>
              </a:defRPr>
            </a:lvl1pPr>
            <a:lvl2pPr indent="0" algn="ctr">
              <a:lnSpc>
                <a:spcPts val="1500"/>
              </a:lnSpc>
              <a:spcBef>
                <a:spcPts val="425"/>
              </a:spcBef>
              <a:buClr>
                <a:schemeClr val="bg2"/>
              </a:buClr>
              <a:buFont typeface="Arial" pitchFamily="34" charset="0"/>
              <a:buNone/>
              <a:defRPr sz="1100">
                <a:solidFill>
                  <a:schemeClr val="tx1">
                    <a:tint val="75000"/>
                  </a:schemeClr>
                </a:solidFill>
              </a:defRPr>
            </a:lvl2pPr>
            <a:lvl3pPr indent="0" algn="ctr">
              <a:lnSpc>
                <a:spcPts val="1500"/>
              </a:lnSpc>
              <a:spcBef>
                <a:spcPts val="425"/>
              </a:spcBef>
              <a:buClr>
                <a:schemeClr val="bg2"/>
              </a:buClr>
              <a:buFont typeface="Arial" pitchFamily="34" charset="0"/>
              <a:buNone/>
              <a:defRPr sz="1100">
                <a:solidFill>
                  <a:schemeClr val="tx1">
                    <a:tint val="75000"/>
                  </a:schemeClr>
                </a:solidFill>
              </a:defRPr>
            </a:lvl3pPr>
            <a:lvl4pPr indent="0" algn="ctr">
              <a:lnSpc>
                <a:spcPts val="1500"/>
              </a:lnSpc>
              <a:spcBef>
                <a:spcPts val="283"/>
              </a:spcBef>
              <a:buClr>
                <a:schemeClr val="bg2"/>
              </a:buClr>
              <a:buFont typeface="Arial" pitchFamily="34" charset="0"/>
              <a:buNone/>
              <a:defRPr sz="1100">
                <a:solidFill>
                  <a:schemeClr val="tx1">
                    <a:tint val="75000"/>
                  </a:schemeClr>
                </a:solidFill>
              </a:defRPr>
            </a:lvl4pPr>
            <a:lvl5pPr indent="0" algn="ctr">
              <a:lnSpc>
                <a:spcPts val="2300"/>
              </a:lnSpc>
              <a:spcBef>
                <a:spcPts val="1984"/>
              </a:spcBef>
              <a:buFontTx/>
              <a:buNone/>
              <a:defRPr sz="2100" baseline="0">
                <a:solidFill>
                  <a:schemeClr val="tx1">
                    <a:tint val="75000"/>
                  </a:schemeClr>
                </a:solidFill>
                <a:latin typeface="+mj-lt"/>
              </a:defRPr>
            </a:lvl5pPr>
            <a:lvl6pPr indent="0" algn="ctr">
              <a:lnSpc>
                <a:spcPts val="1900"/>
              </a:lnSpc>
              <a:spcBef>
                <a:spcPts val="1984"/>
              </a:spcBef>
              <a:buFontTx/>
              <a:buNone/>
              <a:defRPr sz="1700">
                <a:solidFill>
                  <a:schemeClr val="tx1">
                    <a:tint val="75000"/>
                  </a:schemeClr>
                </a:solidFill>
                <a:latin typeface="+mj-lt"/>
              </a:defRPr>
            </a:lvl6pPr>
            <a:lvl7pPr indent="0" algn="ctr">
              <a:lnSpc>
                <a:spcPts val="1500"/>
              </a:lnSpc>
              <a:spcBef>
                <a:spcPts val="1984"/>
              </a:spcBef>
              <a:buFontTx/>
              <a:buNone/>
              <a:defRPr sz="1300" b="1">
                <a:solidFill>
                  <a:schemeClr val="tx1">
                    <a:tint val="75000"/>
                  </a:schemeClr>
                </a:solidFill>
                <a:latin typeface="+mj-lt"/>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defTabSz="686623"/>
            <a:r>
              <a:rPr lang="en-AU" sz="3004" dirty="0">
                <a:solidFill>
                  <a:schemeClr val="tx1"/>
                </a:solidFill>
                <a:latin typeface="Franklin Gothic Medium Cond"/>
                <a:cs typeface="Arial" panose="020B0604020202020204" pitchFamily="34" charset="0"/>
              </a:rPr>
              <a:t>Data Management Model</a:t>
            </a:r>
            <a:endParaRPr lang="en-AU" sz="1577" dirty="0">
              <a:solidFill>
                <a:schemeClr val="tx1"/>
              </a:solidFill>
            </a:endParaRPr>
          </a:p>
        </p:txBody>
      </p:sp>
      <p:sp>
        <p:nvSpPr>
          <p:cNvPr id="195" name="TextBox 194"/>
          <p:cNvSpPr txBox="1"/>
          <p:nvPr/>
        </p:nvSpPr>
        <p:spPr>
          <a:xfrm>
            <a:off x="401654" y="811496"/>
            <a:ext cx="8580628" cy="495838"/>
          </a:xfrm>
          <a:prstGeom prst="rect">
            <a:avLst/>
          </a:prstGeom>
          <a:noFill/>
          <a:effectLst/>
        </p:spPr>
        <p:txBody>
          <a:bodyPr wrap="square" lIns="67583" tIns="0" rIns="68652" bIns="0" rtlCol="0" anchor="t" anchorCtr="0">
            <a:noAutofit/>
          </a:bodyPr>
          <a:lstStyle/>
          <a:p>
            <a:r>
              <a:rPr lang="en-AU" sz="1201" dirty="0">
                <a:solidFill>
                  <a:schemeClr val="bg1"/>
                </a:solidFill>
                <a:latin typeface="Franklin Gothic Medium Cond"/>
                <a:cs typeface="Arial" panose="020B0604020202020204" pitchFamily="34" charset="0"/>
              </a:rPr>
              <a:t>E</a:t>
            </a:r>
            <a:r>
              <a:rPr lang="en-AU" sz="1201" dirty="0">
                <a:solidFill>
                  <a:schemeClr val="accent4">
                    <a:lumMod val="75000"/>
                  </a:schemeClr>
                </a:solidFill>
                <a:latin typeface="Franklin Gothic Medium Cond"/>
                <a:cs typeface="Arial" panose="020B0604020202020204" pitchFamily="34" charset="0"/>
              </a:rPr>
              <a:t>nd to end corporate roadmap </a:t>
            </a:r>
            <a:r>
              <a:rPr lang="en-AU" sz="1201" dirty="0">
                <a:solidFill>
                  <a:schemeClr val="bg1"/>
                </a:solidFill>
                <a:latin typeface="Franklin Gothic Medium Cond"/>
                <a:cs typeface="Arial" panose="020B0604020202020204" pitchFamily="34" charset="0"/>
              </a:rPr>
              <a:t>to support delivery of </a:t>
            </a:r>
            <a:r>
              <a:rPr lang="en-AU" sz="1201" u="sng" dirty="0">
                <a:solidFill>
                  <a:schemeClr val="bg1"/>
                </a:solidFill>
                <a:latin typeface="Franklin Gothic Medium Cond"/>
                <a:cs typeface="Arial" panose="020B0604020202020204" pitchFamily="34" charset="0"/>
              </a:rPr>
              <a:t>all components </a:t>
            </a:r>
            <a:r>
              <a:rPr lang="en-AU" sz="1201" dirty="0">
                <a:solidFill>
                  <a:schemeClr val="bg1"/>
                </a:solidFill>
                <a:latin typeface="Franklin Gothic Medium Cond"/>
                <a:cs typeface="Arial" panose="020B0604020202020204" pitchFamily="34" charset="0"/>
              </a:rPr>
              <a:t>of the Data Management Model </a:t>
            </a:r>
            <a:endParaRPr lang="en-AU" sz="1201"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687"/>
          <a:stretch/>
        </p:blipFill>
        <p:spPr bwMode="auto">
          <a:xfrm>
            <a:off x="826509" y="1085876"/>
            <a:ext cx="6467764" cy="3666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38D031C1-3D1A-438C-B513-2D02EC756B84}"/>
              </a:ext>
            </a:extLst>
          </p:cNvPr>
          <p:cNvSpPr/>
          <p:nvPr/>
        </p:nvSpPr>
        <p:spPr>
          <a:xfrm>
            <a:off x="6031504" y="2406317"/>
            <a:ext cx="181603" cy="7219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F207B8B2-E5D1-4710-898D-9183D26FC7CD}"/>
              </a:ext>
            </a:extLst>
          </p:cNvPr>
          <p:cNvSpPr/>
          <p:nvPr/>
        </p:nvSpPr>
        <p:spPr>
          <a:xfrm>
            <a:off x="6193857" y="2613259"/>
            <a:ext cx="418699" cy="139628"/>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01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sp>
        <p:nvSpPr>
          <p:cNvPr id="22" name="Freeform 9">
            <a:extLst>
              <a:ext uri="{FF2B5EF4-FFF2-40B4-BE49-F238E27FC236}">
                <a16:creationId xmlns:a16="http://schemas.microsoft.com/office/drawing/2014/main" id="{F874D4C7-94C3-44D8-807E-1726EF9AA688}"/>
              </a:ext>
            </a:extLst>
          </p:cNvPr>
          <p:cNvSpPr>
            <a:spLocks/>
          </p:cNvSpPr>
          <p:nvPr/>
        </p:nvSpPr>
        <p:spPr bwMode="auto">
          <a:xfrm>
            <a:off x="4684052" y="2320767"/>
            <a:ext cx="853516" cy="753317"/>
          </a:xfrm>
          <a:custGeom>
            <a:avLst/>
            <a:gdLst>
              <a:gd name="T0" fmla="*/ 1004 w 1345"/>
              <a:gd name="T1" fmla="*/ 0 h 1161"/>
              <a:gd name="T2" fmla="*/ 332 w 1345"/>
              <a:gd name="T3" fmla="*/ 0 h 1161"/>
              <a:gd name="T4" fmla="*/ 0 w 1345"/>
              <a:gd name="T5" fmla="*/ 580 h 1161"/>
              <a:gd name="T6" fmla="*/ 339 w 1345"/>
              <a:gd name="T7" fmla="*/ 1161 h 1161"/>
              <a:gd name="T8" fmla="*/ 1013 w 1345"/>
              <a:gd name="T9" fmla="*/ 1161 h 1161"/>
              <a:gd name="T10" fmla="*/ 1345 w 1345"/>
              <a:gd name="T11" fmla="*/ 580 h 1161"/>
              <a:gd name="T12" fmla="*/ 1004 w 1345"/>
              <a:gd name="T13" fmla="*/ 0 h 1161"/>
            </a:gdLst>
            <a:ahLst/>
            <a:cxnLst>
              <a:cxn ang="0">
                <a:pos x="T0" y="T1"/>
              </a:cxn>
              <a:cxn ang="0">
                <a:pos x="T2" y="T3"/>
              </a:cxn>
              <a:cxn ang="0">
                <a:pos x="T4" y="T5"/>
              </a:cxn>
              <a:cxn ang="0">
                <a:pos x="T6" y="T7"/>
              </a:cxn>
              <a:cxn ang="0">
                <a:pos x="T8" y="T9"/>
              </a:cxn>
              <a:cxn ang="0">
                <a:pos x="T10" y="T11"/>
              </a:cxn>
              <a:cxn ang="0">
                <a:pos x="T12" y="T13"/>
              </a:cxn>
            </a:cxnLst>
            <a:rect l="0" t="0" r="r" b="b"/>
            <a:pathLst>
              <a:path w="1345" h="1161">
                <a:moveTo>
                  <a:pt x="1004" y="0"/>
                </a:moveTo>
                <a:lnTo>
                  <a:pt x="332" y="0"/>
                </a:lnTo>
                <a:lnTo>
                  <a:pt x="0" y="580"/>
                </a:lnTo>
                <a:lnTo>
                  <a:pt x="339" y="1161"/>
                </a:lnTo>
                <a:lnTo>
                  <a:pt x="1013" y="1161"/>
                </a:lnTo>
                <a:lnTo>
                  <a:pt x="1345" y="580"/>
                </a:lnTo>
                <a:lnTo>
                  <a:pt x="1004" y="0"/>
                </a:lnTo>
                <a:close/>
              </a:path>
            </a:pathLst>
          </a:custGeom>
          <a:solidFill>
            <a:sysClr val="window" lastClr="FFFFFF"/>
          </a:solidFill>
          <a:ln w="9525">
            <a:noFill/>
            <a:round/>
            <a:headEnd/>
            <a:tailEnd/>
          </a:ln>
        </p:spPr>
        <p:txBody>
          <a:bodyPr vert="horz" wrap="square" lIns="68665" tIns="34332" rIns="68665" bIns="34332" numCol="1" anchor="t" anchorCtr="0" compatLnSpc="1">
            <a:prstTxWarp prst="textNoShape">
              <a:avLst/>
            </a:prstTxWarp>
          </a:bodyPr>
          <a:lstStyle/>
          <a:p>
            <a:pPr marL="0" marR="0" lvl="0" indent="0" algn="l" defTabSz="915337" rtl="0" eaLnBrk="1" fontAlgn="auto" latinLnBrk="0" hangingPunct="1">
              <a:lnSpc>
                <a:spcPct val="100000"/>
              </a:lnSpc>
              <a:spcBef>
                <a:spcPts val="0"/>
              </a:spcBef>
              <a:spcAft>
                <a:spcPts val="0"/>
              </a:spcAft>
              <a:buClrTx/>
              <a:buSzTx/>
              <a:buFontTx/>
              <a:buNone/>
              <a:tabLst/>
              <a:defRPr/>
            </a:pPr>
            <a:endParaRPr kumimoji="0" lang="en-US" sz="1802"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30" name="Table 29">
            <a:extLst>
              <a:ext uri="{FF2B5EF4-FFF2-40B4-BE49-F238E27FC236}">
                <a16:creationId xmlns:a16="http://schemas.microsoft.com/office/drawing/2014/main" id="{A93EB466-B275-47FA-858C-4576F4F04350}"/>
              </a:ext>
            </a:extLst>
          </p:cNvPr>
          <p:cNvGraphicFramePr>
            <a:graphicFrameLocks noGrp="1"/>
          </p:cNvGraphicFramePr>
          <p:nvPr>
            <p:extLst>
              <p:ext uri="{D42A27DB-BD31-4B8C-83A1-F6EECF244321}">
                <p14:modId xmlns:p14="http://schemas.microsoft.com/office/powerpoint/2010/main" val="3695596008"/>
              </p:ext>
            </p:extLst>
          </p:nvPr>
        </p:nvGraphicFramePr>
        <p:xfrm>
          <a:off x="981499" y="1305167"/>
          <a:ext cx="7106888" cy="3498643"/>
        </p:xfrm>
        <a:graphic>
          <a:graphicData uri="http://schemas.openxmlformats.org/drawingml/2006/table">
            <a:tbl>
              <a:tblPr firstRow="1" bandRow="1"/>
              <a:tblGrid>
                <a:gridCol w="1565898">
                  <a:extLst>
                    <a:ext uri="{9D8B030D-6E8A-4147-A177-3AD203B41FA5}">
                      <a16:colId xmlns:a16="http://schemas.microsoft.com/office/drawing/2014/main" val="20000"/>
                    </a:ext>
                  </a:extLst>
                </a:gridCol>
                <a:gridCol w="2770495">
                  <a:extLst>
                    <a:ext uri="{9D8B030D-6E8A-4147-A177-3AD203B41FA5}">
                      <a16:colId xmlns:a16="http://schemas.microsoft.com/office/drawing/2014/main" val="20002"/>
                    </a:ext>
                  </a:extLst>
                </a:gridCol>
                <a:gridCol w="2770495">
                  <a:extLst>
                    <a:ext uri="{9D8B030D-6E8A-4147-A177-3AD203B41FA5}">
                      <a16:colId xmlns:a16="http://schemas.microsoft.com/office/drawing/2014/main" val="849619158"/>
                    </a:ext>
                  </a:extLst>
                </a:gridCol>
              </a:tblGrid>
              <a:tr h="65742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spcBef>
                          <a:spcPts val="300"/>
                        </a:spcBef>
                        <a:spcAft>
                          <a:spcPts val="0"/>
                        </a:spcAft>
                        <a:buFont typeface="Wingdings" panose="05000000000000000000" pitchFamily="2" charset="2"/>
                        <a:buNone/>
                      </a:pPr>
                      <a:r>
                        <a:rPr lang="en-AU" sz="800" b="1" kern="1200" dirty="0">
                          <a:solidFill>
                            <a:srgbClr val="00B0F0"/>
                          </a:solidFill>
                          <a:latin typeface="Arial" panose="020B0604020202020204" pitchFamily="34" charset="0"/>
                          <a:ea typeface="+mn-ea"/>
                          <a:cs typeface="Arial" panose="020B0604020202020204" pitchFamily="34" charset="0"/>
                        </a:rPr>
                        <a:t>Data Governance</a:t>
                      </a:r>
                      <a:endParaRPr lang="en-AU" sz="800" b="1" i="1" kern="1200" dirty="0">
                        <a:solidFill>
                          <a:srgbClr val="00B0F0"/>
                        </a:solidFill>
                        <a:latin typeface="Arial" panose="020B0604020202020204" pitchFamily="34" charset="0"/>
                        <a:ea typeface="+mn-ea"/>
                        <a:cs typeface="Arial" panose="020B0604020202020204" pitchFamily="34" charset="0"/>
                      </a:endParaRPr>
                    </a:p>
                  </a:txBody>
                  <a:tcPr marL="197681" marR="13178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8785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43929"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0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Bef>
                          <a:spcPts val="0"/>
                        </a:spcBef>
                        <a:spcAft>
                          <a:spcPts val="0"/>
                        </a:spcAft>
                        <a:buFont typeface="Wingdings" panose="05000000000000000000" pitchFamily="2" charset="2"/>
                        <a:buNone/>
                      </a:pPr>
                      <a:r>
                        <a:rPr lang="en-AU" sz="800" b="1" kern="1200" dirty="0">
                          <a:solidFill>
                            <a:srgbClr val="00B0F0"/>
                          </a:solidFill>
                          <a:latin typeface="Arial" panose="020B0604020202020204" pitchFamily="34" charset="0"/>
                          <a:ea typeface="+mn-ea"/>
                          <a:cs typeface="Arial" panose="020B0604020202020204" pitchFamily="34" charset="0"/>
                        </a:rPr>
                        <a:t>Data Stewardship</a:t>
                      </a:r>
                    </a:p>
                  </a:txBody>
                  <a:tcPr marL="197681" marR="13178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8785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43929"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642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Bef>
                          <a:spcPts val="300"/>
                        </a:spcBef>
                        <a:spcAft>
                          <a:spcPts val="0"/>
                        </a:spcAft>
                        <a:buFont typeface="Wingdings" panose="05000000000000000000" pitchFamily="2" charset="2"/>
                        <a:buNone/>
                      </a:pPr>
                      <a:r>
                        <a:rPr lang="en-AU" sz="800" b="1" dirty="0">
                          <a:solidFill>
                            <a:srgbClr val="00B0F0"/>
                          </a:solidFill>
                          <a:latin typeface="Arial" panose="020B0604020202020204" pitchFamily="34" charset="0"/>
                          <a:cs typeface="Arial" panose="020B0604020202020204" pitchFamily="34" charset="0"/>
                        </a:rPr>
                        <a:t>Data Ethics</a:t>
                      </a:r>
                    </a:p>
                  </a:txBody>
                  <a:tcPr marL="197681" marR="13178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8785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43929"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0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Bef>
                          <a:spcPts val="300"/>
                        </a:spcBef>
                        <a:spcAft>
                          <a:spcPts val="0"/>
                        </a:spcAft>
                        <a:buFont typeface="Wingdings" panose="05000000000000000000" pitchFamily="2" charset="2"/>
                        <a:buNone/>
                      </a:pPr>
                      <a:r>
                        <a:rPr lang="en-AU" sz="800" b="1" dirty="0">
                          <a:solidFill>
                            <a:srgbClr val="00B0F0"/>
                          </a:solidFill>
                          <a:latin typeface="Arial" panose="020B0604020202020204" pitchFamily="34" charset="0"/>
                          <a:cs typeface="Arial" panose="020B0604020202020204" pitchFamily="34" charset="0"/>
                        </a:rPr>
                        <a:t>Data Catalogue &amp; Lineage</a:t>
                      </a:r>
                    </a:p>
                  </a:txBody>
                  <a:tcPr marL="197681" marR="13178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8785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43929"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0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Bef>
                          <a:spcPts val="300"/>
                        </a:spcBef>
                        <a:spcAft>
                          <a:spcPts val="0"/>
                        </a:spcAft>
                        <a:buFont typeface="Wingdings" panose="05000000000000000000" pitchFamily="2" charset="2"/>
                        <a:buNone/>
                      </a:pPr>
                      <a:r>
                        <a:rPr lang="en-AU" sz="800" b="1" dirty="0">
                          <a:solidFill>
                            <a:srgbClr val="00B0F0"/>
                          </a:solidFill>
                          <a:latin typeface="Arial" panose="020B0604020202020204" pitchFamily="34" charset="0"/>
                          <a:cs typeface="Arial" panose="020B0604020202020204" pitchFamily="34" charset="0"/>
                        </a:rPr>
                        <a:t>Enterprise Metadata</a:t>
                      </a:r>
                    </a:p>
                  </a:txBody>
                  <a:tcPr marL="197681" marR="13178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8785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43929"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569103"/>
                  </a:ext>
                </a:extLst>
              </a:tr>
              <a:tr h="460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Bef>
                          <a:spcPts val="300"/>
                        </a:spcBef>
                        <a:spcAft>
                          <a:spcPts val="0"/>
                        </a:spcAft>
                        <a:buFont typeface="Wingdings" panose="05000000000000000000" pitchFamily="2" charset="2"/>
                        <a:buNone/>
                      </a:pPr>
                      <a:r>
                        <a:rPr lang="en-AU" sz="800" b="1" dirty="0">
                          <a:solidFill>
                            <a:srgbClr val="00B0F0"/>
                          </a:solidFill>
                          <a:latin typeface="Arial" panose="020B0604020202020204" pitchFamily="34" charset="0"/>
                          <a:cs typeface="Arial" panose="020B0604020202020204" pitchFamily="34" charset="0"/>
                        </a:rPr>
                        <a:t>Data Quality</a:t>
                      </a:r>
                    </a:p>
                  </a:txBody>
                  <a:tcPr marL="197681" marR="13178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8785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49" rtl="0" eaLnBrk="1" latinLnBrk="0" hangingPunct="1">
                        <a:defRPr sz="1544" kern="1200">
                          <a:solidFill>
                            <a:schemeClr val="tx1"/>
                          </a:solidFill>
                          <a:latin typeface="Calibri" panose="020F0502020204030204"/>
                        </a:defRPr>
                      </a:lvl1pPr>
                      <a:lvl2pPr marL="371474" algn="l" defTabSz="742949" rtl="0" eaLnBrk="1" latinLnBrk="0" hangingPunct="1">
                        <a:defRPr sz="1544" kern="1200">
                          <a:solidFill>
                            <a:schemeClr val="tx1"/>
                          </a:solidFill>
                          <a:latin typeface="Calibri" panose="020F0502020204030204"/>
                        </a:defRPr>
                      </a:lvl2pPr>
                      <a:lvl3pPr marL="742949" algn="l" defTabSz="742949" rtl="0" eaLnBrk="1" latinLnBrk="0" hangingPunct="1">
                        <a:defRPr sz="1544" kern="1200">
                          <a:solidFill>
                            <a:schemeClr val="tx1"/>
                          </a:solidFill>
                          <a:latin typeface="Calibri" panose="020F0502020204030204"/>
                        </a:defRPr>
                      </a:lvl3pPr>
                      <a:lvl4pPr marL="1114422" algn="l" defTabSz="742949" rtl="0" eaLnBrk="1" latinLnBrk="0" hangingPunct="1">
                        <a:defRPr sz="1544" kern="1200">
                          <a:solidFill>
                            <a:schemeClr val="tx1"/>
                          </a:solidFill>
                          <a:latin typeface="Calibri" panose="020F0502020204030204"/>
                        </a:defRPr>
                      </a:lvl4pPr>
                      <a:lvl5pPr marL="1485898" algn="l" defTabSz="742949" rtl="0" eaLnBrk="1" latinLnBrk="0" hangingPunct="1">
                        <a:defRPr sz="1544" kern="1200">
                          <a:solidFill>
                            <a:schemeClr val="tx1"/>
                          </a:solidFill>
                          <a:latin typeface="Calibri" panose="020F0502020204030204"/>
                        </a:defRPr>
                      </a:lvl5pPr>
                      <a:lvl6pPr marL="1857371" algn="l" defTabSz="742949" rtl="0" eaLnBrk="1" latinLnBrk="0" hangingPunct="1">
                        <a:defRPr sz="1544" kern="1200">
                          <a:solidFill>
                            <a:schemeClr val="tx1"/>
                          </a:solidFill>
                          <a:latin typeface="Calibri" panose="020F0502020204030204"/>
                        </a:defRPr>
                      </a:lvl6pPr>
                      <a:lvl7pPr marL="2228846" algn="l" defTabSz="742949" rtl="0" eaLnBrk="1" latinLnBrk="0" hangingPunct="1">
                        <a:defRPr sz="1544" kern="1200">
                          <a:solidFill>
                            <a:schemeClr val="tx1"/>
                          </a:solidFill>
                          <a:latin typeface="Calibri" panose="020F0502020204030204"/>
                        </a:defRPr>
                      </a:lvl7pPr>
                      <a:lvl8pPr marL="2600320" algn="l" defTabSz="742949" rtl="0" eaLnBrk="1" latinLnBrk="0" hangingPunct="1">
                        <a:defRPr sz="1544" kern="1200">
                          <a:solidFill>
                            <a:schemeClr val="tx1"/>
                          </a:solidFill>
                          <a:latin typeface="Calibri" panose="020F0502020204030204"/>
                        </a:defRPr>
                      </a:lvl8pPr>
                      <a:lvl9pPr marL="2971794" algn="l" defTabSz="742949" rtl="0" eaLnBrk="1" latinLnBrk="0" hangingPunct="1">
                        <a:defRPr sz="1544" kern="1200">
                          <a:solidFill>
                            <a:schemeClr val="tx1"/>
                          </a:solidFill>
                          <a:latin typeface="Calibri" panose="020F0502020204030204"/>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43929"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135327"/>
                  </a:ext>
                </a:extLst>
              </a:tr>
              <a:tr h="4609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Bef>
                          <a:spcPts val="300"/>
                        </a:spcBef>
                        <a:spcAft>
                          <a:spcPts val="0"/>
                        </a:spcAft>
                        <a:buFont typeface="Wingdings" panose="05000000000000000000" pitchFamily="2" charset="2"/>
                        <a:buNone/>
                      </a:pPr>
                      <a:r>
                        <a:rPr lang="en-AU" sz="800" b="1" dirty="0">
                          <a:solidFill>
                            <a:srgbClr val="00B0F0"/>
                          </a:solidFill>
                          <a:latin typeface="Arial" panose="020B0604020202020204" pitchFamily="34" charset="0"/>
                          <a:cs typeface="Arial" panose="020B0604020202020204" pitchFamily="34" charset="0"/>
                        </a:rPr>
                        <a:t>Data Sharing</a:t>
                      </a:r>
                    </a:p>
                  </a:txBody>
                  <a:tcPr marL="197681" marR="13178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87858"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AU" sz="500" b="0" i="0" u="none" strike="noStrike" kern="1200" cap="none" spc="-5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7895" marR="43929" marT="27895" marB="278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657545"/>
                  </a:ext>
                </a:extLst>
              </a:tr>
            </a:tbl>
          </a:graphicData>
        </a:graphic>
      </p:graphicFrame>
      <p:sp>
        <p:nvSpPr>
          <p:cNvPr id="31" name="Chevron 136">
            <a:extLst>
              <a:ext uri="{FF2B5EF4-FFF2-40B4-BE49-F238E27FC236}">
                <a16:creationId xmlns:a16="http://schemas.microsoft.com/office/drawing/2014/main" id="{802A0872-2E7E-4687-B457-EA5F97F398F8}"/>
              </a:ext>
            </a:extLst>
          </p:cNvPr>
          <p:cNvSpPr/>
          <p:nvPr/>
        </p:nvSpPr>
        <p:spPr>
          <a:xfrm>
            <a:off x="2564004" y="1081062"/>
            <a:ext cx="2701644" cy="167872"/>
          </a:xfrm>
          <a:prstGeom prst="chevron">
            <a:avLst>
              <a:gd name="adj" fmla="val 42080"/>
            </a:avLst>
          </a:prstGeom>
          <a:solidFill>
            <a:sysClr val="window" lastClr="FFFFFF">
              <a:lumMod val="95000"/>
            </a:sysClr>
          </a:solidFill>
          <a:ln w="9525" cap="flat" cmpd="sng" algn="ctr">
            <a:noFill/>
            <a:prstDash val="solid"/>
          </a:ln>
          <a:effectLst/>
        </p:spPr>
        <p:txBody>
          <a:bodyPr rtlCol="0" anchor="ctr"/>
          <a:lstStyle/>
          <a:p>
            <a:pPr algn="ctr" defTabSz="743749">
              <a:defRPr/>
            </a:pPr>
            <a:r>
              <a:rPr lang="en-AU" sz="732" b="1" kern="0" dirty="0">
                <a:solidFill>
                  <a:prstClr val="black"/>
                </a:solidFill>
                <a:cs typeface="Arial" panose="020B0604020202020204" pitchFamily="34" charset="0"/>
              </a:rPr>
              <a:t>Key Deliverables</a:t>
            </a:r>
          </a:p>
        </p:txBody>
      </p:sp>
      <p:sp>
        <p:nvSpPr>
          <p:cNvPr id="32" name="Pentagon 137">
            <a:extLst>
              <a:ext uri="{FF2B5EF4-FFF2-40B4-BE49-F238E27FC236}">
                <a16:creationId xmlns:a16="http://schemas.microsoft.com/office/drawing/2014/main" id="{58CDCC58-B9EE-4762-9A93-3F7F176C24BA}"/>
              </a:ext>
            </a:extLst>
          </p:cNvPr>
          <p:cNvSpPr/>
          <p:nvPr/>
        </p:nvSpPr>
        <p:spPr>
          <a:xfrm>
            <a:off x="918638" y="1081062"/>
            <a:ext cx="1612980" cy="164086"/>
          </a:xfrm>
          <a:prstGeom prst="homePlate">
            <a:avLst>
              <a:gd name="adj" fmla="val 41814"/>
            </a:avLst>
          </a:prstGeom>
          <a:solidFill>
            <a:srgbClr val="00B0F0"/>
          </a:solidFill>
          <a:ln w="9525" cap="flat" cmpd="sng" algn="ctr">
            <a:noFill/>
            <a:prstDash val="solid"/>
          </a:ln>
          <a:effectLst/>
        </p:spPr>
        <p:txBody>
          <a:bodyPr rtlCol="0" anchor="ctr"/>
          <a:lstStyle/>
          <a:p>
            <a:pPr algn="ctr" defTabSz="743749">
              <a:defRPr/>
            </a:pPr>
            <a:r>
              <a:rPr lang="en-AU" sz="732" b="1" kern="0" dirty="0">
                <a:solidFill>
                  <a:srgbClr val="FFFFFF"/>
                </a:solidFill>
                <a:cs typeface="Arial" panose="020B0604020202020204" pitchFamily="34" charset="0"/>
              </a:rPr>
              <a:t>Initiatives</a:t>
            </a:r>
          </a:p>
        </p:txBody>
      </p:sp>
      <p:sp>
        <p:nvSpPr>
          <p:cNvPr id="33" name="Chevron 6">
            <a:extLst>
              <a:ext uri="{FF2B5EF4-FFF2-40B4-BE49-F238E27FC236}">
                <a16:creationId xmlns:a16="http://schemas.microsoft.com/office/drawing/2014/main" id="{604C19D8-4C43-4687-B366-9E3474DBBE66}"/>
              </a:ext>
            </a:extLst>
          </p:cNvPr>
          <p:cNvSpPr/>
          <p:nvPr/>
        </p:nvSpPr>
        <p:spPr>
          <a:xfrm>
            <a:off x="5320849" y="1081062"/>
            <a:ext cx="2767538" cy="167872"/>
          </a:xfrm>
          <a:prstGeom prst="chevron">
            <a:avLst>
              <a:gd name="adj" fmla="val 42080"/>
            </a:avLst>
          </a:prstGeom>
          <a:solidFill>
            <a:sysClr val="windowText" lastClr="000000"/>
          </a:solidFill>
          <a:ln w="9525" cap="flat" cmpd="sng" algn="ctr">
            <a:noFill/>
            <a:prstDash val="solid"/>
          </a:ln>
          <a:effectLst/>
        </p:spPr>
        <p:txBody>
          <a:bodyPr rtlCol="0" anchor="ctr"/>
          <a:lstStyle/>
          <a:p>
            <a:pPr algn="ctr" defTabSz="557881">
              <a:defRPr/>
            </a:pPr>
            <a:r>
              <a:rPr lang="en-AU" sz="732" b="1" kern="0" dirty="0">
                <a:solidFill>
                  <a:prstClr val="white"/>
                </a:solidFill>
                <a:cs typeface="Arial" panose="020B0604020202020204" pitchFamily="34" charset="0"/>
              </a:rPr>
              <a:t>Priorities</a:t>
            </a:r>
          </a:p>
        </p:txBody>
      </p:sp>
      <p:sp>
        <p:nvSpPr>
          <p:cNvPr id="34" name="Oval 33">
            <a:extLst>
              <a:ext uri="{FF2B5EF4-FFF2-40B4-BE49-F238E27FC236}">
                <a16:creationId xmlns:a16="http://schemas.microsoft.com/office/drawing/2014/main" id="{9F6BE62D-EF27-4DB7-A84A-0D7F7A88F9BB}"/>
              </a:ext>
            </a:extLst>
          </p:cNvPr>
          <p:cNvSpPr/>
          <p:nvPr/>
        </p:nvSpPr>
        <p:spPr bwMode="gray">
          <a:xfrm>
            <a:off x="970663" y="1538250"/>
            <a:ext cx="131788" cy="131788"/>
          </a:xfrm>
          <a:prstGeom prst="ellipse">
            <a:avLst/>
          </a:prstGeom>
          <a:solidFill>
            <a:srgbClr val="00A1DE"/>
          </a:solidFill>
          <a:ln w="19050" algn="ctr">
            <a:noFill/>
            <a:miter lim="800000"/>
            <a:headEnd/>
            <a:tailEnd/>
          </a:ln>
        </p:spPr>
        <p:txBody>
          <a:bodyPr rot="0" spcFirstLastPara="0" vertOverflow="overflow" horzOverflow="overflow" vert="horz" wrap="square" lIns="54240" tIns="54240" rIns="54240" bIns="54240" numCol="1" spcCol="0" rtlCol="0" fromWordArt="0" anchor="ctr" anchorCtr="0" forceAA="0" compatLnSpc="1">
            <a:prstTxWarp prst="textNoShape">
              <a:avLst/>
            </a:prstTxWarp>
            <a:noAutofit/>
          </a:bodyPr>
          <a:lstStyle/>
          <a:p>
            <a:pPr algn="ctr" defTabSz="743749">
              <a:lnSpc>
                <a:spcPct val="106000"/>
              </a:lnSpc>
            </a:pPr>
            <a:r>
              <a:rPr lang="en-AU" sz="610" b="1" dirty="0">
                <a:solidFill>
                  <a:prstClr val="white"/>
                </a:solidFill>
                <a:cs typeface="Arial" panose="020B0604020202020204" pitchFamily="34" charset="0"/>
              </a:rPr>
              <a:t>1</a:t>
            </a:r>
          </a:p>
        </p:txBody>
      </p:sp>
      <p:sp>
        <p:nvSpPr>
          <p:cNvPr id="35" name="Oval 34">
            <a:extLst>
              <a:ext uri="{FF2B5EF4-FFF2-40B4-BE49-F238E27FC236}">
                <a16:creationId xmlns:a16="http://schemas.microsoft.com/office/drawing/2014/main" id="{70BD8212-BE17-4E1C-8800-0A5913A465A3}"/>
              </a:ext>
            </a:extLst>
          </p:cNvPr>
          <p:cNvSpPr/>
          <p:nvPr/>
        </p:nvSpPr>
        <p:spPr bwMode="gray">
          <a:xfrm>
            <a:off x="970663" y="2004449"/>
            <a:ext cx="131788" cy="131788"/>
          </a:xfrm>
          <a:prstGeom prst="ellipse">
            <a:avLst/>
          </a:prstGeom>
          <a:solidFill>
            <a:srgbClr val="00A1DE"/>
          </a:solidFill>
          <a:ln w="19050" algn="ctr">
            <a:noFill/>
            <a:miter lim="800000"/>
            <a:headEnd/>
            <a:tailEnd/>
          </a:ln>
        </p:spPr>
        <p:txBody>
          <a:bodyPr rot="0" spcFirstLastPara="0" vertOverflow="overflow" horzOverflow="overflow" vert="horz" wrap="square" lIns="54240" tIns="54240" rIns="54240" bIns="54240" numCol="1" spcCol="0" rtlCol="0" fromWordArt="0" anchor="ctr" anchorCtr="0" forceAA="0" compatLnSpc="1">
            <a:prstTxWarp prst="textNoShape">
              <a:avLst/>
            </a:prstTxWarp>
            <a:noAutofit/>
          </a:bodyPr>
          <a:lstStyle/>
          <a:p>
            <a:pPr algn="ctr" defTabSz="743749">
              <a:lnSpc>
                <a:spcPct val="106000"/>
              </a:lnSpc>
            </a:pPr>
            <a:r>
              <a:rPr lang="en-AU" sz="610" b="1" dirty="0">
                <a:solidFill>
                  <a:prstClr val="white"/>
                </a:solidFill>
                <a:cs typeface="Arial" panose="020B0604020202020204" pitchFamily="34" charset="0"/>
              </a:rPr>
              <a:t>2</a:t>
            </a:r>
          </a:p>
        </p:txBody>
      </p:sp>
      <p:sp>
        <p:nvSpPr>
          <p:cNvPr id="36" name="Oval 35">
            <a:extLst>
              <a:ext uri="{FF2B5EF4-FFF2-40B4-BE49-F238E27FC236}">
                <a16:creationId xmlns:a16="http://schemas.microsoft.com/office/drawing/2014/main" id="{CB03513F-E3C7-438D-8A7D-C432C94E191E}"/>
              </a:ext>
            </a:extLst>
          </p:cNvPr>
          <p:cNvSpPr/>
          <p:nvPr/>
        </p:nvSpPr>
        <p:spPr bwMode="gray">
          <a:xfrm>
            <a:off x="970663" y="3345304"/>
            <a:ext cx="131788" cy="131788"/>
          </a:xfrm>
          <a:prstGeom prst="ellipse">
            <a:avLst/>
          </a:prstGeom>
          <a:solidFill>
            <a:srgbClr val="00A1DE"/>
          </a:solidFill>
          <a:ln w="19050" algn="ctr">
            <a:noFill/>
            <a:miter lim="800000"/>
            <a:headEnd/>
            <a:tailEnd/>
          </a:ln>
        </p:spPr>
        <p:txBody>
          <a:bodyPr rot="0" spcFirstLastPara="0" vertOverflow="overflow" horzOverflow="overflow" vert="horz" wrap="square" lIns="54240" tIns="54240" rIns="54240" bIns="54240" numCol="1" spcCol="0" rtlCol="0" fromWordArt="0" anchor="ctr" anchorCtr="0" forceAA="0" compatLnSpc="1">
            <a:prstTxWarp prst="textNoShape">
              <a:avLst/>
            </a:prstTxWarp>
            <a:noAutofit/>
          </a:bodyPr>
          <a:lstStyle/>
          <a:p>
            <a:pPr algn="ctr" defTabSz="743749">
              <a:lnSpc>
                <a:spcPct val="106000"/>
              </a:lnSpc>
            </a:pPr>
            <a:r>
              <a:rPr lang="en-AU" sz="610" b="1" dirty="0">
                <a:solidFill>
                  <a:prstClr val="white"/>
                </a:solidFill>
                <a:cs typeface="Arial" panose="020B0604020202020204" pitchFamily="34" charset="0"/>
              </a:rPr>
              <a:t>5</a:t>
            </a:r>
          </a:p>
        </p:txBody>
      </p:sp>
      <p:sp>
        <p:nvSpPr>
          <p:cNvPr id="37" name="Oval 36">
            <a:extLst>
              <a:ext uri="{FF2B5EF4-FFF2-40B4-BE49-F238E27FC236}">
                <a16:creationId xmlns:a16="http://schemas.microsoft.com/office/drawing/2014/main" id="{EBAFE55F-3390-4857-9B26-CDC59CE31AF4}"/>
              </a:ext>
            </a:extLst>
          </p:cNvPr>
          <p:cNvSpPr/>
          <p:nvPr/>
        </p:nvSpPr>
        <p:spPr bwMode="gray">
          <a:xfrm>
            <a:off x="970663" y="2468726"/>
            <a:ext cx="131788" cy="131788"/>
          </a:xfrm>
          <a:prstGeom prst="ellipse">
            <a:avLst/>
          </a:prstGeom>
          <a:solidFill>
            <a:srgbClr val="00A1DE"/>
          </a:solidFill>
          <a:ln w="19050" algn="ctr">
            <a:noFill/>
            <a:miter lim="800000"/>
            <a:headEnd/>
            <a:tailEnd/>
          </a:ln>
        </p:spPr>
        <p:txBody>
          <a:bodyPr rot="0" spcFirstLastPara="0" vertOverflow="overflow" horzOverflow="overflow" vert="horz" wrap="square" lIns="54240" tIns="54240" rIns="54240" bIns="54240" numCol="1" spcCol="0" rtlCol="0" fromWordArt="0" anchor="ctr" anchorCtr="0" forceAA="0" compatLnSpc="1">
            <a:prstTxWarp prst="textNoShape">
              <a:avLst/>
            </a:prstTxWarp>
            <a:noAutofit/>
          </a:bodyPr>
          <a:lstStyle/>
          <a:p>
            <a:pPr algn="ctr" defTabSz="743749">
              <a:lnSpc>
                <a:spcPct val="106000"/>
              </a:lnSpc>
            </a:pPr>
            <a:r>
              <a:rPr lang="en-AU" sz="610" b="1" dirty="0">
                <a:solidFill>
                  <a:prstClr val="white"/>
                </a:solidFill>
                <a:cs typeface="Arial" panose="020B0604020202020204" pitchFamily="34" charset="0"/>
              </a:rPr>
              <a:t>3</a:t>
            </a:r>
          </a:p>
        </p:txBody>
      </p:sp>
      <p:sp>
        <p:nvSpPr>
          <p:cNvPr id="38" name="Oval 37">
            <a:extLst>
              <a:ext uri="{FF2B5EF4-FFF2-40B4-BE49-F238E27FC236}">
                <a16:creationId xmlns:a16="http://schemas.microsoft.com/office/drawing/2014/main" id="{01C892F0-8870-4296-8A02-4BCE5A9F1D2D}"/>
              </a:ext>
            </a:extLst>
          </p:cNvPr>
          <p:cNvSpPr/>
          <p:nvPr/>
        </p:nvSpPr>
        <p:spPr bwMode="gray">
          <a:xfrm>
            <a:off x="970663" y="2922701"/>
            <a:ext cx="131788" cy="131788"/>
          </a:xfrm>
          <a:prstGeom prst="ellipse">
            <a:avLst/>
          </a:prstGeom>
          <a:solidFill>
            <a:srgbClr val="00A1DE"/>
          </a:solidFill>
          <a:ln w="19050" algn="ctr">
            <a:noFill/>
            <a:miter lim="800000"/>
            <a:headEnd/>
            <a:tailEnd/>
          </a:ln>
        </p:spPr>
        <p:txBody>
          <a:bodyPr rot="0" spcFirstLastPara="0" vertOverflow="overflow" horzOverflow="overflow" vert="horz" wrap="square" lIns="54240" tIns="54240" rIns="54240" bIns="54240" numCol="1" spcCol="0" rtlCol="0" fromWordArt="0" anchor="ctr" anchorCtr="0" forceAA="0" compatLnSpc="1">
            <a:prstTxWarp prst="textNoShape">
              <a:avLst/>
            </a:prstTxWarp>
            <a:noAutofit/>
          </a:bodyPr>
          <a:lstStyle/>
          <a:p>
            <a:pPr algn="ctr" defTabSz="743749">
              <a:lnSpc>
                <a:spcPct val="106000"/>
              </a:lnSpc>
            </a:pPr>
            <a:r>
              <a:rPr lang="en-AU" sz="610" b="1" dirty="0">
                <a:solidFill>
                  <a:prstClr val="white"/>
                </a:solidFill>
                <a:cs typeface="Arial" panose="020B0604020202020204" pitchFamily="34" charset="0"/>
              </a:rPr>
              <a:t>4</a:t>
            </a:r>
          </a:p>
        </p:txBody>
      </p:sp>
      <p:sp>
        <p:nvSpPr>
          <p:cNvPr id="39" name="Oval 38">
            <a:extLst>
              <a:ext uri="{FF2B5EF4-FFF2-40B4-BE49-F238E27FC236}">
                <a16:creationId xmlns:a16="http://schemas.microsoft.com/office/drawing/2014/main" id="{4BF58CA5-CF7A-4A06-A399-2E770C1E921D}"/>
              </a:ext>
            </a:extLst>
          </p:cNvPr>
          <p:cNvSpPr/>
          <p:nvPr/>
        </p:nvSpPr>
        <p:spPr bwMode="gray">
          <a:xfrm>
            <a:off x="970663" y="3770194"/>
            <a:ext cx="131788" cy="131788"/>
          </a:xfrm>
          <a:prstGeom prst="ellipse">
            <a:avLst/>
          </a:prstGeom>
          <a:solidFill>
            <a:srgbClr val="00A1DE"/>
          </a:solidFill>
          <a:ln w="19050" algn="ctr">
            <a:noFill/>
            <a:miter lim="800000"/>
            <a:headEnd/>
            <a:tailEnd/>
          </a:ln>
        </p:spPr>
        <p:txBody>
          <a:bodyPr rot="0" spcFirstLastPara="0" vertOverflow="overflow" horzOverflow="overflow" vert="horz" wrap="square" lIns="54240" tIns="54240" rIns="54240" bIns="54240" numCol="1" spcCol="0" rtlCol="0" fromWordArt="0" anchor="ctr" anchorCtr="0" forceAA="0" compatLnSpc="1">
            <a:prstTxWarp prst="textNoShape">
              <a:avLst/>
            </a:prstTxWarp>
            <a:noAutofit/>
          </a:bodyPr>
          <a:lstStyle/>
          <a:p>
            <a:pPr algn="ctr" defTabSz="743749">
              <a:lnSpc>
                <a:spcPct val="106000"/>
              </a:lnSpc>
            </a:pPr>
            <a:r>
              <a:rPr lang="en-AU" sz="610" b="1" dirty="0">
                <a:solidFill>
                  <a:prstClr val="white"/>
                </a:solidFill>
                <a:cs typeface="Arial" panose="020B0604020202020204" pitchFamily="34" charset="0"/>
              </a:rPr>
              <a:t>6</a:t>
            </a:r>
          </a:p>
        </p:txBody>
      </p:sp>
      <p:sp>
        <p:nvSpPr>
          <p:cNvPr id="40" name="Oval 39">
            <a:extLst>
              <a:ext uri="{FF2B5EF4-FFF2-40B4-BE49-F238E27FC236}">
                <a16:creationId xmlns:a16="http://schemas.microsoft.com/office/drawing/2014/main" id="{DA5AD9ED-1EBC-4225-AFEC-794F042B8D05}"/>
              </a:ext>
            </a:extLst>
          </p:cNvPr>
          <p:cNvSpPr/>
          <p:nvPr/>
        </p:nvSpPr>
        <p:spPr bwMode="gray">
          <a:xfrm>
            <a:off x="970663" y="4221883"/>
            <a:ext cx="131788" cy="131788"/>
          </a:xfrm>
          <a:prstGeom prst="ellipse">
            <a:avLst/>
          </a:prstGeom>
          <a:solidFill>
            <a:srgbClr val="00A1DE"/>
          </a:solidFill>
          <a:ln w="19050" algn="ctr">
            <a:noFill/>
            <a:miter lim="800000"/>
            <a:headEnd/>
            <a:tailEnd/>
          </a:ln>
        </p:spPr>
        <p:txBody>
          <a:bodyPr rot="0" spcFirstLastPara="0" vertOverflow="overflow" horzOverflow="overflow" vert="horz" wrap="square" lIns="54240" tIns="54240" rIns="54240" bIns="54240" numCol="1" spcCol="0" rtlCol="0" fromWordArt="0" anchor="ctr" anchorCtr="0" forceAA="0" compatLnSpc="1">
            <a:prstTxWarp prst="textNoShape">
              <a:avLst/>
            </a:prstTxWarp>
            <a:noAutofit/>
          </a:bodyPr>
          <a:lstStyle/>
          <a:p>
            <a:pPr algn="ctr" defTabSz="743749">
              <a:lnSpc>
                <a:spcPct val="106000"/>
              </a:lnSpc>
            </a:pPr>
            <a:r>
              <a:rPr lang="en-AU" sz="610" b="1" dirty="0">
                <a:solidFill>
                  <a:prstClr val="white"/>
                </a:solidFill>
                <a:cs typeface="Arial" panose="020B0604020202020204" pitchFamily="34" charset="0"/>
              </a:rPr>
              <a:t>7</a:t>
            </a:r>
          </a:p>
        </p:txBody>
      </p:sp>
      <p:sp>
        <p:nvSpPr>
          <p:cNvPr id="42" name="Rectangle 41">
            <a:extLst>
              <a:ext uri="{FF2B5EF4-FFF2-40B4-BE49-F238E27FC236}">
                <a16:creationId xmlns:a16="http://schemas.microsoft.com/office/drawing/2014/main" id="{A4AAB59F-FEA4-4D88-9F63-F6737ADE51F5}"/>
              </a:ext>
            </a:extLst>
          </p:cNvPr>
          <p:cNvSpPr/>
          <p:nvPr/>
        </p:nvSpPr>
        <p:spPr>
          <a:xfrm>
            <a:off x="918638" y="1253510"/>
            <a:ext cx="7169749" cy="213866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3" name="Picture 42" descr="header_strip_100dpi copy.png">
            <a:extLst>
              <a:ext uri="{FF2B5EF4-FFF2-40B4-BE49-F238E27FC236}">
                <a16:creationId xmlns:a16="http://schemas.microsoft.com/office/drawing/2014/main" id="{20393293-ABDD-44ED-B609-40CF9C7D0EA6}"/>
              </a:ext>
            </a:extLst>
          </p:cNvPr>
          <p:cNvPicPr>
            <a:picLocks noChangeAspect="1"/>
          </p:cNvPicPr>
          <p:nvPr/>
        </p:nvPicPr>
        <p:blipFill>
          <a:blip r:embed="rId3"/>
          <a:stretch>
            <a:fillRect/>
          </a:stretch>
        </p:blipFill>
        <p:spPr>
          <a:xfrm>
            <a:off x="-1" y="51"/>
            <a:ext cx="9155113" cy="304710"/>
          </a:xfrm>
          <a:prstGeom prst="rect">
            <a:avLst/>
          </a:prstGeom>
        </p:spPr>
      </p:pic>
      <p:sp>
        <p:nvSpPr>
          <p:cNvPr id="44" name="Title 2">
            <a:extLst>
              <a:ext uri="{FF2B5EF4-FFF2-40B4-BE49-F238E27FC236}">
                <a16:creationId xmlns:a16="http://schemas.microsoft.com/office/drawing/2014/main" id="{F0126B75-6EE7-4AC7-B8E4-C619C00C9FF0}"/>
              </a:ext>
            </a:extLst>
          </p:cNvPr>
          <p:cNvSpPr>
            <a:spLocks noGrp="1"/>
          </p:cNvSpPr>
          <p:nvPr>
            <p:ph type="title"/>
          </p:nvPr>
        </p:nvSpPr>
        <p:spPr>
          <a:xfrm>
            <a:off x="359421" y="310234"/>
            <a:ext cx="8239482" cy="375566"/>
          </a:xfrm>
        </p:spPr>
        <p:txBody>
          <a:bodyPr>
            <a:normAutofit/>
          </a:bodyPr>
          <a:lstStyle/>
          <a:p>
            <a:r>
              <a:rPr lang="en-AU" sz="1500" b="1" dirty="0"/>
              <a:t>Developing a DATA GOVERNANCE PROGRAM OF WORK</a:t>
            </a:r>
          </a:p>
        </p:txBody>
      </p:sp>
    </p:spTree>
    <p:extLst>
      <p:ext uri="{BB962C8B-B14F-4D97-AF65-F5344CB8AC3E}">
        <p14:creationId xmlns:p14="http://schemas.microsoft.com/office/powerpoint/2010/main" val="3081592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54C390E-84E0-AB4E-8805-87A77C80246E}" type="slidenum">
              <a:rPr kumimoji="0" lang="en-US" altLang="en-US" sz="676"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altLang="en-US" sz="676"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34" charset="-128"/>
              <a:cs typeface="+mn-cs"/>
            </a:endParaRPr>
          </a:p>
        </p:txBody>
      </p:sp>
      <p:pic>
        <p:nvPicPr>
          <p:cNvPr id="43" name="Picture 42" descr="header_strip_100dpi copy.png">
            <a:extLst>
              <a:ext uri="{FF2B5EF4-FFF2-40B4-BE49-F238E27FC236}">
                <a16:creationId xmlns:a16="http://schemas.microsoft.com/office/drawing/2014/main" id="{20393293-ABDD-44ED-B609-40CF9C7D0EA6}"/>
              </a:ext>
            </a:extLst>
          </p:cNvPr>
          <p:cNvPicPr>
            <a:picLocks noChangeAspect="1"/>
          </p:cNvPicPr>
          <p:nvPr/>
        </p:nvPicPr>
        <p:blipFill>
          <a:blip r:embed="rId3"/>
          <a:stretch>
            <a:fillRect/>
          </a:stretch>
        </p:blipFill>
        <p:spPr>
          <a:xfrm>
            <a:off x="-1" y="51"/>
            <a:ext cx="9155113" cy="304710"/>
          </a:xfrm>
          <a:prstGeom prst="rect">
            <a:avLst/>
          </a:prstGeom>
        </p:spPr>
      </p:pic>
      <p:sp>
        <p:nvSpPr>
          <p:cNvPr id="3" name="Rectangle 2">
            <a:extLst>
              <a:ext uri="{FF2B5EF4-FFF2-40B4-BE49-F238E27FC236}">
                <a16:creationId xmlns:a16="http://schemas.microsoft.com/office/drawing/2014/main" id="{6187E612-CBFD-42B1-B28A-8473F33B6045}"/>
              </a:ext>
            </a:extLst>
          </p:cNvPr>
          <p:cNvSpPr/>
          <p:nvPr/>
        </p:nvSpPr>
        <p:spPr>
          <a:xfrm>
            <a:off x="2395932" y="2789005"/>
            <a:ext cx="2181623" cy="646331"/>
          </a:xfrm>
          <a:prstGeom prst="rect">
            <a:avLst/>
          </a:prstGeom>
        </p:spPr>
        <p:txBody>
          <a:bodyPr wrap="none">
            <a:spAutoFit/>
          </a:bodyPr>
          <a:lstStyle/>
          <a:p>
            <a:r>
              <a:rPr lang="en-AU" sz="3600" b="1" dirty="0">
                <a:solidFill>
                  <a:srgbClr val="0070C0"/>
                </a:solidFill>
                <a:latin typeface="+mn-lt"/>
              </a:rPr>
              <a:t>Questions</a:t>
            </a:r>
            <a:r>
              <a:rPr lang="en-AU" b="1" dirty="0">
                <a:solidFill>
                  <a:srgbClr val="0070C0"/>
                </a:solidFill>
              </a:rPr>
              <a:t> </a:t>
            </a:r>
            <a:endParaRPr lang="en-AU" dirty="0">
              <a:solidFill>
                <a:srgbClr val="0070C0"/>
              </a:solidFill>
            </a:endParaRPr>
          </a:p>
        </p:txBody>
      </p:sp>
      <p:pic>
        <p:nvPicPr>
          <p:cNvPr id="10" name="Graphic 9" descr="Raised hand">
            <a:extLst>
              <a:ext uri="{FF2B5EF4-FFF2-40B4-BE49-F238E27FC236}">
                <a16:creationId xmlns:a16="http://schemas.microsoft.com/office/drawing/2014/main" id="{F06D4CFA-08F4-4243-932A-76546BA666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0700" y="2606375"/>
            <a:ext cx="914400" cy="914400"/>
          </a:xfrm>
          <a:prstGeom prst="rect">
            <a:avLst/>
          </a:prstGeom>
        </p:spPr>
      </p:pic>
      <p:sp>
        <p:nvSpPr>
          <p:cNvPr id="28" name="Rectangle 27">
            <a:extLst>
              <a:ext uri="{FF2B5EF4-FFF2-40B4-BE49-F238E27FC236}">
                <a16:creationId xmlns:a16="http://schemas.microsoft.com/office/drawing/2014/main" id="{8C46D84E-3A0B-40BB-A2A6-EBBBA1973891}"/>
              </a:ext>
            </a:extLst>
          </p:cNvPr>
          <p:cNvSpPr/>
          <p:nvPr/>
        </p:nvSpPr>
        <p:spPr>
          <a:xfrm>
            <a:off x="214309" y="870960"/>
            <a:ext cx="2784417" cy="646331"/>
          </a:xfrm>
          <a:prstGeom prst="rect">
            <a:avLst/>
          </a:prstGeom>
        </p:spPr>
        <p:txBody>
          <a:bodyPr wrap="none">
            <a:spAutoFit/>
          </a:bodyPr>
          <a:lstStyle/>
          <a:p>
            <a:r>
              <a:rPr lang="en-AU" sz="3600" b="1" dirty="0">
                <a:solidFill>
                  <a:srgbClr val="0070C0"/>
                </a:solidFill>
                <a:latin typeface="+mn-lt"/>
              </a:rPr>
              <a:t>Thank You !!!</a:t>
            </a:r>
            <a:r>
              <a:rPr lang="en-AU" b="1" dirty="0">
                <a:solidFill>
                  <a:srgbClr val="0070C0"/>
                </a:solidFill>
              </a:rPr>
              <a:t> </a:t>
            </a:r>
            <a:endParaRPr lang="en-AU" dirty="0">
              <a:solidFill>
                <a:srgbClr val="0070C0"/>
              </a:solidFill>
            </a:endParaRPr>
          </a:p>
        </p:txBody>
      </p:sp>
    </p:spTree>
    <p:extLst>
      <p:ext uri="{BB962C8B-B14F-4D97-AF65-F5344CB8AC3E}">
        <p14:creationId xmlns:p14="http://schemas.microsoft.com/office/powerpoint/2010/main" val="227592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34000" contrast="-70000"/>
                    </a14:imgEffect>
                  </a14:imgLayer>
                </a14:imgProps>
              </a:ext>
              <a:ext uri="{28A0092B-C50C-407E-A947-70E740481C1C}">
                <a14:useLocalDpi xmlns:a14="http://schemas.microsoft.com/office/drawing/2010/main" val="0"/>
              </a:ext>
            </a:extLst>
          </a:blip>
          <a:srcRect/>
          <a:stretch>
            <a:fillRect/>
          </a:stretch>
        </p:blipFill>
        <p:spPr bwMode="auto">
          <a:xfrm>
            <a:off x="2032202" y="1212893"/>
            <a:ext cx="3687805" cy="328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9378" y="562668"/>
            <a:ext cx="8227167" cy="320088"/>
          </a:xfrm>
          <a:prstGeom prst="rect">
            <a:avLst/>
          </a:prstGeom>
        </p:spPr>
        <p:txBody>
          <a:bodyPr vert="horz" wrap="square" lIns="0" tIns="0" rIns="0" bIns="0" rtlCol="0">
            <a:spAutoFit/>
          </a:bodyPr>
          <a:lstStyle>
            <a:defPPr>
              <a:defRPr lang="en-US"/>
            </a:defPPr>
            <a:lvl1pPr marR="0" lvl="0" indent="0" fontAlgn="auto">
              <a:lnSpc>
                <a:spcPts val="2300"/>
              </a:lnSpc>
              <a:spcBef>
                <a:spcPts val="0"/>
              </a:spcBef>
              <a:spcAft>
                <a:spcPts val="0"/>
              </a:spcAft>
              <a:buClrTx/>
              <a:buSzTx/>
              <a:buFont typeface="Arial" pitchFamily="34" charset="0"/>
              <a:buNone/>
              <a:tabLst/>
              <a:defRPr kumimoji="0" sz="2100" b="0" i="0" u="none" strike="noStrike" cap="none" spc="0" normalizeH="0" baseline="0">
                <a:ln>
                  <a:noFill/>
                </a:ln>
                <a:solidFill>
                  <a:srgbClr val="4E4E4D"/>
                </a:solidFill>
                <a:effectLst/>
                <a:uLnTx/>
                <a:uFillTx/>
                <a:latin typeface="Calibri"/>
              </a:defRPr>
            </a:lvl1pPr>
            <a:lvl2pPr indent="0" algn="ctr">
              <a:lnSpc>
                <a:spcPts val="1500"/>
              </a:lnSpc>
              <a:spcBef>
                <a:spcPts val="425"/>
              </a:spcBef>
              <a:buClr>
                <a:schemeClr val="bg2"/>
              </a:buClr>
              <a:buFont typeface="Arial" pitchFamily="34" charset="0"/>
              <a:buNone/>
              <a:defRPr sz="1100">
                <a:solidFill>
                  <a:schemeClr val="tx1">
                    <a:tint val="75000"/>
                  </a:schemeClr>
                </a:solidFill>
              </a:defRPr>
            </a:lvl2pPr>
            <a:lvl3pPr indent="0" algn="ctr">
              <a:lnSpc>
                <a:spcPts val="1500"/>
              </a:lnSpc>
              <a:spcBef>
                <a:spcPts val="425"/>
              </a:spcBef>
              <a:buClr>
                <a:schemeClr val="bg2"/>
              </a:buClr>
              <a:buFont typeface="Arial" pitchFamily="34" charset="0"/>
              <a:buNone/>
              <a:defRPr sz="1100">
                <a:solidFill>
                  <a:schemeClr val="tx1">
                    <a:tint val="75000"/>
                  </a:schemeClr>
                </a:solidFill>
              </a:defRPr>
            </a:lvl3pPr>
            <a:lvl4pPr indent="0" algn="ctr">
              <a:lnSpc>
                <a:spcPts val="1500"/>
              </a:lnSpc>
              <a:spcBef>
                <a:spcPts val="283"/>
              </a:spcBef>
              <a:buClr>
                <a:schemeClr val="bg2"/>
              </a:buClr>
              <a:buFont typeface="Arial" pitchFamily="34" charset="0"/>
              <a:buNone/>
              <a:defRPr sz="1100">
                <a:solidFill>
                  <a:schemeClr val="tx1">
                    <a:tint val="75000"/>
                  </a:schemeClr>
                </a:solidFill>
              </a:defRPr>
            </a:lvl4pPr>
            <a:lvl5pPr indent="0" algn="ctr">
              <a:lnSpc>
                <a:spcPts val="2300"/>
              </a:lnSpc>
              <a:spcBef>
                <a:spcPts val="1984"/>
              </a:spcBef>
              <a:buFontTx/>
              <a:buNone/>
              <a:defRPr sz="2100" baseline="0">
                <a:solidFill>
                  <a:schemeClr val="tx1">
                    <a:tint val="75000"/>
                  </a:schemeClr>
                </a:solidFill>
                <a:latin typeface="+mj-lt"/>
              </a:defRPr>
            </a:lvl5pPr>
            <a:lvl6pPr indent="0" algn="ctr">
              <a:lnSpc>
                <a:spcPts val="1900"/>
              </a:lnSpc>
              <a:spcBef>
                <a:spcPts val="1984"/>
              </a:spcBef>
              <a:buFontTx/>
              <a:buNone/>
              <a:defRPr sz="1700">
                <a:solidFill>
                  <a:schemeClr val="tx1">
                    <a:tint val="75000"/>
                  </a:schemeClr>
                </a:solidFill>
                <a:latin typeface="+mj-lt"/>
              </a:defRPr>
            </a:lvl6pPr>
            <a:lvl7pPr indent="0" algn="ctr">
              <a:lnSpc>
                <a:spcPts val="1500"/>
              </a:lnSpc>
              <a:spcBef>
                <a:spcPts val="1984"/>
              </a:spcBef>
              <a:buFontTx/>
              <a:buNone/>
              <a:defRPr sz="1300" b="1">
                <a:solidFill>
                  <a:schemeClr val="tx1">
                    <a:tint val="75000"/>
                  </a:schemeClr>
                </a:solidFill>
                <a:latin typeface="+mj-lt"/>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defTabSz="686623"/>
            <a:r>
              <a:rPr lang="en-AU" sz="3004" dirty="0">
                <a:solidFill>
                  <a:schemeClr val="tx1"/>
                </a:solidFill>
                <a:latin typeface="Franklin Gothic Medium Cond"/>
                <a:cs typeface="Arial" panose="020B0604020202020204" pitchFamily="34" charset="0"/>
              </a:rPr>
              <a:t>Data Management Strategy: interdependent components</a:t>
            </a:r>
            <a:endParaRPr lang="en-AU" sz="1577" dirty="0">
              <a:solidFill>
                <a:schemeClr val="tx1"/>
              </a:solidFill>
            </a:endParaRPr>
          </a:p>
        </p:txBody>
      </p:sp>
      <p:sp>
        <p:nvSpPr>
          <p:cNvPr id="15" name="TextBox 14"/>
          <p:cNvSpPr txBox="1"/>
          <p:nvPr/>
        </p:nvSpPr>
        <p:spPr>
          <a:xfrm>
            <a:off x="3461459" y="2693239"/>
            <a:ext cx="903190" cy="577466"/>
          </a:xfrm>
          <a:prstGeom prst="rect">
            <a:avLst/>
          </a:prstGeom>
          <a:noFill/>
          <a:ln>
            <a:noFill/>
          </a:ln>
        </p:spPr>
        <p:txBody>
          <a:bodyPr wrap="square" rtlCol="0">
            <a:spAutoFit/>
          </a:bodyPr>
          <a:lstStyle/>
          <a:p>
            <a:pPr algn="ctr" defTabSz="915383"/>
            <a:r>
              <a:rPr lang="en-AU" sz="1051" b="1" dirty="0">
                <a:solidFill>
                  <a:srgbClr val="FFC000"/>
                </a:solidFill>
                <a:effectLst>
                  <a:outerShdw blurRad="38100" dist="38100" dir="2700000" algn="tl">
                    <a:srgbClr val="000000">
                      <a:alpha val="43137"/>
                    </a:srgbClr>
                  </a:outerShdw>
                </a:effectLst>
                <a:latin typeface="Arial Black" panose="020B0A04020102020204" pitchFamily="34" charset="0"/>
              </a:rPr>
              <a:t>Manage &amp; Integrate</a:t>
            </a:r>
          </a:p>
        </p:txBody>
      </p:sp>
      <p:sp>
        <p:nvSpPr>
          <p:cNvPr id="16" name="TextBox 15"/>
          <p:cNvSpPr txBox="1"/>
          <p:nvPr/>
        </p:nvSpPr>
        <p:spPr>
          <a:xfrm>
            <a:off x="4707778" y="2693193"/>
            <a:ext cx="990865" cy="415755"/>
          </a:xfrm>
          <a:prstGeom prst="rect">
            <a:avLst/>
          </a:prstGeom>
          <a:noFill/>
          <a:ln>
            <a:noFill/>
          </a:ln>
        </p:spPr>
        <p:txBody>
          <a:bodyPr wrap="square" rtlCol="0">
            <a:spAutoFit/>
          </a:bodyPr>
          <a:lstStyle/>
          <a:p>
            <a:pPr algn="ctr" defTabSz="915383"/>
            <a:r>
              <a:rPr lang="en-AU" sz="1051" b="1" dirty="0">
                <a:solidFill>
                  <a:srgbClr val="FFC000"/>
                </a:solidFill>
                <a:effectLst>
                  <a:outerShdw blurRad="38100" dist="38100" dir="2700000" algn="tl">
                    <a:srgbClr val="000000">
                      <a:alpha val="43137"/>
                    </a:srgbClr>
                  </a:outerShdw>
                </a:effectLst>
                <a:latin typeface="Arial Black" panose="020B0A04020102020204" pitchFamily="34" charset="0"/>
              </a:rPr>
              <a:t>Use &amp; Share</a:t>
            </a:r>
          </a:p>
        </p:txBody>
      </p:sp>
      <p:sp>
        <p:nvSpPr>
          <p:cNvPr id="17" name="TextBox 16"/>
          <p:cNvSpPr txBox="1"/>
          <p:nvPr/>
        </p:nvSpPr>
        <p:spPr>
          <a:xfrm>
            <a:off x="2065730" y="2693193"/>
            <a:ext cx="1081049" cy="415755"/>
          </a:xfrm>
          <a:prstGeom prst="rect">
            <a:avLst/>
          </a:prstGeom>
          <a:noFill/>
          <a:ln>
            <a:noFill/>
          </a:ln>
        </p:spPr>
        <p:txBody>
          <a:bodyPr wrap="square" rtlCol="0">
            <a:spAutoFit/>
          </a:bodyPr>
          <a:lstStyle/>
          <a:p>
            <a:pPr algn="ctr" defTabSz="915383"/>
            <a:r>
              <a:rPr lang="en-AU" sz="1051" b="1" dirty="0">
                <a:solidFill>
                  <a:srgbClr val="FFC000"/>
                </a:solidFill>
                <a:effectLst>
                  <a:outerShdw blurRad="38100" dist="38100" dir="2700000" algn="tl">
                    <a:srgbClr val="000000">
                      <a:alpha val="43137"/>
                    </a:srgbClr>
                  </a:outerShdw>
                </a:effectLst>
                <a:latin typeface="Arial Black" panose="020B0A04020102020204" pitchFamily="34" charset="0"/>
              </a:rPr>
              <a:t>Source &amp; Ingest</a:t>
            </a:r>
          </a:p>
        </p:txBody>
      </p:sp>
      <p:sp>
        <p:nvSpPr>
          <p:cNvPr id="21" name="Round Diagonal Corner Rectangle 20"/>
          <p:cNvSpPr/>
          <p:nvPr/>
        </p:nvSpPr>
        <p:spPr>
          <a:xfrm>
            <a:off x="2810887" y="2233867"/>
            <a:ext cx="2130435" cy="385732"/>
          </a:xfrm>
          <a:prstGeom prst="round2DiagRect">
            <a:avLst>
              <a:gd name="adj1" fmla="val 48550"/>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prstClr val="black"/>
                </a:solidFill>
                <a:latin typeface="+mj-lt"/>
                <a:cs typeface="Arial" panose="020B0604020202020204" pitchFamily="34" charset="0"/>
              </a:rPr>
              <a:t>Data management principles</a:t>
            </a:r>
          </a:p>
        </p:txBody>
      </p:sp>
      <p:sp>
        <p:nvSpPr>
          <p:cNvPr id="22" name="Round Diagonal Corner Rectangle 21"/>
          <p:cNvSpPr/>
          <p:nvPr/>
        </p:nvSpPr>
        <p:spPr>
          <a:xfrm>
            <a:off x="2762232" y="4210172"/>
            <a:ext cx="2225507" cy="293945"/>
          </a:xfrm>
          <a:prstGeom prst="round2DiagRect">
            <a:avLst>
              <a:gd name="adj1" fmla="val 48046"/>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prstClr val="black"/>
                </a:solidFill>
                <a:latin typeface="+mj-lt"/>
                <a:cs typeface="Arial" panose="020B0604020202020204" pitchFamily="34" charset="0"/>
              </a:rPr>
              <a:t>Data ethics principles</a:t>
            </a:r>
          </a:p>
        </p:txBody>
      </p:sp>
      <p:sp>
        <p:nvSpPr>
          <p:cNvPr id="23" name="Round Diagonal Corner Rectangle 22"/>
          <p:cNvSpPr/>
          <p:nvPr/>
        </p:nvSpPr>
        <p:spPr>
          <a:xfrm>
            <a:off x="6364792" y="1194180"/>
            <a:ext cx="2076727" cy="272819"/>
          </a:xfrm>
          <a:prstGeom prst="round2DiagRect">
            <a:avLst>
              <a:gd name="adj1" fmla="val 39206"/>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schemeClr val="tx1"/>
                </a:solidFill>
                <a:latin typeface="+mj-lt"/>
                <a:cs typeface="Arial" panose="020B0604020202020204" pitchFamily="34" charset="0"/>
              </a:rPr>
              <a:t>Steering Committee</a:t>
            </a:r>
          </a:p>
        </p:txBody>
      </p:sp>
      <p:sp>
        <p:nvSpPr>
          <p:cNvPr id="24" name="Round Diagonal Corner Rectangle 23"/>
          <p:cNvSpPr/>
          <p:nvPr/>
        </p:nvSpPr>
        <p:spPr>
          <a:xfrm>
            <a:off x="2228797" y="3325892"/>
            <a:ext cx="3292375" cy="738470"/>
          </a:xfrm>
          <a:prstGeom prst="round2DiagRect">
            <a:avLst>
              <a:gd name="adj1" fmla="val 46000"/>
              <a:gd name="adj2" fmla="val 0"/>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6623"/>
            <a:r>
              <a:rPr lang="en-AU" sz="1051" dirty="0">
                <a:solidFill>
                  <a:prstClr val="black"/>
                </a:solidFill>
                <a:latin typeface="+mj-lt"/>
                <a:cs typeface="Arial" panose="020B0604020202020204" pitchFamily="34" charset="0"/>
              </a:rPr>
              <a:t>Corporate data management policies, guidelines, procedures &amp; standards aligned to data management principles for each phase of the data lifecycle </a:t>
            </a:r>
          </a:p>
        </p:txBody>
      </p:sp>
      <p:sp>
        <p:nvSpPr>
          <p:cNvPr id="25" name="Round Diagonal Corner Rectangle 24"/>
          <p:cNvSpPr/>
          <p:nvPr/>
        </p:nvSpPr>
        <p:spPr>
          <a:xfrm>
            <a:off x="2838378" y="1186796"/>
            <a:ext cx="2073216" cy="290452"/>
          </a:xfrm>
          <a:prstGeom prst="round2DiagRect">
            <a:avLst>
              <a:gd name="adj1" fmla="val 39068"/>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prstClr val="black"/>
                </a:solidFill>
                <a:latin typeface="+mj-lt"/>
                <a:cs typeface="Arial" panose="020B0604020202020204" pitchFamily="34" charset="0"/>
              </a:rPr>
              <a:t>Data governance framework</a:t>
            </a:r>
          </a:p>
        </p:txBody>
      </p:sp>
      <p:sp>
        <p:nvSpPr>
          <p:cNvPr id="26" name="Round Diagonal Corner Rectangle 25"/>
          <p:cNvSpPr/>
          <p:nvPr/>
        </p:nvSpPr>
        <p:spPr>
          <a:xfrm>
            <a:off x="2762232" y="4645579"/>
            <a:ext cx="2225507" cy="293945"/>
          </a:xfrm>
          <a:prstGeom prst="round2DiagRect">
            <a:avLst>
              <a:gd name="adj1" fmla="val 50000"/>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prstClr val="black"/>
                </a:solidFill>
                <a:latin typeface="+mj-lt"/>
                <a:cs typeface="Arial" panose="020B0604020202020204" pitchFamily="34" charset="0"/>
              </a:rPr>
              <a:t>Data ethics guidelines - DEIA</a:t>
            </a:r>
          </a:p>
        </p:txBody>
      </p:sp>
      <p:sp>
        <p:nvSpPr>
          <p:cNvPr id="28" name="Round Diagonal Corner Rectangle 27"/>
          <p:cNvSpPr/>
          <p:nvPr/>
        </p:nvSpPr>
        <p:spPr>
          <a:xfrm>
            <a:off x="6364792" y="1609813"/>
            <a:ext cx="2076727" cy="274304"/>
          </a:xfrm>
          <a:prstGeom prst="round2DiagRect">
            <a:avLst>
              <a:gd name="adj1" fmla="val 35055"/>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schemeClr val="tx1"/>
                </a:solidFill>
                <a:latin typeface="+mj-lt"/>
                <a:cs typeface="Arial" panose="020B0604020202020204" pitchFamily="34" charset="0"/>
              </a:rPr>
              <a:t>Data stewards framework</a:t>
            </a:r>
          </a:p>
        </p:txBody>
      </p:sp>
      <p:sp>
        <p:nvSpPr>
          <p:cNvPr id="31" name="Round Diagonal Corner Rectangle 30"/>
          <p:cNvSpPr/>
          <p:nvPr/>
        </p:nvSpPr>
        <p:spPr>
          <a:xfrm>
            <a:off x="6364792" y="3009268"/>
            <a:ext cx="2076728" cy="753808"/>
          </a:xfrm>
          <a:prstGeom prst="round2DiagRect">
            <a:avLst>
              <a:gd name="adj1" fmla="val 40856"/>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schemeClr val="tx1"/>
                </a:solidFill>
                <a:latin typeface="+mj-lt"/>
                <a:cs typeface="Arial" panose="020B0604020202020204" pitchFamily="34" charset="0"/>
              </a:rPr>
              <a:t>Data stewards &amp; data users</a:t>
            </a:r>
          </a:p>
          <a:p>
            <a:pPr algn="ctr" defTabSz="686623"/>
            <a:r>
              <a:rPr lang="en-AU" sz="1051" dirty="0">
                <a:solidFill>
                  <a:schemeClr val="tx1"/>
                </a:solidFill>
                <a:latin typeface="+mj-lt"/>
                <a:cs typeface="Arial" panose="020B0604020202020204" pitchFamily="34" charset="0"/>
              </a:rPr>
              <a:t>roles and responsibilities </a:t>
            </a:r>
          </a:p>
          <a:p>
            <a:pPr algn="ctr" defTabSz="686623"/>
            <a:r>
              <a:rPr lang="en-AU" sz="1051" dirty="0">
                <a:solidFill>
                  <a:schemeClr val="tx1"/>
                </a:solidFill>
                <a:latin typeface="+mj-lt"/>
                <a:cs typeface="Arial" panose="020B0604020202020204" pitchFamily="34" charset="0"/>
              </a:rPr>
              <a:t>aligned to corporate DM policy</a:t>
            </a:r>
          </a:p>
        </p:txBody>
      </p:sp>
      <p:cxnSp>
        <p:nvCxnSpPr>
          <p:cNvPr id="33" name="Straight Connector 32"/>
          <p:cNvCxnSpPr>
            <a:cxnSpLocks/>
            <a:stCxn id="21" idx="1"/>
            <a:endCxn id="24" idx="3"/>
          </p:cNvCxnSpPr>
          <p:nvPr/>
        </p:nvCxnSpPr>
        <p:spPr>
          <a:xfrm flipH="1">
            <a:off x="3874985" y="2619599"/>
            <a:ext cx="1120" cy="706293"/>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5" idx="0"/>
            <a:endCxn id="23" idx="2"/>
          </p:cNvCxnSpPr>
          <p:nvPr/>
        </p:nvCxnSpPr>
        <p:spPr>
          <a:xfrm flipV="1">
            <a:off x="4911594" y="1330590"/>
            <a:ext cx="1453199" cy="1432"/>
          </a:xfrm>
          <a:prstGeom prst="bentConnector3">
            <a:avLst>
              <a:gd name="adj1" fmla="val 50000"/>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5" idx="0"/>
            <a:endCxn id="28" idx="2"/>
          </p:cNvCxnSpPr>
          <p:nvPr/>
        </p:nvCxnSpPr>
        <p:spPr>
          <a:xfrm>
            <a:off x="4911594" y="1332022"/>
            <a:ext cx="1453199" cy="414944"/>
          </a:xfrm>
          <a:prstGeom prst="bentConnector3">
            <a:avLst>
              <a:gd name="adj1" fmla="val 50000"/>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3" idx="1"/>
            <a:endCxn id="28" idx="3"/>
          </p:cNvCxnSpPr>
          <p:nvPr/>
        </p:nvCxnSpPr>
        <p:spPr>
          <a:xfrm>
            <a:off x="7403156" y="1466999"/>
            <a:ext cx="0" cy="14281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28" idx="1"/>
            <a:endCxn id="31" idx="3"/>
          </p:cNvCxnSpPr>
          <p:nvPr/>
        </p:nvCxnSpPr>
        <p:spPr>
          <a:xfrm>
            <a:off x="7403156" y="1884117"/>
            <a:ext cx="0" cy="112515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24" idx="0"/>
            <a:endCxn id="31" idx="2"/>
          </p:cNvCxnSpPr>
          <p:nvPr/>
        </p:nvCxnSpPr>
        <p:spPr>
          <a:xfrm flipV="1">
            <a:off x="5521172" y="3386172"/>
            <a:ext cx="843620" cy="3089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Elbow Connector 48"/>
          <p:cNvCxnSpPr>
            <a:cxnSpLocks/>
            <a:stCxn id="31" idx="1"/>
          </p:cNvCxnSpPr>
          <p:nvPr/>
        </p:nvCxnSpPr>
        <p:spPr>
          <a:xfrm rot="5400000">
            <a:off x="5428463" y="2885111"/>
            <a:ext cx="1096729" cy="2852659"/>
          </a:xfrm>
          <a:prstGeom prst="bentConnector2">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2" idx="1"/>
            <a:endCxn id="26" idx="3"/>
          </p:cNvCxnSpPr>
          <p:nvPr/>
        </p:nvCxnSpPr>
        <p:spPr>
          <a:xfrm>
            <a:off x="3874985" y="4504117"/>
            <a:ext cx="0" cy="14146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6" name="Round Diagonal Corner Rectangle 55"/>
          <p:cNvSpPr/>
          <p:nvPr/>
        </p:nvSpPr>
        <p:spPr>
          <a:xfrm>
            <a:off x="2838378" y="1609716"/>
            <a:ext cx="2073216" cy="385732"/>
          </a:xfrm>
          <a:prstGeom prst="round2DiagRect">
            <a:avLst>
              <a:gd name="adj1" fmla="val 39068"/>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prstClr val="black"/>
                </a:solidFill>
                <a:latin typeface="+mj-lt"/>
                <a:cs typeface="Arial" panose="020B0604020202020204" pitchFamily="34" charset="0"/>
              </a:rPr>
              <a:t>Data governance </a:t>
            </a:r>
          </a:p>
          <a:p>
            <a:pPr algn="ctr" defTabSz="686623"/>
            <a:r>
              <a:rPr lang="en-AU" sz="1051" dirty="0">
                <a:solidFill>
                  <a:prstClr val="black"/>
                </a:solidFill>
                <a:latin typeface="+mj-lt"/>
                <a:cs typeface="Arial" panose="020B0604020202020204" pitchFamily="34" charset="0"/>
              </a:rPr>
              <a:t>assurance processes</a:t>
            </a:r>
          </a:p>
        </p:txBody>
      </p:sp>
      <p:cxnSp>
        <p:nvCxnSpPr>
          <p:cNvPr id="70" name="Straight Connector 69"/>
          <p:cNvCxnSpPr>
            <a:cxnSpLocks/>
            <a:stCxn id="25" idx="1"/>
            <a:endCxn id="56" idx="3"/>
          </p:cNvCxnSpPr>
          <p:nvPr/>
        </p:nvCxnSpPr>
        <p:spPr>
          <a:xfrm>
            <a:off x="3874986" y="1477248"/>
            <a:ext cx="0" cy="13246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3" name="Elbow Connector 82"/>
          <p:cNvCxnSpPr>
            <a:cxnSpLocks/>
            <a:stCxn id="56" idx="0"/>
            <a:endCxn id="28" idx="2"/>
          </p:cNvCxnSpPr>
          <p:nvPr/>
        </p:nvCxnSpPr>
        <p:spPr>
          <a:xfrm flipV="1">
            <a:off x="4911594" y="1746965"/>
            <a:ext cx="1453198" cy="55617"/>
          </a:xfrm>
          <a:prstGeom prst="bentConnector3">
            <a:avLst>
              <a:gd name="adj1" fmla="val 50000"/>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9" name="Round Diagonal Corner Rectangle 88"/>
          <p:cNvSpPr/>
          <p:nvPr/>
        </p:nvSpPr>
        <p:spPr>
          <a:xfrm>
            <a:off x="5720007" y="2378067"/>
            <a:ext cx="1132525" cy="274500"/>
          </a:xfrm>
          <a:prstGeom prst="round2DiagRect">
            <a:avLst>
              <a:gd name="adj1" fmla="val 39068"/>
              <a:gd name="adj2" fmla="val 0"/>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686623"/>
            <a:r>
              <a:rPr lang="en-AU" sz="1051" dirty="0">
                <a:solidFill>
                  <a:schemeClr val="tx1"/>
                </a:solidFill>
                <a:latin typeface="+mj-lt"/>
                <a:cs typeface="Arial" panose="020B0604020202020204" pitchFamily="34" charset="0"/>
              </a:rPr>
              <a:t>Data catalogue</a:t>
            </a:r>
          </a:p>
        </p:txBody>
      </p:sp>
      <p:cxnSp>
        <p:nvCxnSpPr>
          <p:cNvPr id="90" name="Elbow Connector 89"/>
          <p:cNvCxnSpPr>
            <a:cxnSpLocks/>
            <a:stCxn id="56" idx="1"/>
            <a:endCxn id="89" idx="3"/>
          </p:cNvCxnSpPr>
          <p:nvPr/>
        </p:nvCxnSpPr>
        <p:spPr>
          <a:xfrm rot="16200000" flipH="1">
            <a:off x="4889319" y="981115"/>
            <a:ext cx="382619" cy="2411284"/>
          </a:xfrm>
          <a:prstGeom prst="bentConnector3">
            <a:avLst>
              <a:gd name="adj1" fmla="val 50000"/>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28" idx="1"/>
            <a:endCxn id="89" idx="0"/>
          </p:cNvCxnSpPr>
          <p:nvPr/>
        </p:nvCxnSpPr>
        <p:spPr>
          <a:xfrm rot="5400000">
            <a:off x="6812244" y="1924405"/>
            <a:ext cx="631200" cy="550624"/>
          </a:xfrm>
          <a:prstGeom prst="bentConnector2">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1" name="Elbow Connector 60"/>
          <p:cNvCxnSpPr>
            <a:cxnSpLocks/>
          </p:cNvCxnSpPr>
          <p:nvPr/>
        </p:nvCxnSpPr>
        <p:spPr>
          <a:xfrm rot="5400000">
            <a:off x="2202053" y="2027217"/>
            <a:ext cx="1699679" cy="1646189"/>
          </a:xfrm>
          <a:prstGeom prst="bentConnector4">
            <a:avLst>
              <a:gd name="adj1" fmla="val 39138"/>
              <a:gd name="adj2" fmla="val 113887"/>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9" name="TextBox 318"/>
          <p:cNvSpPr txBox="1"/>
          <p:nvPr/>
        </p:nvSpPr>
        <p:spPr>
          <a:xfrm>
            <a:off x="104343" y="4016946"/>
            <a:ext cx="1605240" cy="676532"/>
          </a:xfrm>
          <a:prstGeom prst="rect">
            <a:avLst/>
          </a:prstGeom>
          <a:noFill/>
        </p:spPr>
        <p:txBody>
          <a:bodyPr wrap="square" rtlCol="0">
            <a:spAutoFit/>
          </a:bodyPr>
          <a:lstStyle/>
          <a:p>
            <a:pPr defTabSz="685763">
              <a:spcAft>
                <a:spcPts val="451"/>
              </a:spcAft>
            </a:pPr>
            <a:r>
              <a:rPr lang="en-AU" sz="1352" b="1" dirty="0">
                <a:solidFill>
                  <a:schemeClr val="accent2"/>
                </a:solidFill>
              </a:rPr>
              <a:t>Data Ethics</a:t>
            </a:r>
          </a:p>
          <a:p>
            <a:pPr defTabSz="685763">
              <a:spcAft>
                <a:spcPts val="451"/>
              </a:spcAft>
            </a:pPr>
            <a:r>
              <a:rPr lang="en-AU" sz="676" dirty="0"/>
              <a:t>We state our data ethics principles and govern our expected behaviours throughout the three phases</a:t>
            </a:r>
          </a:p>
        </p:txBody>
      </p:sp>
      <p:sp>
        <p:nvSpPr>
          <p:cNvPr id="320" name="TextBox 319"/>
          <p:cNvSpPr txBox="1"/>
          <p:nvPr/>
        </p:nvSpPr>
        <p:spPr>
          <a:xfrm>
            <a:off x="104343" y="2588333"/>
            <a:ext cx="1591674" cy="1349024"/>
          </a:xfrm>
          <a:prstGeom prst="rect">
            <a:avLst/>
          </a:prstGeom>
          <a:noFill/>
        </p:spPr>
        <p:txBody>
          <a:bodyPr wrap="square" rtlCol="0">
            <a:spAutoFit/>
          </a:bodyPr>
          <a:lstStyle/>
          <a:p>
            <a:pPr defTabSz="685763">
              <a:spcAft>
                <a:spcPts val="451"/>
              </a:spcAft>
            </a:pPr>
            <a:r>
              <a:rPr lang="en-AU" sz="1352" b="1" dirty="0">
                <a:solidFill>
                  <a:srgbClr val="0DC0FF"/>
                </a:solidFill>
              </a:rPr>
              <a:t>Data Lifecycle</a:t>
            </a:r>
          </a:p>
          <a:p>
            <a:pPr defTabSz="685763">
              <a:spcAft>
                <a:spcPts val="451"/>
              </a:spcAft>
            </a:pPr>
            <a:r>
              <a:rPr lang="en-AU" sz="676" dirty="0"/>
              <a:t>Deep activity is undertaken to deliver the outcome from phase to phase:</a:t>
            </a:r>
          </a:p>
          <a:p>
            <a:pPr marL="171656" indent="-171656" defTabSz="685763">
              <a:spcAft>
                <a:spcPts val="451"/>
              </a:spcAft>
              <a:buAutoNum type="arabicParenBoth"/>
            </a:pPr>
            <a:r>
              <a:rPr lang="en-AU" sz="676" dirty="0"/>
              <a:t>Data is discovered</a:t>
            </a:r>
          </a:p>
          <a:p>
            <a:pPr marL="171656" indent="-171656" defTabSz="685763">
              <a:spcAft>
                <a:spcPts val="451"/>
              </a:spcAft>
              <a:buAutoNum type="arabicParenBoth"/>
            </a:pPr>
            <a:r>
              <a:rPr lang="en-AU" sz="676" dirty="0"/>
              <a:t>Data is accessed for preparation</a:t>
            </a:r>
          </a:p>
          <a:p>
            <a:pPr marL="171656" indent="-171656" defTabSz="685763">
              <a:spcAft>
                <a:spcPts val="451"/>
              </a:spcAft>
              <a:buAutoNum type="arabicParenBoth"/>
            </a:pPr>
            <a:r>
              <a:rPr lang="en-AU" sz="676" dirty="0"/>
              <a:t>Data is useable for consumption as well as sharing</a:t>
            </a:r>
          </a:p>
          <a:p>
            <a:pPr marL="171656" indent="-171656" defTabSz="685763">
              <a:spcAft>
                <a:spcPts val="451"/>
              </a:spcAft>
              <a:buAutoNum type="arabicParenBoth"/>
            </a:pPr>
            <a:r>
              <a:rPr lang="en-AU" sz="676" dirty="0"/>
              <a:t>Data is Valued </a:t>
            </a:r>
          </a:p>
        </p:txBody>
      </p:sp>
      <p:sp>
        <p:nvSpPr>
          <p:cNvPr id="321" name="TextBox 320"/>
          <p:cNvSpPr txBox="1"/>
          <p:nvPr/>
        </p:nvSpPr>
        <p:spPr>
          <a:xfrm>
            <a:off x="104343" y="1140584"/>
            <a:ext cx="2150167" cy="572529"/>
          </a:xfrm>
          <a:prstGeom prst="rect">
            <a:avLst/>
          </a:prstGeom>
          <a:noFill/>
        </p:spPr>
        <p:txBody>
          <a:bodyPr wrap="square" rtlCol="0">
            <a:spAutoFit/>
          </a:bodyPr>
          <a:lstStyle/>
          <a:p>
            <a:pPr defTabSz="685763">
              <a:spcAft>
                <a:spcPts val="451"/>
              </a:spcAft>
            </a:pPr>
            <a:r>
              <a:rPr lang="en-AU" sz="1352" b="1" dirty="0">
                <a:solidFill>
                  <a:srgbClr val="92D050"/>
                </a:solidFill>
              </a:rPr>
              <a:t>Data Governance</a:t>
            </a:r>
          </a:p>
          <a:p>
            <a:pPr defTabSz="685763">
              <a:spcAft>
                <a:spcPts val="451"/>
              </a:spcAft>
            </a:pPr>
            <a:r>
              <a:rPr lang="en-AU" sz="676" dirty="0"/>
              <a:t>We oversee and govern our data activities by monitoring throughout the three phases</a:t>
            </a:r>
            <a:r>
              <a:rPr lang="en-AU" sz="676" dirty="0">
                <a:solidFill>
                  <a:schemeClr val="bg1"/>
                </a:solidFill>
              </a:rPr>
              <a:t>.</a:t>
            </a:r>
          </a:p>
        </p:txBody>
      </p:sp>
      <p:sp>
        <p:nvSpPr>
          <p:cNvPr id="322" name="TextBox 321"/>
          <p:cNvSpPr txBox="1"/>
          <p:nvPr/>
        </p:nvSpPr>
        <p:spPr>
          <a:xfrm>
            <a:off x="40448" y="1757976"/>
            <a:ext cx="1941725" cy="635430"/>
          </a:xfrm>
          <a:prstGeom prst="rect">
            <a:avLst/>
          </a:prstGeom>
          <a:noFill/>
        </p:spPr>
        <p:txBody>
          <a:bodyPr wrap="square" rtlCol="0">
            <a:spAutoFit/>
          </a:bodyPr>
          <a:lstStyle/>
          <a:p>
            <a:pPr defTabSz="685763">
              <a:spcAft>
                <a:spcPts val="451"/>
              </a:spcAft>
            </a:pPr>
            <a:r>
              <a:rPr lang="en-AU" sz="826" b="1" dirty="0">
                <a:solidFill>
                  <a:srgbClr val="F69E00"/>
                </a:solidFill>
              </a:rPr>
              <a:t>Data Protection</a:t>
            </a:r>
            <a:br>
              <a:rPr lang="en-AU" sz="826" b="1" dirty="0">
                <a:solidFill>
                  <a:schemeClr val="accent5">
                    <a:lumMod val="75000"/>
                  </a:schemeClr>
                </a:solidFill>
              </a:rPr>
            </a:br>
            <a:r>
              <a:rPr lang="en-AU" sz="676" dirty="0"/>
              <a:t>Data governance includes the Data Security Management function as a protection layer drawing in our Cyber security and IT infrastructure capability</a:t>
            </a:r>
          </a:p>
        </p:txBody>
      </p:sp>
    </p:spTree>
    <p:extLst>
      <p:ext uri="{BB962C8B-B14F-4D97-AF65-F5344CB8AC3E}">
        <p14:creationId xmlns:p14="http://schemas.microsoft.com/office/powerpoint/2010/main" val="131650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1653" y="392471"/>
            <a:ext cx="8227167" cy="320088"/>
          </a:xfrm>
          <a:prstGeom prst="rect">
            <a:avLst/>
          </a:prstGeom>
        </p:spPr>
        <p:txBody>
          <a:bodyPr vert="horz" wrap="square" lIns="0" tIns="0" rIns="0" bIns="0" rtlCol="0">
            <a:spAutoFit/>
          </a:bodyPr>
          <a:lstStyle>
            <a:defPPr>
              <a:defRPr lang="en-US"/>
            </a:defPPr>
            <a:lvl1pPr marR="0" lvl="0" indent="0" fontAlgn="auto">
              <a:lnSpc>
                <a:spcPts val="2300"/>
              </a:lnSpc>
              <a:spcBef>
                <a:spcPts val="0"/>
              </a:spcBef>
              <a:spcAft>
                <a:spcPts val="0"/>
              </a:spcAft>
              <a:buClrTx/>
              <a:buSzTx/>
              <a:buFont typeface="Arial" pitchFamily="34" charset="0"/>
              <a:buNone/>
              <a:tabLst/>
              <a:defRPr kumimoji="0" sz="2100" b="0" i="0" u="none" strike="noStrike" cap="none" spc="0" normalizeH="0" baseline="0">
                <a:ln>
                  <a:noFill/>
                </a:ln>
                <a:solidFill>
                  <a:srgbClr val="4E4E4D"/>
                </a:solidFill>
                <a:effectLst/>
                <a:uLnTx/>
                <a:uFillTx/>
                <a:latin typeface="Calibri"/>
              </a:defRPr>
            </a:lvl1pPr>
            <a:lvl2pPr indent="0" algn="ctr">
              <a:lnSpc>
                <a:spcPts val="1500"/>
              </a:lnSpc>
              <a:spcBef>
                <a:spcPts val="425"/>
              </a:spcBef>
              <a:buClr>
                <a:schemeClr val="bg2"/>
              </a:buClr>
              <a:buFont typeface="Arial" pitchFamily="34" charset="0"/>
              <a:buNone/>
              <a:defRPr sz="1100">
                <a:solidFill>
                  <a:schemeClr val="tx1">
                    <a:tint val="75000"/>
                  </a:schemeClr>
                </a:solidFill>
              </a:defRPr>
            </a:lvl2pPr>
            <a:lvl3pPr indent="0" algn="ctr">
              <a:lnSpc>
                <a:spcPts val="1500"/>
              </a:lnSpc>
              <a:spcBef>
                <a:spcPts val="425"/>
              </a:spcBef>
              <a:buClr>
                <a:schemeClr val="bg2"/>
              </a:buClr>
              <a:buFont typeface="Arial" pitchFamily="34" charset="0"/>
              <a:buNone/>
              <a:defRPr sz="1100">
                <a:solidFill>
                  <a:schemeClr val="tx1">
                    <a:tint val="75000"/>
                  </a:schemeClr>
                </a:solidFill>
              </a:defRPr>
            </a:lvl3pPr>
            <a:lvl4pPr indent="0" algn="ctr">
              <a:lnSpc>
                <a:spcPts val="1500"/>
              </a:lnSpc>
              <a:spcBef>
                <a:spcPts val="283"/>
              </a:spcBef>
              <a:buClr>
                <a:schemeClr val="bg2"/>
              </a:buClr>
              <a:buFont typeface="Arial" pitchFamily="34" charset="0"/>
              <a:buNone/>
              <a:defRPr sz="1100">
                <a:solidFill>
                  <a:schemeClr val="tx1">
                    <a:tint val="75000"/>
                  </a:schemeClr>
                </a:solidFill>
              </a:defRPr>
            </a:lvl4pPr>
            <a:lvl5pPr indent="0" algn="ctr">
              <a:lnSpc>
                <a:spcPts val="2300"/>
              </a:lnSpc>
              <a:spcBef>
                <a:spcPts val="1984"/>
              </a:spcBef>
              <a:buFontTx/>
              <a:buNone/>
              <a:defRPr sz="2100" baseline="0">
                <a:solidFill>
                  <a:schemeClr val="tx1">
                    <a:tint val="75000"/>
                  </a:schemeClr>
                </a:solidFill>
                <a:latin typeface="+mj-lt"/>
              </a:defRPr>
            </a:lvl5pPr>
            <a:lvl6pPr indent="0" algn="ctr">
              <a:lnSpc>
                <a:spcPts val="1900"/>
              </a:lnSpc>
              <a:spcBef>
                <a:spcPts val="1984"/>
              </a:spcBef>
              <a:buFontTx/>
              <a:buNone/>
              <a:defRPr sz="1700">
                <a:solidFill>
                  <a:schemeClr val="tx1">
                    <a:tint val="75000"/>
                  </a:schemeClr>
                </a:solidFill>
                <a:latin typeface="+mj-lt"/>
              </a:defRPr>
            </a:lvl6pPr>
            <a:lvl7pPr indent="0" algn="ctr">
              <a:lnSpc>
                <a:spcPts val="1500"/>
              </a:lnSpc>
              <a:spcBef>
                <a:spcPts val="1984"/>
              </a:spcBef>
              <a:buFontTx/>
              <a:buNone/>
              <a:defRPr sz="1300" b="1">
                <a:solidFill>
                  <a:schemeClr val="tx1">
                    <a:tint val="75000"/>
                  </a:schemeClr>
                </a:solidFill>
                <a:latin typeface="+mj-lt"/>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defTabSz="686623"/>
            <a:r>
              <a:rPr lang="en-AU" sz="3004" dirty="0">
                <a:solidFill>
                  <a:schemeClr val="tx1"/>
                </a:solidFill>
                <a:latin typeface="Franklin Gothic Medium Cond"/>
                <a:cs typeface="Arial" panose="020B0604020202020204" pitchFamily="34" charset="0"/>
              </a:rPr>
              <a:t>Data Lifecycle Corporate Policy Development</a:t>
            </a:r>
            <a:endParaRPr lang="en-AU" sz="1577" dirty="0">
              <a:solidFill>
                <a:schemeClr val="tx1"/>
              </a:solidFill>
            </a:endParaRPr>
          </a:p>
        </p:txBody>
      </p:sp>
      <p:sp>
        <p:nvSpPr>
          <p:cNvPr id="3" name="TextBox 2"/>
          <p:cNvSpPr txBox="1"/>
          <p:nvPr/>
        </p:nvSpPr>
        <p:spPr>
          <a:xfrm>
            <a:off x="401653" y="893484"/>
            <a:ext cx="2386435" cy="4125668"/>
          </a:xfrm>
          <a:prstGeom prst="rect">
            <a:avLst/>
          </a:prstGeom>
          <a:noFill/>
          <a:effectLst/>
        </p:spPr>
        <p:txBody>
          <a:bodyPr wrap="square" lIns="67583" tIns="0" rIns="68652" bIns="0" rtlCol="0" anchor="t" anchorCtr="0">
            <a:noAutofit/>
          </a:bodyPr>
          <a:lstStyle/>
          <a:p>
            <a:pPr>
              <a:spcBef>
                <a:spcPts val="225"/>
              </a:spcBef>
              <a:spcAft>
                <a:spcPts val="225"/>
              </a:spcAft>
            </a:pPr>
            <a:r>
              <a:rPr lang="en-AU" sz="1502" dirty="0">
                <a:latin typeface="+mj-lt"/>
              </a:rPr>
              <a:t>A suite of integrated Corporate policy, guidelines and procedures.</a:t>
            </a:r>
          </a:p>
          <a:p>
            <a:pPr marL="214570" indent="-214570">
              <a:spcBef>
                <a:spcPts val="225"/>
              </a:spcBef>
              <a:spcAft>
                <a:spcPts val="225"/>
              </a:spcAft>
              <a:buFont typeface="Wingdings" panose="05000000000000000000" pitchFamily="2" charset="2"/>
              <a:buChar char="q"/>
            </a:pPr>
            <a:r>
              <a:rPr lang="en-AU" sz="1201" dirty="0">
                <a:latin typeface="+mj-lt"/>
                <a:cs typeface="Arial" panose="020B0604020202020204" pitchFamily="34" charset="0"/>
              </a:rPr>
              <a:t>initially the most resource intensive component of the Data Management Strategy (DMS) but the most critical</a:t>
            </a:r>
          </a:p>
          <a:p>
            <a:pPr marL="214570" indent="-214570">
              <a:spcBef>
                <a:spcPts val="225"/>
              </a:spcBef>
              <a:spcAft>
                <a:spcPts val="225"/>
              </a:spcAft>
              <a:buFont typeface="Wingdings" panose="05000000000000000000" pitchFamily="2" charset="2"/>
              <a:buChar char="q"/>
            </a:pPr>
            <a:r>
              <a:rPr lang="en-AU" sz="1201" dirty="0">
                <a:latin typeface="+mj-lt"/>
                <a:cs typeface="Arial" panose="020B0604020202020204" pitchFamily="34" charset="0"/>
              </a:rPr>
              <a:t>brings the Data Management  Principles to life</a:t>
            </a:r>
          </a:p>
          <a:p>
            <a:pPr marL="214570" indent="-214570">
              <a:spcBef>
                <a:spcPts val="225"/>
              </a:spcBef>
              <a:spcAft>
                <a:spcPts val="225"/>
              </a:spcAft>
              <a:buFont typeface="Wingdings" panose="05000000000000000000" pitchFamily="2" charset="2"/>
              <a:buChar char="q"/>
            </a:pPr>
            <a:r>
              <a:rPr lang="en-AU" sz="1201" dirty="0">
                <a:latin typeface="+mj-lt"/>
                <a:cs typeface="Arial" panose="020B0604020202020204" pitchFamily="34" charset="0"/>
              </a:rPr>
              <a:t>provides data users and data stewards with defined corporate roles and responsibilities based on best practice </a:t>
            </a:r>
          </a:p>
          <a:p>
            <a:pPr marL="214570" indent="-214570">
              <a:spcBef>
                <a:spcPts val="225"/>
              </a:spcBef>
              <a:spcAft>
                <a:spcPts val="225"/>
              </a:spcAft>
              <a:buFont typeface="Wingdings" panose="05000000000000000000" pitchFamily="2" charset="2"/>
              <a:buChar char="q"/>
            </a:pPr>
            <a:r>
              <a:rPr lang="en-AU" sz="1201" dirty="0">
                <a:latin typeface="+mj-lt"/>
                <a:cs typeface="Arial" panose="020B0604020202020204" pitchFamily="34" charset="0"/>
              </a:rPr>
              <a:t>ultimately forms the basis for all data governance and assurance processes across an organisation</a:t>
            </a:r>
            <a:endParaRPr lang="en-AU" sz="1201" dirty="0">
              <a:latin typeface="+mj-lt"/>
            </a:endParaRPr>
          </a:p>
        </p:txBody>
      </p:sp>
      <p:grpSp>
        <p:nvGrpSpPr>
          <p:cNvPr id="6" name="Group 5"/>
          <p:cNvGrpSpPr/>
          <p:nvPr/>
        </p:nvGrpSpPr>
        <p:grpSpPr>
          <a:xfrm>
            <a:off x="2956167" y="883237"/>
            <a:ext cx="3634094" cy="4189751"/>
            <a:chOff x="4359107" y="1080660"/>
            <a:chExt cx="4839484" cy="5579447"/>
          </a:xfrm>
        </p:grpSpPr>
        <p:sp>
          <p:nvSpPr>
            <p:cNvPr id="34" name="TextBox 33"/>
            <p:cNvSpPr txBox="1"/>
            <p:nvPr/>
          </p:nvSpPr>
          <p:spPr>
            <a:xfrm>
              <a:off x="4359107" y="1080660"/>
              <a:ext cx="4839484" cy="5579447"/>
            </a:xfrm>
            <a:prstGeom prst="rect">
              <a:avLst/>
            </a:prstGeom>
            <a:gradFill flip="none" rotWithShape="1">
              <a:gsLst>
                <a:gs pos="0">
                  <a:srgbClr val="A7E8FF">
                    <a:shade val="30000"/>
                    <a:satMod val="115000"/>
                    <a:alpha val="51000"/>
                  </a:srgbClr>
                </a:gs>
                <a:gs pos="98000">
                  <a:srgbClr val="A7E8FF">
                    <a:shade val="67500"/>
                    <a:satMod val="115000"/>
                    <a:alpha val="49000"/>
                  </a:srgbClr>
                </a:gs>
              </a:gsLst>
              <a:lin ang="5400000" scaled="1"/>
              <a:tileRect/>
            </a:gradFill>
            <a:ln>
              <a:noFill/>
            </a:ln>
          </p:spPr>
          <p:txBody>
            <a:bodyPr wrap="none" rtlCol="0">
              <a:noAutofit/>
            </a:bodyPr>
            <a:lstStyle>
              <a:defPPr>
                <a:defRPr lang="en-US"/>
              </a:defPPr>
              <a:lvl1pPr>
                <a:defRPr sz="1600">
                  <a:solidFill>
                    <a:schemeClr val="tx2"/>
                  </a:solidFill>
                </a:defRPr>
              </a:lvl1pPr>
            </a:lstStyle>
            <a:p>
              <a:pPr defTabSz="915383"/>
              <a:endParaRPr lang="en-AU" sz="1051" b="1" dirty="0">
                <a:solidFill>
                  <a:srgbClr val="22283F"/>
                </a:solidFill>
              </a:endParaRPr>
            </a:p>
          </p:txBody>
        </p:sp>
        <p:sp>
          <p:nvSpPr>
            <p:cNvPr id="18" name="Snip Single Corner Rectangle 17"/>
            <p:cNvSpPr/>
            <p:nvPr/>
          </p:nvSpPr>
          <p:spPr>
            <a:xfrm>
              <a:off x="6604020" y="3589215"/>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quality policy</a:t>
              </a:r>
            </a:p>
          </p:txBody>
        </p:sp>
        <p:sp>
          <p:nvSpPr>
            <p:cNvPr id="19" name="Snip Single Corner Rectangle 18"/>
            <p:cNvSpPr/>
            <p:nvPr/>
          </p:nvSpPr>
          <p:spPr>
            <a:xfrm>
              <a:off x="6604020" y="3252703"/>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access policy</a:t>
              </a:r>
            </a:p>
          </p:txBody>
        </p:sp>
        <p:sp>
          <p:nvSpPr>
            <p:cNvPr id="20" name="Snip Single Corner Rectangle 19"/>
            <p:cNvSpPr/>
            <p:nvPr/>
          </p:nvSpPr>
          <p:spPr>
            <a:xfrm>
              <a:off x="6604020" y="2061263"/>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acquisition policy</a:t>
              </a:r>
            </a:p>
          </p:txBody>
        </p:sp>
        <p:sp>
          <p:nvSpPr>
            <p:cNvPr id="21" name="Snip Single Corner Rectangle 20"/>
            <p:cNvSpPr/>
            <p:nvPr/>
          </p:nvSpPr>
          <p:spPr>
            <a:xfrm>
              <a:off x="6604020" y="2388503"/>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store policy</a:t>
              </a:r>
            </a:p>
          </p:txBody>
        </p:sp>
        <p:sp>
          <p:nvSpPr>
            <p:cNvPr id="22" name="Snip Single Corner Rectangle 21"/>
            <p:cNvSpPr/>
            <p:nvPr/>
          </p:nvSpPr>
          <p:spPr>
            <a:xfrm>
              <a:off x="6604020" y="2736371"/>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Metadata policy</a:t>
              </a:r>
            </a:p>
          </p:txBody>
        </p:sp>
        <p:sp>
          <p:nvSpPr>
            <p:cNvPr id="23" name="Snip Single Corner Rectangle 22"/>
            <p:cNvSpPr/>
            <p:nvPr/>
          </p:nvSpPr>
          <p:spPr>
            <a:xfrm>
              <a:off x="6604020" y="1365527"/>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i="1" dirty="0">
                  <a:solidFill>
                    <a:schemeClr val="tx1"/>
                  </a:solidFill>
                  <a:latin typeface="Arial" panose="020B0604020202020204" pitchFamily="34" charset="0"/>
                  <a:cs typeface="Arial" panose="020B0604020202020204" pitchFamily="34" charset="0"/>
                </a:rPr>
                <a:t>Data Asset Register</a:t>
              </a:r>
            </a:p>
          </p:txBody>
        </p:sp>
        <p:sp>
          <p:nvSpPr>
            <p:cNvPr id="24" name="Snip Single Corner Rectangle 23"/>
            <p:cNvSpPr/>
            <p:nvPr/>
          </p:nvSpPr>
          <p:spPr>
            <a:xfrm>
              <a:off x="6604020" y="1713395"/>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security policy</a:t>
              </a:r>
            </a:p>
          </p:txBody>
        </p:sp>
        <p:sp>
          <p:nvSpPr>
            <p:cNvPr id="25" name="Snip Single Corner Rectangle 24"/>
            <p:cNvSpPr/>
            <p:nvPr/>
          </p:nvSpPr>
          <p:spPr>
            <a:xfrm>
              <a:off x="6604020" y="6199401"/>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retention policy</a:t>
              </a:r>
            </a:p>
          </p:txBody>
        </p:sp>
        <p:sp>
          <p:nvSpPr>
            <p:cNvPr id="26" name="Snip Single Corner Rectangle 25"/>
            <p:cNvSpPr/>
            <p:nvPr/>
          </p:nvSpPr>
          <p:spPr>
            <a:xfrm>
              <a:off x="6604020" y="5851528"/>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share policy</a:t>
              </a:r>
            </a:p>
          </p:txBody>
        </p:sp>
        <p:sp>
          <p:nvSpPr>
            <p:cNvPr id="35" name="TextBox 34"/>
            <p:cNvSpPr txBox="1"/>
            <p:nvPr/>
          </p:nvSpPr>
          <p:spPr>
            <a:xfrm>
              <a:off x="4942240" y="3768377"/>
              <a:ext cx="1202768" cy="769005"/>
            </a:xfrm>
            <a:prstGeom prst="rect">
              <a:avLst/>
            </a:prstGeom>
            <a:noFill/>
            <a:ln>
              <a:noFill/>
            </a:ln>
          </p:spPr>
          <p:txBody>
            <a:bodyPr wrap="square" rtlCol="0">
              <a:spAutoFit/>
            </a:bodyPr>
            <a:lstStyle/>
            <a:p>
              <a:pPr algn="ctr" defTabSz="915383"/>
              <a:r>
                <a:rPr lang="en-AU" sz="1051" b="1" dirty="0">
                  <a:solidFill>
                    <a:schemeClr val="bg1"/>
                  </a:solidFill>
                  <a:effectLst>
                    <a:outerShdw blurRad="38100" dist="38100" dir="2700000" algn="tl">
                      <a:srgbClr val="000000">
                        <a:alpha val="43137"/>
                      </a:srgbClr>
                    </a:outerShdw>
                  </a:effectLst>
                  <a:latin typeface="Arial Black" panose="020B0A04020102020204" pitchFamily="34" charset="0"/>
                </a:rPr>
                <a:t>Manage &amp; Integrate</a:t>
              </a:r>
            </a:p>
          </p:txBody>
        </p:sp>
        <p:sp>
          <p:nvSpPr>
            <p:cNvPr id="36" name="TextBox 35"/>
            <p:cNvSpPr txBox="1"/>
            <p:nvPr/>
          </p:nvSpPr>
          <p:spPr>
            <a:xfrm>
              <a:off x="4883862" y="5521060"/>
              <a:ext cx="1319524" cy="553657"/>
            </a:xfrm>
            <a:prstGeom prst="rect">
              <a:avLst/>
            </a:prstGeom>
            <a:noFill/>
            <a:ln>
              <a:noFill/>
            </a:ln>
          </p:spPr>
          <p:txBody>
            <a:bodyPr wrap="square" rtlCol="0">
              <a:spAutoFit/>
            </a:bodyPr>
            <a:lstStyle/>
            <a:p>
              <a:pPr algn="ctr" defTabSz="915383"/>
              <a:r>
                <a:rPr lang="en-AU" sz="1051" b="1" dirty="0">
                  <a:solidFill>
                    <a:schemeClr val="bg1"/>
                  </a:solidFill>
                  <a:effectLst>
                    <a:outerShdw blurRad="38100" dist="38100" dir="2700000" algn="tl">
                      <a:srgbClr val="000000">
                        <a:alpha val="43137"/>
                      </a:srgbClr>
                    </a:outerShdw>
                  </a:effectLst>
                  <a:latin typeface="Arial Black" panose="020B0A04020102020204" pitchFamily="34" charset="0"/>
                </a:rPr>
                <a:t>Use &amp; Share</a:t>
              </a:r>
            </a:p>
          </p:txBody>
        </p:sp>
        <p:sp>
          <p:nvSpPr>
            <p:cNvPr id="37" name="TextBox 36"/>
            <p:cNvSpPr txBox="1"/>
            <p:nvPr/>
          </p:nvSpPr>
          <p:spPr>
            <a:xfrm>
              <a:off x="4823815" y="1865283"/>
              <a:ext cx="1439621" cy="553657"/>
            </a:xfrm>
            <a:prstGeom prst="rect">
              <a:avLst/>
            </a:prstGeom>
            <a:noFill/>
            <a:ln>
              <a:noFill/>
            </a:ln>
          </p:spPr>
          <p:txBody>
            <a:bodyPr wrap="square" rtlCol="0">
              <a:spAutoFit/>
            </a:bodyPr>
            <a:lstStyle/>
            <a:p>
              <a:pPr algn="ctr" defTabSz="915383"/>
              <a:r>
                <a:rPr lang="en-AU" sz="1051" b="1" dirty="0">
                  <a:solidFill>
                    <a:schemeClr val="bg1"/>
                  </a:solidFill>
                  <a:effectLst>
                    <a:outerShdw blurRad="38100" dist="38100" dir="2700000" algn="tl">
                      <a:srgbClr val="000000">
                        <a:alpha val="43137"/>
                      </a:srgbClr>
                    </a:outerShdw>
                  </a:effectLst>
                  <a:latin typeface="Arial Black" panose="020B0A04020102020204" pitchFamily="34" charset="0"/>
                </a:rPr>
                <a:t>Source &amp; Ingest</a:t>
              </a:r>
            </a:p>
          </p:txBody>
        </p:sp>
        <p:sp>
          <p:nvSpPr>
            <p:cNvPr id="38" name="Rounded Rectangle 37"/>
            <p:cNvSpPr/>
            <p:nvPr/>
          </p:nvSpPr>
          <p:spPr>
            <a:xfrm>
              <a:off x="4604857" y="1241946"/>
              <a:ext cx="4361722" cy="1815153"/>
            </a:xfrm>
            <a:prstGeom prst="roundRect">
              <a:avLst>
                <a:gd name="adj" fmla="val 77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5383"/>
              <a:endParaRPr lang="en-AU" sz="1802">
                <a:solidFill>
                  <a:schemeClr val="bg1">
                    <a:lumMod val="65000"/>
                  </a:schemeClr>
                </a:solidFill>
              </a:endParaRPr>
            </a:p>
          </p:txBody>
        </p:sp>
        <p:sp>
          <p:nvSpPr>
            <p:cNvPr id="39" name="Rounded Rectangle 38"/>
            <p:cNvSpPr/>
            <p:nvPr/>
          </p:nvSpPr>
          <p:spPr>
            <a:xfrm>
              <a:off x="4604857" y="3152633"/>
              <a:ext cx="4361722" cy="1793756"/>
            </a:xfrm>
            <a:prstGeom prst="roundRect">
              <a:avLst>
                <a:gd name="adj" fmla="val 90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5383"/>
              <a:endParaRPr lang="en-AU" sz="1802">
                <a:solidFill>
                  <a:schemeClr val="bg1">
                    <a:lumMod val="65000"/>
                  </a:schemeClr>
                </a:solidFill>
              </a:endParaRPr>
            </a:p>
          </p:txBody>
        </p:sp>
        <p:sp>
          <p:nvSpPr>
            <p:cNvPr id="40" name="Rounded Rectangle 39"/>
            <p:cNvSpPr/>
            <p:nvPr/>
          </p:nvSpPr>
          <p:spPr>
            <a:xfrm>
              <a:off x="4604857" y="5076967"/>
              <a:ext cx="4361721" cy="1411406"/>
            </a:xfrm>
            <a:prstGeom prst="roundRect">
              <a:avLst>
                <a:gd name="adj" fmla="val 118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5383"/>
              <a:endParaRPr lang="en-AU" sz="1802">
                <a:solidFill>
                  <a:schemeClr val="bg1">
                    <a:lumMod val="65000"/>
                  </a:schemeClr>
                </a:solidFill>
              </a:endParaRPr>
            </a:p>
          </p:txBody>
        </p:sp>
        <p:sp>
          <p:nvSpPr>
            <p:cNvPr id="44" name="Snip Single Corner Rectangle 43"/>
            <p:cNvSpPr/>
            <p:nvPr/>
          </p:nvSpPr>
          <p:spPr>
            <a:xfrm>
              <a:off x="6604020" y="5155792"/>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Risk model policy</a:t>
              </a:r>
            </a:p>
          </p:txBody>
        </p:sp>
        <p:sp>
          <p:nvSpPr>
            <p:cNvPr id="45" name="Snip Single Corner Rectangle 44"/>
            <p:cNvSpPr/>
            <p:nvPr/>
          </p:nvSpPr>
          <p:spPr>
            <a:xfrm>
              <a:off x="6604020" y="5503660"/>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AI Algorithm policy</a:t>
              </a:r>
            </a:p>
          </p:txBody>
        </p:sp>
        <p:sp>
          <p:nvSpPr>
            <p:cNvPr id="49" name="Snip Single Corner Rectangle 48"/>
            <p:cNvSpPr/>
            <p:nvPr/>
          </p:nvSpPr>
          <p:spPr>
            <a:xfrm>
              <a:off x="6604020" y="4257655"/>
              <a:ext cx="2221662" cy="285597"/>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provisioning </a:t>
              </a:r>
            </a:p>
          </p:txBody>
        </p:sp>
        <p:sp>
          <p:nvSpPr>
            <p:cNvPr id="50" name="Snip Single Corner Rectangle 49"/>
            <p:cNvSpPr/>
            <p:nvPr/>
          </p:nvSpPr>
          <p:spPr>
            <a:xfrm>
              <a:off x="6604020" y="3937083"/>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matching protocols</a:t>
              </a:r>
            </a:p>
          </p:txBody>
        </p:sp>
        <p:sp>
          <p:nvSpPr>
            <p:cNvPr id="29" name="Snip Single Corner Rectangle 28"/>
            <p:cNvSpPr/>
            <p:nvPr/>
          </p:nvSpPr>
          <p:spPr>
            <a:xfrm>
              <a:off x="6604020" y="4643768"/>
              <a:ext cx="2221662" cy="220733"/>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6" dirty="0">
                  <a:solidFill>
                    <a:schemeClr val="tx1"/>
                  </a:solidFill>
                  <a:latin typeface="Arial" panose="020B0604020202020204" pitchFamily="34" charset="0"/>
                  <a:cs typeface="Arial" panose="020B0604020202020204" pitchFamily="34" charset="0"/>
                </a:rPr>
                <a:t>Data modelling policy</a:t>
              </a:r>
            </a:p>
          </p:txBody>
        </p:sp>
      </p:grpSp>
      <p:graphicFrame>
        <p:nvGraphicFramePr>
          <p:cNvPr id="5" name="Table 4"/>
          <p:cNvGraphicFramePr>
            <a:graphicFrameLocks noGrp="1"/>
          </p:cNvGraphicFramePr>
          <p:nvPr/>
        </p:nvGraphicFramePr>
        <p:xfrm>
          <a:off x="7071944" y="974730"/>
          <a:ext cx="1834474" cy="1418390"/>
        </p:xfrm>
        <a:graphic>
          <a:graphicData uri="http://schemas.openxmlformats.org/drawingml/2006/table">
            <a:tbl>
              <a:tblPr>
                <a:tableStyleId>{5C22544A-7EE6-4342-B048-85BDC9FD1C3A}</a:tableStyleId>
              </a:tblPr>
              <a:tblGrid>
                <a:gridCol w="1834474">
                  <a:extLst>
                    <a:ext uri="{9D8B030D-6E8A-4147-A177-3AD203B41FA5}">
                      <a16:colId xmlns:a16="http://schemas.microsoft.com/office/drawing/2014/main" val="20000"/>
                    </a:ext>
                  </a:extLst>
                </a:gridCol>
              </a:tblGrid>
              <a:tr h="334957">
                <a:tc>
                  <a:txBody>
                    <a:bodyPr/>
                    <a:lstStyle/>
                    <a:p>
                      <a:pPr algn="l" fontAlgn="ctr"/>
                      <a:r>
                        <a:rPr lang="en-AU" sz="900" u="none" strike="noStrike" dirty="0">
                          <a:solidFill>
                            <a:schemeClr val="bg1"/>
                          </a:solidFill>
                          <a:effectLst/>
                          <a:latin typeface="Calibri" panose="020F0502020204030204" pitchFamily="34" charset="0"/>
                        </a:rPr>
                        <a:t>Public Sector Memoranda of Understanding </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0"/>
                  </a:ext>
                </a:extLst>
              </a:tr>
              <a:tr h="334957">
                <a:tc>
                  <a:txBody>
                    <a:bodyPr/>
                    <a:lstStyle/>
                    <a:p>
                      <a:pPr algn="l" fontAlgn="ctr"/>
                      <a:r>
                        <a:rPr lang="en-AU" sz="900" u="none" strike="noStrike" dirty="0">
                          <a:solidFill>
                            <a:schemeClr val="bg1"/>
                          </a:solidFill>
                          <a:effectLst/>
                          <a:latin typeface="Calibri" panose="020F0502020204030204" pitchFamily="34" charset="0"/>
                        </a:rPr>
                        <a:t>Records Management Policy and Guidelines CEI</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1"/>
                  </a:ext>
                </a:extLst>
              </a:tr>
              <a:tr h="251319">
                <a:tc>
                  <a:txBody>
                    <a:bodyPr/>
                    <a:lstStyle/>
                    <a:p>
                      <a:pPr marL="0" marR="0" indent="0" algn="l" defTabSz="914286" rtl="0" eaLnBrk="1" fontAlgn="ctr" latinLnBrk="0" hangingPunct="1">
                        <a:lnSpc>
                          <a:spcPct val="100000"/>
                        </a:lnSpc>
                        <a:spcBef>
                          <a:spcPts val="0"/>
                        </a:spcBef>
                        <a:spcAft>
                          <a:spcPts val="0"/>
                        </a:spcAft>
                        <a:buClrTx/>
                        <a:buSzTx/>
                        <a:buFontTx/>
                        <a:buNone/>
                        <a:tabLst/>
                        <a:defRPr/>
                      </a:pPr>
                      <a:r>
                        <a:rPr lang="en-AU" sz="900" u="none" strike="noStrike" dirty="0">
                          <a:solidFill>
                            <a:schemeClr val="bg1"/>
                          </a:solidFill>
                          <a:effectLst/>
                          <a:latin typeface="Calibri" panose="020F0502020204030204" pitchFamily="34" charset="0"/>
                        </a:rPr>
                        <a:t>Protective Security Policy Framework</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2"/>
                  </a:ext>
                </a:extLst>
              </a:tr>
              <a:tr h="334957">
                <a:tc>
                  <a:txBody>
                    <a:bodyPr/>
                    <a:lstStyle/>
                    <a:p>
                      <a:pPr algn="l" fontAlgn="ctr"/>
                      <a:r>
                        <a:rPr lang="en-AU" sz="900" b="0" i="0" u="none" strike="noStrike" dirty="0">
                          <a:solidFill>
                            <a:schemeClr val="bg1"/>
                          </a:solidFill>
                          <a:effectLst/>
                          <a:latin typeface="Calibri" panose="020F0502020204030204" pitchFamily="34" charset="0"/>
                        </a:rPr>
                        <a:t>Special Acquisition Data - CEI</a:t>
                      </a:r>
                    </a:p>
                  </a:txBody>
                  <a:tcPr marL="3290" marR="3290" marT="3290" marB="0" anchor="ctr">
                    <a:noFill/>
                  </a:tcPr>
                </a:tc>
                <a:extLst>
                  <a:ext uri="{0D108BD9-81ED-4DB2-BD59-A6C34878D82A}">
                    <a16:rowId xmlns:a16="http://schemas.microsoft.com/office/drawing/2014/main" val="10003"/>
                  </a:ext>
                </a:extLst>
              </a:tr>
              <a:tr h="162200">
                <a:tc>
                  <a:txBody>
                    <a:bodyPr/>
                    <a:lstStyle/>
                    <a:p>
                      <a:pPr algn="l" fontAlgn="ctr"/>
                      <a:r>
                        <a:rPr lang="en-AU" sz="900" b="0" i="0" u="none" strike="noStrike" dirty="0">
                          <a:solidFill>
                            <a:schemeClr val="bg1"/>
                          </a:solidFill>
                          <a:effectLst/>
                          <a:latin typeface="Calibri" panose="020F0502020204030204" pitchFamily="34" charset="0"/>
                        </a:rPr>
                        <a:t>EDH Policy</a:t>
                      </a:r>
                    </a:p>
                  </a:txBody>
                  <a:tcPr marL="3290" marR="3290" marT="3290" marB="0" anchor="ctr">
                    <a:no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7061696" y="3087937"/>
          <a:ext cx="1854970" cy="1672688"/>
        </p:xfrm>
        <a:graphic>
          <a:graphicData uri="http://schemas.openxmlformats.org/drawingml/2006/table">
            <a:tbl>
              <a:tblPr>
                <a:tableStyleId>{5C22544A-7EE6-4342-B048-85BDC9FD1C3A}</a:tableStyleId>
              </a:tblPr>
              <a:tblGrid>
                <a:gridCol w="1854970">
                  <a:extLst>
                    <a:ext uri="{9D8B030D-6E8A-4147-A177-3AD203B41FA5}">
                      <a16:colId xmlns:a16="http://schemas.microsoft.com/office/drawing/2014/main" val="20000"/>
                    </a:ext>
                  </a:extLst>
                </a:gridCol>
              </a:tblGrid>
              <a:tr h="279658">
                <a:tc>
                  <a:txBody>
                    <a:bodyPr/>
                    <a:lstStyle/>
                    <a:p>
                      <a:pPr algn="l" fontAlgn="ctr"/>
                      <a:r>
                        <a:rPr lang="en-AU" sz="900" u="none" strike="noStrike" dirty="0">
                          <a:solidFill>
                            <a:schemeClr val="bg1"/>
                          </a:solidFill>
                          <a:effectLst/>
                          <a:latin typeface="Calibri" panose="020F0502020204030204" pitchFamily="34" charset="0"/>
                        </a:rPr>
                        <a:t>Access to Taxation Records in the Possession of the Commissioner - CEI</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0"/>
                  </a:ext>
                </a:extLst>
              </a:tr>
              <a:tr h="277948">
                <a:tc>
                  <a:txBody>
                    <a:bodyPr/>
                    <a:lstStyle/>
                    <a:p>
                      <a:pPr algn="l" fontAlgn="ctr"/>
                      <a:r>
                        <a:rPr lang="en-AU" sz="900" u="none" strike="noStrike" dirty="0">
                          <a:solidFill>
                            <a:schemeClr val="bg1"/>
                          </a:solidFill>
                          <a:effectLst/>
                          <a:latin typeface="Calibri" panose="020F0502020204030204" pitchFamily="34" charset="0"/>
                        </a:rPr>
                        <a:t>Public Sector Memoranda of Understanding - CEI</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1"/>
                  </a:ext>
                </a:extLst>
              </a:tr>
              <a:tr h="277948">
                <a:tc>
                  <a:txBody>
                    <a:bodyPr/>
                    <a:lstStyle/>
                    <a:p>
                      <a:pPr algn="l" fontAlgn="ctr"/>
                      <a:r>
                        <a:rPr lang="en-AU" sz="900" u="none" strike="noStrike" dirty="0">
                          <a:solidFill>
                            <a:schemeClr val="bg1"/>
                          </a:solidFill>
                          <a:effectLst/>
                          <a:latin typeface="Calibri" panose="020F0502020204030204" pitchFamily="34" charset="0"/>
                        </a:rPr>
                        <a:t>Exchange of Information Unit - foreign tax authorities - procedures</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2"/>
                  </a:ext>
                </a:extLst>
              </a:tr>
              <a:tr h="140619">
                <a:tc>
                  <a:txBody>
                    <a:bodyPr/>
                    <a:lstStyle/>
                    <a:p>
                      <a:pPr algn="l" fontAlgn="ctr"/>
                      <a:r>
                        <a:rPr lang="en-AU" sz="900" u="none" strike="noStrike" dirty="0">
                          <a:solidFill>
                            <a:schemeClr val="bg1"/>
                          </a:solidFill>
                          <a:effectLst/>
                          <a:latin typeface="Calibri" panose="020F0502020204030204" pitchFamily="34" charset="0"/>
                        </a:rPr>
                        <a:t>Working with Treasury – CEI</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3"/>
                  </a:ext>
                </a:extLst>
              </a:tr>
              <a:tr h="277948">
                <a:tc>
                  <a:txBody>
                    <a:bodyPr/>
                    <a:lstStyle/>
                    <a:p>
                      <a:pPr algn="l" fontAlgn="ctr"/>
                      <a:r>
                        <a:rPr lang="en-AU" sz="900" u="none" strike="noStrike" dirty="0">
                          <a:solidFill>
                            <a:schemeClr val="bg1"/>
                          </a:solidFill>
                          <a:effectLst/>
                          <a:latin typeface="Calibri" panose="020F0502020204030204" pitchFamily="34" charset="0"/>
                        </a:rPr>
                        <a:t>Sharing electronic information guidelines and procedures</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4"/>
                  </a:ext>
                </a:extLst>
              </a:tr>
              <a:tr h="277948">
                <a:tc>
                  <a:txBody>
                    <a:bodyPr/>
                    <a:lstStyle/>
                    <a:p>
                      <a:pPr algn="l" fontAlgn="ctr"/>
                      <a:r>
                        <a:rPr lang="en-AU" sz="900" u="none" strike="noStrike" dirty="0">
                          <a:solidFill>
                            <a:schemeClr val="bg1"/>
                          </a:solidFill>
                          <a:effectLst/>
                          <a:latin typeface="Calibri" panose="020F0502020204030204" pitchFamily="34" charset="0"/>
                        </a:rPr>
                        <a:t>Records Management Policy and Guidelines CEI 2014/01/01</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5"/>
                  </a:ext>
                </a:extLst>
              </a:tr>
              <a:tr h="140619">
                <a:tc>
                  <a:txBody>
                    <a:bodyPr/>
                    <a:lstStyle/>
                    <a:p>
                      <a:pPr algn="l" fontAlgn="ctr"/>
                      <a:r>
                        <a:rPr lang="en-AU" sz="900" b="0" i="0" u="none" strike="noStrike" dirty="0">
                          <a:solidFill>
                            <a:schemeClr val="bg1"/>
                          </a:solidFill>
                          <a:effectLst/>
                          <a:latin typeface="Calibri" panose="020F0502020204030204" pitchFamily="34" charset="0"/>
                        </a:rPr>
                        <a:t>EDH</a:t>
                      </a:r>
                      <a:r>
                        <a:rPr lang="en-AU" sz="900" b="0" i="0" u="none" strike="noStrike" baseline="0" dirty="0">
                          <a:solidFill>
                            <a:schemeClr val="bg1"/>
                          </a:solidFill>
                          <a:effectLst/>
                          <a:latin typeface="Calibri" panose="020F0502020204030204" pitchFamily="34" charset="0"/>
                        </a:rPr>
                        <a:t> Policy</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6"/>
                  </a:ext>
                </a:extLst>
              </a:tr>
            </a:tbl>
          </a:graphicData>
        </a:graphic>
      </p:graphicFrame>
      <p:cxnSp>
        <p:nvCxnSpPr>
          <p:cNvPr id="12" name="Straight Connector 11"/>
          <p:cNvCxnSpPr>
            <a:stCxn id="38" idx="3"/>
            <a:endCxn id="5" idx="1"/>
          </p:cNvCxnSpPr>
          <p:nvPr/>
        </p:nvCxnSpPr>
        <p:spPr>
          <a:xfrm flipV="1">
            <a:off x="6416037" y="1683925"/>
            <a:ext cx="655907" cy="194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40" idx="3"/>
            <a:endCxn id="7" idx="1"/>
          </p:cNvCxnSpPr>
          <p:nvPr/>
        </p:nvCxnSpPr>
        <p:spPr>
          <a:xfrm flipV="1">
            <a:off x="6416036" y="3924281"/>
            <a:ext cx="645660" cy="489817"/>
          </a:xfrm>
          <a:prstGeom prst="bentConnector3">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8" name="Table 47"/>
          <p:cNvGraphicFramePr>
            <a:graphicFrameLocks noGrp="1"/>
          </p:cNvGraphicFramePr>
          <p:nvPr/>
        </p:nvGraphicFramePr>
        <p:xfrm>
          <a:off x="7071944" y="2563798"/>
          <a:ext cx="1834474" cy="334957"/>
        </p:xfrm>
        <a:graphic>
          <a:graphicData uri="http://schemas.openxmlformats.org/drawingml/2006/table">
            <a:tbl>
              <a:tblPr>
                <a:tableStyleId>{5C22544A-7EE6-4342-B048-85BDC9FD1C3A}</a:tableStyleId>
              </a:tblPr>
              <a:tblGrid>
                <a:gridCol w="1834474">
                  <a:extLst>
                    <a:ext uri="{9D8B030D-6E8A-4147-A177-3AD203B41FA5}">
                      <a16:colId xmlns:a16="http://schemas.microsoft.com/office/drawing/2014/main" val="20000"/>
                    </a:ext>
                  </a:extLst>
                </a:gridCol>
              </a:tblGrid>
              <a:tr h="334957">
                <a:tc>
                  <a:txBody>
                    <a:bodyPr/>
                    <a:lstStyle/>
                    <a:p>
                      <a:pPr marL="0" marR="0" indent="0" algn="l" defTabSz="914286" rtl="0" eaLnBrk="1" fontAlgn="ctr" latinLnBrk="0" hangingPunct="1">
                        <a:lnSpc>
                          <a:spcPct val="100000"/>
                        </a:lnSpc>
                        <a:spcBef>
                          <a:spcPts val="0"/>
                        </a:spcBef>
                        <a:spcAft>
                          <a:spcPts val="0"/>
                        </a:spcAft>
                        <a:buClrTx/>
                        <a:buSzTx/>
                        <a:buFontTx/>
                        <a:buNone/>
                        <a:tabLst/>
                        <a:defRPr/>
                      </a:pPr>
                      <a:r>
                        <a:rPr lang="en-AU" sz="900" u="none" strike="noStrike" dirty="0">
                          <a:solidFill>
                            <a:schemeClr val="bg1"/>
                          </a:solidFill>
                          <a:effectLst/>
                          <a:latin typeface="Calibri" panose="020F0502020204030204" pitchFamily="34" charset="0"/>
                        </a:rPr>
                        <a:t>DWH/EDH Policy</a:t>
                      </a:r>
                      <a:endParaRPr lang="en-AU" sz="900" b="0" i="0" u="none" strike="noStrike" dirty="0">
                        <a:solidFill>
                          <a:schemeClr val="bg1"/>
                        </a:solidFill>
                        <a:effectLst/>
                        <a:latin typeface="Calibri" panose="020F0502020204030204" pitchFamily="34" charset="0"/>
                      </a:endParaRPr>
                    </a:p>
                  </a:txBody>
                  <a:tcPr marL="3290" marR="3290" marT="3290" marB="0" anchor="ctr">
                    <a:noFill/>
                  </a:tcPr>
                </a:tc>
                <a:extLst>
                  <a:ext uri="{0D108BD9-81ED-4DB2-BD59-A6C34878D82A}">
                    <a16:rowId xmlns:a16="http://schemas.microsoft.com/office/drawing/2014/main" val="10000"/>
                  </a:ext>
                </a:extLst>
              </a:tr>
            </a:tbl>
          </a:graphicData>
        </a:graphic>
      </p:graphicFrame>
      <p:cxnSp>
        <p:nvCxnSpPr>
          <p:cNvPr id="51" name="Elbow Connector 50"/>
          <p:cNvCxnSpPr>
            <a:stCxn id="39" idx="3"/>
            <a:endCxn id="48" idx="1"/>
          </p:cNvCxnSpPr>
          <p:nvPr/>
        </p:nvCxnSpPr>
        <p:spPr>
          <a:xfrm flipV="1">
            <a:off x="6416037" y="2731276"/>
            <a:ext cx="655907" cy="381347"/>
          </a:xfrm>
          <a:prstGeom prst="bentConnector3">
            <a:avLst>
              <a:gd name="adj1" fmla="val 50000"/>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63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972" y="336497"/>
            <a:ext cx="8227167" cy="273793"/>
          </a:xfrm>
          <a:prstGeom prst="rect">
            <a:avLst/>
          </a:prstGeom>
        </p:spPr>
        <p:txBody>
          <a:bodyPr vert="horz" wrap="square" lIns="0" tIns="0" rIns="0" bIns="0" rtlCol="0">
            <a:spAutoFit/>
          </a:bodyPr>
          <a:lstStyle>
            <a:defPPr>
              <a:defRPr lang="en-US"/>
            </a:defPPr>
            <a:lvl1pPr marR="0" lvl="0" indent="0" fontAlgn="auto">
              <a:lnSpc>
                <a:spcPts val="2300"/>
              </a:lnSpc>
              <a:spcBef>
                <a:spcPts val="0"/>
              </a:spcBef>
              <a:spcAft>
                <a:spcPts val="0"/>
              </a:spcAft>
              <a:buClrTx/>
              <a:buSzTx/>
              <a:buFont typeface="Arial" pitchFamily="34" charset="0"/>
              <a:buNone/>
              <a:tabLst/>
              <a:defRPr kumimoji="0" sz="2100" b="0" i="0" u="none" strike="noStrike" cap="none" spc="0" normalizeH="0" baseline="0">
                <a:ln>
                  <a:noFill/>
                </a:ln>
                <a:solidFill>
                  <a:srgbClr val="4E4E4D"/>
                </a:solidFill>
                <a:effectLst/>
                <a:uLnTx/>
                <a:uFillTx/>
                <a:latin typeface="Calibri"/>
              </a:defRPr>
            </a:lvl1pPr>
            <a:lvl2pPr indent="0" algn="ctr">
              <a:lnSpc>
                <a:spcPts val="1500"/>
              </a:lnSpc>
              <a:spcBef>
                <a:spcPts val="425"/>
              </a:spcBef>
              <a:buClr>
                <a:schemeClr val="bg2"/>
              </a:buClr>
              <a:buFont typeface="Arial" pitchFamily="34" charset="0"/>
              <a:buNone/>
              <a:defRPr sz="1100">
                <a:solidFill>
                  <a:schemeClr val="tx1">
                    <a:tint val="75000"/>
                  </a:schemeClr>
                </a:solidFill>
              </a:defRPr>
            </a:lvl2pPr>
            <a:lvl3pPr indent="0" algn="ctr">
              <a:lnSpc>
                <a:spcPts val="1500"/>
              </a:lnSpc>
              <a:spcBef>
                <a:spcPts val="425"/>
              </a:spcBef>
              <a:buClr>
                <a:schemeClr val="bg2"/>
              </a:buClr>
              <a:buFont typeface="Arial" pitchFamily="34" charset="0"/>
              <a:buNone/>
              <a:defRPr sz="1100">
                <a:solidFill>
                  <a:schemeClr val="tx1">
                    <a:tint val="75000"/>
                  </a:schemeClr>
                </a:solidFill>
              </a:defRPr>
            </a:lvl3pPr>
            <a:lvl4pPr indent="0" algn="ctr">
              <a:lnSpc>
                <a:spcPts val="1500"/>
              </a:lnSpc>
              <a:spcBef>
                <a:spcPts val="283"/>
              </a:spcBef>
              <a:buClr>
                <a:schemeClr val="bg2"/>
              </a:buClr>
              <a:buFont typeface="Arial" pitchFamily="34" charset="0"/>
              <a:buNone/>
              <a:defRPr sz="1100">
                <a:solidFill>
                  <a:schemeClr val="tx1">
                    <a:tint val="75000"/>
                  </a:schemeClr>
                </a:solidFill>
              </a:defRPr>
            </a:lvl4pPr>
            <a:lvl5pPr indent="0" algn="ctr">
              <a:lnSpc>
                <a:spcPts val="2300"/>
              </a:lnSpc>
              <a:spcBef>
                <a:spcPts val="1984"/>
              </a:spcBef>
              <a:buFontTx/>
              <a:buNone/>
              <a:defRPr sz="2100" baseline="0">
                <a:solidFill>
                  <a:schemeClr val="tx1">
                    <a:tint val="75000"/>
                  </a:schemeClr>
                </a:solidFill>
                <a:latin typeface="+mj-lt"/>
              </a:defRPr>
            </a:lvl5pPr>
            <a:lvl6pPr indent="0" algn="ctr">
              <a:lnSpc>
                <a:spcPts val="1900"/>
              </a:lnSpc>
              <a:spcBef>
                <a:spcPts val="1984"/>
              </a:spcBef>
              <a:buFontTx/>
              <a:buNone/>
              <a:defRPr sz="1700">
                <a:solidFill>
                  <a:schemeClr val="tx1">
                    <a:tint val="75000"/>
                  </a:schemeClr>
                </a:solidFill>
                <a:latin typeface="+mj-lt"/>
              </a:defRPr>
            </a:lvl6pPr>
            <a:lvl7pPr indent="0" algn="ctr">
              <a:lnSpc>
                <a:spcPts val="1500"/>
              </a:lnSpc>
              <a:spcBef>
                <a:spcPts val="1984"/>
              </a:spcBef>
              <a:buFontTx/>
              <a:buNone/>
              <a:defRPr sz="1300" b="1">
                <a:solidFill>
                  <a:schemeClr val="tx1">
                    <a:tint val="75000"/>
                  </a:schemeClr>
                </a:solidFill>
                <a:latin typeface="+mj-lt"/>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defTabSz="686623"/>
            <a:r>
              <a:rPr lang="en-AU" sz="1800" dirty="0">
                <a:solidFill>
                  <a:schemeClr val="tx1"/>
                </a:solidFill>
                <a:latin typeface="+mj-lt"/>
              </a:rPr>
              <a:t>Gartner Enterprise Information Management (EIM)  Building Blocks</a:t>
            </a:r>
          </a:p>
        </p:txBody>
      </p:sp>
      <p:sp>
        <p:nvSpPr>
          <p:cNvPr id="6" name="TextBox 5"/>
          <p:cNvSpPr txBox="1"/>
          <p:nvPr/>
        </p:nvSpPr>
        <p:spPr>
          <a:xfrm>
            <a:off x="399162" y="966171"/>
            <a:ext cx="6935230" cy="495838"/>
          </a:xfrm>
          <a:prstGeom prst="rect">
            <a:avLst/>
          </a:prstGeom>
          <a:noFill/>
          <a:effectLst/>
        </p:spPr>
        <p:txBody>
          <a:bodyPr wrap="square" lIns="67583" tIns="0" rIns="68652" bIns="0" rtlCol="0" anchor="t" anchorCtr="0">
            <a:noAutofit/>
          </a:bodyPr>
          <a:lstStyle/>
          <a:p>
            <a:r>
              <a:rPr lang="en-AU" sz="1201" dirty="0">
                <a:latin typeface="+mj-lt"/>
              </a:rPr>
              <a:t>The building blocks to achieve a strong EIM program. Using the Gartner maturity model will help data and analytics leaders  advocate EIM principles and resources within their organization.</a:t>
            </a:r>
          </a:p>
        </p:txBody>
      </p:sp>
      <p:sp>
        <p:nvSpPr>
          <p:cNvPr id="7" name="Trapezoid 6"/>
          <p:cNvSpPr/>
          <p:nvPr/>
        </p:nvSpPr>
        <p:spPr>
          <a:xfrm rot="16200000">
            <a:off x="5604067" y="1114181"/>
            <a:ext cx="3460651" cy="3640424"/>
          </a:xfrm>
          <a:prstGeom prst="trapezoid">
            <a:avLst>
              <a:gd name="adj" fmla="val 19836"/>
            </a:avLst>
          </a:prstGeom>
          <a:solidFill>
            <a:schemeClr val="accent4">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TextBox 7"/>
          <p:cNvSpPr txBox="1"/>
          <p:nvPr/>
        </p:nvSpPr>
        <p:spPr>
          <a:xfrm>
            <a:off x="6006104" y="2104036"/>
            <a:ext cx="2777338" cy="1386598"/>
          </a:xfrm>
          <a:prstGeom prst="rect">
            <a:avLst/>
          </a:prstGeom>
          <a:noFill/>
          <a:effectLst/>
        </p:spPr>
        <p:txBody>
          <a:bodyPr wrap="square" lIns="67583" tIns="0" rIns="68652" bIns="0" rtlCol="0" anchor="t" anchorCtr="0">
            <a:spAutoFit/>
          </a:bodyPr>
          <a:lstStyle/>
          <a:p>
            <a:pPr algn="ctr"/>
            <a:r>
              <a:rPr lang="en-AU" sz="1802" dirty="0">
                <a:latin typeface="+mj-lt"/>
              </a:rPr>
              <a:t>A  Data Management Strategy can provide the roadmap for delivering and maturing EIM building blocks</a:t>
            </a:r>
          </a:p>
        </p:txBody>
      </p:sp>
      <p:grpSp>
        <p:nvGrpSpPr>
          <p:cNvPr id="4" name="Group 3"/>
          <p:cNvGrpSpPr/>
          <p:nvPr/>
        </p:nvGrpSpPr>
        <p:grpSpPr>
          <a:xfrm>
            <a:off x="891530" y="1462009"/>
            <a:ext cx="4203683" cy="3252284"/>
            <a:chOff x="1063733" y="1892349"/>
            <a:chExt cx="5598000" cy="4331032"/>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733" y="1892349"/>
              <a:ext cx="4484343" cy="433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65385" t="25447" r="9122" b="53519"/>
            <a:stretch/>
          </p:blipFill>
          <p:spPr bwMode="auto">
            <a:xfrm>
              <a:off x="3944206" y="2206253"/>
              <a:ext cx="2717527" cy="216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90797921"/>
      </p:ext>
    </p:extLst>
  </p:cSld>
  <p:clrMapOvr>
    <a:masterClrMapping/>
  </p:clrMapOvr>
</p:sld>
</file>

<file path=ppt/theme/theme1.xml><?xml version="1.0" encoding="utf-8"?>
<a:theme xmlns:a="http://schemas.openxmlformats.org/drawingml/2006/main" name="test">
  <a:themeElements>
    <a:clrScheme name="2024 Colours">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 id="{5A21D003-87F4-4919-83BE-1B1763D07A7A}" vid="{D43C35AF-BDDD-48F7-AE63-E02ACF2F1E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1050" dirty="0" smtClean="0">
            <a:solidFill>
              <a:schemeClr val="bg1">
                <a:lumMod val="6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7">
      <a:dk1>
        <a:sysClr val="windowText" lastClr="000000"/>
      </a:dk1>
      <a:lt1>
        <a:sysClr val="window" lastClr="FFFFFF"/>
      </a:lt1>
      <a:dk2>
        <a:srgbClr val="002341"/>
      </a:dk2>
      <a:lt2>
        <a:srgbClr val="E1E1E1"/>
      </a:lt2>
      <a:accent1>
        <a:srgbClr val="385CC4"/>
      </a:accent1>
      <a:accent2>
        <a:srgbClr val="00C8D2"/>
      </a:accent2>
      <a:accent3>
        <a:srgbClr val="4078FF"/>
      </a:accent3>
      <a:accent4>
        <a:srgbClr val="808080"/>
      </a:accent4>
      <a:accent5>
        <a:srgbClr val="002341"/>
      </a:accent5>
      <a:accent6>
        <a:srgbClr val="0F97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000" dirty="0" err="1" smtClean="0">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theme>
</file>

<file path=ppt/theme/theme4.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34000"/>
          </a:schemeClr>
        </a:solidFill>
        <a:ln>
          <a:noFill/>
        </a:ln>
      </a:spPr>
      <a:bodyPr rtlCol="0" anchor="t"/>
      <a:lstStyle>
        <a:defPPr algn="ctr">
          <a:defRPr sz="2000" dirty="0">
            <a:solidFill>
              <a:schemeClr val="tx2"/>
            </a:solidFill>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Template>
  <TotalTime>11255</TotalTime>
  <Words>8998</Words>
  <Application>Microsoft Office PowerPoint</Application>
  <PresentationFormat>Custom</PresentationFormat>
  <Paragraphs>1785</Paragraphs>
  <Slides>61</Slides>
  <Notes>40</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61</vt:i4>
      </vt:variant>
    </vt:vector>
  </HeadingPairs>
  <TitlesOfParts>
    <vt:vector size="83" baseType="lpstr">
      <vt:lpstr>Arial</vt:lpstr>
      <vt:lpstr>Arial</vt:lpstr>
      <vt:lpstr>Arial Black</vt:lpstr>
      <vt:lpstr>Calibri</vt:lpstr>
      <vt:lpstr>Calibri Light</vt:lpstr>
      <vt:lpstr>Courier New</vt:lpstr>
      <vt:lpstr>Franklin Gothic Medium Cond</vt:lpstr>
      <vt:lpstr>Graphik </vt:lpstr>
      <vt:lpstr>Helvetica</vt:lpstr>
      <vt:lpstr>Open Sans Light</vt:lpstr>
      <vt:lpstr>Segoe UI</vt:lpstr>
      <vt:lpstr>Segoe UI Emoji</vt:lpstr>
      <vt:lpstr>Segoe UI Light</vt:lpstr>
      <vt:lpstr>Wingdings</vt:lpstr>
      <vt:lpstr>Wingdings 2</vt:lpstr>
      <vt:lpstr>test</vt:lpstr>
      <vt:lpstr>Office Theme</vt:lpstr>
      <vt:lpstr>4_Office Theme</vt:lpstr>
      <vt:lpstr>1_Office Theme</vt:lpstr>
      <vt:lpstr>2_Office Theme</vt:lpstr>
      <vt:lpstr>3_Office Theme</vt:lpstr>
      <vt:lpstr>6_Office Theme</vt:lpstr>
      <vt:lpstr>PowerPoint Presentation</vt:lpstr>
      <vt:lpstr>Activity</vt:lpstr>
      <vt:lpstr>Introduction:  What you should learn from this session </vt:lpstr>
      <vt:lpstr>Session 1   Setting the context Data Governance </vt:lpstr>
      <vt:lpstr>What Is Data Governance</vt:lpstr>
      <vt:lpstr>PowerPoint Presentation</vt:lpstr>
      <vt:lpstr>PowerPoint Presentation</vt:lpstr>
      <vt:lpstr>PowerPoint Presentation</vt:lpstr>
      <vt:lpstr>PowerPoint Presentation</vt:lpstr>
      <vt:lpstr>PowerPoint Presentation</vt:lpstr>
      <vt:lpstr>PowerPoint Presentation</vt:lpstr>
      <vt:lpstr>   </vt:lpstr>
      <vt:lpstr>   </vt:lpstr>
      <vt:lpstr>Data Governance In Practice</vt:lpstr>
      <vt:lpstr>PowerPoint Presentation</vt:lpstr>
      <vt:lpstr>PowerPoint Presentation</vt:lpstr>
      <vt:lpstr>PowerPoint Presentation</vt:lpstr>
      <vt:lpstr>Activity</vt:lpstr>
      <vt:lpstr>Session 2</vt:lpstr>
      <vt:lpstr>PowerPoint Presentation</vt:lpstr>
      <vt:lpstr>PowerPoint Presentation</vt:lpstr>
      <vt:lpstr>PowerPoint Presentation</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Developing a DATA GOVERNANCE PROGRAM OF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Veli.Fikret@ato.gov.au;Tyson.Fawcett@ato.gov.au</dc:creator>
  <cp:lastModifiedBy>Veli Fikret</cp:lastModifiedBy>
  <cp:revision>360</cp:revision>
  <dcterms:created xsi:type="dcterms:W3CDTF">2021-02-08T12:00:24Z</dcterms:created>
  <dcterms:modified xsi:type="dcterms:W3CDTF">2021-09-27T21:50:18Z</dcterms:modified>
</cp:coreProperties>
</file>