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051" r:id="rId6"/>
  </p:sldMasterIdLst>
  <p:notesMasterIdLst>
    <p:notesMasterId r:id="rId20"/>
  </p:notesMasterIdLst>
  <p:handoutMasterIdLst>
    <p:handoutMasterId r:id="rId21"/>
  </p:handoutMasterIdLst>
  <p:sldIdLst>
    <p:sldId id="318" r:id="rId7"/>
    <p:sldId id="482" r:id="rId8"/>
    <p:sldId id="537" r:id="rId9"/>
    <p:sldId id="538" r:id="rId10"/>
    <p:sldId id="541" r:id="rId11"/>
    <p:sldId id="4939" r:id="rId12"/>
    <p:sldId id="4930" r:id="rId13"/>
    <p:sldId id="4932" r:id="rId14"/>
    <p:sldId id="4934" r:id="rId15"/>
    <p:sldId id="4936" r:id="rId16"/>
    <p:sldId id="4937" r:id="rId17"/>
    <p:sldId id="4938" r:id="rId18"/>
    <p:sldId id="311" r:id="rId19"/>
  </p:sldIdLst>
  <p:sldSz cx="12198350" cy="6858000"/>
  <p:notesSz cx="6950075" cy="9236075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3" userDrawn="1">
          <p15:clr>
            <a:srgbClr val="A4A3A4"/>
          </p15:clr>
        </p15:guide>
        <p15:guide id="3" pos="7471" userDrawn="1">
          <p15:clr>
            <a:srgbClr val="A4A3A4"/>
          </p15:clr>
        </p15:guide>
        <p15:guide id="7" orient="horz" pos="5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8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4C4CD"/>
    <a:srgbClr val="747480"/>
    <a:srgbClr val="FFE600"/>
    <a:srgbClr val="2E2E38"/>
    <a:srgbClr val="808080"/>
    <a:srgbClr val="000000"/>
    <a:srgbClr val="FF9A91"/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32" autoAdjust="0"/>
    <p:restoredTop sz="93686" autoAdjust="0"/>
  </p:normalViewPr>
  <p:slideViewPr>
    <p:cSldViewPr snapToGrid="0" snapToObjects="1" showGuides="1">
      <p:cViewPr varScale="1">
        <p:scale>
          <a:sx n="67" d="100"/>
          <a:sy n="67" d="100"/>
        </p:scale>
        <p:origin x="800" y="32"/>
      </p:cViewPr>
      <p:guideLst>
        <p:guide pos="213"/>
        <p:guide pos="7471"/>
        <p:guide orient="horz" pos="595"/>
      </p:guideLst>
    </p:cSldViewPr>
  </p:slideViewPr>
  <p:outlineViewPr>
    <p:cViewPr>
      <p:scale>
        <a:sx n="33" d="100"/>
        <a:sy n="33" d="100"/>
      </p:scale>
      <p:origin x="0" y="-70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80" d="100"/>
          <a:sy n="80" d="100"/>
        </p:scale>
        <p:origin x="-2004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5A85089-C692-4DEA-AC49-04CF34D4FE14}" type="datetimeFigureOut">
              <a:rPr lang="en-GB" smtClean="0">
                <a:latin typeface="Arial" pitchFamily="34" charset="0"/>
              </a:rPr>
              <a:pPr/>
              <a:t>04/10/2021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3A5C721-4BB5-4DB6-AD65-4BA2A62B05B6}" type="slidenum">
              <a:rPr lang="en-GB" smtClean="0">
                <a:latin typeface="Arial" pitchFamily="34" charset="0"/>
              </a:rPr>
              <a:pPr/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045EBA9-A28D-4849-BFEA-AA04F6A21B63}" type="datetimeFigureOut">
              <a:rPr lang="en-GB" smtClean="0"/>
              <a:pPr/>
              <a:t>04/10/2021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3700" y="692150"/>
            <a:ext cx="616267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we associate ourselves with trust to clients</a:t>
            </a:r>
          </a:p>
          <a:p>
            <a:r>
              <a:rPr lang="en-US" dirty="0"/>
              <a:t>Framework gives you a story to your stakeholders &amp; personas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YInterstate Light" panose="02000506000000020004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YInterstate Light" panose="0200050600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91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we associate ourselves with trust to clients</a:t>
            </a:r>
          </a:p>
          <a:p>
            <a:r>
              <a:rPr lang="en-US" dirty="0"/>
              <a:t>Framework gives you a story to your stakeholders &amp; personas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YInterstate Light" panose="02000506000000020004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YInterstate Light" panose="0200050600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7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we associate ourselves with trust to clients</a:t>
            </a:r>
          </a:p>
          <a:p>
            <a:r>
              <a:rPr lang="en-US" dirty="0"/>
              <a:t>Framework gives you a story to your stakeholders &amp; personas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YInterstate Light" panose="02000506000000020004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YInterstate Light" panose="0200050600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05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616449-62CC-48BE-81A9-F8248F8EB1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" y="0"/>
            <a:ext cx="12198096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D68A410-5244-43F9-A16E-8E0326AB3D3B}"/>
              </a:ext>
            </a:extLst>
          </p:cNvPr>
          <p:cNvSpPr/>
          <p:nvPr userDrawn="1"/>
        </p:nvSpPr>
        <p:spPr>
          <a:xfrm>
            <a:off x="0" y="0"/>
            <a:ext cx="12198350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67000"/>
                </a:srgbClr>
              </a:gs>
              <a:gs pos="86000">
                <a:srgbClr val="000000">
                  <a:alpha val="73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94200"/>
            <a:ext cx="10978515" cy="590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DA9741B6-D337-4A18-8ECB-FB21A6953E4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918" y="907750"/>
            <a:ext cx="1098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EF7EAAF1-FB33-4BAD-85CC-5D0F9DC20B4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287125" y="6356350"/>
            <a:ext cx="303213" cy="311150"/>
            <a:chOff x="7110" y="4004"/>
            <a:chExt cx="191" cy="19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577E6C63-6509-4309-A45D-83E5E4BDF2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0" y="4004"/>
              <a:ext cx="191" cy="70"/>
            </a:xfrm>
            <a:custGeom>
              <a:avLst/>
              <a:gdLst>
                <a:gd name="T0" fmla="*/ 191 w 191"/>
                <a:gd name="T1" fmla="*/ 0 h 70"/>
                <a:gd name="T2" fmla="*/ 0 w 191"/>
                <a:gd name="T3" fmla="*/ 70 h 70"/>
                <a:gd name="T4" fmla="*/ 191 w 191"/>
                <a:gd name="T5" fmla="*/ 36 h 70"/>
                <a:gd name="T6" fmla="*/ 191 w 191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70">
                  <a:moveTo>
                    <a:pt x="191" y="0"/>
                  </a:moveTo>
                  <a:lnTo>
                    <a:pt x="0" y="70"/>
                  </a:lnTo>
                  <a:lnTo>
                    <a:pt x="191" y="36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4907A29-332E-4D88-BCAA-CD1A395779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1" y="4103"/>
              <a:ext cx="78" cy="97"/>
            </a:xfrm>
            <a:custGeom>
              <a:avLst/>
              <a:gdLst>
                <a:gd name="T0" fmla="*/ 30 w 78"/>
                <a:gd name="T1" fmla="*/ 58 h 97"/>
                <a:gd name="T2" fmla="*/ 65 w 78"/>
                <a:gd name="T3" fmla="*/ 58 h 97"/>
                <a:gd name="T4" fmla="*/ 65 w 78"/>
                <a:gd name="T5" fmla="*/ 38 h 97"/>
                <a:gd name="T6" fmla="*/ 30 w 78"/>
                <a:gd name="T7" fmla="*/ 38 h 97"/>
                <a:gd name="T8" fmla="*/ 30 w 78"/>
                <a:gd name="T9" fmla="*/ 22 h 97"/>
                <a:gd name="T10" fmla="*/ 68 w 78"/>
                <a:gd name="T11" fmla="*/ 22 h 97"/>
                <a:gd name="T12" fmla="*/ 55 w 78"/>
                <a:gd name="T13" fmla="*/ 0 h 97"/>
                <a:gd name="T14" fmla="*/ 0 w 78"/>
                <a:gd name="T15" fmla="*/ 0 h 97"/>
                <a:gd name="T16" fmla="*/ 0 w 78"/>
                <a:gd name="T17" fmla="*/ 97 h 97"/>
                <a:gd name="T18" fmla="*/ 78 w 78"/>
                <a:gd name="T19" fmla="*/ 97 h 97"/>
                <a:gd name="T20" fmla="*/ 78 w 78"/>
                <a:gd name="T21" fmla="*/ 74 h 97"/>
                <a:gd name="T22" fmla="*/ 30 w 78"/>
                <a:gd name="T23" fmla="*/ 74 h 97"/>
                <a:gd name="T24" fmla="*/ 30 w 78"/>
                <a:gd name="T25" fmla="*/ 5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97">
                  <a:moveTo>
                    <a:pt x="30" y="58"/>
                  </a:moveTo>
                  <a:lnTo>
                    <a:pt x="65" y="58"/>
                  </a:lnTo>
                  <a:lnTo>
                    <a:pt x="65" y="38"/>
                  </a:lnTo>
                  <a:lnTo>
                    <a:pt x="30" y="38"/>
                  </a:lnTo>
                  <a:lnTo>
                    <a:pt x="30" y="22"/>
                  </a:lnTo>
                  <a:lnTo>
                    <a:pt x="68" y="22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97"/>
                  </a:lnTo>
                  <a:lnTo>
                    <a:pt x="78" y="97"/>
                  </a:lnTo>
                  <a:lnTo>
                    <a:pt x="78" y="74"/>
                  </a:lnTo>
                  <a:lnTo>
                    <a:pt x="30" y="74"/>
                  </a:lnTo>
                  <a:lnTo>
                    <a:pt x="30" y="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73094429-4455-4AE2-9408-7C03BA3AAF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6" y="4103"/>
              <a:ext cx="96" cy="97"/>
            </a:xfrm>
            <a:custGeom>
              <a:avLst/>
              <a:gdLst>
                <a:gd name="T0" fmla="*/ 64 w 96"/>
                <a:gd name="T1" fmla="*/ 0 h 97"/>
                <a:gd name="T2" fmla="*/ 48 w 96"/>
                <a:gd name="T3" fmla="*/ 32 h 97"/>
                <a:gd name="T4" fmla="*/ 32 w 96"/>
                <a:gd name="T5" fmla="*/ 0 h 97"/>
                <a:gd name="T6" fmla="*/ 0 w 96"/>
                <a:gd name="T7" fmla="*/ 0 h 97"/>
                <a:gd name="T8" fmla="*/ 33 w 96"/>
                <a:gd name="T9" fmla="*/ 58 h 97"/>
                <a:gd name="T10" fmla="*/ 33 w 96"/>
                <a:gd name="T11" fmla="*/ 97 h 97"/>
                <a:gd name="T12" fmla="*/ 62 w 96"/>
                <a:gd name="T13" fmla="*/ 97 h 97"/>
                <a:gd name="T14" fmla="*/ 62 w 96"/>
                <a:gd name="T15" fmla="*/ 58 h 97"/>
                <a:gd name="T16" fmla="*/ 96 w 96"/>
                <a:gd name="T17" fmla="*/ 0 h 97"/>
                <a:gd name="T18" fmla="*/ 64 w 96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7">
                  <a:moveTo>
                    <a:pt x="64" y="0"/>
                  </a:moveTo>
                  <a:lnTo>
                    <a:pt x="48" y="3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33" y="58"/>
                  </a:lnTo>
                  <a:lnTo>
                    <a:pt x="33" y="97"/>
                  </a:lnTo>
                  <a:lnTo>
                    <a:pt x="62" y="97"/>
                  </a:lnTo>
                  <a:lnTo>
                    <a:pt x="62" y="58"/>
                  </a:lnTo>
                  <a:lnTo>
                    <a:pt x="96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3918E0E8-F075-4E40-BB69-44D5FF10AB24}"/>
              </a:ext>
            </a:extLst>
          </p:cNvPr>
          <p:cNvSpPr txBox="1">
            <a:spLocks/>
          </p:cNvSpPr>
          <p:nvPr userDrawn="1"/>
        </p:nvSpPr>
        <p:spPr>
          <a:xfrm>
            <a:off x="609600" y="6471244"/>
            <a:ext cx="663066" cy="180000"/>
          </a:xfrm>
          <a:prstGeom prst="rect">
            <a:avLst/>
          </a:prstGeom>
        </p:spPr>
        <p:txBody>
          <a:bodyPr lIns="0"/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  <a:latin typeface="EYInterstate" panose="02000503020000020004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dirty="0"/>
              <a:t>Page </a:t>
            </a:r>
            <a:fld id="{D5B76411-544C-4F9A-8EDE-9EEB2BD21F95}" type="slidenum">
              <a:rPr lang="en-IN" smtClean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964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501A2F11-32A0-4526-A5F7-F4382DA5B4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" y="0"/>
            <a:ext cx="12192000" cy="68580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7799" y="719139"/>
            <a:ext cx="4677635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216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40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7799" y="719139"/>
            <a:ext cx="4677635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451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7617B1B0-ABF0-4544-9C25-FA71CC575D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756" r="10452" b="1696"/>
          <a:stretch/>
        </p:blipFill>
        <p:spPr>
          <a:xfrm>
            <a:off x="9555" y="0"/>
            <a:ext cx="12192000" cy="68580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7799" y="719139"/>
            <a:ext cx="4677635" cy="5210062"/>
          </a:xfrm>
        </p:spPr>
        <p:txBody>
          <a:bodyPr/>
          <a:lstStyle>
            <a:lvl1pPr marL="0" indent="0" algn="l" defTabSz="994865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199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1pPr>
            <a:lvl2pPr marL="0" indent="0" algn="l" defTabSz="994865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2pPr>
            <a:lvl3pPr marL="176125" indent="-176125" algn="l" defTabSz="994865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3pPr>
            <a:lvl4pPr marL="0" indent="0" algn="l" defTabSz="994865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4pPr>
            <a:lvl5pPr marL="188819" indent="-188819" algn="l" defTabSz="994865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900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6">
            <a:extLst>
              <a:ext uri="{FF2B5EF4-FFF2-40B4-BE49-F238E27FC236}">
                <a16:creationId xmlns:a16="http://schemas.microsoft.com/office/drawing/2014/main" id="{13A7AC18-CF42-4EC5-8D40-441EAE30A06C}"/>
              </a:ext>
            </a:extLst>
          </p:cNvPr>
          <p:cNvSpPr/>
          <p:nvPr userDrawn="1"/>
        </p:nvSpPr>
        <p:spPr>
          <a:xfrm>
            <a:off x="498116" y="795662"/>
            <a:ext cx="4930412" cy="3581484"/>
          </a:xfrm>
          <a:custGeom>
            <a:avLst/>
            <a:gdLst>
              <a:gd name="connsiteX0" fmla="*/ 4238387 w 4257675"/>
              <a:gd name="connsiteY0" fmla="*/ 0 h 3092804"/>
              <a:gd name="connsiteX1" fmla="*/ 4257675 w 4257675"/>
              <a:gd name="connsiteY1" fmla="*/ 0 h 3092804"/>
              <a:gd name="connsiteX2" fmla="*/ 4257675 w 4257675"/>
              <a:gd name="connsiteY2" fmla="*/ 3092804 h 3092804"/>
              <a:gd name="connsiteX3" fmla="*/ 0 w 4257675"/>
              <a:gd name="connsiteY3" fmla="*/ 3092804 h 3092804"/>
              <a:gd name="connsiteX4" fmla="*/ 0 w 4257675"/>
              <a:gd name="connsiteY4" fmla="*/ 747342 h 309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7675" h="3092804">
                <a:moveTo>
                  <a:pt x="4238387" y="0"/>
                </a:moveTo>
                <a:lnTo>
                  <a:pt x="4257675" y="0"/>
                </a:lnTo>
                <a:lnTo>
                  <a:pt x="4257675" y="3092804"/>
                </a:lnTo>
                <a:lnTo>
                  <a:pt x="0" y="3092804"/>
                </a:lnTo>
                <a:lnTo>
                  <a:pt x="0" y="747342"/>
                </a:lnTo>
                <a:close/>
              </a:path>
            </a:pathLst>
          </a:cu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75504" y="1954221"/>
            <a:ext cx="4328932" cy="979702"/>
          </a:xfrm>
        </p:spPr>
        <p:txBody>
          <a:bodyPr/>
          <a:lstStyle>
            <a:lvl1pPr>
              <a:defRPr sz="2999" b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775504" y="3046160"/>
            <a:ext cx="4328932" cy="1046323"/>
          </a:xfrm>
        </p:spPr>
        <p:txBody>
          <a:bodyPr/>
          <a:lstStyle>
            <a:lvl1pPr marL="0" indent="0" algn="l">
              <a:spcAft>
                <a:spcPts val="1199"/>
              </a:spcAft>
              <a:buNone/>
              <a:defRPr sz="1999">
                <a:solidFill>
                  <a:schemeClr val="bg1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599" b="1">
                <a:solidFill>
                  <a:srgbClr val="404040"/>
                </a:solidFill>
              </a:defRPr>
            </a:lvl2pPr>
            <a:lvl3pPr marL="913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5CE71800-5B4B-4F94-8DA1-A2C05D9E875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364788" y="4960938"/>
            <a:ext cx="1225550" cy="1435100"/>
            <a:chOff x="6529" y="3125"/>
            <a:chExt cx="772" cy="904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58FB548F-77B7-4F42-8CF1-C53943386A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29" y="3125"/>
              <a:ext cx="619" cy="226"/>
            </a:xfrm>
            <a:custGeom>
              <a:avLst/>
              <a:gdLst>
                <a:gd name="T0" fmla="*/ 2473 w 2473"/>
                <a:gd name="T1" fmla="*/ 0 h 902"/>
                <a:gd name="T2" fmla="*/ 0 w 2473"/>
                <a:gd name="T3" fmla="*/ 902 h 902"/>
                <a:gd name="T4" fmla="*/ 2473 w 2473"/>
                <a:gd name="T5" fmla="*/ 466 h 902"/>
                <a:gd name="T6" fmla="*/ 2473 w 2473"/>
                <a:gd name="T7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3" h="902">
                  <a:moveTo>
                    <a:pt x="2473" y="0"/>
                  </a:moveTo>
                  <a:lnTo>
                    <a:pt x="0" y="902"/>
                  </a:lnTo>
                  <a:lnTo>
                    <a:pt x="2473" y="466"/>
                  </a:lnTo>
                  <a:lnTo>
                    <a:pt x="247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799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0005A69-42DA-4C6D-A41C-62C78DAFEFB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29" y="3444"/>
              <a:ext cx="772" cy="585"/>
            </a:xfrm>
            <a:custGeom>
              <a:avLst/>
              <a:gdLst>
                <a:gd name="T0" fmla="*/ 233 w 3088"/>
                <a:gd name="T1" fmla="*/ 1588 h 2339"/>
                <a:gd name="T2" fmla="*/ 253 w 3088"/>
                <a:gd name="T3" fmla="*/ 1795 h 2339"/>
                <a:gd name="T4" fmla="*/ 151 w 3088"/>
                <a:gd name="T5" fmla="*/ 1810 h 2339"/>
                <a:gd name="T6" fmla="*/ 351 w 3088"/>
                <a:gd name="T7" fmla="*/ 1761 h 2339"/>
                <a:gd name="T8" fmla="*/ 416 w 3088"/>
                <a:gd name="T9" fmla="*/ 1857 h 2339"/>
                <a:gd name="T10" fmla="*/ 1140 w 3088"/>
                <a:gd name="T11" fmla="*/ 1652 h 2339"/>
                <a:gd name="T12" fmla="*/ 1216 w 3088"/>
                <a:gd name="T13" fmla="*/ 1738 h 2339"/>
                <a:gd name="T14" fmla="*/ 696 w 3088"/>
                <a:gd name="T15" fmla="*/ 1546 h 2339"/>
                <a:gd name="T16" fmla="*/ 738 w 3088"/>
                <a:gd name="T17" fmla="*/ 1710 h 2339"/>
                <a:gd name="T18" fmla="*/ 860 w 3088"/>
                <a:gd name="T19" fmla="*/ 1854 h 2339"/>
                <a:gd name="T20" fmla="*/ 832 w 3088"/>
                <a:gd name="T21" fmla="*/ 1684 h 2339"/>
                <a:gd name="T22" fmla="*/ 2021 w 3088"/>
                <a:gd name="T23" fmla="*/ 1860 h 2339"/>
                <a:gd name="T24" fmla="*/ 2158 w 3088"/>
                <a:gd name="T25" fmla="*/ 1747 h 2339"/>
                <a:gd name="T26" fmla="*/ 2100 w 3088"/>
                <a:gd name="T27" fmla="*/ 1730 h 2339"/>
                <a:gd name="T28" fmla="*/ 2059 w 3088"/>
                <a:gd name="T29" fmla="*/ 1684 h 2339"/>
                <a:gd name="T30" fmla="*/ 1309 w 3088"/>
                <a:gd name="T31" fmla="*/ 1734 h 2339"/>
                <a:gd name="T32" fmla="*/ 1445 w 3088"/>
                <a:gd name="T33" fmla="*/ 1844 h 2339"/>
                <a:gd name="T34" fmla="*/ 1473 w 3088"/>
                <a:gd name="T35" fmla="*/ 1923 h 2339"/>
                <a:gd name="T36" fmla="*/ 1369 w 3088"/>
                <a:gd name="T37" fmla="*/ 1781 h 2339"/>
                <a:gd name="T38" fmla="*/ 1727 w 3088"/>
                <a:gd name="T39" fmla="*/ 1677 h 2339"/>
                <a:gd name="T40" fmla="*/ 1632 w 3088"/>
                <a:gd name="T41" fmla="*/ 1778 h 2339"/>
                <a:gd name="T42" fmla="*/ 1822 w 3088"/>
                <a:gd name="T43" fmla="*/ 1710 h 2339"/>
                <a:gd name="T44" fmla="*/ 1686 w 3088"/>
                <a:gd name="T45" fmla="*/ 1786 h 2339"/>
                <a:gd name="T46" fmla="*/ 1708 w 3088"/>
                <a:gd name="T47" fmla="*/ 1817 h 2339"/>
                <a:gd name="T48" fmla="*/ 2240 w 3088"/>
                <a:gd name="T49" fmla="*/ 1766 h 2339"/>
                <a:gd name="T50" fmla="*/ 2227 w 3088"/>
                <a:gd name="T51" fmla="*/ 1653 h 2339"/>
                <a:gd name="T52" fmla="*/ 2290 w 3088"/>
                <a:gd name="T53" fmla="*/ 1866 h 2339"/>
                <a:gd name="T54" fmla="*/ 2321 w 3088"/>
                <a:gd name="T55" fmla="*/ 1709 h 2339"/>
                <a:gd name="T56" fmla="*/ 2908 w 3088"/>
                <a:gd name="T57" fmla="*/ 1750 h 2339"/>
                <a:gd name="T58" fmla="*/ 2730 w 3088"/>
                <a:gd name="T59" fmla="*/ 1683 h 2339"/>
                <a:gd name="T60" fmla="*/ 2852 w 3088"/>
                <a:gd name="T61" fmla="*/ 1860 h 2339"/>
                <a:gd name="T62" fmla="*/ 2639 w 3088"/>
                <a:gd name="T63" fmla="*/ 1783 h 2339"/>
                <a:gd name="T64" fmla="*/ 2605 w 3088"/>
                <a:gd name="T65" fmla="*/ 1853 h 2339"/>
                <a:gd name="T66" fmla="*/ 2464 w 3088"/>
                <a:gd name="T67" fmla="*/ 1861 h 2339"/>
                <a:gd name="T68" fmla="*/ 2495 w 3088"/>
                <a:gd name="T69" fmla="*/ 1812 h 2339"/>
                <a:gd name="T70" fmla="*/ 2998 w 3088"/>
                <a:gd name="T71" fmla="*/ 1639 h 2339"/>
                <a:gd name="T72" fmla="*/ 975 w 3088"/>
                <a:gd name="T73" fmla="*/ 1860 h 2339"/>
                <a:gd name="T74" fmla="*/ 2416 w 3088"/>
                <a:gd name="T75" fmla="*/ 2069 h 2339"/>
                <a:gd name="T76" fmla="*/ 2510 w 3088"/>
                <a:gd name="T77" fmla="*/ 2251 h 2339"/>
                <a:gd name="T78" fmla="*/ 2485 w 3088"/>
                <a:gd name="T79" fmla="*/ 2074 h 2339"/>
                <a:gd name="T80" fmla="*/ 627 w 3088"/>
                <a:gd name="T81" fmla="*/ 2078 h 2339"/>
                <a:gd name="T82" fmla="*/ 672 w 3088"/>
                <a:gd name="T83" fmla="*/ 2089 h 2339"/>
                <a:gd name="T84" fmla="*/ 202 w 3088"/>
                <a:gd name="T85" fmla="*/ 2135 h 2339"/>
                <a:gd name="T86" fmla="*/ 310 w 3088"/>
                <a:gd name="T87" fmla="*/ 2174 h 2339"/>
                <a:gd name="T88" fmla="*/ 503 w 3088"/>
                <a:gd name="T89" fmla="*/ 2174 h 2339"/>
                <a:gd name="T90" fmla="*/ 374 w 3088"/>
                <a:gd name="T91" fmla="*/ 2185 h 2339"/>
                <a:gd name="T92" fmla="*/ 439 w 3088"/>
                <a:gd name="T93" fmla="*/ 2185 h 2339"/>
                <a:gd name="T94" fmla="*/ 2197 w 3088"/>
                <a:gd name="T95" fmla="*/ 2040 h 2339"/>
                <a:gd name="T96" fmla="*/ 1597 w 3088"/>
                <a:gd name="T97" fmla="*/ 2027 h 2339"/>
                <a:gd name="T98" fmla="*/ 1937 w 3088"/>
                <a:gd name="T99" fmla="*/ 2047 h 2339"/>
                <a:gd name="T100" fmla="*/ 2002 w 3088"/>
                <a:gd name="T101" fmla="*/ 2254 h 2339"/>
                <a:gd name="T102" fmla="*/ 2061 w 3088"/>
                <a:gd name="T103" fmla="*/ 2041 h 2339"/>
                <a:gd name="T104" fmla="*/ 2002 w 3088"/>
                <a:gd name="T105" fmla="*/ 2073 h 2339"/>
                <a:gd name="T106" fmla="*/ 767 w 3088"/>
                <a:gd name="T107" fmla="*/ 1934 h 2339"/>
                <a:gd name="T108" fmla="*/ 1202 w 3088"/>
                <a:gd name="T109" fmla="*/ 2037 h 2339"/>
                <a:gd name="T110" fmla="*/ 1108 w 3088"/>
                <a:gd name="T111" fmla="*/ 2086 h 2339"/>
                <a:gd name="T112" fmla="*/ 1280 w 3088"/>
                <a:gd name="T113" fmla="*/ 2078 h 2339"/>
                <a:gd name="T114" fmla="*/ 1385 w 3088"/>
                <a:gd name="T115" fmla="*/ 2249 h 2339"/>
                <a:gd name="T116" fmla="*/ 1403 w 3088"/>
                <a:gd name="T117" fmla="*/ 2332 h 2339"/>
                <a:gd name="T118" fmla="*/ 1354 w 3088"/>
                <a:gd name="T119" fmla="*/ 2200 h 2339"/>
                <a:gd name="T120" fmla="*/ 993 w 3088"/>
                <a:gd name="T121" fmla="*/ 2123 h 2339"/>
                <a:gd name="T122" fmla="*/ 397 w 3088"/>
                <a:gd name="T123" fmla="*/ 963 h 2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88" h="2339">
                  <a:moveTo>
                    <a:pt x="257" y="1763"/>
                  </a:moveTo>
                  <a:lnTo>
                    <a:pt x="257" y="1763"/>
                  </a:lnTo>
                  <a:lnTo>
                    <a:pt x="257" y="1755"/>
                  </a:lnTo>
                  <a:lnTo>
                    <a:pt x="256" y="1749"/>
                  </a:lnTo>
                  <a:lnTo>
                    <a:pt x="253" y="1736"/>
                  </a:lnTo>
                  <a:lnTo>
                    <a:pt x="247" y="1725"/>
                  </a:lnTo>
                  <a:lnTo>
                    <a:pt x="241" y="1716"/>
                  </a:lnTo>
                  <a:lnTo>
                    <a:pt x="233" y="1709"/>
                  </a:lnTo>
                  <a:lnTo>
                    <a:pt x="225" y="1704"/>
                  </a:lnTo>
                  <a:lnTo>
                    <a:pt x="219" y="1699"/>
                  </a:lnTo>
                  <a:lnTo>
                    <a:pt x="212" y="1696"/>
                  </a:lnTo>
                  <a:lnTo>
                    <a:pt x="212" y="1696"/>
                  </a:lnTo>
                  <a:lnTo>
                    <a:pt x="220" y="1690"/>
                  </a:lnTo>
                  <a:lnTo>
                    <a:pt x="226" y="1685"/>
                  </a:lnTo>
                  <a:lnTo>
                    <a:pt x="232" y="1678"/>
                  </a:lnTo>
                  <a:lnTo>
                    <a:pt x="237" y="1671"/>
                  </a:lnTo>
                  <a:lnTo>
                    <a:pt x="242" y="1663"/>
                  </a:lnTo>
                  <a:lnTo>
                    <a:pt x="244" y="1654"/>
                  </a:lnTo>
                  <a:lnTo>
                    <a:pt x="246" y="1645"/>
                  </a:lnTo>
                  <a:lnTo>
                    <a:pt x="246" y="1635"/>
                  </a:lnTo>
                  <a:lnTo>
                    <a:pt x="246" y="1635"/>
                  </a:lnTo>
                  <a:lnTo>
                    <a:pt x="246" y="1626"/>
                  </a:lnTo>
                  <a:lnTo>
                    <a:pt x="245" y="1618"/>
                  </a:lnTo>
                  <a:lnTo>
                    <a:pt x="243" y="1610"/>
                  </a:lnTo>
                  <a:lnTo>
                    <a:pt x="241" y="1602"/>
                  </a:lnTo>
                  <a:lnTo>
                    <a:pt x="237" y="1594"/>
                  </a:lnTo>
                  <a:lnTo>
                    <a:pt x="233" y="1588"/>
                  </a:lnTo>
                  <a:lnTo>
                    <a:pt x="227" y="1582"/>
                  </a:lnTo>
                  <a:lnTo>
                    <a:pt x="222" y="1577"/>
                  </a:lnTo>
                  <a:lnTo>
                    <a:pt x="215" y="1572"/>
                  </a:lnTo>
                  <a:lnTo>
                    <a:pt x="209" y="1568"/>
                  </a:lnTo>
                  <a:lnTo>
                    <a:pt x="201" y="1565"/>
                  </a:lnTo>
                  <a:lnTo>
                    <a:pt x="192" y="1561"/>
                  </a:lnTo>
                  <a:lnTo>
                    <a:pt x="183" y="1559"/>
                  </a:lnTo>
                  <a:lnTo>
                    <a:pt x="173" y="1557"/>
                  </a:lnTo>
                  <a:lnTo>
                    <a:pt x="163" y="1557"/>
                  </a:lnTo>
                  <a:lnTo>
                    <a:pt x="152" y="1556"/>
                  </a:lnTo>
                  <a:lnTo>
                    <a:pt x="22" y="1556"/>
                  </a:lnTo>
                  <a:lnTo>
                    <a:pt x="22" y="1860"/>
                  </a:lnTo>
                  <a:lnTo>
                    <a:pt x="151" y="1860"/>
                  </a:lnTo>
                  <a:lnTo>
                    <a:pt x="151" y="1860"/>
                  </a:lnTo>
                  <a:lnTo>
                    <a:pt x="163" y="1860"/>
                  </a:lnTo>
                  <a:lnTo>
                    <a:pt x="174" y="1859"/>
                  </a:lnTo>
                  <a:lnTo>
                    <a:pt x="185" y="1857"/>
                  </a:lnTo>
                  <a:lnTo>
                    <a:pt x="195" y="1854"/>
                  </a:lnTo>
                  <a:lnTo>
                    <a:pt x="205" y="1850"/>
                  </a:lnTo>
                  <a:lnTo>
                    <a:pt x="214" y="1846"/>
                  </a:lnTo>
                  <a:lnTo>
                    <a:pt x="222" y="1840"/>
                  </a:lnTo>
                  <a:lnTo>
                    <a:pt x="228" y="1835"/>
                  </a:lnTo>
                  <a:lnTo>
                    <a:pt x="235" y="1828"/>
                  </a:lnTo>
                  <a:lnTo>
                    <a:pt x="241" y="1821"/>
                  </a:lnTo>
                  <a:lnTo>
                    <a:pt x="246" y="1813"/>
                  </a:lnTo>
                  <a:lnTo>
                    <a:pt x="249" y="1804"/>
                  </a:lnTo>
                  <a:lnTo>
                    <a:pt x="253" y="1795"/>
                  </a:lnTo>
                  <a:lnTo>
                    <a:pt x="255" y="1785"/>
                  </a:lnTo>
                  <a:lnTo>
                    <a:pt x="256" y="1774"/>
                  </a:lnTo>
                  <a:lnTo>
                    <a:pt x="257" y="1763"/>
                  </a:lnTo>
                  <a:lnTo>
                    <a:pt x="257" y="1763"/>
                  </a:lnTo>
                  <a:close/>
                  <a:moveTo>
                    <a:pt x="151" y="1810"/>
                  </a:moveTo>
                  <a:lnTo>
                    <a:pt x="78" y="1810"/>
                  </a:lnTo>
                  <a:lnTo>
                    <a:pt x="78" y="1722"/>
                  </a:lnTo>
                  <a:lnTo>
                    <a:pt x="151" y="1722"/>
                  </a:lnTo>
                  <a:lnTo>
                    <a:pt x="151" y="1722"/>
                  </a:lnTo>
                  <a:lnTo>
                    <a:pt x="162" y="1723"/>
                  </a:lnTo>
                  <a:lnTo>
                    <a:pt x="171" y="1725"/>
                  </a:lnTo>
                  <a:lnTo>
                    <a:pt x="179" y="1728"/>
                  </a:lnTo>
                  <a:lnTo>
                    <a:pt x="185" y="1733"/>
                  </a:lnTo>
                  <a:lnTo>
                    <a:pt x="191" y="1739"/>
                  </a:lnTo>
                  <a:lnTo>
                    <a:pt x="194" y="1747"/>
                  </a:lnTo>
                  <a:lnTo>
                    <a:pt x="196" y="1755"/>
                  </a:lnTo>
                  <a:lnTo>
                    <a:pt x="198" y="1765"/>
                  </a:lnTo>
                  <a:lnTo>
                    <a:pt x="198" y="1765"/>
                  </a:lnTo>
                  <a:lnTo>
                    <a:pt x="196" y="1775"/>
                  </a:lnTo>
                  <a:lnTo>
                    <a:pt x="194" y="1784"/>
                  </a:lnTo>
                  <a:lnTo>
                    <a:pt x="190" y="1792"/>
                  </a:lnTo>
                  <a:lnTo>
                    <a:pt x="185" y="1797"/>
                  </a:lnTo>
                  <a:lnTo>
                    <a:pt x="179" y="1803"/>
                  </a:lnTo>
                  <a:lnTo>
                    <a:pt x="171" y="1806"/>
                  </a:lnTo>
                  <a:lnTo>
                    <a:pt x="161" y="1808"/>
                  </a:lnTo>
                  <a:lnTo>
                    <a:pt x="151" y="1810"/>
                  </a:lnTo>
                  <a:lnTo>
                    <a:pt x="151" y="1810"/>
                  </a:lnTo>
                  <a:close/>
                  <a:moveTo>
                    <a:pt x="150" y="1673"/>
                  </a:moveTo>
                  <a:lnTo>
                    <a:pt x="78" y="1673"/>
                  </a:lnTo>
                  <a:lnTo>
                    <a:pt x="78" y="1608"/>
                  </a:lnTo>
                  <a:lnTo>
                    <a:pt x="148" y="1608"/>
                  </a:lnTo>
                  <a:lnTo>
                    <a:pt x="148" y="1608"/>
                  </a:lnTo>
                  <a:lnTo>
                    <a:pt x="157" y="1609"/>
                  </a:lnTo>
                  <a:lnTo>
                    <a:pt x="166" y="1610"/>
                  </a:lnTo>
                  <a:lnTo>
                    <a:pt x="172" y="1612"/>
                  </a:lnTo>
                  <a:lnTo>
                    <a:pt x="178" y="1615"/>
                  </a:lnTo>
                  <a:lnTo>
                    <a:pt x="182" y="1621"/>
                  </a:lnTo>
                  <a:lnTo>
                    <a:pt x="185" y="1626"/>
                  </a:lnTo>
                  <a:lnTo>
                    <a:pt x="187" y="1633"/>
                  </a:lnTo>
                  <a:lnTo>
                    <a:pt x="188" y="1641"/>
                  </a:lnTo>
                  <a:lnTo>
                    <a:pt x="188" y="1641"/>
                  </a:lnTo>
                  <a:lnTo>
                    <a:pt x="188" y="1646"/>
                  </a:lnTo>
                  <a:lnTo>
                    <a:pt x="187" y="1652"/>
                  </a:lnTo>
                  <a:lnTo>
                    <a:pt x="184" y="1657"/>
                  </a:lnTo>
                  <a:lnTo>
                    <a:pt x="181" y="1662"/>
                  </a:lnTo>
                  <a:lnTo>
                    <a:pt x="175" y="1666"/>
                  </a:lnTo>
                  <a:lnTo>
                    <a:pt x="169" y="1669"/>
                  </a:lnTo>
                  <a:lnTo>
                    <a:pt x="161" y="1672"/>
                  </a:lnTo>
                  <a:lnTo>
                    <a:pt x="150" y="1673"/>
                  </a:lnTo>
                  <a:lnTo>
                    <a:pt x="150" y="1673"/>
                  </a:lnTo>
                  <a:close/>
                  <a:moveTo>
                    <a:pt x="296" y="1764"/>
                  </a:moveTo>
                  <a:lnTo>
                    <a:pt x="296" y="1639"/>
                  </a:lnTo>
                  <a:lnTo>
                    <a:pt x="351" y="1639"/>
                  </a:lnTo>
                  <a:lnTo>
                    <a:pt x="351" y="1761"/>
                  </a:lnTo>
                  <a:lnTo>
                    <a:pt x="351" y="1761"/>
                  </a:lnTo>
                  <a:lnTo>
                    <a:pt x="351" y="1773"/>
                  </a:lnTo>
                  <a:lnTo>
                    <a:pt x="353" y="1785"/>
                  </a:lnTo>
                  <a:lnTo>
                    <a:pt x="356" y="1794"/>
                  </a:lnTo>
                  <a:lnTo>
                    <a:pt x="361" y="1802"/>
                  </a:lnTo>
                  <a:lnTo>
                    <a:pt x="366" y="1807"/>
                  </a:lnTo>
                  <a:lnTo>
                    <a:pt x="373" y="1812"/>
                  </a:lnTo>
                  <a:lnTo>
                    <a:pt x="382" y="1814"/>
                  </a:lnTo>
                  <a:lnTo>
                    <a:pt x="392" y="1815"/>
                  </a:lnTo>
                  <a:lnTo>
                    <a:pt x="392" y="1815"/>
                  </a:lnTo>
                  <a:lnTo>
                    <a:pt x="402" y="1814"/>
                  </a:lnTo>
                  <a:lnTo>
                    <a:pt x="409" y="1812"/>
                  </a:lnTo>
                  <a:lnTo>
                    <a:pt x="417" y="1807"/>
                  </a:lnTo>
                  <a:lnTo>
                    <a:pt x="423" y="1802"/>
                  </a:lnTo>
                  <a:lnTo>
                    <a:pt x="427" y="1794"/>
                  </a:lnTo>
                  <a:lnTo>
                    <a:pt x="430" y="1784"/>
                  </a:lnTo>
                  <a:lnTo>
                    <a:pt x="433" y="1773"/>
                  </a:lnTo>
                  <a:lnTo>
                    <a:pt x="433" y="1761"/>
                  </a:lnTo>
                  <a:lnTo>
                    <a:pt x="433" y="1639"/>
                  </a:lnTo>
                  <a:lnTo>
                    <a:pt x="488" y="1639"/>
                  </a:lnTo>
                  <a:lnTo>
                    <a:pt x="488" y="1860"/>
                  </a:lnTo>
                  <a:lnTo>
                    <a:pt x="433" y="1860"/>
                  </a:lnTo>
                  <a:lnTo>
                    <a:pt x="433" y="1843"/>
                  </a:lnTo>
                  <a:lnTo>
                    <a:pt x="433" y="1843"/>
                  </a:lnTo>
                  <a:lnTo>
                    <a:pt x="428" y="1848"/>
                  </a:lnTo>
                  <a:lnTo>
                    <a:pt x="422" y="1853"/>
                  </a:lnTo>
                  <a:lnTo>
                    <a:pt x="416" y="1857"/>
                  </a:lnTo>
                  <a:lnTo>
                    <a:pt x="409" y="1859"/>
                  </a:lnTo>
                  <a:lnTo>
                    <a:pt x="403" y="1862"/>
                  </a:lnTo>
                  <a:lnTo>
                    <a:pt x="395" y="1864"/>
                  </a:lnTo>
                  <a:lnTo>
                    <a:pt x="387" y="1865"/>
                  </a:lnTo>
                  <a:lnTo>
                    <a:pt x="380" y="1866"/>
                  </a:lnTo>
                  <a:lnTo>
                    <a:pt x="380" y="1866"/>
                  </a:lnTo>
                  <a:lnTo>
                    <a:pt x="366" y="1865"/>
                  </a:lnTo>
                  <a:lnTo>
                    <a:pt x="355" y="1862"/>
                  </a:lnTo>
                  <a:lnTo>
                    <a:pt x="345" y="1859"/>
                  </a:lnTo>
                  <a:lnTo>
                    <a:pt x="336" y="1855"/>
                  </a:lnTo>
                  <a:lnTo>
                    <a:pt x="328" y="1849"/>
                  </a:lnTo>
                  <a:lnTo>
                    <a:pt x="321" y="1844"/>
                  </a:lnTo>
                  <a:lnTo>
                    <a:pt x="316" y="1836"/>
                  </a:lnTo>
                  <a:lnTo>
                    <a:pt x="310" y="1828"/>
                  </a:lnTo>
                  <a:lnTo>
                    <a:pt x="307" y="1821"/>
                  </a:lnTo>
                  <a:lnTo>
                    <a:pt x="304" y="1813"/>
                  </a:lnTo>
                  <a:lnTo>
                    <a:pt x="299" y="1795"/>
                  </a:lnTo>
                  <a:lnTo>
                    <a:pt x="297" y="1779"/>
                  </a:lnTo>
                  <a:lnTo>
                    <a:pt x="296" y="1764"/>
                  </a:lnTo>
                  <a:lnTo>
                    <a:pt x="296" y="1764"/>
                  </a:lnTo>
                  <a:close/>
                  <a:moveTo>
                    <a:pt x="1135" y="1860"/>
                  </a:moveTo>
                  <a:lnTo>
                    <a:pt x="1079" y="1860"/>
                  </a:lnTo>
                  <a:lnTo>
                    <a:pt x="1079" y="1639"/>
                  </a:lnTo>
                  <a:lnTo>
                    <a:pt x="1135" y="1639"/>
                  </a:lnTo>
                  <a:lnTo>
                    <a:pt x="1135" y="1657"/>
                  </a:lnTo>
                  <a:lnTo>
                    <a:pt x="1135" y="1657"/>
                  </a:lnTo>
                  <a:lnTo>
                    <a:pt x="1140" y="1652"/>
                  </a:lnTo>
                  <a:lnTo>
                    <a:pt x="1146" y="1646"/>
                  </a:lnTo>
                  <a:lnTo>
                    <a:pt x="1152" y="1643"/>
                  </a:lnTo>
                  <a:lnTo>
                    <a:pt x="1159" y="1640"/>
                  </a:lnTo>
                  <a:lnTo>
                    <a:pt x="1167" y="1636"/>
                  </a:lnTo>
                  <a:lnTo>
                    <a:pt x="1173" y="1635"/>
                  </a:lnTo>
                  <a:lnTo>
                    <a:pt x="1182" y="1634"/>
                  </a:lnTo>
                  <a:lnTo>
                    <a:pt x="1190" y="1633"/>
                  </a:lnTo>
                  <a:lnTo>
                    <a:pt x="1190" y="1633"/>
                  </a:lnTo>
                  <a:lnTo>
                    <a:pt x="1200" y="1634"/>
                  </a:lnTo>
                  <a:lnTo>
                    <a:pt x="1208" y="1635"/>
                  </a:lnTo>
                  <a:lnTo>
                    <a:pt x="1217" y="1637"/>
                  </a:lnTo>
                  <a:lnTo>
                    <a:pt x="1225" y="1640"/>
                  </a:lnTo>
                  <a:lnTo>
                    <a:pt x="1233" y="1643"/>
                  </a:lnTo>
                  <a:lnTo>
                    <a:pt x="1239" y="1648"/>
                  </a:lnTo>
                  <a:lnTo>
                    <a:pt x="1245" y="1653"/>
                  </a:lnTo>
                  <a:lnTo>
                    <a:pt x="1250" y="1659"/>
                  </a:lnTo>
                  <a:lnTo>
                    <a:pt x="1256" y="1666"/>
                  </a:lnTo>
                  <a:lnTo>
                    <a:pt x="1259" y="1674"/>
                  </a:lnTo>
                  <a:lnTo>
                    <a:pt x="1264" y="1682"/>
                  </a:lnTo>
                  <a:lnTo>
                    <a:pt x="1266" y="1690"/>
                  </a:lnTo>
                  <a:lnTo>
                    <a:pt x="1268" y="1700"/>
                  </a:lnTo>
                  <a:lnTo>
                    <a:pt x="1270" y="1711"/>
                  </a:lnTo>
                  <a:lnTo>
                    <a:pt x="1271" y="1722"/>
                  </a:lnTo>
                  <a:lnTo>
                    <a:pt x="1271" y="1734"/>
                  </a:lnTo>
                  <a:lnTo>
                    <a:pt x="1271" y="1860"/>
                  </a:lnTo>
                  <a:lnTo>
                    <a:pt x="1216" y="1860"/>
                  </a:lnTo>
                  <a:lnTo>
                    <a:pt x="1216" y="1738"/>
                  </a:lnTo>
                  <a:lnTo>
                    <a:pt x="1216" y="1738"/>
                  </a:lnTo>
                  <a:lnTo>
                    <a:pt x="1216" y="1725"/>
                  </a:lnTo>
                  <a:lnTo>
                    <a:pt x="1214" y="1714"/>
                  </a:lnTo>
                  <a:lnTo>
                    <a:pt x="1211" y="1705"/>
                  </a:lnTo>
                  <a:lnTo>
                    <a:pt x="1206" y="1697"/>
                  </a:lnTo>
                  <a:lnTo>
                    <a:pt x="1201" y="1691"/>
                  </a:lnTo>
                  <a:lnTo>
                    <a:pt x="1194" y="1687"/>
                  </a:lnTo>
                  <a:lnTo>
                    <a:pt x="1186" y="1685"/>
                  </a:lnTo>
                  <a:lnTo>
                    <a:pt x="1176" y="1684"/>
                  </a:lnTo>
                  <a:lnTo>
                    <a:pt x="1176" y="1684"/>
                  </a:lnTo>
                  <a:lnTo>
                    <a:pt x="1167" y="1685"/>
                  </a:lnTo>
                  <a:lnTo>
                    <a:pt x="1158" y="1687"/>
                  </a:lnTo>
                  <a:lnTo>
                    <a:pt x="1151" y="1691"/>
                  </a:lnTo>
                  <a:lnTo>
                    <a:pt x="1146" y="1697"/>
                  </a:lnTo>
                  <a:lnTo>
                    <a:pt x="1140" y="1705"/>
                  </a:lnTo>
                  <a:lnTo>
                    <a:pt x="1137" y="1715"/>
                  </a:lnTo>
                  <a:lnTo>
                    <a:pt x="1135" y="1726"/>
                  </a:lnTo>
                  <a:lnTo>
                    <a:pt x="1135" y="1738"/>
                  </a:lnTo>
                  <a:lnTo>
                    <a:pt x="1135" y="1860"/>
                  </a:lnTo>
                  <a:close/>
                  <a:moveTo>
                    <a:pt x="593" y="1742"/>
                  </a:moveTo>
                  <a:lnTo>
                    <a:pt x="593" y="1860"/>
                  </a:lnTo>
                  <a:lnTo>
                    <a:pt x="537" y="1860"/>
                  </a:lnTo>
                  <a:lnTo>
                    <a:pt x="537" y="1639"/>
                  </a:lnTo>
                  <a:lnTo>
                    <a:pt x="593" y="1639"/>
                  </a:lnTo>
                  <a:lnTo>
                    <a:pt x="593" y="1742"/>
                  </a:lnTo>
                  <a:close/>
                  <a:moveTo>
                    <a:pt x="641" y="1573"/>
                  </a:moveTo>
                  <a:lnTo>
                    <a:pt x="696" y="1546"/>
                  </a:lnTo>
                  <a:lnTo>
                    <a:pt x="696" y="1747"/>
                  </a:lnTo>
                  <a:lnTo>
                    <a:pt x="696" y="1860"/>
                  </a:lnTo>
                  <a:lnTo>
                    <a:pt x="641" y="1860"/>
                  </a:lnTo>
                  <a:lnTo>
                    <a:pt x="641" y="1573"/>
                  </a:lnTo>
                  <a:close/>
                  <a:moveTo>
                    <a:pt x="871" y="1654"/>
                  </a:moveTo>
                  <a:lnTo>
                    <a:pt x="871" y="1654"/>
                  </a:lnTo>
                  <a:lnTo>
                    <a:pt x="866" y="1648"/>
                  </a:lnTo>
                  <a:lnTo>
                    <a:pt x="861" y="1645"/>
                  </a:lnTo>
                  <a:lnTo>
                    <a:pt x="854" y="1641"/>
                  </a:lnTo>
                  <a:lnTo>
                    <a:pt x="849" y="1639"/>
                  </a:lnTo>
                  <a:lnTo>
                    <a:pt x="842" y="1636"/>
                  </a:lnTo>
                  <a:lnTo>
                    <a:pt x="835" y="1634"/>
                  </a:lnTo>
                  <a:lnTo>
                    <a:pt x="822" y="1633"/>
                  </a:lnTo>
                  <a:lnTo>
                    <a:pt x="822" y="1633"/>
                  </a:lnTo>
                  <a:lnTo>
                    <a:pt x="812" y="1634"/>
                  </a:lnTo>
                  <a:lnTo>
                    <a:pt x="802" y="1635"/>
                  </a:lnTo>
                  <a:lnTo>
                    <a:pt x="794" y="1637"/>
                  </a:lnTo>
                  <a:lnTo>
                    <a:pt x="786" y="1641"/>
                  </a:lnTo>
                  <a:lnTo>
                    <a:pt x="778" y="1645"/>
                  </a:lnTo>
                  <a:lnTo>
                    <a:pt x="770" y="1651"/>
                  </a:lnTo>
                  <a:lnTo>
                    <a:pt x="764" y="1657"/>
                  </a:lnTo>
                  <a:lnTo>
                    <a:pt x="758" y="1664"/>
                  </a:lnTo>
                  <a:lnTo>
                    <a:pt x="753" y="1672"/>
                  </a:lnTo>
                  <a:lnTo>
                    <a:pt x="748" y="1680"/>
                  </a:lnTo>
                  <a:lnTo>
                    <a:pt x="744" y="1689"/>
                  </a:lnTo>
                  <a:lnTo>
                    <a:pt x="741" y="1699"/>
                  </a:lnTo>
                  <a:lnTo>
                    <a:pt x="738" y="1710"/>
                  </a:lnTo>
                  <a:lnTo>
                    <a:pt x="736" y="1722"/>
                  </a:lnTo>
                  <a:lnTo>
                    <a:pt x="735" y="1734"/>
                  </a:lnTo>
                  <a:lnTo>
                    <a:pt x="735" y="1747"/>
                  </a:lnTo>
                  <a:lnTo>
                    <a:pt x="735" y="1747"/>
                  </a:lnTo>
                  <a:lnTo>
                    <a:pt x="735" y="1761"/>
                  </a:lnTo>
                  <a:lnTo>
                    <a:pt x="736" y="1773"/>
                  </a:lnTo>
                  <a:lnTo>
                    <a:pt x="738" y="1785"/>
                  </a:lnTo>
                  <a:lnTo>
                    <a:pt x="741" y="1796"/>
                  </a:lnTo>
                  <a:lnTo>
                    <a:pt x="744" y="1807"/>
                  </a:lnTo>
                  <a:lnTo>
                    <a:pt x="747" y="1817"/>
                  </a:lnTo>
                  <a:lnTo>
                    <a:pt x="752" y="1826"/>
                  </a:lnTo>
                  <a:lnTo>
                    <a:pt x="757" y="1834"/>
                  </a:lnTo>
                  <a:lnTo>
                    <a:pt x="764" y="1841"/>
                  </a:lnTo>
                  <a:lnTo>
                    <a:pt x="769" y="1847"/>
                  </a:lnTo>
                  <a:lnTo>
                    <a:pt x="777" y="1853"/>
                  </a:lnTo>
                  <a:lnTo>
                    <a:pt x="785" y="1857"/>
                  </a:lnTo>
                  <a:lnTo>
                    <a:pt x="792" y="1860"/>
                  </a:lnTo>
                  <a:lnTo>
                    <a:pt x="801" y="1864"/>
                  </a:lnTo>
                  <a:lnTo>
                    <a:pt x="811" y="1865"/>
                  </a:lnTo>
                  <a:lnTo>
                    <a:pt x="821" y="1866"/>
                  </a:lnTo>
                  <a:lnTo>
                    <a:pt x="821" y="1866"/>
                  </a:lnTo>
                  <a:lnTo>
                    <a:pt x="828" y="1865"/>
                  </a:lnTo>
                  <a:lnTo>
                    <a:pt x="834" y="1864"/>
                  </a:lnTo>
                  <a:lnTo>
                    <a:pt x="841" y="1862"/>
                  </a:lnTo>
                  <a:lnTo>
                    <a:pt x="848" y="1860"/>
                  </a:lnTo>
                  <a:lnTo>
                    <a:pt x="853" y="1857"/>
                  </a:lnTo>
                  <a:lnTo>
                    <a:pt x="860" y="1854"/>
                  </a:lnTo>
                  <a:lnTo>
                    <a:pt x="865" y="1849"/>
                  </a:lnTo>
                  <a:lnTo>
                    <a:pt x="871" y="1844"/>
                  </a:lnTo>
                  <a:lnTo>
                    <a:pt x="871" y="1860"/>
                  </a:lnTo>
                  <a:lnTo>
                    <a:pt x="926" y="1860"/>
                  </a:lnTo>
                  <a:lnTo>
                    <a:pt x="926" y="1546"/>
                  </a:lnTo>
                  <a:lnTo>
                    <a:pt x="871" y="1573"/>
                  </a:lnTo>
                  <a:lnTo>
                    <a:pt x="871" y="1654"/>
                  </a:lnTo>
                  <a:close/>
                  <a:moveTo>
                    <a:pt x="832" y="1815"/>
                  </a:moveTo>
                  <a:lnTo>
                    <a:pt x="832" y="1815"/>
                  </a:lnTo>
                  <a:lnTo>
                    <a:pt x="826" y="1814"/>
                  </a:lnTo>
                  <a:lnTo>
                    <a:pt x="818" y="1812"/>
                  </a:lnTo>
                  <a:lnTo>
                    <a:pt x="811" y="1808"/>
                  </a:lnTo>
                  <a:lnTo>
                    <a:pt x="805" y="1802"/>
                  </a:lnTo>
                  <a:lnTo>
                    <a:pt x="799" y="1793"/>
                  </a:lnTo>
                  <a:lnTo>
                    <a:pt x="795" y="1781"/>
                  </a:lnTo>
                  <a:lnTo>
                    <a:pt x="791" y="1765"/>
                  </a:lnTo>
                  <a:lnTo>
                    <a:pt x="790" y="1746"/>
                  </a:lnTo>
                  <a:lnTo>
                    <a:pt x="790" y="1746"/>
                  </a:lnTo>
                  <a:lnTo>
                    <a:pt x="791" y="1728"/>
                  </a:lnTo>
                  <a:lnTo>
                    <a:pt x="795" y="1715"/>
                  </a:lnTo>
                  <a:lnTo>
                    <a:pt x="799" y="1704"/>
                  </a:lnTo>
                  <a:lnTo>
                    <a:pt x="805" y="1696"/>
                  </a:lnTo>
                  <a:lnTo>
                    <a:pt x="810" y="1689"/>
                  </a:lnTo>
                  <a:lnTo>
                    <a:pt x="818" y="1686"/>
                  </a:lnTo>
                  <a:lnTo>
                    <a:pt x="824" y="1684"/>
                  </a:lnTo>
                  <a:lnTo>
                    <a:pt x="832" y="1684"/>
                  </a:lnTo>
                  <a:lnTo>
                    <a:pt x="832" y="1684"/>
                  </a:lnTo>
                  <a:lnTo>
                    <a:pt x="839" y="1684"/>
                  </a:lnTo>
                  <a:lnTo>
                    <a:pt x="845" y="1686"/>
                  </a:lnTo>
                  <a:lnTo>
                    <a:pt x="852" y="1688"/>
                  </a:lnTo>
                  <a:lnTo>
                    <a:pt x="856" y="1691"/>
                  </a:lnTo>
                  <a:lnTo>
                    <a:pt x="861" y="1695"/>
                  </a:lnTo>
                  <a:lnTo>
                    <a:pt x="865" y="1698"/>
                  </a:lnTo>
                  <a:lnTo>
                    <a:pt x="871" y="1706"/>
                  </a:lnTo>
                  <a:lnTo>
                    <a:pt x="871" y="1793"/>
                  </a:lnTo>
                  <a:lnTo>
                    <a:pt x="871" y="1793"/>
                  </a:lnTo>
                  <a:lnTo>
                    <a:pt x="864" y="1801"/>
                  </a:lnTo>
                  <a:lnTo>
                    <a:pt x="856" y="1807"/>
                  </a:lnTo>
                  <a:lnTo>
                    <a:pt x="852" y="1811"/>
                  </a:lnTo>
                  <a:lnTo>
                    <a:pt x="845" y="1813"/>
                  </a:lnTo>
                  <a:lnTo>
                    <a:pt x="840" y="1814"/>
                  </a:lnTo>
                  <a:lnTo>
                    <a:pt x="832" y="1815"/>
                  </a:lnTo>
                  <a:lnTo>
                    <a:pt x="832" y="1815"/>
                  </a:lnTo>
                  <a:close/>
                  <a:moveTo>
                    <a:pt x="2069" y="1633"/>
                  </a:moveTo>
                  <a:lnTo>
                    <a:pt x="2069" y="1633"/>
                  </a:lnTo>
                  <a:lnTo>
                    <a:pt x="2064" y="1634"/>
                  </a:lnTo>
                  <a:lnTo>
                    <a:pt x="2057" y="1635"/>
                  </a:lnTo>
                  <a:lnTo>
                    <a:pt x="2044" y="1639"/>
                  </a:lnTo>
                  <a:lnTo>
                    <a:pt x="2032" y="1645"/>
                  </a:lnTo>
                  <a:lnTo>
                    <a:pt x="2021" y="1654"/>
                  </a:lnTo>
                  <a:lnTo>
                    <a:pt x="2021" y="1551"/>
                  </a:lnTo>
                  <a:lnTo>
                    <a:pt x="1966" y="1579"/>
                  </a:lnTo>
                  <a:lnTo>
                    <a:pt x="1966" y="1860"/>
                  </a:lnTo>
                  <a:lnTo>
                    <a:pt x="2021" y="1860"/>
                  </a:lnTo>
                  <a:lnTo>
                    <a:pt x="2021" y="1844"/>
                  </a:lnTo>
                  <a:lnTo>
                    <a:pt x="2021" y="1844"/>
                  </a:lnTo>
                  <a:lnTo>
                    <a:pt x="2025" y="1849"/>
                  </a:lnTo>
                  <a:lnTo>
                    <a:pt x="2032" y="1854"/>
                  </a:lnTo>
                  <a:lnTo>
                    <a:pt x="2037" y="1857"/>
                  </a:lnTo>
                  <a:lnTo>
                    <a:pt x="2044" y="1860"/>
                  </a:lnTo>
                  <a:lnTo>
                    <a:pt x="2049" y="1862"/>
                  </a:lnTo>
                  <a:lnTo>
                    <a:pt x="2057" y="1864"/>
                  </a:lnTo>
                  <a:lnTo>
                    <a:pt x="2064" y="1865"/>
                  </a:lnTo>
                  <a:lnTo>
                    <a:pt x="2070" y="1866"/>
                  </a:lnTo>
                  <a:lnTo>
                    <a:pt x="2070" y="1866"/>
                  </a:lnTo>
                  <a:lnTo>
                    <a:pt x="2080" y="1865"/>
                  </a:lnTo>
                  <a:lnTo>
                    <a:pt x="2090" y="1864"/>
                  </a:lnTo>
                  <a:lnTo>
                    <a:pt x="2099" y="1861"/>
                  </a:lnTo>
                  <a:lnTo>
                    <a:pt x="2108" y="1857"/>
                  </a:lnTo>
                  <a:lnTo>
                    <a:pt x="2116" y="1853"/>
                  </a:lnTo>
                  <a:lnTo>
                    <a:pt x="2122" y="1848"/>
                  </a:lnTo>
                  <a:lnTo>
                    <a:pt x="2129" y="1841"/>
                  </a:lnTo>
                  <a:lnTo>
                    <a:pt x="2134" y="1835"/>
                  </a:lnTo>
                  <a:lnTo>
                    <a:pt x="2140" y="1826"/>
                  </a:lnTo>
                  <a:lnTo>
                    <a:pt x="2144" y="1817"/>
                  </a:lnTo>
                  <a:lnTo>
                    <a:pt x="2148" y="1807"/>
                  </a:lnTo>
                  <a:lnTo>
                    <a:pt x="2151" y="1797"/>
                  </a:lnTo>
                  <a:lnTo>
                    <a:pt x="2154" y="1786"/>
                  </a:lnTo>
                  <a:lnTo>
                    <a:pt x="2155" y="1774"/>
                  </a:lnTo>
                  <a:lnTo>
                    <a:pt x="2157" y="1761"/>
                  </a:lnTo>
                  <a:lnTo>
                    <a:pt x="2158" y="1747"/>
                  </a:lnTo>
                  <a:lnTo>
                    <a:pt x="2158" y="1747"/>
                  </a:lnTo>
                  <a:lnTo>
                    <a:pt x="2157" y="1734"/>
                  </a:lnTo>
                  <a:lnTo>
                    <a:pt x="2155" y="1722"/>
                  </a:lnTo>
                  <a:lnTo>
                    <a:pt x="2153" y="1710"/>
                  </a:lnTo>
                  <a:lnTo>
                    <a:pt x="2151" y="1699"/>
                  </a:lnTo>
                  <a:lnTo>
                    <a:pt x="2148" y="1689"/>
                  </a:lnTo>
                  <a:lnTo>
                    <a:pt x="2143" y="1680"/>
                  </a:lnTo>
                  <a:lnTo>
                    <a:pt x="2139" y="1672"/>
                  </a:lnTo>
                  <a:lnTo>
                    <a:pt x="2133" y="1664"/>
                  </a:lnTo>
                  <a:lnTo>
                    <a:pt x="2128" y="1657"/>
                  </a:lnTo>
                  <a:lnTo>
                    <a:pt x="2121" y="1651"/>
                  </a:lnTo>
                  <a:lnTo>
                    <a:pt x="2113" y="1645"/>
                  </a:lnTo>
                  <a:lnTo>
                    <a:pt x="2106" y="1641"/>
                  </a:lnTo>
                  <a:lnTo>
                    <a:pt x="2098" y="1637"/>
                  </a:lnTo>
                  <a:lnTo>
                    <a:pt x="2089" y="1635"/>
                  </a:lnTo>
                  <a:lnTo>
                    <a:pt x="2079" y="1634"/>
                  </a:lnTo>
                  <a:lnTo>
                    <a:pt x="2069" y="1633"/>
                  </a:lnTo>
                  <a:lnTo>
                    <a:pt x="2069" y="1633"/>
                  </a:lnTo>
                  <a:close/>
                  <a:moveTo>
                    <a:pt x="2059" y="1684"/>
                  </a:moveTo>
                  <a:lnTo>
                    <a:pt x="2059" y="1684"/>
                  </a:lnTo>
                  <a:lnTo>
                    <a:pt x="2067" y="1685"/>
                  </a:lnTo>
                  <a:lnTo>
                    <a:pt x="2075" y="1687"/>
                  </a:lnTo>
                  <a:lnTo>
                    <a:pt x="2081" y="1691"/>
                  </a:lnTo>
                  <a:lnTo>
                    <a:pt x="2088" y="1698"/>
                  </a:lnTo>
                  <a:lnTo>
                    <a:pt x="2094" y="1706"/>
                  </a:lnTo>
                  <a:lnTo>
                    <a:pt x="2097" y="1717"/>
                  </a:lnTo>
                  <a:lnTo>
                    <a:pt x="2100" y="1730"/>
                  </a:lnTo>
                  <a:lnTo>
                    <a:pt x="2101" y="1746"/>
                  </a:lnTo>
                  <a:lnTo>
                    <a:pt x="2101" y="1746"/>
                  </a:lnTo>
                  <a:lnTo>
                    <a:pt x="2100" y="1762"/>
                  </a:lnTo>
                  <a:lnTo>
                    <a:pt x="2098" y="1776"/>
                  </a:lnTo>
                  <a:lnTo>
                    <a:pt x="2096" y="1787"/>
                  </a:lnTo>
                  <a:lnTo>
                    <a:pt x="2091" y="1797"/>
                  </a:lnTo>
                  <a:lnTo>
                    <a:pt x="2085" y="1805"/>
                  </a:lnTo>
                  <a:lnTo>
                    <a:pt x="2078" y="1811"/>
                  </a:lnTo>
                  <a:lnTo>
                    <a:pt x="2070" y="1814"/>
                  </a:lnTo>
                  <a:lnTo>
                    <a:pt x="2061" y="1815"/>
                  </a:lnTo>
                  <a:lnTo>
                    <a:pt x="2061" y="1815"/>
                  </a:lnTo>
                  <a:lnTo>
                    <a:pt x="2053" y="1814"/>
                  </a:lnTo>
                  <a:lnTo>
                    <a:pt x="2046" y="1813"/>
                  </a:lnTo>
                  <a:lnTo>
                    <a:pt x="2041" y="1810"/>
                  </a:lnTo>
                  <a:lnTo>
                    <a:pt x="2035" y="1807"/>
                  </a:lnTo>
                  <a:lnTo>
                    <a:pt x="2026" y="1800"/>
                  </a:lnTo>
                  <a:lnTo>
                    <a:pt x="2021" y="1794"/>
                  </a:lnTo>
                  <a:lnTo>
                    <a:pt x="2021" y="1706"/>
                  </a:lnTo>
                  <a:lnTo>
                    <a:pt x="2021" y="1706"/>
                  </a:lnTo>
                  <a:lnTo>
                    <a:pt x="2024" y="1701"/>
                  </a:lnTo>
                  <a:lnTo>
                    <a:pt x="2029" y="1697"/>
                  </a:lnTo>
                  <a:lnTo>
                    <a:pt x="2033" y="1693"/>
                  </a:lnTo>
                  <a:lnTo>
                    <a:pt x="2037" y="1689"/>
                  </a:lnTo>
                  <a:lnTo>
                    <a:pt x="2043" y="1687"/>
                  </a:lnTo>
                  <a:lnTo>
                    <a:pt x="2048" y="1685"/>
                  </a:lnTo>
                  <a:lnTo>
                    <a:pt x="2054" y="1684"/>
                  </a:lnTo>
                  <a:lnTo>
                    <a:pt x="2059" y="1684"/>
                  </a:lnTo>
                  <a:lnTo>
                    <a:pt x="2059" y="1684"/>
                  </a:lnTo>
                  <a:close/>
                  <a:moveTo>
                    <a:pt x="1445" y="1654"/>
                  </a:moveTo>
                  <a:lnTo>
                    <a:pt x="1445" y="1654"/>
                  </a:lnTo>
                  <a:lnTo>
                    <a:pt x="1440" y="1650"/>
                  </a:lnTo>
                  <a:lnTo>
                    <a:pt x="1435" y="1645"/>
                  </a:lnTo>
                  <a:lnTo>
                    <a:pt x="1428" y="1642"/>
                  </a:lnTo>
                  <a:lnTo>
                    <a:pt x="1423" y="1639"/>
                  </a:lnTo>
                  <a:lnTo>
                    <a:pt x="1416" y="1636"/>
                  </a:lnTo>
                  <a:lnTo>
                    <a:pt x="1409" y="1634"/>
                  </a:lnTo>
                  <a:lnTo>
                    <a:pt x="1403" y="1634"/>
                  </a:lnTo>
                  <a:lnTo>
                    <a:pt x="1396" y="1633"/>
                  </a:lnTo>
                  <a:lnTo>
                    <a:pt x="1396" y="1633"/>
                  </a:lnTo>
                  <a:lnTo>
                    <a:pt x="1386" y="1634"/>
                  </a:lnTo>
                  <a:lnTo>
                    <a:pt x="1376" y="1635"/>
                  </a:lnTo>
                  <a:lnTo>
                    <a:pt x="1367" y="1637"/>
                  </a:lnTo>
                  <a:lnTo>
                    <a:pt x="1360" y="1641"/>
                  </a:lnTo>
                  <a:lnTo>
                    <a:pt x="1352" y="1645"/>
                  </a:lnTo>
                  <a:lnTo>
                    <a:pt x="1344" y="1651"/>
                  </a:lnTo>
                  <a:lnTo>
                    <a:pt x="1338" y="1657"/>
                  </a:lnTo>
                  <a:lnTo>
                    <a:pt x="1332" y="1664"/>
                  </a:lnTo>
                  <a:lnTo>
                    <a:pt x="1327" y="1672"/>
                  </a:lnTo>
                  <a:lnTo>
                    <a:pt x="1322" y="1680"/>
                  </a:lnTo>
                  <a:lnTo>
                    <a:pt x="1318" y="1689"/>
                  </a:lnTo>
                  <a:lnTo>
                    <a:pt x="1314" y="1699"/>
                  </a:lnTo>
                  <a:lnTo>
                    <a:pt x="1312" y="1710"/>
                  </a:lnTo>
                  <a:lnTo>
                    <a:pt x="1310" y="1722"/>
                  </a:lnTo>
                  <a:lnTo>
                    <a:pt x="1309" y="1734"/>
                  </a:lnTo>
                  <a:lnTo>
                    <a:pt x="1309" y="1747"/>
                  </a:lnTo>
                  <a:lnTo>
                    <a:pt x="1309" y="1747"/>
                  </a:lnTo>
                  <a:lnTo>
                    <a:pt x="1309" y="1761"/>
                  </a:lnTo>
                  <a:lnTo>
                    <a:pt x="1310" y="1773"/>
                  </a:lnTo>
                  <a:lnTo>
                    <a:pt x="1312" y="1785"/>
                  </a:lnTo>
                  <a:lnTo>
                    <a:pt x="1314" y="1796"/>
                  </a:lnTo>
                  <a:lnTo>
                    <a:pt x="1318" y="1807"/>
                  </a:lnTo>
                  <a:lnTo>
                    <a:pt x="1321" y="1817"/>
                  </a:lnTo>
                  <a:lnTo>
                    <a:pt x="1327" y="1826"/>
                  </a:lnTo>
                  <a:lnTo>
                    <a:pt x="1331" y="1834"/>
                  </a:lnTo>
                  <a:lnTo>
                    <a:pt x="1338" y="1841"/>
                  </a:lnTo>
                  <a:lnTo>
                    <a:pt x="1343" y="1847"/>
                  </a:lnTo>
                  <a:lnTo>
                    <a:pt x="1351" y="1853"/>
                  </a:lnTo>
                  <a:lnTo>
                    <a:pt x="1359" y="1857"/>
                  </a:lnTo>
                  <a:lnTo>
                    <a:pt x="1366" y="1860"/>
                  </a:lnTo>
                  <a:lnTo>
                    <a:pt x="1375" y="1864"/>
                  </a:lnTo>
                  <a:lnTo>
                    <a:pt x="1385" y="1865"/>
                  </a:lnTo>
                  <a:lnTo>
                    <a:pt x="1395" y="1865"/>
                  </a:lnTo>
                  <a:lnTo>
                    <a:pt x="1395" y="1865"/>
                  </a:lnTo>
                  <a:lnTo>
                    <a:pt x="1402" y="1865"/>
                  </a:lnTo>
                  <a:lnTo>
                    <a:pt x="1408" y="1864"/>
                  </a:lnTo>
                  <a:lnTo>
                    <a:pt x="1415" y="1862"/>
                  </a:lnTo>
                  <a:lnTo>
                    <a:pt x="1421" y="1860"/>
                  </a:lnTo>
                  <a:lnTo>
                    <a:pt x="1428" y="1857"/>
                  </a:lnTo>
                  <a:lnTo>
                    <a:pt x="1434" y="1853"/>
                  </a:lnTo>
                  <a:lnTo>
                    <a:pt x="1439" y="1849"/>
                  </a:lnTo>
                  <a:lnTo>
                    <a:pt x="1445" y="1844"/>
                  </a:lnTo>
                  <a:lnTo>
                    <a:pt x="1445" y="1849"/>
                  </a:lnTo>
                  <a:lnTo>
                    <a:pt x="1445" y="1849"/>
                  </a:lnTo>
                  <a:lnTo>
                    <a:pt x="1445" y="1858"/>
                  </a:lnTo>
                  <a:lnTo>
                    <a:pt x="1444" y="1868"/>
                  </a:lnTo>
                  <a:lnTo>
                    <a:pt x="1441" y="1878"/>
                  </a:lnTo>
                  <a:lnTo>
                    <a:pt x="1439" y="1882"/>
                  </a:lnTo>
                  <a:lnTo>
                    <a:pt x="1436" y="1887"/>
                  </a:lnTo>
                  <a:lnTo>
                    <a:pt x="1433" y="1891"/>
                  </a:lnTo>
                  <a:lnTo>
                    <a:pt x="1428" y="1896"/>
                  </a:lnTo>
                  <a:lnTo>
                    <a:pt x="1421" y="1899"/>
                  </a:lnTo>
                  <a:lnTo>
                    <a:pt x="1415" y="1901"/>
                  </a:lnTo>
                  <a:lnTo>
                    <a:pt x="1407" y="1904"/>
                  </a:lnTo>
                  <a:lnTo>
                    <a:pt x="1397" y="1905"/>
                  </a:lnTo>
                  <a:lnTo>
                    <a:pt x="1386" y="1908"/>
                  </a:lnTo>
                  <a:lnTo>
                    <a:pt x="1374" y="1908"/>
                  </a:lnTo>
                  <a:lnTo>
                    <a:pt x="1372" y="1908"/>
                  </a:lnTo>
                  <a:lnTo>
                    <a:pt x="1391" y="1951"/>
                  </a:lnTo>
                  <a:lnTo>
                    <a:pt x="1392" y="1951"/>
                  </a:lnTo>
                  <a:lnTo>
                    <a:pt x="1392" y="1951"/>
                  </a:lnTo>
                  <a:lnTo>
                    <a:pt x="1405" y="1951"/>
                  </a:lnTo>
                  <a:lnTo>
                    <a:pt x="1417" y="1948"/>
                  </a:lnTo>
                  <a:lnTo>
                    <a:pt x="1429" y="1946"/>
                  </a:lnTo>
                  <a:lnTo>
                    <a:pt x="1439" y="1943"/>
                  </a:lnTo>
                  <a:lnTo>
                    <a:pt x="1449" y="1940"/>
                  </a:lnTo>
                  <a:lnTo>
                    <a:pt x="1458" y="1935"/>
                  </a:lnTo>
                  <a:lnTo>
                    <a:pt x="1466" y="1929"/>
                  </a:lnTo>
                  <a:lnTo>
                    <a:pt x="1473" y="1923"/>
                  </a:lnTo>
                  <a:lnTo>
                    <a:pt x="1480" y="1915"/>
                  </a:lnTo>
                  <a:lnTo>
                    <a:pt x="1484" y="1907"/>
                  </a:lnTo>
                  <a:lnTo>
                    <a:pt x="1490" y="1898"/>
                  </a:lnTo>
                  <a:lnTo>
                    <a:pt x="1493" y="1888"/>
                  </a:lnTo>
                  <a:lnTo>
                    <a:pt x="1497" y="1877"/>
                  </a:lnTo>
                  <a:lnTo>
                    <a:pt x="1499" y="1866"/>
                  </a:lnTo>
                  <a:lnTo>
                    <a:pt x="1500" y="1854"/>
                  </a:lnTo>
                  <a:lnTo>
                    <a:pt x="1500" y="1839"/>
                  </a:lnTo>
                  <a:lnTo>
                    <a:pt x="1500" y="1639"/>
                  </a:lnTo>
                  <a:lnTo>
                    <a:pt x="1445" y="1639"/>
                  </a:lnTo>
                  <a:lnTo>
                    <a:pt x="1445" y="1654"/>
                  </a:lnTo>
                  <a:close/>
                  <a:moveTo>
                    <a:pt x="1445" y="1706"/>
                  </a:moveTo>
                  <a:lnTo>
                    <a:pt x="1445" y="1793"/>
                  </a:lnTo>
                  <a:lnTo>
                    <a:pt x="1445" y="1793"/>
                  </a:lnTo>
                  <a:lnTo>
                    <a:pt x="1438" y="1801"/>
                  </a:lnTo>
                  <a:lnTo>
                    <a:pt x="1429" y="1808"/>
                  </a:lnTo>
                  <a:lnTo>
                    <a:pt x="1425" y="1811"/>
                  </a:lnTo>
                  <a:lnTo>
                    <a:pt x="1419" y="1813"/>
                  </a:lnTo>
                  <a:lnTo>
                    <a:pt x="1413" y="1814"/>
                  </a:lnTo>
                  <a:lnTo>
                    <a:pt x="1406" y="1815"/>
                  </a:lnTo>
                  <a:lnTo>
                    <a:pt x="1406" y="1815"/>
                  </a:lnTo>
                  <a:lnTo>
                    <a:pt x="1398" y="1814"/>
                  </a:lnTo>
                  <a:lnTo>
                    <a:pt x="1392" y="1812"/>
                  </a:lnTo>
                  <a:lnTo>
                    <a:pt x="1384" y="1807"/>
                  </a:lnTo>
                  <a:lnTo>
                    <a:pt x="1378" y="1802"/>
                  </a:lnTo>
                  <a:lnTo>
                    <a:pt x="1373" y="1793"/>
                  </a:lnTo>
                  <a:lnTo>
                    <a:pt x="1369" y="1781"/>
                  </a:lnTo>
                  <a:lnTo>
                    <a:pt x="1365" y="1765"/>
                  </a:lnTo>
                  <a:lnTo>
                    <a:pt x="1364" y="1746"/>
                  </a:lnTo>
                  <a:lnTo>
                    <a:pt x="1364" y="1746"/>
                  </a:lnTo>
                  <a:lnTo>
                    <a:pt x="1365" y="1728"/>
                  </a:lnTo>
                  <a:lnTo>
                    <a:pt x="1369" y="1715"/>
                  </a:lnTo>
                  <a:lnTo>
                    <a:pt x="1373" y="1704"/>
                  </a:lnTo>
                  <a:lnTo>
                    <a:pt x="1378" y="1696"/>
                  </a:lnTo>
                  <a:lnTo>
                    <a:pt x="1384" y="1689"/>
                  </a:lnTo>
                  <a:lnTo>
                    <a:pt x="1392" y="1686"/>
                  </a:lnTo>
                  <a:lnTo>
                    <a:pt x="1398" y="1684"/>
                  </a:lnTo>
                  <a:lnTo>
                    <a:pt x="1406" y="1684"/>
                  </a:lnTo>
                  <a:lnTo>
                    <a:pt x="1406" y="1684"/>
                  </a:lnTo>
                  <a:lnTo>
                    <a:pt x="1413" y="1684"/>
                  </a:lnTo>
                  <a:lnTo>
                    <a:pt x="1419" y="1686"/>
                  </a:lnTo>
                  <a:lnTo>
                    <a:pt x="1426" y="1688"/>
                  </a:lnTo>
                  <a:lnTo>
                    <a:pt x="1430" y="1690"/>
                  </a:lnTo>
                  <a:lnTo>
                    <a:pt x="1435" y="1695"/>
                  </a:lnTo>
                  <a:lnTo>
                    <a:pt x="1439" y="1698"/>
                  </a:lnTo>
                  <a:lnTo>
                    <a:pt x="1445" y="1706"/>
                  </a:lnTo>
                  <a:lnTo>
                    <a:pt x="1445" y="1706"/>
                  </a:lnTo>
                  <a:close/>
                  <a:moveTo>
                    <a:pt x="1671" y="1693"/>
                  </a:moveTo>
                  <a:lnTo>
                    <a:pt x="1671" y="1693"/>
                  </a:lnTo>
                  <a:lnTo>
                    <a:pt x="1684" y="1686"/>
                  </a:lnTo>
                  <a:lnTo>
                    <a:pt x="1697" y="1682"/>
                  </a:lnTo>
                  <a:lnTo>
                    <a:pt x="1712" y="1678"/>
                  </a:lnTo>
                  <a:lnTo>
                    <a:pt x="1727" y="1677"/>
                  </a:lnTo>
                  <a:lnTo>
                    <a:pt x="1727" y="1677"/>
                  </a:lnTo>
                  <a:lnTo>
                    <a:pt x="1737" y="1678"/>
                  </a:lnTo>
                  <a:lnTo>
                    <a:pt x="1745" y="1679"/>
                  </a:lnTo>
                  <a:lnTo>
                    <a:pt x="1751" y="1682"/>
                  </a:lnTo>
                  <a:lnTo>
                    <a:pt x="1757" y="1686"/>
                  </a:lnTo>
                  <a:lnTo>
                    <a:pt x="1761" y="1690"/>
                  </a:lnTo>
                  <a:lnTo>
                    <a:pt x="1765" y="1696"/>
                  </a:lnTo>
                  <a:lnTo>
                    <a:pt x="1767" y="1701"/>
                  </a:lnTo>
                  <a:lnTo>
                    <a:pt x="1767" y="1709"/>
                  </a:lnTo>
                  <a:lnTo>
                    <a:pt x="1767" y="1725"/>
                  </a:lnTo>
                  <a:lnTo>
                    <a:pt x="1767" y="1725"/>
                  </a:lnTo>
                  <a:lnTo>
                    <a:pt x="1757" y="1720"/>
                  </a:lnTo>
                  <a:lnTo>
                    <a:pt x="1745" y="1717"/>
                  </a:lnTo>
                  <a:lnTo>
                    <a:pt x="1733" y="1715"/>
                  </a:lnTo>
                  <a:lnTo>
                    <a:pt x="1719" y="1714"/>
                  </a:lnTo>
                  <a:lnTo>
                    <a:pt x="1719" y="1714"/>
                  </a:lnTo>
                  <a:lnTo>
                    <a:pt x="1704" y="1715"/>
                  </a:lnTo>
                  <a:lnTo>
                    <a:pt x="1689" y="1718"/>
                  </a:lnTo>
                  <a:lnTo>
                    <a:pt x="1674" y="1722"/>
                  </a:lnTo>
                  <a:lnTo>
                    <a:pt x="1667" y="1726"/>
                  </a:lnTo>
                  <a:lnTo>
                    <a:pt x="1660" y="1730"/>
                  </a:lnTo>
                  <a:lnTo>
                    <a:pt x="1654" y="1734"/>
                  </a:lnTo>
                  <a:lnTo>
                    <a:pt x="1649" y="1740"/>
                  </a:lnTo>
                  <a:lnTo>
                    <a:pt x="1643" y="1746"/>
                  </a:lnTo>
                  <a:lnTo>
                    <a:pt x="1639" y="1752"/>
                  </a:lnTo>
                  <a:lnTo>
                    <a:pt x="1636" y="1760"/>
                  </a:lnTo>
                  <a:lnTo>
                    <a:pt x="1633" y="1769"/>
                  </a:lnTo>
                  <a:lnTo>
                    <a:pt x="1632" y="1778"/>
                  </a:lnTo>
                  <a:lnTo>
                    <a:pt x="1631" y="1786"/>
                  </a:lnTo>
                  <a:lnTo>
                    <a:pt x="1631" y="1786"/>
                  </a:lnTo>
                  <a:lnTo>
                    <a:pt x="1632" y="1797"/>
                  </a:lnTo>
                  <a:lnTo>
                    <a:pt x="1633" y="1807"/>
                  </a:lnTo>
                  <a:lnTo>
                    <a:pt x="1636" y="1815"/>
                  </a:lnTo>
                  <a:lnTo>
                    <a:pt x="1639" y="1824"/>
                  </a:lnTo>
                  <a:lnTo>
                    <a:pt x="1642" y="1830"/>
                  </a:lnTo>
                  <a:lnTo>
                    <a:pt x="1648" y="1837"/>
                  </a:lnTo>
                  <a:lnTo>
                    <a:pt x="1652" y="1843"/>
                  </a:lnTo>
                  <a:lnTo>
                    <a:pt x="1659" y="1848"/>
                  </a:lnTo>
                  <a:lnTo>
                    <a:pt x="1664" y="1853"/>
                  </a:lnTo>
                  <a:lnTo>
                    <a:pt x="1671" y="1856"/>
                  </a:lnTo>
                  <a:lnTo>
                    <a:pt x="1685" y="1861"/>
                  </a:lnTo>
                  <a:lnTo>
                    <a:pt x="1700" y="1865"/>
                  </a:lnTo>
                  <a:lnTo>
                    <a:pt x="1714" y="1866"/>
                  </a:lnTo>
                  <a:lnTo>
                    <a:pt x="1714" y="1866"/>
                  </a:lnTo>
                  <a:lnTo>
                    <a:pt x="1726" y="1864"/>
                  </a:lnTo>
                  <a:lnTo>
                    <a:pt x="1734" y="1862"/>
                  </a:lnTo>
                  <a:lnTo>
                    <a:pt x="1740" y="1860"/>
                  </a:lnTo>
                  <a:lnTo>
                    <a:pt x="1748" y="1857"/>
                  </a:lnTo>
                  <a:lnTo>
                    <a:pt x="1755" y="1853"/>
                  </a:lnTo>
                  <a:lnTo>
                    <a:pt x="1761" y="1848"/>
                  </a:lnTo>
                  <a:lnTo>
                    <a:pt x="1767" y="1843"/>
                  </a:lnTo>
                  <a:lnTo>
                    <a:pt x="1767" y="1860"/>
                  </a:lnTo>
                  <a:lnTo>
                    <a:pt x="1822" y="1860"/>
                  </a:lnTo>
                  <a:lnTo>
                    <a:pt x="1822" y="1710"/>
                  </a:lnTo>
                  <a:lnTo>
                    <a:pt x="1822" y="1710"/>
                  </a:lnTo>
                  <a:lnTo>
                    <a:pt x="1822" y="1701"/>
                  </a:lnTo>
                  <a:lnTo>
                    <a:pt x="1821" y="1694"/>
                  </a:lnTo>
                  <a:lnTo>
                    <a:pt x="1819" y="1686"/>
                  </a:lnTo>
                  <a:lnTo>
                    <a:pt x="1817" y="1678"/>
                  </a:lnTo>
                  <a:lnTo>
                    <a:pt x="1812" y="1672"/>
                  </a:lnTo>
                  <a:lnTo>
                    <a:pt x="1809" y="1665"/>
                  </a:lnTo>
                  <a:lnTo>
                    <a:pt x="1803" y="1659"/>
                  </a:lnTo>
                  <a:lnTo>
                    <a:pt x="1798" y="1654"/>
                  </a:lnTo>
                  <a:lnTo>
                    <a:pt x="1792" y="1650"/>
                  </a:lnTo>
                  <a:lnTo>
                    <a:pt x="1786" y="1645"/>
                  </a:lnTo>
                  <a:lnTo>
                    <a:pt x="1778" y="1642"/>
                  </a:lnTo>
                  <a:lnTo>
                    <a:pt x="1770" y="1639"/>
                  </a:lnTo>
                  <a:lnTo>
                    <a:pt x="1761" y="1636"/>
                  </a:lnTo>
                  <a:lnTo>
                    <a:pt x="1753" y="1635"/>
                  </a:lnTo>
                  <a:lnTo>
                    <a:pt x="1743" y="1634"/>
                  </a:lnTo>
                  <a:lnTo>
                    <a:pt x="1733" y="1633"/>
                  </a:lnTo>
                  <a:lnTo>
                    <a:pt x="1733" y="1633"/>
                  </a:lnTo>
                  <a:lnTo>
                    <a:pt x="1721" y="1634"/>
                  </a:lnTo>
                  <a:lnTo>
                    <a:pt x="1711" y="1634"/>
                  </a:lnTo>
                  <a:lnTo>
                    <a:pt x="1700" y="1636"/>
                  </a:lnTo>
                  <a:lnTo>
                    <a:pt x="1689" y="1639"/>
                  </a:lnTo>
                  <a:lnTo>
                    <a:pt x="1679" y="1642"/>
                  </a:lnTo>
                  <a:lnTo>
                    <a:pt x="1669" y="1645"/>
                  </a:lnTo>
                  <a:lnTo>
                    <a:pt x="1659" y="1650"/>
                  </a:lnTo>
                  <a:lnTo>
                    <a:pt x="1649" y="1655"/>
                  </a:lnTo>
                  <a:lnTo>
                    <a:pt x="1671" y="1693"/>
                  </a:lnTo>
                  <a:close/>
                  <a:moveTo>
                    <a:pt x="1686" y="1786"/>
                  </a:moveTo>
                  <a:lnTo>
                    <a:pt x="1686" y="1786"/>
                  </a:lnTo>
                  <a:lnTo>
                    <a:pt x="1686" y="1780"/>
                  </a:lnTo>
                  <a:lnTo>
                    <a:pt x="1689" y="1773"/>
                  </a:lnTo>
                  <a:lnTo>
                    <a:pt x="1692" y="1768"/>
                  </a:lnTo>
                  <a:lnTo>
                    <a:pt x="1696" y="1763"/>
                  </a:lnTo>
                  <a:lnTo>
                    <a:pt x="1702" y="1760"/>
                  </a:lnTo>
                  <a:lnTo>
                    <a:pt x="1708" y="1758"/>
                  </a:lnTo>
                  <a:lnTo>
                    <a:pt x="1716" y="1755"/>
                  </a:lnTo>
                  <a:lnTo>
                    <a:pt x="1724" y="1755"/>
                  </a:lnTo>
                  <a:lnTo>
                    <a:pt x="1724" y="1755"/>
                  </a:lnTo>
                  <a:lnTo>
                    <a:pt x="1736" y="1755"/>
                  </a:lnTo>
                  <a:lnTo>
                    <a:pt x="1747" y="1758"/>
                  </a:lnTo>
                  <a:lnTo>
                    <a:pt x="1757" y="1761"/>
                  </a:lnTo>
                  <a:lnTo>
                    <a:pt x="1767" y="1766"/>
                  </a:lnTo>
                  <a:lnTo>
                    <a:pt x="1767" y="1796"/>
                  </a:lnTo>
                  <a:lnTo>
                    <a:pt x="1767" y="1796"/>
                  </a:lnTo>
                  <a:lnTo>
                    <a:pt x="1765" y="1801"/>
                  </a:lnTo>
                  <a:lnTo>
                    <a:pt x="1760" y="1805"/>
                  </a:lnTo>
                  <a:lnTo>
                    <a:pt x="1756" y="1810"/>
                  </a:lnTo>
                  <a:lnTo>
                    <a:pt x="1750" y="1813"/>
                  </a:lnTo>
                  <a:lnTo>
                    <a:pt x="1745" y="1816"/>
                  </a:lnTo>
                  <a:lnTo>
                    <a:pt x="1738" y="1818"/>
                  </a:lnTo>
                  <a:lnTo>
                    <a:pt x="1732" y="1819"/>
                  </a:lnTo>
                  <a:lnTo>
                    <a:pt x="1724" y="1821"/>
                  </a:lnTo>
                  <a:lnTo>
                    <a:pt x="1724" y="1821"/>
                  </a:lnTo>
                  <a:lnTo>
                    <a:pt x="1716" y="1819"/>
                  </a:lnTo>
                  <a:lnTo>
                    <a:pt x="1708" y="1817"/>
                  </a:lnTo>
                  <a:lnTo>
                    <a:pt x="1702" y="1815"/>
                  </a:lnTo>
                  <a:lnTo>
                    <a:pt x="1696" y="1811"/>
                  </a:lnTo>
                  <a:lnTo>
                    <a:pt x="1692" y="1806"/>
                  </a:lnTo>
                  <a:lnTo>
                    <a:pt x="1689" y="1801"/>
                  </a:lnTo>
                  <a:lnTo>
                    <a:pt x="1687" y="1794"/>
                  </a:lnTo>
                  <a:lnTo>
                    <a:pt x="1686" y="1786"/>
                  </a:lnTo>
                  <a:lnTo>
                    <a:pt x="1686" y="1786"/>
                  </a:lnTo>
                  <a:close/>
                  <a:moveTo>
                    <a:pt x="2333" y="1796"/>
                  </a:moveTo>
                  <a:lnTo>
                    <a:pt x="2333" y="1796"/>
                  </a:lnTo>
                  <a:lnTo>
                    <a:pt x="2325" y="1803"/>
                  </a:lnTo>
                  <a:lnTo>
                    <a:pt x="2315" y="1808"/>
                  </a:lnTo>
                  <a:lnTo>
                    <a:pt x="2310" y="1811"/>
                  </a:lnTo>
                  <a:lnTo>
                    <a:pt x="2303" y="1813"/>
                  </a:lnTo>
                  <a:lnTo>
                    <a:pt x="2297" y="1814"/>
                  </a:lnTo>
                  <a:lnTo>
                    <a:pt x="2290" y="1815"/>
                  </a:lnTo>
                  <a:lnTo>
                    <a:pt x="2290" y="1815"/>
                  </a:lnTo>
                  <a:lnTo>
                    <a:pt x="2285" y="1814"/>
                  </a:lnTo>
                  <a:lnTo>
                    <a:pt x="2278" y="1814"/>
                  </a:lnTo>
                  <a:lnTo>
                    <a:pt x="2270" y="1812"/>
                  </a:lnTo>
                  <a:lnTo>
                    <a:pt x="2261" y="1807"/>
                  </a:lnTo>
                  <a:lnTo>
                    <a:pt x="2254" y="1802"/>
                  </a:lnTo>
                  <a:lnTo>
                    <a:pt x="2250" y="1797"/>
                  </a:lnTo>
                  <a:lnTo>
                    <a:pt x="2247" y="1793"/>
                  </a:lnTo>
                  <a:lnTo>
                    <a:pt x="2245" y="1787"/>
                  </a:lnTo>
                  <a:lnTo>
                    <a:pt x="2243" y="1781"/>
                  </a:lnTo>
                  <a:lnTo>
                    <a:pt x="2242" y="1774"/>
                  </a:lnTo>
                  <a:lnTo>
                    <a:pt x="2240" y="1766"/>
                  </a:lnTo>
                  <a:lnTo>
                    <a:pt x="2376" y="1766"/>
                  </a:lnTo>
                  <a:lnTo>
                    <a:pt x="2376" y="1766"/>
                  </a:lnTo>
                  <a:lnTo>
                    <a:pt x="2377" y="1750"/>
                  </a:lnTo>
                  <a:lnTo>
                    <a:pt x="2377" y="1750"/>
                  </a:lnTo>
                  <a:lnTo>
                    <a:pt x="2377" y="1737"/>
                  </a:lnTo>
                  <a:lnTo>
                    <a:pt x="2375" y="1725"/>
                  </a:lnTo>
                  <a:lnTo>
                    <a:pt x="2374" y="1712"/>
                  </a:lnTo>
                  <a:lnTo>
                    <a:pt x="2371" y="1701"/>
                  </a:lnTo>
                  <a:lnTo>
                    <a:pt x="2367" y="1691"/>
                  </a:lnTo>
                  <a:lnTo>
                    <a:pt x="2363" y="1682"/>
                  </a:lnTo>
                  <a:lnTo>
                    <a:pt x="2357" y="1673"/>
                  </a:lnTo>
                  <a:lnTo>
                    <a:pt x="2352" y="1665"/>
                  </a:lnTo>
                  <a:lnTo>
                    <a:pt x="2345" y="1657"/>
                  </a:lnTo>
                  <a:lnTo>
                    <a:pt x="2339" y="1652"/>
                  </a:lnTo>
                  <a:lnTo>
                    <a:pt x="2331" y="1646"/>
                  </a:lnTo>
                  <a:lnTo>
                    <a:pt x="2322" y="1642"/>
                  </a:lnTo>
                  <a:lnTo>
                    <a:pt x="2313" y="1639"/>
                  </a:lnTo>
                  <a:lnTo>
                    <a:pt x="2304" y="1635"/>
                  </a:lnTo>
                  <a:lnTo>
                    <a:pt x="2294" y="1634"/>
                  </a:lnTo>
                  <a:lnTo>
                    <a:pt x="2283" y="1633"/>
                  </a:lnTo>
                  <a:lnTo>
                    <a:pt x="2283" y="1633"/>
                  </a:lnTo>
                  <a:lnTo>
                    <a:pt x="2274" y="1634"/>
                  </a:lnTo>
                  <a:lnTo>
                    <a:pt x="2264" y="1635"/>
                  </a:lnTo>
                  <a:lnTo>
                    <a:pt x="2254" y="1639"/>
                  </a:lnTo>
                  <a:lnTo>
                    <a:pt x="2244" y="1642"/>
                  </a:lnTo>
                  <a:lnTo>
                    <a:pt x="2235" y="1646"/>
                  </a:lnTo>
                  <a:lnTo>
                    <a:pt x="2227" y="1653"/>
                  </a:lnTo>
                  <a:lnTo>
                    <a:pt x="2219" y="1658"/>
                  </a:lnTo>
                  <a:lnTo>
                    <a:pt x="2213" y="1666"/>
                  </a:lnTo>
                  <a:lnTo>
                    <a:pt x="2206" y="1674"/>
                  </a:lnTo>
                  <a:lnTo>
                    <a:pt x="2201" y="1683"/>
                  </a:lnTo>
                  <a:lnTo>
                    <a:pt x="2196" y="1693"/>
                  </a:lnTo>
                  <a:lnTo>
                    <a:pt x="2192" y="1703"/>
                  </a:lnTo>
                  <a:lnTo>
                    <a:pt x="2189" y="1714"/>
                  </a:lnTo>
                  <a:lnTo>
                    <a:pt x="2186" y="1726"/>
                  </a:lnTo>
                  <a:lnTo>
                    <a:pt x="2185" y="1737"/>
                  </a:lnTo>
                  <a:lnTo>
                    <a:pt x="2184" y="1750"/>
                  </a:lnTo>
                  <a:lnTo>
                    <a:pt x="2184" y="1750"/>
                  </a:lnTo>
                  <a:lnTo>
                    <a:pt x="2185" y="1762"/>
                  </a:lnTo>
                  <a:lnTo>
                    <a:pt x="2186" y="1774"/>
                  </a:lnTo>
                  <a:lnTo>
                    <a:pt x="2189" y="1786"/>
                  </a:lnTo>
                  <a:lnTo>
                    <a:pt x="2192" y="1797"/>
                  </a:lnTo>
                  <a:lnTo>
                    <a:pt x="2196" y="1807"/>
                  </a:lnTo>
                  <a:lnTo>
                    <a:pt x="2201" y="1817"/>
                  </a:lnTo>
                  <a:lnTo>
                    <a:pt x="2206" y="1826"/>
                  </a:lnTo>
                  <a:lnTo>
                    <a:pt x="2213" y="1834"/>
                  </a:lnTo>
                  <a:lnTo>
                    <a:pt x="2221" y="1840"/>
                  </a:lnTo>
                  <a:lnTo>
                    <a:pt x="2228" y="1847"/>
                  </a:lnTo>
                  <a:lnTo>
                    <a:pt x="2237" y="1853"/>
                  </a:lnTo>
                  <a:lnTo>
                    <a:pt x="2246" y="1857"/>
                  </a:lnTo>
                  <a:lnTo>
                    <a:pt x="2256" y="1860"/>
                  </a:lnTo>
                  <a:lnTo>
                    <a:pt x="2267" y="1864"/>
                  </a:lnTo>
                  <a:lnTo>
                    <a:pt x="2278" y="1865"/>
                  </a:lnTo>
                  <a:lnTo>
                    <a:pt x="2290" y="1866"/>
                  </a:lnTo>
                  <a:lnTo>
                    <a:pt x="2290" y="1866"/>
                  </a:lnTo>
                  <a:lnTo>
                    <a:pt x="2301" y="1865"/>
                  </a:lnTo>
                  <a:lnTo>
                    <a:pt x="2311" y="1864"/>
                  </a:lnTo>
                  <a:lnTo>
                    <a:pt x="2322" y="1860"/>
                  </a:lnTo>
                  <a:lnTo>
                    <a:pt x="2332" y="1857"/>
                  </a:lnTo>
                  <a:lnTo>
                    <a:pt x="2342" y="1851"/>
                  </a:lnTo>
                  <a:lnTo>
                    <a:pt x="2351" y="1846"/>
                  </a:lnTo>
                  <a:lnTo>
                    <a:pt x="2360" y="1838"/>
                  </a:lnTo>
                  <a:lnTo>
                    <a:pt x="2368" y="1830"/>
                  </a:lnTo>
                  <a:lnTo>
                    <a:pt x="2333" y="1796"/>
                  </a:lnTo>
                  <a:close/>
                  <a:moveTo>
                    <a:pt x="2242" y="1726"/>
                  </a:moveTo>
                  <a:lnTo>
                    <a:pt x="2242" y="1726"/>
                  </a:lnTo>
                  <a:lnTo>
                    <a:pt x="2243" y="1716"/>
                  </a:lnTo>
                  <a:lnTo>
                    <a:pt x="2245" y="1707"/>
                  </a:lnTo>
                  <a:lnTo>
                    <a:pt x="2248" y="1699"/>
                  </a:lnTo>
                  <a:lnTo>
                    <a:pt x="2254" y="1693"/>
                  </a:lnTo>
                  <a:lnTo>
                    <a:pt x="2259" y="1687"/>
                  </a:lnTo>
                  <a:lnTo>
                    <a:pt x="2266" y="1684"/>
                  </a:lnTo>
                  <a:lnTo>
                    <a:pt x="2274" y="1680"/>
                  </a:lnTo>
                  <a:lnTo>
                    <a:pt x="2282" y="1680"/>
                  </a:lnTo>
                  <a:lnTo>
                    <a:pt x="2282" y="1680"/>
                  </a:lnTo>
                  <a:lnTo>
                    <a:pt x="2292" y="1682"/>
                  </a:lnTo>
                  <a:lnTo>
                    <a:pt x="2301" y="1684"/>
                  </a:lnTo>
                  <a:lnTo>
                    <a:pt x="2308" y="1688"/>
                  </a:lnTo>
                  <a:lnTo>
                    <a:pt x="2313" y="1695"/>
                  </a:lnTo>
                  <a:lnTo>
                    <a:pt x="2318" y="1701"/>
                  </a:lnTo>
                  <a:lnTo>
                    <a:pt x="2321" y="1709"/>
                  </a:lnTo>
                  <a:lnTo>
                    <a:pt x="2323" y="1718"/>
                  </a:lnTo>
                  <a:lnTo>
                    <a:pt x="2324" y="1726"/>
                  </a:lnTo>
                  <a:lnTo>
                    <a:pt x="2242" y="1726"/>
                  </a:lnTo>
                  <a:close/>
                  <a:moveTo>
                    <a:pt x="2864" y="1796"/>
                  </a:moveTo>
                  <a:lnTo>
                    <a:pt x="2864" y="1796"/>
                  </a:lnTo>
                  <a:lnTo>
                    <a:pt x="2855" y="1803"/>
                  </a:lnTo>
                  <a:lnTo>
                    <a:pt x="2846" y="1808"/>
                  </a:lnTo>
                  <a:lnTo>
                    <a:pt x="2840" y="1811"/>
                  </a:lnTo>
                  <a:lnTo>
                    <a:pt x="2834" y="1813"/>
                  </a:lnTo>
                  <a:lnTo>
                    <a:pt x="2828" y="1814"/>
                  </a:lnTo>
                  <a:lnTo>
                    <a:pt x="2820" y="1815"/>
                  </a:lnTo>
                  <a:lnTo>
                    <a:pt x="2820" y="1815"/>
                  </a:lnTo>
                  <a:lnTo>
                    <a:pt x="2814" y="1814"/>
                  </a:lnTo>
                  <a:lnTo>
                    <a:pt x="2808" y="1814"/>
                  </a:lnTo>
                  <a:lnTo>
                    <a:pt x="2800" y="1812"/>
                  </a:lnTo>
                  <a:lnTo>
                    <a:pt x="2792" y="1807"/>
                  </a:lnTo>
                  <a:lnTo>
                    <a:pt x="2784" y="1802"/>
                  </a:lnTo>
                  <a:lnTo>
                    <a:pt x="2781" y="1797"/>
                  </a:lnTo>
                  <a:lnTo>
                    <a:pt x="2778" y="1793"/>
                  </a:lnTo>
                  <a:lnTo>
                    <a:pt x="2776" y="1787"/>
                  </a:lnTo>
                  <a:lnTo>
                    <a:pt x="2773" y="1781"/>
                  </a:lnTo>
                  <a:lnTo>
                    <a:pt x="2771" y="1774"/>
                  </a:lnTo>
                  <a:lnTo>
                    <a:pt x="2770" y="1766"/>
                  </a:lnTo>
                  <a:lnTo>
                    <a:pt x="2907" y="1766"/>
                  </a:lnTo>
                  <a:lnTo>
                    <a:pt x="2907" y="1766"/>
                  </a:lnTo>
                  <a:lnTo>
                    <a:pt x="2908" y="1750"/>
                  </a:lnTo>
                  <a:lnTo>
                    <a:pt x="2908" y="1750"/>
                  </a:lnTo>
                  <a:lnTo>
                    <a:pt x="2907" y="1737"/>
                  </a:lnTo>
                  <a:lnTo>
                    <a:pt x="2906" y="1725"/>
                  </a:lnTo>
                  <a:lnTo>
                    <a:pt x="2904" y="1712"/>
                  </a:lnTo>
                  <a:lnTo>
                    <a:pt x="2901" y="1701"/>
                  </a:lnTo>
                  <a:lnTo>
                    <a:pt x="2897" y="1691"/>
                  </a:lnTo>
                  <a:lnTo>
                    <a:pt x="2893" y="1682"/>
                  </a:lnTo>
                  <a:lnTo>
                    <a:pt x="2888" y="1673"/>
                  </a:lnTo>
                  <a:lnTo>
                    <a:pt x="2883" y="1665"/>
                  </a:lnTo>
                  <a:lnTo>
                    <a:pt x="2876" y="1657"/>
                  </a:lnTo>
                  <a:lnTo>
                    <a:pt x="2868" y="1652"/>
                  </a:lnTo>
                  <a:lnTo>
                    <a:pt x="2861" y="1646"/>
                  </a:lnTo>
                  <a:lnTo>
                    <a:pt x="2853" y="1642"/>
                  </a:lnTo>
                  <a:lnTo>
                    <a:pt x="2844" y="1639"/>
                  </a:lnTo>
                  <a:lnTo>
                    <a:pt x="2834" y="1635"/>
                  </a:lnTo>
                  <a:lnTo>
                    <a:pt x="2824" y="1634"/>
                  </a:lnTo>
                  <a:lnTo>
                    <a:pt x="2814" y="1633"/>
                  </a:lnTo>
                  <a:lnTo>
                    <a:pt x="2814" y="1633"/>
                  </a:lnTo>
                  <a:lnTo>
                    <a:pt x="2803" y="1634"/>
                  </a:lnTo>
                  <a:lnTo>
                    <a:pt x="2793" y="1635"/>
                  </a:lnTo>
                  <a:lnTo>
                    <a:pt x="2783" y="1639"/>
                  </a:lnTo>
                  <a:lnTo>
                    <a:pt x="2775" y="1642"/>
                  </a:lnTo>
                  <a:lnTo>
                    <a:pt x="2766" y="1646"/>
                  </a:lnTo>
                  <a:lnTo>
                    <a:pt x="2757" y="1653"/>
                  </a:lnTo>
                  <a:lnTo>
                    <a:pt x="2750" y="1658"/>
                  </a:lnTo>
                  <a:lnTo>
                    <a:pt x="2743" y="1666"/>
                  </a:lnTo>
                  <a:lnTo>
                    <a:pt x="2736" y="1674"/>
                  </a:lnTo>
                  <a:lnTo>
                    <a:pt x="2730" y="1683"/>
                  </a:lnTo>
                  <a:lnTo>
                    <a:pt x="2726" y="1693"/>
                  </a:lnTo>
                  <a:lnTo>
                    <a:pt x="2722" y="1703"/>
                  </a:lnTo>
                  <a:lnTo>
                    <a:pt x="2719" y="1714"/>
                  </a:lnTo>
                  <a:lnTo>
                    <a:pt x="2716" y="1726"/>
                  </a:lnTo>
                  <a:lnTo>
                    <a:pt x="2715" y="1737"/>
                  </a:lnTo>
                  <a:lnTo>
                    <a:pt x="2715" y="1750"/>
                  </a:lnTo>
                  <a:lnTo>
                    <a:pt x="2715" y="1750"/>
                  </a:lnTo>
                  <a:lnTo>
                    <a:pt x="2715" y="1762"/>
                  </a:lnTo>
                  <a:lnTo>
                    <a:pt x="2716" y="1774"/>
                  </a:lnTo>
                  <a:lnTo>
                    <a:pt x="2718" y="1786"/>
                  </a:lnTo>
                  <a:lnTo>
                    <a:pt x="2722" y="1797"/>
                  </a:lnTo>
                  <a:lnTo>
                    <a:pt x="2726" y="1807"/>
                  </a:lnTo>
                  <a:lnTo>
                    <a:pt x="2732" y="1817"/>
                  </a:lnTo>
                  <a:lnTo>
                    <a:pt x="2737" y="1826"/>
                  </a:lnTo>
                  <a:lnTo>
                    <a:pt x="2744" y="1834"/>
                  </a:lnTo>
                  <a:lnTo>
                    <a:pt x="2750" y="1840"/>
                  </a:lnTo>
                  <a:lnTo>
                    <a:pt x="2758" y="1847"/>
                  </a:lnTo>
                  <a:lnTo>
                    <a:pt x="2767" y="1853"/>
                  </a:lnTo>
                  <a:lnTo>
                    <a:pt x="2777" y="1857"/>
                  </a:lnTo>
                  <a:lnTo>
                    <a:pt x="2787" y="1860"/>
                  </a:lnTo>
                  <a:lnTo>
                    <a:pt x="2797" y="1864"/>
                  </a:lnTo>
                  <a:lnTo>
                    <a:pt x="2809" y="1865"/>
                  </a:lnTo>
                  <a:lnTo>
                    <a:pt x="2820" y="1866"/>
                  </a:lnTo>
                  <a:lnTo>
                    <a:pt x="2820" y="1866"/>
                  </a:lnTo>
                  <a:lnTo>
                    <a:pt x="2831" y="1865"/>
                  </a:lnTo>
                  <a:lnTo>
                    <a:pt x="2842" y="1864"/>
                  </a:lnTo>
                  <a:lnTo>
                    <a:pt x="2852" y="1860"/>
                  </a:lnTo>
                  <a:lnTo>
                    <a:pt x="2862" y="1857"/>
                  </a:lnTo>
                  <a:lnTo>
                    <a:pt x="2872" y="1851"/>
                  </a:lnTo>
                  <a:lnTo>
                    <a:pt x="2882" y="1846"/>
                  </a:lnTo>
                  <a:lnTo>
                    <a:pt x="2890" y="1838"/>
                  </a:lnTo>
                  <a:lnTo>
                    <a:pt x="2898" y="1830"/>
                  </a:lnTo>
                  <a:lnTo>
                    <a:pt x="2864" y="1796"/>
                  </a:lnTo>
                  <a:close/>
                  <a:moveTo>
                    <a:pt x="2771" y="1726"/>
                  </a:moveTo>
                  <a:lnTo>
                    <a:pt x="2771" y="1726"/>
                  </a:lnTo>
                  <a:lnTo>
                    <a:pt x="2772" y="1716"/>
                  </a:lnTo>
                  <a:lnTo>
                    <a:pt x="2776" y="1707"/>
                  </a:lnTo>
                  <a:lnTo>
                    <a:pt x="2779" y="1699"/>
                  </a:lnTo>
                  <a:lnTo>
                    <a:pt x="2783" y="1693"/>
                  </a:lnTo>
                  <a:lnTo>
                    <a:pt x="2790" y="1687"/>
                  </a:lnTo>
                  <a:lnTo>
                    <a:pt x="2797" y="1684"/>
                  </a:lnTo>
                  <a:lnTo>
                    <a:pt x="2804" y="1680"/>
                  </a:lnTo>
                  <a:lnTo>
                    <a:pt x="2813" y="1680"/>
                  </a:lnTo>
                  <a:lnTo>
                    <a:pt x="2813" y="1680"/>
                  </a:lnTo>
                  <a:lnTo>
                    <a:pt x="2823" y="1682"/>
                  </a:lnTo>
                  <a:lnTo>
                    <a:pt x="2831" y="1684"/>
                  </a:lnTo>
                  <a:lnTo>
                    <a:pt x="2839" y="1688"/>
                  </a:lnTo>
                  <a:lnTo>
                    <a:pt x="2844" y="1695"/>
                  </a:lnTo>
                  <a:lnTo>
                    <a:pt x="2849" y="1701"/>
                  </a:lnTo>
                  <a:lnTo>
                    <a:pt x="2852" y="1709"/>
                  </a:lnTo>
                  <a:lnTo>
                    <a:pt x="2854" y="1718"/>
                  </a:lnTo>
                  <a:lnTo>
                    <a:pt x="2855" y="1726"/>
                  </a:lnTo>
                  <a:lnTo>
                    <a:pt x="2771" y="1726"/>
                  </a:lnTo>
                  <a:close/>
                  <a:moveTo>
                    <a:pt x="2639" y="1783"/>
                  </a:moveTo>
                  <a:lnTo>
                    <a:pt x="2639" y="1783"/>
                  </a:lnTo>
                  <a:lnTo>
                    <a:pt x="2639" y="1791"/>
                  </a:lnTo>
                  <a:lnTo>
                    <a:pt x="2640" y="1796"/>
                  </a:lnTo>
                  <a:lnTo>
                    <a:pt x="2642" y="1802"/>
                  </a:lnTo>
                  <a:lnTo>
                    <a:pt x="2644" y="1806"/>
                  </a:lnTo>
                  <a:lnTo>
                    <a:pt x="2648" y="1810"/>
                  </a:lnTo>
                  <a:lnTo>
                    <a:pt x="2652" y="1812"/>
                  </a:lnTo>
                  <a:lnTo>
                    <a:pt x="2656" y="1813"/>
                  </a:lnTo>
                  <a:lnTo>
                    <a:pt x="2663" y="1813"/>
                  </a:lnTo>
                  <a:lnTo>
                    <a:pt x="2663" y="1813"/>
                  </a:lnTo>
                  <a:lnTo>
                    <a:pt x="2671" y="1813"/>
                  </a:lnTo>
                  <a:lnTo>
                    <a:pt x="2680" y="1811"/>
                  </a:lnTo>
                  <a:lnTo>
                    <a:pt x="2688" y="1807"/>
                  </a:lnTo>
                  <a:lnTo>
                    <a:pt x="2696" y="1803"/>
                  </a:lnTo>
                  <a:lnTo>
                    <a:pt x="2690" y="1855"/>
                  </a:lnTo>
                  <a:lnTo>
                    <a:pt x="2690" y="1855"/>
                  </a:lnTo>
                  <a:lnTo>
                    <a:pt x="2680" y="1859"/>
                  </a:lnTo>
                  <a:lnTo>
                    <a:pt x="2668" y="1862"/>
                  </a:lnTo>
                  <a:lnTo>
                    <a:pt x="2655" y="1865"/>
                  </a:lnTo>
                  <a:lnTo>
                    <a:pt x="2643" y="1866"/>
                  </a:lnTo>
                  <a:lnTo>
                    <a:pt x="2643" y="1866"/>
                  </a:lnTo>
                  <a:lnTo>
                    <a:pt x="2636" y="1865"/>
                  </a:lnTo>
                  <a:lnTo>
                    <a:pt x="2628" y="1864"/>
                  </a:lnTo>
                  <a:lnTo>
                    <a:pt x="2621" y="1861"/>
                  </a:lnTo>
                  <a:lnTo>
                    <a:pt x="2616" y="1859"/>
                  </a:lnTo>
                  <a:lnTo>
                    <a:pt x="2610" y="1856"/>
                  </a:lnTo>
                  <a:lnTo>
                    <a:pt x="2605" y="1853"/>
                  </a:lnTo>
                  <a:lnTo>
                    <a:pt x="2601" y="1848"/>
                  </a:lnTo>
                  <a:lnTo>
                    <a:pt x="2597" y="1843"/>
                  </a:lnTo>
                  <a:lnTo>
                    <a:pt x="2591" y="1833"/>
                  </a:lnTo>
                  <a:lnTo>
                    <a:pt x="2587" y="1821"/>
                  </a:lnTo>
                  <a:lnTo>
                    <a:pt x="2585" y="1810"/>
                  </a:lnTo>
                  <a:lnTo>
                    <a:pt x="2584" y="1797"/>
                  </a:lnTo>
                  <a:lnTo>
                    <a:pt x="2584" y="1689"/>
                  </a:lnTo>
                  <a:lnTo>
                    <a:pt x="2549" y="1689"/>
                  </a:lnTo>
                  <a:lnTo>
                    <a:pt x="2549" y="1639"/>
                  </a:lnTo>
                  <a:lnTo>
                    <a:pt x="2584" y="1639"/>
                  </a:lnTo>
                  <a:lnTo>
                    <a:pt x="2584" y="1581"/>
                  </a:lnTo>
                  <a:lnTo>
                    <a:pt x="2639" y="1554"/>
                  </a:lnTo>
                  <a:lnTo>
                    <a:pt x="2639" y="1639"/>
                  </a:lnTo>
                  <a:lnTo>
                    <a:pt x="2688" y="1639"/>
                  </a:lnTo>
                  <a:lnTo>
                    <a:pt x="2688" y="1689"/>
                  </a:lnTo>
                  <a:lnTo>
                    <a:pt x="2639" y="1689"/>
                  </a:lnTo>
                  <a:lnTo>
                    <a:pt x="2639" y="1783"/>
                  </a:lnTo>
                  <a:close/>
                  <a:moveTo>
                    <a:pt x="2532" y="1855"/>
                  </a:moveTo>
                  <a:lnTo>
                    <a:pt x="2532" y="1855"/>
                  </a:lnTo>
                  <a:lnTo>
                    <a:pt x="2522" y="1859"/>
                  </a:lnTo>
                  <a:lnTo>
                    <a:pt x="2511" y="1862"/>
                  </a:lnTo>
                  <a:lnTo>
                    <a:pt x="2499" y="1865"/>
                  </a:lnTo>
                  <a:lnTo>
                    <a:pt x="2487" y="1866"/>
                  </a:lnTo>
                  <a:lnTo>
                    <a:pt x="2487" y="1866"/>
                  </a:lnTo>
                  <a:lnTo>
                    <a:pt x="2478" y="1865"/>
                  </a:lnTo>
                  <a:lnTo>
                    <a:pt x="2471" y="1864"/>
                  </a:lnTo>
                  <a:lnTo>
                    <a:pt x="2464" y="1861"/>
                  </a:lnTo>
                  <a:lnTo>
                    <a:pt x="2458" y="1859"/>
                  </a:lnTo>
                  <a:lnTo>
                    <a:pt x="2453" y="1856"/>
                  </a:lnTo>
                  <a:lnTo>
                    <a:pt x="2448" y="1853"/>
                  </a:lnTo>
                  <a:lnTo>
                    <a:pt x="2443" y="1848"/>
                  </a:lnTo>
                  <a:lnTo>
                    <a:pt x="2440" y="1843"/>
                  </a:lnTo>
                  <a:lnTo>
                    <a:pt x="2434" y="1833"/>
                  </a:lnTo>
                  <a:lnTo>
                    <a:pt x="2430" y="1821"/>
                  </a:lnTo>
                  <a:lnTo>
                    <a:pt x="2427" y="1810"/>
                  </a:lnTo>
                  <a:lnTo>
                    <a:pt x="2427" y="1797"/>
                  </a:lnTo>
                  <a:lnTo>
                    <a:pt x="2427" y="1689"/>
                  </a:lnTo>
                  <a:lnTo>
                    <a:pt x="2393" y="1689"/>
                  </a:lnTo>
                  <a:lnTo>
                    <a:pt x="2393" y="1639"/>
                  </a:lnTo>
                  <a:lnTo>
                    <a:pt x="2427" y="1639"/>
                  </a:lnTo>
                  <a:lnTo>
                    <a:pt x="2427" y="1581"/>
                  </a:lnTo>
                  <a:lnTo>
                    <a:pt x="2482" y="1554"/>
                  </a:lnTo>
                  <a:lnTo>
                    <a:pt x="2482" y="1639"/>
                  </a:lnTo>
                  <a:lnTo>
                    <a:pt x="2528" y="1639"/>
                  </a:lnTo>
                  <a:lnTo>
                    <a:pt x="2528" y="1689"/>
                  </a:lnTo>
                  <a:lnTo>
                    <a:pt x="2482" y="1689"/>
                  </a:lnTo>
                  <a:lnTo>
                    <a:pt x="2482" y="1783"/>
                  </a:lnTo>
                  <a:lnTo>
                    <a:pt x="2482" y="1783"/>
                  </a:lnTo>
                  <a:lnTo>
                    <a:pt x="2482" y="1791"/>
                  </a:lnTo>
                  <a:lnTo>
                    <a:pt x="2483" y="1796"/>
                  </a:lnTo>
                  <a:lnTo>
                    <a:pt x="2485" y="1802"/>
                  </a:lnTo>
                  <a:lnTo>
                    <a:pt x="2488" y="1806"/>
                  </a:lnTo>
                  <a:lnTo>
                    <a:pt x="2491" y="1810"/>
                  </a:lnTo>
                  <a:lnTo>
                    <a:pt x="2495" y="1812"/>
                  </a:lnTo>
                  <a:lnTo>
                    <a:pt x="2500" y="1813"/>
                  </a:lnTo>
                  <a:lnTo>
                    <a:pt x="2505" y="1813"/>
                  </a:lnTo>
                  <a:lnTo>
                    <a:pt x="2505" y="1813"/>
                  </a:lnTo>
                  <a:lnTo>
                    <a:pt x="2514" y="1813"/>
                  </a:lnTo>
                  <a:lnTo>
                    <a:pt x="2523" y="1811"/>
                  </a:lnTo>
                  <a:lnTo>
                    <a:pt x="2531" y="1807"/>
                  </a:lnTo>
                  <a:lnTo>
                    <a:pt x="2538" y="1803"/>
                  </a:lnTo>
                  <a:lnTo>
                    <a:pt x="2532" y="1855"/>
                  </a:lnTo>
                  <a:close/>
                  <a:moveTo>
                    <a:pt x="3074" y="1700"/>
                  </a:moveTo>
                  <a:lnTo>
                    <a:pt x="3074" y="1700"/>
                  </a:lnTo>
                  <a:lnTo>
                    <a:pt x="3066" y="1695"/>
                  </a:lnTo>
                  <a:lnTo>
                    <a:pt x="3057" y="1691"/>
                  </a:lnTo>
                  <a:lnTo>
                    <a:pt x="3047" y="1689"/>
                  </a:lnTo>
                  <a:lnTo>
                    <a:pt x="3037" y="1688"/>
                  </a:lnTo>
                  <a:lnTo>
                    <a:pt x="3037" y="1688"/>
                  </a:lnTo>
                  <a:lnTo>
                    <a:pt x="3028" y="1689"/>
                  </a:lnTo>
                  <a:lnTo>
                    <a:pt x="3020" y="1691"/>
                  </a:lnTo>
                  <a:lnTo>
                    <a:pt x="3013" y="1696"/>
                  </a:lnTo>
                  <a:lnTo>
                    <a:pt x="3007" y="1701"/>
                  </a:lnTo>
                  <a:lnTo>
                    <a:pt x="3003" y="1708"/>
                  </a:lnTo>
                  <a:lnTo>
                    <a:pt x="3001" y="1717"/>
                  </a:lnTo>
                  <a:lnTo>
                    <a:pt x="2999" y="1728"/>
                  </a:lnTo>
                  <a:lnTo>
                    <a:pt x="2998" y="1740"/>
                  </a:lnTo>
                  <a:lnTo>
                    <a:pt x="2998" y="1860"/>
                  </a:lnTo>
                  <a:lnTo>
                    <a:pt x="2943" y="1860"/>
                  </a:lnTo>
                  <a:lnTo>
                    <a:pt x="2943" y="1639"/>
                  </a:lnTo>
                  <a:lnTo>
                    <a:pt x="2998" y="1639"/>
                  </a:lnTo>
                  <a:lnTo>
                    <a:pt x="2998" y="1657"/>
                  </a:lnTo>
                  <a:lnTo>
                    <a:pt x="2998" y="1657"/>
                  </a:lnTo>
                  <a:lnTo>
                    <a:pt x="3003" y="1652"/>
                  </a:lnTo>
                  <a:lnTo>
                    <a:pt x="3009" y="1646"/>
                  </a:lnTo>
                  <a:lnTo>
                    <a:pt x="3014" y="1643"/>
                  </a:lnTo>
                  <a:lnTo>
                    <a:pt x="3021" y="1640"/>
                  </a:lnTo>
                  <a:lnTo>
                    <a:pt x="3026" y="1636"/>
                  </a:lnTo>
                  <a:lnTo>
                    <a:pt x="3033" y="1635"/>
                  </a:lnTo>
                  <a:lnTo>
                    <a:pt x="3039" y="1634"/>
                  </a:lnTo>
                  <a:lnTo>
                    <a:pt x="3047" y="1633"/>
                  </a:lnTo>
                  <a:lnTo>
                    <a:pt x="3047" y="1633"/>
                  </a:lnTo>
                  <a:lnTo>
                    <a:pt x="3058" y="1634"/>
                  </a:lnTo>
                  <a:lnTo>
                    <a:pt x="3069" y="1637"/>
                  </a:lnTo>
                  <a:lnTo>
                    <a:pt x="3079" y="1641"/>
                  </a:lnTo>
                  <a:lnTo>
                    <a:pt x="3088" y="1646"/>
                  </a:lnTo>
                  <a:lnTo>
                    <a:pt x="3074" y="1700"/>
                  </a:lnTo>
                  <a:close/>
                  <a:moveTo>
                    <a:pt x="593" y="1579"/>
                  </a:moveTo>
                  <a:lnTo>
                    <a:pt x="593" y="1607"/>
                  </a:lnTo>
                  <a:lnTo>
                    <a:pt x="537" y="1607"/>
                  </a:lnTo>
                  <a:lnTo>
                    <a:pt x="537" y="1551"/>
                  </a:lnTo>
                  <a:lnTo>
                    <a:pt x="593" y="1551"/>
                  </a:lnTo>
                  <a:lnTo>
                    <a:pt x="593" y="1579"/>
                  </a:lnTo>
                  <a:close/>
                  <a:moveTo>
                    <a:pt x="975" y="1639"/>
                  </a:moveTo>
                  <a:lnTo>
                    <a:pt x="1030" y="1639"/>
                  </a:lnTo>
                  <a:lnTo>
                    <a:pt x="1030" y="1738"/>
                  </a:lnTo>
                  <a:lnTo>
                    <a:pt x="1030" y="1860"/>
                  </a:lnTo>
                  <a:lnTo>
                    <a:pt x="975" y="1860"/>
                  </a:lnTo>
                  <a:lnTo>
                    <a:pt x="975" y="1639"/>
                  </a:lnTo>
                  <a:close/>
                  <a:moveTo>
                    <a:pt x="1030" y="1579"/>
                  </a:moveTo>
                  <a:lnTo>
                    <a:pt x="1030" y="1607"/>
                  </a:lnTo>
                  <a:lnTo>
                    <a:pt x="975" y="1607"/>
                  </a:lnTo>
                  <a:lnTo>
                    <a:pt x="975" y="1551"/>
                  </a:lnTo>
                  <a:lnTo>
                    <a:pt x="1030" y="1551"/>
                  </a:lnTo>
                  <a:lnTo>
                    <a:pt x="1030" y="1579"/>
                  </a:lnTo>
                  <a:close/>
                  <a:moveTo>
                    <a:pt x="2539" y="2042"/>
                  </a:moveTo>
                  <a:lnTo>
                    <a:pt x="2539" y="2042"/>
                  </a:lnTo>
                  <a:lnTo>
                    <a:pt x="2534" y="2038"/>
                  </a:lnTo>
                  <a:lnTo>
                    <a:pt x="2528" y="2033"/>
                  </a:lnTo>
                  <a:lnTo>
                    <a:pt x="2523" y="2030"/>
                  </a:lnTo>
                  <a:lnTo>
                    <a:pt x="2516" y="2027"/>
                  </a:lnTo>
                  <a:lnTo>
                    <a:pt x="2511" y="2025"/>
                  </a:lnTo>
                  <a:lnTo>
                    <a:pt x="2504" y="2024"/>
                  </a:lnTo>
                  <a:lnTo>
                    <a:pt x="2490" y="2021"/>
                  </a:lnTo>
                  <a:lnTo>
                    <a:pt x="2490" y="2021"/>
                  </a:lnTo>
                  <a:lnTo>
                    <a:pt x="2480" y="2022"/>
                  </a:lnTo>
                  <a:lnTo>
                    <a:pt x="2471" y="2024"/>
                  </a:lnTo>
                  <a:lnTo>
                    <a:pt x="2462" y="2027"/>
                  </a:lnTo>
                  <a:lnTo>
                    <a:pt x="2453" y="2030"/>
                  </a:lnTo>
                  <a:lnTo>
                    <a:pt x="2446" y="2035"/>
                  </a:lnTo>
                  <a:lnTo>
                    <a:pt x="2439" y="2039"/>
                  </a:lnTo>
                  <a:lnTo>
                    <a:pt x="2432" y="2046"/>
                  </a:lnTo>
                  <a:lnTo>
                    <a:pt x="2426" y="2052"/>
                  </a:lnTo>
                  <a:lnTo>
                    <a:pt x="2421" y="2060"/>
                  </a:lnTo>
                  <a:lnTo>
                    <a:pt x="2416" y="2069"/>
                  </a:lnTo>
                  <a:lnTo>
                    <a:pt x="2413" y="2078"/>
                  </a:lnTo>
                  <a:lnTo>
                    <a:pt x="2409" y="2089"/>
                  </a:lnTo>
                  <a:lnTo>
                    <a:pt x="2406" y="2099"/>
                  </a:lnTo>
                  <a:lnTo>
                    <a:pt x="2405" y="2111"/>
                  </a:lnTo>
                  <a:lnTo>
                    <a:pt x="2404" y="2123"/>
                  </a:lnTo>
                  <a:lnTo>
                    <a:pt x="2403" y="2136"/>
                  </a:lnTo>
                  <a:lnTo>
                    <a:pt x="2403" y="2136"/>
                  </a:lnTo>
                  <a:lnTo>
                    <a:pt x="2404" y="2149"/>
                  </a:lnTo>
                  <a:lnTo>
                    <a:pt x="2405" y="2161"/>
                  </a:lnTo>
                  <a:lnTo>
                    <a:pt x="2406" y="2174"/>
                  </a:lnTo>
                  <a:lnTo>
                    <a:pt x="2409" y="2186"/>
                  </a:lnTo>
                  <a:lnTo>
                    <a:pt x="2411" y="2196"/>
                  </a:lnTo>
                  <a:lnTo>
                    <a:pt x="2416" y="2206"/>
                  </a:lnTo>
                  <a:lnTo>
                    <a:pt x="2420" y="2214"/>
                  </a:lnTo>
                  <a:lnTo>
                    <a:pt x="2426" y="2222"/>
                  </a:lnTo>
                  <a:lnTo>
                    <a:pt x="2431" y="2230"/>
                  </a:lnTo>
                  <a:lnTo>
                    <a:pt x="2438" y="2235"/>
                  </a:lnTo>
                  <a:lnTo>
                    <a:pt x="2445" y="2241"/>
                  </a:lnTo>
                  <a:lnTo>
                    <a:pt x="2452" y="2245"/>
                  </a:lnTo>
                  <a:lnTo>
                    <a:pt x="2461" y="2250"/>
                  </a:lnTo>
                  <a:lnTo>
                    <a:pt x="2470" y="2252"/>
                  </a:lnTo>
                  <a:lnTo>
                    <a:pt x="2479" y="2253"/>
                  </a:lnTo>
                  <a:lnTo>
                    <a:pt x="2489" y="2254"/>
                  </a:lnTo>
                  <a:lnTo>
                    <a:pt x="2489" y="2254"/>
                  </a:lnTo>
                  <a:lnTo>
                    <a:pt x="2495" y="2253"/>
                  </a:lnTo>
                  <a:lnTo>
                    <a:pt x="2503" y="2252"/>
                  </a:lnTo>
                  <a:lnTo>
                    <a:pt x="2510" y="2251"/>
                  </a:lnTo>
                  <a:lnTo>
                    <a:pt x="2515" y="2249"/>
                  </a:lnTo>
                  <a:lnTo>
                    <a:pt x="2522" y="2245"/>
                  </a:lnTo>
                  <a:lnTo>
                    <a:pt x="2528" y="2242"/>
                  </a:lnTo>
                  <a:lnTo>
                    <a:pt x="2534" y="2238"/>
                  </a:lnTo>
                  <a:lnTo>
                    <a:pt x="2539" y="2232"/>
                  </a:lnTo>
                  <a:lnTo>
                    <a:pt x="2539" y="2249"/>
                  </a:lnTo>
                  <a:lnTo>
                    <a:pt x="2595" y="2249"/>
                  </a:lnTo>
                  <a:lnTo>
                    <a:pt x="2595" y="1934"/>
                  </a:lnTo>
                  <a:lnTo>
                    <a:pt x="2539" y="1962"/>
                  </a:lnTo>
                  <a:lnTo>
                    <a:pt x="2539" y="2042"/>
                  </a:lnTo>
                  <a:close/>
                  <a:moveTo>
                    <a:pt x="2501" y="2203"/>
                  </a:moveTo>
                  <a:lnTo>
                    <a:pt x="2501" y="2203"/>
                  </a:lnTo>
                  <a:lnTo>
                    <a:pt x="2493" y="2202"/>
                  </a:lnTo>
                  <a:lnTo>
                    <a:pt x="2487" y="2200"/>
                  </a:lnTo>
                  <a:lnTo>
                    <a:pt x="2479" y="2197"/>
                  </a:lnTo>
                  <a:lnTo>
                    <a:pt x="2472" y="2190"/>
                  </a:lnTo>
                  <a:lnTo>
                    <a:pt x="2467" y="2181"/>
                  </a:lnTo>
                  <a:lnTo>
                    <a:pt x="2462" y="2169"/>
                  </a:lnTo>
                  <a:lnTo>
                    <a:pt x="2460" y="2154"/>
                  </a:lnTo>
                  <a:lnTo>
                    <a:pt x="2459" y="2134"/>
                  </a:lnTo>
                  <a:lnTo>
                    <a:pt x="2459" y="2134"/>
                  </a:lnTo>
                  <a:lnTo>
                    <a:pt x="2460" y="2117"/>
                  </a:lnTo>
                  <a:lnTo>
                    <a:pt x="2462" y="2103"/>
                  </a:lnTo>
                  <a:lnTo>
                    <a:pt x="2467" y="2092"/>
                  </a:lnTo>
                  <a:lnTo>
                    <a:pt x="2472" y="2084"/>
                  </a:lnTo>
                  <a:lnTo>
                    <a:pt x="2479" y="2079"/>
                  </a:lnTo>
                  <a:lnTo>
                    <a:pt x="2485" y="2074"/>
                  </a:lnTo>
                  <a:lnTo>
                    <a:pt x="2493" y="2073"/>
                  </a:lnTo>
                  <a:lnTo>
                    <a:pt x="2500" y="2072"/>
                  </a:lnTo>
                  <a:lnTo>
                    <a:pt x="2500" y="2072"/>
                  </a:lnTo>
                  <a:lnTo>
                    <a:pt x="2507" y="2073"/>
                  </a:lnTo>
                  <a:lnTo>
                    <a:pt x="2514" y="2074"/>
                  </a:lnTo>
                  <a:lnTo>
                    <a:pt x="2520" y="2076"/>
                  </a:lnTo>
                  <a:lnTo>
                    <a:pt x="2525" y="2080"/>
                  </a:lnTo>
                  <a:lnTo>
                    <a:pt x="2530" y="2083"/>
                  </a:lnTo>
                  <a:lnTo>
                    <a:pt x="2534" y="2086"/>
                  </a:lnTo>
                  <a:lnTo>
                    <a:pt x="2539" y="2094"/>
                  </a:lnTo>
                  <a:lnTo>
                    <a:pt x="2539" y="2181"/>
                  </a:lnTo>
                  <a:lnTo>
                    <a:pt x="2539" y="2181"/>
                  </a:lnTo>
                  <a:lnTo>
                    <a:pt x="2533" y="2189"/>
                  </a:lnTo>
                  <a:lnTo>
                    <a:pt x="2525" y="2196"/>
                  </a:lnTo>
                  <a:lnTo>
                    <a:pt x="2520" y="2199"/>
                  </a:lnTo>
                  <a:lnTo>
                    <a:pt x="2514" y="2201"/>
                  </a:lnTo>
                  <a:lnTo>
                    <a:pt x="2507" y="2202"/>
                  </a:lnTo>
                  <a:lnTo>
                    <a:pt x="2501" y="2203"/>
                  </a:lnTo>
                  <a:lnTo>
                    <a:pt x="2501" y="2203"/>
                  </a:lnTo>
                  <a:close/>
                  <a:moveTo>
                    <a:pt x="672" y="2089"/>
                  </a:moveTo>
                  <a:lnTo>
                    <a:pt x="672" y="2089"/>
                  </a:lnTo>
                  <a:lnTo>
                    <a:pt x="664" y="2084"/>
                  </a:lnTo>
                  <a:lnTo>
                    <a:pt x="656" y="2080"/>
                  </a:lnTo>
                  <a:lnTo>
                    <a:pt x="646" y="2078"/>
                  </a:lnTo>
                  <a:lnTo>
                    <a:pt x="636" y="2076"/>
                  </a:lnTo>
                  <a:lnTo>
                    <a:pt x="636" y="2076"/>
                  </a:lnTo>
                  <a:lnTo>
                    <a:pt x="627" y="2078"/>
                  </a:lnTo>
                  <a:lnTo>
                    <a:pt x="618" y="2080"/>
                  </a:lnTo>
                  <a:lnTo>
                    <a:pt x="611" y="2084"/>
                  </a:lnTo>
                  <a:lnTo>
                    <a:pt x="606" y="2090"/>
                  </a:lnTo>
                  <a:lnTo>
                    <a:pt x="601" y="2096"/>
                  </a:lnTo>
                  <a:lnTo>
                    <a:pt x="599" y="2105"/>
                  </a:lnTo>
                  <a:lnTo>
                    <a:pt x="597" y="2116"/>
                  </a:lnTo>
                  <a:lnTo>
                    <a:pt x="596" y="2128"/>
                  </a:lnTo>
                  <a:lnTo>
                    <a:pt x="596" y="2249"/>
                  </a:lnTo>
                  <a:lnTo>
                    <a:pt x="542" y="2249"/>
                  </a:lnTo>
                  <a:lnTo>
                    <a:pt x="542" y="2027"/>
                  </a:lnTo>
                  <a:lnTo>
                    <a:pt x="596" y="2027"/>
                  </a:lnTo>
                  <a:lnTo>
                    <a:pt x="596" y="2046"/>
                  </a:lnTo>
                  <a:lnTo>
                    <a:pt x="596" y="2046"/>
                  </a:lnTo>
                  <a:lnTo>
                    <a:pt x="601" y="2040"/>
                  </a:lnTo>
                  <a:lnTo>
                    <a:pt x="607" y="2035"/>
                  </a:lnTo>
                  <a:lnTo>
                    <a:pt x="613" y="2031"/>
                  </a:lnTo>
                  <a:lnTo>
                    <a:pt x="619" y="2028"/>
                  </a:lnTo>
                  <a:lnTo>
                    <a:pt x="625" y="2025"/>
                  </a:lnTo>
                  <a:lnTo>
                    <a:pt x="631" y="2024"/>
                  </a:lnTo>
                  <a:lnTo>
                    <a:pt x="639" y="2022"/>
                  </a:lnTo>
                  <a:lnTo>
                    <a:pt x="646" y="2021"/>
                  </a:lnTo>
                  <a:lnTo>
                    <a:pt x="646" y="2021"/>
                  </a:lnTo>
                  <a:lnTo>
                    <a:pt x="657" y="2022"/>
                  </a:lnTo>
                  <a:lnTo>
                    <a:pt x="668" y="2026"/>
                  </a:lnTo>
                  <a:lnTo>
                    <a:pt x="679" y="2030"/>
                  </a:lnTo>
                  <a:lnTo>
                    <a:pt x="688" y="2036"/>
                  </a:lnTo>
                  <a:lnTo>
                    <a:pt x="672" y="2089"/>
                  </a:lnTo>
                  <a:close/>
                  <a:moveTo>
                    <a:pt x="241" y="2027"/>
                  </a:moveTo>
                  <a:lnTo>
                    <a:pt x="295" y="2027"/>
                  </a:lnTo>
                  <a:lnTo>
                    <a:pt x="232" y="2249"/>
                  </a:lnTo>
                  <a:lnTo>
                    <a:pt x="184" y="2249"/>
                  </a:lnTo>
                  <a:lnTo>
                    <a:pt x="160" y="2157"/>
                  </a:lnTo>
                  <a:lnTo>
                    <a:pt x="160" y="2157"/>
                  </a:lnTo>
                  <a:lnTo>
                    <a:pt x="148" y="2108"/>
                  </a:lnTo>
                  <a:lnTo>
                    <a:pt x="148" y="2108"/>
                  </a:lnTo>
                  <a:lnTo>
                    <a:pt x="142" y="2132"/>
                  </a:lnTo>
                  <a:lnTo>
                    <a:pt x="136" y="2158"/>
                  </a:lnTo>
                  <a:lnTo>
                    <a:pt x="110" y="2249"/>
                  </a:lnTo>
                  <a:lnTo>
                    <a:pt x="63" y="2249"/>
                  </a:lnTo>
                  <a:lnTo>
                    <a:pt x="63" y="2247"/>
                  </a:lnTo>
                  <a:lnTo>
                    <a:pt x="0" y="2027"/>
                  </a:lnTo>
                  <a:lnTo>
                    <a:pt x="57" y="2027"/>
                  </a:lnTo>
                  <a:lnTo>
                    <a:pt x="77" y="2110"/>
                  </a:lnTo>
                  <a:lnTo>
                    <a:pt x="77" y="2110"/>
                  </a:lnTo>
                  <a:lnTo>
                    <a:pt x="83" y="2136"/>
                  </a:lnTo>
                  <a:lnTo>
                    <a:pt x="88" y="2164"/>
                  </a:lnTo>
                  <a:lnTo>
                    <a:pt x="88" y="2164"/>
                  </a:lnTo>
                  <a:lnTo>
                    <a:pt x="95" y="2136"/>
                  </a:lnTo>
                  <a:lnTo>
                    <a:pt x="102" y="2108"/>
                  </a:lnTo>
                  <a:lnTo>
                    <a:pt x="125" y="2027"/>
                  </a:lnTo>
                  <a:lnTo>
                    <a:pt x="172" y="2027"/>
                  </a:lnTo>
                  <a:lnTo>
                    <a:pt x="195" y="2108"/>
                  </a:lnTo>
                  <a:lnTo>
                    <a:pt x="195" y="2108"/>
                  </a:lnTo>
                  <a:lnTo>
                    <a:pt x="202" y="2135"/>
                  </a:lnTo>
                  <a:lnTo>
                    <a:pt x="209" y="2165"/>
                  </a:lnTo>
                  <a:lnTo>
                    <a:pt x="209" y="2165"/>
                  </a:lnTo>
                  <a:lnTo>
                    <a:pt x="213" y="2139"/>
                  </a:lnTo>
                  <a:lnTo>
                    <a:pt x="220" y="2108"/>
                  </a:lnTo>
                  <a:lnTo>
                    <a:pt x="241" y="2027"/>
                  </a:lnTo>
                  <a:close/>
                  <a:moveTo>
                    <a:pt x="406" y="2021"/>
                  </a:moveTo>
                  <a:lnTo>
                    <a:pt x="406" y="2021"/>
                  </a:lnTo>
                  <a:lnTo>
                    <a:pt x="396" y="2022"/>
                  </a:lnTo>
                  <a:lnTo>
                    <a:pt x="385" y="2024"/>
                  </a:lnTo>
                  <a:lnTo>
                    <a:pt x="375" y="2027"/>
                  </a:lnTo>
                  <a:lnTo>
                    <a:pt x="366" y="2030"/>
                  </a:lnTo>
                  <a:lnTo>
                    <a:pt x="358" y="2035"/>
                  </a:lnTo>
                  <a:lnTo>
                    <a:pt x="349" y="2040"/>
                  </a:lnTo>
                  <a:lnTo>
                    <a:pt x="341" y="2047"/>
                  </a:lnTo>
                  <a:lnTo>
                    <a:pt x="334" y="2054"/>
                  </a:lnTo>
                  <a:lnTo>
                    <a:pt x="328" y="2062"/>
                  </a:lnTo>
                  <a:lnTo>
                    <a:pt x="322" y="2071"/>
                  </a:lnTo>
                  <a:lnTo>
                    <a:pt x="317" y="2081"/>
                  </a:lnTo>
                  <a:lnTo>
                    <a:pt x="313" y="2091"/>
                  </a:lnTo>
                  <a:lnTo>
                    <a:pt x="310" y="2102"/>
                  </a:lnTo>
                  <a:lnTo>
                    <a:pt x="308" y="2113"/>
                  </a:lnTo>
                  <a:lnTo>
                    <a:pt x="306" y="2125"/>
                  </a:lnTo>
                  <a:lnTo>
                    <a:pt x="306" y="2138"/>
                  </a:lnTo>
                  <a:lnTo>
                    <a:pt x="306" y="2138"/>
                  </a:lnTo>
                  <a:lnTo>
                    <a:pt x="306" y="2150"/>
                  </a:lnTo>
                  <a:lnTo>
                    <a:pt x="308" y="2163"/>
                  </a:lnTo>
                  <a:lnTo>
                    <a:pt x="310" y="2174"/>
                  </a:lnTo>
                  <a:lnTo>
                    <a:pt x="313" y="2185"/>
                  </a:lnTo>
                  <a:lnTo>
                    <a:pt x="317" y="2194"/>
                  </a:lnTo>
                  <a:lnTo>
                    <a:pt x="322" y="2204"/>
                  </a:lnTo>
                  <a:lnTo>
                    <a:pt x="328" y="2213"/>
                  </a:lnTo>
                  <a:lnTo>
                    <a:pt x="334" y="2221"/>
                  </a:lnTo>
                  <a:lnTo>
                    <a:pt x="341" y="2229"/>
                  </a:lnTo>
                  <a:lnTo>
                    <a:pt x="349" y="2235"/>
                  </a:lnTo>
                  <a:lnTo>
                    <a:pt x="358" y="2241"/>
                  </a:lnTo>
                  <a:lnTo>
                    <a:pt x="366" y="2245"/>
                  </a:lnTo>
                  <a:lnTo>
                    <a:pt x="375" y="2249"/>
                  </a:lnTo>
                  <a:lnTo>
                    <a:pt x="385" y="2252"/>
                  </a:lnTo>
                  <a:lnTo>
                    <a:pt x="396" y="2253"/>
                  </a:lnTo>
                  <a:lnTo>
                    <a:pt x="406" y="2254"/>
                  </a:lnTo>
                  <a:lnTo>
                    <a:pt x="406" y="2254"/>
                  </a:lnTo>
                  <a:lnTo>
                    <a:pt x="417" y="2253"/>
                  </a:lnTo>
                  <a:lnTo>
                    <a:pt x="428" y="2252"/>
                  </a:lnTo>
                  <a:lnTo>
                    <a:pt x="438" y="2249"/>
                  </a:lnTo>
                  <a:lnTo>
                    <a:pt x="447" y="2245"/>
                  </a:lnTo>
                  <a:lnTo>
                    <a:pt x="456" y="2241"/>
                  </a:lnTo>
                  <a:lnTo>
                    <a:pt x="465" y="2235"/>
                  </a:lnTo>
                  <a:lnTo>
                    <a:pt x="472" y="2229"/>
                  </a:lnTo>
                  <a:lnTo>
                    <a:pt x="479" y="2221"/>
                  </a:lnTo>
                  <a:lnTo>
                    <a:pt x="486" y="2213"/>
                  </a:lnTo>
                  <a:lnTo>
                    <a:pt x="491" y="2204"/>
                  </a:lnTo>
                  <a:lnTo>
                    <a:pt x="496" y="2194"/>
                  </a:lnTo>
                  <a:lnTo>
                    <a:pt x="500" y="2185"/>
                  </a:lnTo>
                  <a:lnTo>
                    <a:pt x="503" y="2174"/>
                  </a:lnTo>
                  <a:lnTo>
                    <a:pt x="505" y="2163"/>
                  </a:lnTo>
                  <a:lnTo>
                    <a:pt x="508" y="2150"/>
                  </a:lnTo>
                  <a:lnTo>
                    <a:pt x="508" y="2138"/>
                  </a:lnTo>
                  <a:lnTo>
                    <a:pt x="508" y="2138"/>
                  </a:lnTo>
                  <a:lnTo>
                    <a:pt x="508" y="2125"/>
                  </a:lnTo>
                  <a:lnTo>
                    <a:pt x="505" y="2113"/>
                  </a:lnTo>
                  <a:lnTo>
                    <a:pt x="503" y="2102"/>
                  </a:lnTo>
                  <a:lnTo>
                    <a:pt x="500" y="2091"/>
                  </a:lnTo>
                  <a:lnTo>
                    <a:pt x="496" y="2081"/>
                  </a:lnTo>
                  <a:lnTo>
                    <a:pt x="491" y="2071"/>
                  </a:lnTo>
                  <a:lnTo>
                    <a:pt x="486" y="2062"/>
                  </a:lnTo>
                  <a:lnTo>
                    <a:pt x="479" y="2054"/>
                  </a:lnTo>
                  <a:lnTo>
                    <a:pt x="472" y="2047"/>
                  </a:lnTo>
                  <a:lnTo>
                    <a:pt x="465" y="2040"/>
                  </a:lnTo>
                  <a:lnTo>
                    <a:pt x="456" y="2035"/>
                  </a:lnTo>
                  <a:lnTo>
                    <a:pt x="447" y="2030"/>
                  </a:lnTo>
                  <a:lnTo>
                    <a:pt x="438" y="2027"/>
                  </a:lnTo>
                  <a:lnTo>
                    <a:pt x="428" y="2024"/>
                  </a:lnTo>
                  <a:lnTo>
                    <a:pt x="417" y="2022"/>
                  </a:lnTo>
                  <a:lnTo>
                    <a:pt x="406" y="2021"/>
                  </a:lnTo>
                  <a:lnTo>
                    <a:pt x="406" y="2021"/>
                  </a:lnTo>
                  <a:close/>
                  <a:moveTo>
                    <a:pt x="406" y="2202"/>
                  </a:moveTo>
                  <a:lnTo>
                    <a:pt x="406" y="2202"/>
                  </a:lnTo>
                  <a:lnTo>
                    <a:pt x="396" y="2201"/>
                  </a:lnTo>
                  <a:lnTo>
                    <a:pt x="387" y="2198"/>
                  </a:lnTo>
                  <a:lnTo>
                    <a:pt x="381" y="2192"/>
                  </a:lnTo>
                  <a:lnTo>
                    <a:pt x="374" y="2185"/>
                  </a:lnTo>
                  <a:lnTo>
                    <a:pt x="369" y="2176"/>
                  </a:lnTo>
                  <a:lnTo>
                    <a:pt x="364" y="2165"/>
                  </a:lnTo>
                  <a:lnTo>
                    <a:pt x="362" y="2151"/>
                  </a:lnTo>
                  <a:lnTo>
                    <a:pt x="362" y="2138"/>
                  </a:lnTo>
                  <a:lnTo>
                    <a:pt x="362" y="2138"/>
                  </a:lnTo>
                  <a:lnTo>
                    <a:pt x="362" y="2124"/>
                  </a:lnTo>
                  <a:lnTo>
                    <a:pt x="364" y="2111"/>
                  </a:lnTo>
                  <a:lnTo>
                    <a:pt x="369" y="2101"/>
                  </a:lnTo>
                  <a:lnTo>
                    <a:pt x="374" y="2091"/>
                  </a:lnTo>
                  <a:lnTo>
                    <a:pt x="381" y="2083"/>
                  </a:lnTo>
                  <a:lnTo>
                    <a:pt x="387" y="2078"/>
                  </a:lnTo>
                  <a:lnTo>
                    <a:pt x="396" y="2074"/>
                  </a:lnTo>
                  <a:lnTo>
                    <a:pt x="406" y="2073"/>
                  </a:lnTo>
                  <a:lnTo>
                    <a:pt x="406" y="2073"/>
                  </a:lnTo>
                  <a:lnTo>
                    <a:pt x="416" y="2074"/>
                  </a:lnTo>
                  <a:lnTo>
                    <a:pt x="425" y="2078"/>
                  </a:lnTo>
                  <a:lnTo>
                    <a:pt x="433" y="2083"/>
                  </a:lnTo>
                  <a:lnTo>
                    <a:pt x="439" y="2091"/>
                  </a:lnTo>
                  <a:lnTo>
                    <a:pt x="445" y="2101"/>
                  </a:lnTo>
                  <a:lnTo>
                    <a:pt x="448" y="2111"/>
                  </a:lnTo>
                  <a:lnTo>
                    <a:pt x="450" y="2124"/>
                  </a:lnTo>
                  <a:lnTo>
                    <a:pt x="451" y="2138"/>
                  </a:lnTo>
                  <a:lnTo>
                    <a:pt x="451" y="2138"/>
                  </a:lnTo>
                  <a:lnTo>
                    <a:pt x="450" y="2151"/>
                  </a:lnTo>
                  <a:lnTo>
                    <a:pt x="448" y="2165"/>
                  </a:lnTo>
                  <a:lnTo>
                    <a:pt x="445" y="2176"/>
                  </a:lnTo>
                  <a:lnTo>
                    <a:pt x="439" y="2185"/>
                  </a:lnTo>
                  <a:lnTo>
                    <a:pt x="433" y="2192"/>
                  </a:lnTo>
                  <a:lnTo>
                    <a:pt x="425" y="2198"/>
                  </a:lnTo>
                  <a:lnTo>
                    <a:pt x="416" y="2201"/>
                  </a:lnTo>
                  <a:lnTo>
                    <a:pt x="406" y="2202"/>
                  </a:lnTo>
                  <a:lnTo>
                    <a:pt x="406" y="2202"/>
                  </a:lnTo>
                  <a:close/>
                  <a:moveTo>
                    <a:pt x="2269" y="2089"/>
                  </a:moveTo>
                  <a:lnTo>
                    <a:pt x="2269" y="2089"/>
                  </a:lnTo>
                  <a:lnTo>
                    <a:pt x="2260" y="2084"/>
                  </a:lnTo>
                  <a:lnTo>
                    <a:pt x="2251" y="2080"/>
                  </a:lnTo>
                  <a:lnTo>
                    <a:pt x="2242" y="2078"/>
                  </a:lnTo>
                  <a:lnTo>
                    <a:pt x="2233" y="2076"/>
                  </a:lnTo>
                  <a:lnTo>
                    <a:pt x="2233" y="2076"/>
                  </a:lnTo>
                  <a:lnTo>
                    <a:pt x="2223" y="2078"/>
                  </a:lnTo>
                  <a:lnTo>
                    <a:pt x="2215" y="2080"/>
                  </a:lnTo>
                  <a:lnTo>
                    <a:pt x="2208" y="2084"/>
                  </a:lnTo>
                  <a:lnTo>
                    <a:pt x="2203" y="2090"/>
                  </a:lnTo>
                  <a:lnTo>
                    <a:pt x="2198" y="2096"/>
                  </a:lnTo>
                  <a:lnTo>
                    <a:pt x="2195" y="2105"/>
                  </a:lnTo>
                  <a:lnTo>
                    <a:pt x="2193" y="2116"/>
                  </a:lnTo>
                  <a:lnTo>
                    <a:pt x="2193" y="2128"/>
                  </a:lnTo>
                  <a:lnTo>
                    <a:pt x="2193" y="2249"/>
                  </a:lnTo>
                  <a:lnTo>
                    <a:pt x="2138" y="2249"/>
                  </a:lnTo>
                  <a:lnTo>
                    <a:pt x="2138" y="2027"/>
                  </a:lnTo>
                  <a:lnTo>
                    <a:pt x="2193" y="2027"/>
                  </a:lnTo>
                  <a:lnTo>
                    <a:pt x="2193" y="2046"/>
                  </a:lnTo>
                  <a:lnTo>
                    <a:pt x="2193" y="2046"/>
                  </a:lnTo>
                  <a:lnTo>
                    <a:pt x="2197" y="2040"/>
                  </a:lnTo>
                  <a:lnTo>
                    <a:pt x="2203" y="2035"/>
                  </a:lnTo>
                  <a:lnTo>
                    <a:pt x="2208" y="2031"/>
                  </a:lnTo>
                  <a:lnTo>
                    <a:pt x="2215" y="2028"/>
                  </a:lnTo>
                  <a:lnTo>
                    <a:pt x="2222" y="2025"/>
                  </a:lnTo>
                  <a:lnTo>
                    <a:pt x="2228" y="2024"/>
                  </a:lnTo>
                  <a:lnTo>
                    <a:pt x="2235" y="2022"/>
                  </a:lnTo>
                  <a:lnTo>
                    <a:pt x="2242" y="2021"/>
                  </a:lnTo>
                  <a:lnTo>
                    <a:pt x="2242" y="2021"/>
                  </a:lnTo>
                  <a:lnTo>
                    <a:pt x="2253" y="2022"/>
                  </a:lnTo>
                  <a:lnTo>
                    <a:pt x="2264" y="2026"/>
                  </a:lnTo>
                  <a:lnTo>
                    <a:pt x="2275" y="2030"/>
                  </a:lnTo>
                  <a:lnTo>
                    <a:pt x="2283" y="2036"/>
                  </a:lnTo>
                  <a:lnTo>
                    <a:pt x="2269" y="2089"/>
                  </a:lnTo>
                  <a:close/>
                  <a:moveTo>
                    <a:pt x="1836" y="2027"/>
                  </a:moveTo>
                  <a:lnTo>
                    <a:pt x="1891" y="2027"/>
                  </a:lnTo>
                  <a:lnTo>
                    <a:pt x="1828" y="2249"/>
                  </a:lnTo>
                  <a:lnTo>
                    <a:pt x="1780" y="2249"/>
                  </a:lnTo>
                  <a:lnTo>
                    <a:pt x="1756" y="2157"/>
                  </a:lnTo>
                  <a:lnTo>
                    <a:pt x="1756" y="2157"/>
                  </a:lnTo>
                  <a:lnTo>
                    <a:pt x="1744" y="2108"/>
                  </a:lnTo>
                  <a:lnTo>
                    <a:pt x="1744" y="2108"/>
                  </a:lnTo>
                  <a:lnTo>
                    <a:pt x="1738" y="2132"/>
                  </a:lnTo>
                  <a:lnTo>
                    <a:pt x="1732" y="2158"/>
                  </a:lnTo>
                  <a:lnTo>
                    <a:pt x="1707" y="2249"/>
                  </a:lnTo>
                  <a:lnTo>
                    <a:pt x="1660" y="2249"/>
                  </a:lnTo>
                  <a:lnTo>
                    <a:pt x="1659" y="2247"/>
                  </a:lnTo>
                  <a:lnTo>
                    <a:pt x="1597" y="2027"/>
                  </a:lnTo>
                  <a:lnTo>
                    <a:pt x="1653" y="2027"/>
                  </a:lnTo>
                  <a:lnTo>
                    <a:pt x="1674" y="2110"/>
                  </a:lnTo>
                  <a:lnTo>
                    <a:pt x="1674" y="2110"/>
                  </a:lnTo>
                  <a:lnTo>
                    <a:pt x="1680" y="2136"/>
                  </a:lnTo>
                  <a:lnTo>
                    <a:pt x="1685" y="2164"/>
                  </a:lnTo>
                  <a:lnTo>
                    <a:pt x="1685" y="2164"/>
                  </a:lnTo>
                  <a:lnTo>
                    <a:pt x="1691" y="2136"/>
                  </a:lnTo>
                  <a:lnTo>
                    <a:pt x="1699" y="2108"/>
                  </a:lnTo>
                  <a:lnTo>
                    <a:pt x="1722" y="2027"/>
                  </a:lnTo>
                  <a:lnTo>
                    <a:pt x="1768" y="2027"/>
                  </a:lnTo>
                  <a:lnTo>
                    <a:pt x="1791" y="2108"/>
                  </a:lnTo>
                  <a:lnTo>
                    <a:pt x="1791" y="2108"/>
                  </a:lnTo>
                  <a:lnTo>
                    <a:pt x="1798" y="2135"/>
                  </a:lnTo>
                  <a:lnTo>
                    <a:pt x="1804" y="2165"/>
                  </a:lnTo>
                  <a:lnTo>
                    <a:pt x="1804" y="2165"/>
                  </a:lnTo>
                  <a:lnTo>
                    <a:pt x="1810" y="2139"/>
                  </a:lnTo>
                  <a:lnTo>
                    <a:pt x="1817" y="2108"/>
                  </a:lnTo>
                  <a:lnTo>
                    <a:pt x="1836" y="2027"/>
                  </a:lnTo>
                  <a:close/>
                  <a:moveTo>
                    <a:pt x="2002" y="2021"/>
                  </a:moveTo>
                  <a:lnTo>
                    <a:pt x="2002" y="2021"/>
                  </a:lnTo>
                  <a:lnTo>
                    <a:pt x="1992" y="2022"/>
                  </a:lnTo>
                  <a:lnTo>
                    <a:pt x="1981" y="2024"/>
                  </a:lnTo>
                  <a:lnTo>
                    <a:pt x="1971" y="2027"/>
                  </a:lnTo>
                  <a:lnTo>
                    <a:pt x="1962" y="2030"/>
                  </a:lnTo>
                  <a:lnTo>
                    <a:pt x="1953" y="2035"/>
                  </a:lnTo>
                  <a:lnTo>
                    <a:pt x="1945" y="2041"/>
                  </a:lnTo>
                  <a:lnTo>
                    <a:pt x="1937" y="2047"/>
                  </a:lnTo>
                  <a:lnTo>
                    <a:pt x="1930" y="2054"/>
                  </a:lnTo>
                  <a:lnTo>
                    <a:pt x="1924" y="2062"/>
                  </a:lnTo>
                  <a:lnTo>
                    <a:pt x="1918" y="2071"/>
                  </a:lnTo>
                  <a:lnTo>
                    <a:pt x="1913" y="2081"/>
                  </a:lnTo>
                  <a:lnTo>
                    <a:pt x="1909" y="2091"/>
                  </a:lnTo>
                  <a:lnTo>
                    <a:pt x="1906" y="2102"/>
                  </a:lnTo>
                  <a:lnTo>
                    <a:pt x="1903" y="2114"/>
                  </a:lnTo>
                  <a:lnTo>
                    <a:pt x="1902" y="2125"/>
                  </a:lnTo>
                  <a:lnTo>
                    <a:pt x="1902" y="2138"/>
                  </a:lnTo>
                  <a:lnTo>
                    <a:pt x="1902" y="2138"/>
                  </a:lnTo>
                  <a:lnTo>
                    <a:pt x="1902" y="2150"/>
                  </a:lnTo>
                  <a:lnTo>
                    <a:pt x="1903" y="2163"/>
                  </a:lnTo>
                  <a:lnTo>
                    <a:pt x="1906" y="2174"/>
                  </a:lnTo>
                  <a:lnTo>
                    <a:pt x="1909" y="2185"/>
                  </a:lnTo>
                  <a:lnTo>
                    <a:pt x="1913" y="2194"/>
                  </a:lnTo>
                  <a:lnTo>
                    <a:pt x="1918" y="2204"/>
                  </a:lnTo>
                  <a:lnTo>
                    <a:pt x="1924" y="2213"/>
                  </a:lnTo>
                  <a:lnTo>
                    <a:pt x="1930" y="2221"/>
                  </a:lnTo>
                  <a:lnTo>
                    <a:pt x="1937" y="2229"/>
                  </a:lnTo>
                  <a:lnTo>
                    <a:pt x="1945" y="2235"/>
                  </a:lnTo>
                  <a:lnTo>
                    <a:pt x="1953" y="2241"/>
                  </a:lnTo>
                  <a:lnTo>
                    <a:pt x="1962" y="2245"/>
                  </a:lnTo>
                  <a:lnTo>
                    <a:pt x="1971" y="2249"/>
                  </a:lnTo>
                  <a:lnTo>
                    <a:pt x="1981" y="2252"/>
                  </a:lnTo>
                  <a:lnTo>
                    <a:pt x="1992" y="2253"/>
                  </a:lnTo>
                  <a:lnTo>
                    <a:pt x="2002" y="2254"/>
                  </a:lnTo>
                  <a:lnTo>
                    <a:pt x="2002" y="2254"/>
                  </a:lnTo>
                  <a:lnTo>
                    <a:pt x="2013" y="2253"/>
                  </a:lnTo>
                  <a:lnTo>
                    <a:pt x="2024" y="2252"/>
                  </a:lnTo>
                  <a:lnTo>
                    <a:pt x="2034" y="2249"/>
                  </a:lnTo>
                  <a:lnTo>
                    <a:pt x="2043" y="2245"/>
                  </a:lnTo>
                  <a:lnTo>
                    <a:pt x="2052" y="2241"/>
                  </a:lnTo>
                  <a:lnTo>
                    <a:pt x="2061" y="2235"/>
                  </a:lnTo>
                  <a:lnTo>
                    <a:pt x="2068" y="2229"/>
                  </a:lnTo>
                  <a:lnTo>
                    <a:pt x="2075" y="2221"/>
                  </a:lnTo>
                  <a:lnTo>
                    <a:pt x="2081" y="2213"/>
                  </a:lnTo>
                  <a:lnTo>
                    <a:pt x="2087" y="2204"/>
                  </a:lnTo>
                  <a:lnTo>
                    <a:pt x="2091" y="2194"/>
                  </a:lnTo>
                  <a:lnTo>
                    <a:pt x="2096" y="2185"/>
                  </a:lnTo>
                  <a:lnTo>
                    <a:pt x="2099" y="2174"/>
                  </a:lnTo>
                  <a:lnTo>
                    <a:pt x="2101" y="2163"/>
                  </a:lnTo>
                  <a:lnTo>
                    <a:pt x="2104" y="2150"/>
                  </a:lnTo>
                  <a:lnTo>
                    <a:pt x="2104" y="2138"/>
                  </a:lnTo>
                  <a:lnTo>
                    <a:pt x="2104" y="2138"/>
                  </a:lnTo>
                  <a:lnTo>
                    <a:pt x="2104" y="2125"/>
                  </a:lnTo>
                  <a:lnTo>
                    <a:pt x="2101" y="2114"/>
                  </a:lnTo>
                  <a:lnTo>
                    <a:pt x="2099" y="2102"/>
                  </a:lnTo>
                  <a:lnTo>
                    <a:pt x="2096" y="2091"/>
                  </a:lnTo>
                  <a:lnTo>
                    <a:pt x="2091" y="2081"/>
                  </a:lnTo>
                  <a:lnTo>
                    <a:pt x="2087" y="2071"/>
                  </a:lnTo>
                  <a:lnTo>
                    <a:pt x="2081" y="2062"/>
                  </a:lnTo>
                  <a:lnTo>
                    <a:pt x="2075" y="2054"/>
                  </a:lnTo>
                  <a:lnTo>
                    <a:pt x="2068" y="2047"/>
                  </a:lnTo>
                  <a:lnTo>
                    <a:pt x="2061" y="2041"/>
                  </a:lnTo>
                  <a:lnTo>
                    <a:pt x="2052" y="2035"/>
                  </a:lnTo>
                  <a:lnTo>
                    <a:pt x="2043" y="2030"/>
                  </a:lnTo>
                  <a:lnTo>
                    <a:pt x="2034" y="2027"/>
                  </a:lnTo>
                  <a:lnTo>
                    <a:pt x="2024" y="2024"/>
                  </a:lnTo>
                  <a:lnTo>
                    <a:pt x="2013" y="2022"/>
                  </a:lnTo>
                  <a:lnTo>
                    <a:pt x="2002" y="2021"/>
                  </a:lnTo>
                  <a:lnTo>
                    <a:pt x="2002" y="2021"/>
                  </a:lnTo>
                  <a:close/>
                  <a:moveTo>
                    <a:pt x="2002" y="2202"/>
                  </a:moveTo>
                  <a:lnTo>
                    <a:pt x="2002" y="2202"/>
                  </a:lnTo>
                  <a:lnTo>
                    <a:pt x="1992" y="2201"/>
                  </a:lnTo>
                  <a:lnTo>
                    <a:pt x="1984" y="2198"/>
                  </a:lnTo>
                  <a:lnTo>
                    <a:pt x="1977" y="2192"/>
                  </a:lnTo>
                  <a:lnTo>
                    <a:pt x="1970" y="2185"/>
                  </a:lnTo>
                  <a:lnTo>
                    <a:pt x="1964" y="2176"/>
                  </a:lnTo>
                  <a:lnTo>
                    <a:pt x="1960" y="2165"/>
                  </a:lnTo>
                  <a:lnTo>
                    <a:pt x="1958" y="2151"/>
                  </a:lnTo>
                  <a:lnTo>
                    <a:pt x="1958" y="2138"/>
                  </a:lnTo>
                  <a:lnTo>
                    <a:pt x="1958" y="2138"/>
                  </a:lnTo>
                  <a:lnTo>
                    <a:pt x="1958" y="2124"/>
                  </a:lnTo>
                  <a:lnTo>
                    <a:pt x="1960" y="2112"/>
                  </a:lnTo>
                  <a:lnTo>
                    <a:pt x="1964" y="2101"/>
                  </a:lnTo>
                  <a:lnTo>
                    <a:pt x="1970" y="2091"/>
                  </a:lnTo>
                  <a:lnTo>
                    <a:pt x="1977" y="2083"/>
                  </a:lnTo>
                  <a:lnTo>
                    <a:pt x="1984" y="2078"/>
                  </a:lnTo>
                  <a:lnTo>
                    <a:pt x="1992" y="2074"/>
                  </a:lnTo>
                  <a:lnTo>
                    <a:pt x="2002" y="2073"/>
                  </a:lnTo>
                  <a:lnTo>
                    <a:pt x="2002" y="2073"/>
                  </a:lnTo>
                  <a:lnTo>
                    <a:pt x="2012" y="2074"/>
                  </a:lnTo>
                  <a:lnTo>
                    <a:pt x="2021" y="2078"/>
                  </a:lnTo>
                  <a:lnTo>
                    <a:pt x="2029" y="2083"/>
                  </a:lnTo>
                  <a:lnTo>
                    <a:pt x="2035" y="2091"/>
                  </a:lnTo>
                  <a:lnTo>
                    <a:pt x="2041" y="2101"/>
                  </a:lnTo>
                  <a:lnTo>
                    <a:pt x="2044" y="2112"/>
                  </a:lnTo>
                  <a:lnTo>
                    <a:pt x="2046" y="2124"/>
                  </a:lnTo>
                  <a:lnTo>
                    <a:pt x="2047" y="2138"/>
                  </a:lnTo>
                  <a:lnTo>
                    <a:pt x="2047" y="2138"/>
                  </a:lnTo>
                  <a:lnTo>
                    <a:pt x="2046" y="2151"/>
                  </a:lnTo>
                  <a:lnTo>
                    <a:pt x="2044" y="2165"/>
                  </a:lnTo>
                  <a:lnTo>
                    <a:pt x="2041" y="2176"/>
                  </a:lnTo>
                  <a:lnTo>
                    <a:pt x="2035" y="2185"/>
                  </a:lnTo>
                  <a:lnTo>
                    <a:pt x="2029" y="2192"/>
                  </a:lnTo>
                  <a:lnTo>
                    <a:pt x="2021" y="2198"/>
                  </a:lnTo>
                  <a:lnTo>
                    <a:pt x="2012" y="2201"/>
                  </a:lnTo>
                  <a:lnTo>
                    <a:pt x="2002" y="2202"/>
                  </a:lnTo>
                  <a:lnTo>
                    <a:pt x="2002" y="2202"/>
                  </a:lnTo>
                  <a:close/>
                  <a:moveTo>
                    <a:pt x="837" y="2100"/>
                  </a:moveTo>
                  <a:lnTo>
                    <a:pt x="904" y="2249"/>
                  </a:lnTo>
                  <a:lnTo>
                    <a:pt x="843" y="2249"/>
                  </a:lnTo>
                  <a:lnTo>
                    <a:pt x="797" y="2146"/>
                  </a:lnTo>
                  <a:lnTo>
                    <a:pt x="767" y="2182"/>
                  </a:lnTo>
                  <a:lnTo>
                    <a:pt x="767" y="2249"/>
                  </a:lnTo>
                  <a:lnTo>
                    <a:pt x="713" y="2249"/>
                  </a:lnTo>
                  <a:lnTo>
                    <a:pt x="713" y="1962"/>
                  </a:lnTo>
                  <a:lnTo>
                    <a:pt x="767" y="1934"/>
                  </a:lnTo>
                  <a:lnTo>
                    <a:pt x="767" y="2112"/>
                  </a:lnTo>
                  <a:lnTo>
                    <a:pt x="767" y="2112"/>
                  </a:lnTo>
                  <a:lnTo>
                    <a:pt x="788" y="2083"/>
                  </a:lnTo>
                  <a:lnTo>
                    <a:pt x="832" y="2027"/>
                  </a:lnTo>
                  <a:lnTo>
                    <a:pt x="896" y="2027"/>
                  </a:lnTo>
                  <a:lnTo>
                    <a:pt x="837" y="2100"/>
                  </a:lnTo>
                  <a:close/>
                  <a:moveTo>
                    <a:pt x="1097" y="2249"/>
                  </a:moveTo>
                  <a:lnTo>
                    <a:pt x="1042" y="2249"/>
                  </a:lnTo>
                  <a:lnTo>
                    <a:pt x="1042" y="2027"/>
                  </a:lnTo>
                  <a:lnTo>
                    <a:pt x="1097" y="2027"/>
                  </a:lnTo>
                  <a:lnTo>
                    <a:pt x="1097" y="2046"/>
                  </a:lnTo>
                  <a:lnTo>
                    <a:pt x="1097" y="2046"/>
                  </a:lnTo>
                  <a:lnTo>
                    <a:pt x="1103" y="2040"/>
                  </a:lnTo>
                  <a:lnTo>
                    <a:pt x="1108" y="2036"/>
                  </a:lnTo>
                  <a:lnTo>
                    <a:pt x="1115" y="2031"/>
                  </a:lnTo>
                  <a:lnTo>
                    <a:pt x="1121" y="2028"/>
                  </a:lnTo>
                  <a:lnTo>
                    <a:pt x="1129" y="2026"/>
                  </a:lnTo>
                  <a:lnTo>
                    <a:pt x="1137" y="2024"/>
                  </a:lnTo>
                  <a:lnTo>
                    <a:pt x="1144" y="2022"/>
                  </a:lnTo>
                  <a:lnTo>
                    <a:pt x="1153" y="2021"/>
                  </a:lnTo>
                  <a:lnTo>
                    <a:pt x="1153" y="2021"/>
                  </a:lnTo>
                  <a:lnTo>
                    <a:pt x="1163" y="2022"/>
                  </a:lnTo>
                  <a:lnTo>
                    <a:pt x="1172" y="2024"/>
                  </a:lnTo>
                  <a:lnTo>
                    <a:pt x="1180" y="2026"/>
                  </a:lnTo>
                  <a:lnTo>
                    <a:pt x="1189" y="2028"/>
                  </a:lnTo>
                  <a:lnTo>
                    <a:pt x="1195" y="2032"/>
                  </a:lnTo>
                  <a:lnTo>
                    <a:pt x="1202" y="2037"/>
                  </a:lnTo>
                  <a:lnTo>
                    <a:pt x="1208" y="2041"/>
                  </a:lnTo>
                  <a:lnTo>
                    <a:pt x="1214" y="2048"/>
                  </a:lnTo>
                  <a:lnTo>
                    <a:pt x="1218" y="2054"/>
                  </a:lnTo>
                  <a:lnTo>
                    <a:pt x="1223" y="2062"/>
                  </a:lnTo>
                  <a:lnTo>
                    <a:pt x="1226" y="2070"/>
                  </a:lnTo>
                  <a:lnTo>
                    <a:pt x="1229" y="2080"/>
                  </a:lnTo>
                  <a:lnTo>
                    <a:pt x="1232" y="2090"/>
                  </a:lnTo>
                  <a:lnTo>
                    <a:pt x="1233" y="2100"/>
                  </a:lnTo>
                  <a:lnTo>
                    <a:pt x="1234" y="2111"/>
                  </a:lnTo>
                  <a:lnTo>
                    <a:pt x="1235" y="2123"/>
                  </a:lnTo>
                  <a:lnTo>
                    <a:pt x="1235" y="2249"/>
                  </a:lnTo>
                  <a:lnTo>
                    <a:pt x="1180" y="2249"/>
                  </a:lnTo>
                  <a:lnTo>
                    <a:pt x="1180" y="2126"/>
                  </a:lnTo>
                  <a:lnTo>
                    <a:pt x="1180" y="2126"/>
                  </a:lnTo>
                  <a:lnTo>
                    <a:pt x="1179" y="2114"/>
                  </a:lnTo>
                  <a:lnTo>
                    <a:pt x="1178" y="2102"/>
                  </a:lnTo>
                  <a:lnTo>
                    <a:pt x="1174" y="2093"/>
                  </a:lnTo>
                  <a:lnTo>
                    <a:pt x="1170" y="2085"/>
                  </a:lnTo>
                  <a:lnTo>
                    <a:pt x="1164" y="2080"/>
                  </a:lnTo>
                  <a:lnTo>
                    <a:pt x="1158" y="2075"/>
                  </a:lnTo>
                  <a:lnTo>
                    <a:pt x="1149" y="2073"/>
                  </a:lnTo>
                  <a:lnTo>
                    <a:pt x="1139" y="2072"/>
                  </a:lnTo>
                  <a:lnTo>
                    <a:pt x="1139" y="2072"/>
                  </a:lnTo>
                  <a:lnTo>
                    <a:pt x="1130" y="2073"/>
                  </a:lnTo>
                  <a:lnTo>
                    <a:pt x="1121" y="2075"/>
                  </a:lnTo>
                  <a:lnTo>
                    <a:pt x="1114" y="2080"/>
                  </a:lnTo>
                  <a:lnTo>
                    <a:pt x="1108" y="2086"/>
                  </a:lnTo>
                  <a:lnTo>
                    <a:pt x="1104" y="2093"/>
                  </a:lnTo>
                  <a:lnTo>
                    <a:pt x="1100" y="2103"/>
                  </a:lnTo>
                  <a:lnTo>
                    <a:pt x="1098" y="2114"/>
                  </a:lnTo>
                  <a:lnTo>
                    <a:pt x="1097" y="2126"/>
                  </a:lnTo>
                  <a:lnTo>
                    <a:pt x="1097" y="2249"/>
                  </a:lnTo>
                  <a:close/>
                  <a:moveTo>
                    <a:pt x="1408" y="2042"/>
                  </a:moveTo>
                  <a:lnTo>
                    <a:pt x="1408" y="2042"/>
                  </a:lnTo>
                  <a:lnTo>
                    <a:pt x="1403" y="2038"/>
                  </a:lnTo>
                  <a:lnTo>
                    <a:pt x="1397" y="2033"/>
                  </a:lnTo>
                  <a:lnTo>
                    <a:pt x="1392" y="2030"/>
                  </a:lnTo>
                  <a:lnTo>
                    <a:pt x="1385" y="2027"/>
                  </a:lnTo>
                  <a:lnTo>
                    <a:pt x="1378" y="2025"/>
                  </a:lnTo>
                  <a:lnTo>
                    <a:pt x="1372" y="2024"/>
                  </a:lnTo>
                  <a:lnTo>
                    <a:pt x="1365" y="2022"/>
                  </a:lnTo>
                  <a:lnTo>
                    <a:pt x="1359" y="2021"/>
                  </a:lnTo>
                  <a:lnTo>
                    <a:pt x="1359" y="2021"/>
                  </a:lnTo>
                  <a:lnTo>
                    <a:pt x="1349" y="2022"/>
                  </a:lnTo>
                  <a:lnTo>
                    <a:pt x="1340" y="2024"/>
                  </a:lnTo>
                  <a:lnTo>
                    <a:pt x="1331" y="2026"/>
                  </a:lnTo>
                  <a:lnTo>
                    <a:pt x="1322" y="2030"/>
                  </a:lnTo>
                  <a:lnTo>
                    <a:pt x="1314" y="2033"/>
                  </a:lnTo>
                  <a:lnTo>
                    <a:pt x="1308" y="2039"/>
                  </a:lnTo>
                  <a:lnTo>
                    <a:pt x="1301" y="2046"/>
                  </a:lnTo>
                  <a:lnTo>
                    <a:pt x="1295" y="2052"/>
                  </a:lnTo>
                  <a:lnTo>
                    <a:pt x="1289" y="2060"/>
                  </a:lnTo>
                  <a:lnTo>
                    <a:pt x="1285" y="2069"/>
                  </a:lnTo>
                  <a:lnTo>
                    <a:pt x="1280" y="2078"/>
                  </a:lnTo>
                  <a:lnTo>
                    <a:pt x="1277" y="2089"/>
                  </a:lnTo>
                  <a:lnTo>
                    <a:pt x="1275" y="2099"/>
                  </a:lnTo>
                  <a:lnTo>
                    <a:pt x="1273" y="2111"/>
                  </a:lnTo>
                  <a:lnTo>
                    <a:pt x="1271" y="2123"/>
                  </a:lnTo>
                  <a:lnTo>
                    <a:pt x="1271" y="2135"/>
                  </a:lnTo>
                  <a:lnTo>
                    <a:pt x="1271" y="2135"/>
                  </a:lnTo>
                  <a:lnTo>
                    <a:pt x="1271" y="2149"/>
                  </a:lnTo>
                  <a:lnTo>
                    <a:pt x="1273" y="2161"/>
                  </a:lnTo>
                  <a:lnTo>
                    <a:pt x="1275" y="2174"/>
                  </a:lnTo>
                  <a:lnTo>
                    <a:pt x="1277" y="2186"/>
                  </a:lnTo>
                  <a:lnTo>
                    <a:pt x="1280" y="2196"/>
                  </a:lnTo>
                  <a:lnTo>
                    <a:pt x="1285" y="2206"/>
                  </a:lnTo>
                  <a:lnTo>
                    <a:pt x="1289" y="2214"/>
                  </a:lnTo>
                  <a:lnTo>
                    <a:pt x="1295" y="2222"/>
                  </a:lnTo>
                  <a:lnTo>
                    <a:pt x="1300" y="2230"/>
                  </a:lnTo>
                  <a:lnTo>
                    <a:pt x="1307" y="2235"/>
                  </a:lnTo>
                  <a:lnTo>
                    <a:pt x="1313" y="2241"/>
                  </a:lnTo>
                  <a:lnTo>
                    <a:pt x="1321" y="2245"/>
                  </a:lnTo>
                  <a:lnTo>
                    <a:pt x="1330" y="2249"/>
                  </a:lnTo>
                  <a:lnTo>
                    <a:pt x="1339" y="2252"/>
                  </a:lnTo>
                  <a:lnTo>
                    <a:pt x="1348" y="2253"/>
                  </a:lnTo>
                  <a:lnTo>
                    <a:pt x="1357" y="2254"/>
                  </a:lnTo>
                  <a:lnTo>
                    <a:pt x="1357" y="2254"/>
                  </a:lnTo>
                  <a:lnTo>
                    <a:pt x="1364" y="2253"/>
                  </a:lnTo>
                  <a:lnTo>
                    <a:pt x="1372" y="2252"/>
                  </a:lnTo>
                  <a:lnTo>
                    <a:pt x="1378" y="2251"/>
                  </a:lnTo>
                  <a:lnTo>
                    <a:pt x="1385" y="2249"/>
                  </a:lnTo>
                  <a:lnTo>
                    <a:pt x="1391" y="2245"/>
                  </a:lnTo>
                  <a:lnTo>
                    <a:pt x="1397" y="2242"/>
                  </a:lnTo>
                  <a:lnTo>
                    <a:pt x="1403" y="2238"/>
                  </a:lnTo>
                  <a:lnTo>
                    <a:pt x="1408" y="2232"/>
                  </a:lnTo>
                  <a:lnTo>
                    <a:pt x="1408" y="2238"/>
                  </a:lnTo>
                  <a:lnTo>
                    <a:pt x="1408" y="2238"/>
                  </a:lnTo>
                  <a:lnTo>
                    <a:pt x="1408" y="2246"/>
                  </a:lnTo>
                  <a:lnTo>
                    <a:pt x="1407" y="2256"/>
                  </a:lnTo>
                  <a:lnTo>
                    <a:pt x="1404" y="2266"/>
                  </a:lnTo>
                  <a:lnTo>
                    <a:pt x="1402" y="2271"/>
                  </a:lnTo>
                  <a:lnTo>
                    <a:pt x="1399" y="2275"/>
                  </a:lnTo>
                  <a:lnTo>
                    <a:pt x="1395" y="2279"/>
                  </a:lnTo>
                  <a:lnTo>
                    <a:pt x="1391" y="2284"/>
                  </a:lnTo>
                  <a:lnTo>
                    <a:pt x="1385" y="2287"/>
                  </a:lnTo>
                  <a:lnTo>
                    <a:pt x="1378" y="2290"/>
                  </a:lnTo>
                  <a:lnTo>
                    <a:pt x="1370" y="2293"/>
                  </a:lnTo>
                  <a:lnTo>
                    <a:pt x="1361" y="2295"/>
                  </a:lnTo>
                  <a:lnTo>
                    <a:pt x="1350" y="2296"/>
                  </a:lnTo>
                  <a:lnTo>
                    <a:pt x="1337" y="2296"/>
                  </a:lnTo>
                  <a:lnTo>
                    <a:pt x="1334" y="2296"/>
                  </a:lnTo>
                  <a:lnTo>
                    <a:pt x="1354" y="2339"/>
                  </a:lnTo>
                  <a:lnTo>
                    <a:pt x="1355" y="2339"/>
                  </a:lnTo>
                  <a:lnTo>
                    <a:pt x="1355" y="2339"/>
                  </a:lnTo>
                  <a:lnTo>
                    <a:pt x="1369" y="2339"/>
                  </a:lnTo>
                  <a:lnTo>
                    <a:pt x="1381" y="2338"/>
                  </a:lnTo>
                  <a:lnTo>
                    <a:pt x="1392" y="2335"/>
                  </a:lnTo>
                  <a:lnTo>
                    <a:pt x="1403" y="2332"/>
                  </a:lnTo>
                  <a:lnTo>
                    <a:pt x="1413" y="2328"/>
                  </a:lnTo>
                  <a:lnTo>
                    <a:pt x="1421" y="2324"/>
                  </a:lnTo>
                  <a:lnTo>
                    <a:pt x="1429" y="2318"/>
                  </a:lnTo>
                  <a:lnTo>
                    <a:pt x="1436" y="2311"/>
                  </a:lnTo>
                  <a:lnTo>
                    <a:pt x="1442" y="2304"/>
                  </a:lnTo>
                  <a:lnTo>
                    <a:pt x="1448" y="2296"/>
                  </a:lnTo>
                  <a:lnTo>
                    <a:pt x="1452" y="2286"/>
                  </a:lnTo>
                  <a:lnTo>
                    <a:pt x="1456" y="2276"/>
                  </a:lnTo>
                  <a:lnTo>
                    <a:pt x="1459" y="2266"/>
                  </a:lnTo>
                  <a:lnTo>
                    <a:pt x="1461" y="2254"/>
                  </a:lnTo>
                  <a:lnTo>
                    <a:pt x="1462" y="2242"/>
                  </a:lnTo>
                  <a:lnTo>
                    <a:pt x="1462" y="2229"/>
                  </a:lnTo>
                  <a:lnTo>
                    <a:pt x="1462" y="2027"/>
                  </a:lnTo>
                  <a:lnTo>
                    <a:pt x="1408" y="2027"/>
                  </a:lnTo>
                  <a:lnTo>
                    <a:pt x="1408" y="2042"/>
                  </a:lnTo>
                  <a:close/>
                  <a:moveTo>
                    <a:pt x="1408" y="2094"/>
                  </a:moveTo>
                  <a:lnTo>
                    <a:pt x="1408" y="2181"/>
                  </a:lnTo>
                  <a:lnTo>
                    <a:pt x="1408" y="2181"/>
                  </a:lnTo>
                  <a:lnTo>
                    <a:pt x="1401" y="2189"/>
                  </a:lnTo>
                  <a:lnTo>
                    <a:pt x="1393" y="2197"/>
                  </a:lnTo>
                  <a:lnTo>
                    <a:pt x="1387" y="2199"/>
                  </a:lnTo>
                  <a:lnTo>
                    <a:pt x="1382" y="2201"/>
                  </a:lnTo>
                  <a:lnTo>
                    <a:pt x="1376" y="2202"/>
                  </a:lnTo>
                  <a:lnTo>
                    <a:pt x="1369" y="2203"/>
                  </a:lnTo>
                  <a:lnTo>
                    <a:pt x="1369" y="2203"/>
                  </a:lnTo>
                  <a:lnTo>
                    <a:pt x="1362" y="2202"/>
                  </a:lnTo>
                  <a:lnTo>
                    <a:pt x="1354" y="2200"/>
                  </a:lnTo>
                  <a:lnTo>
                    <a:pt x="1348" y="2197"/>
                  </a:lnTo>
                  <a:lnTo>
                    <a:pt x="1341" y="2190"/>
                  </a:lnTo>
                  <a:lnTo>
                    <a:pt x="1335" y="2181"/>
                  </a:lnTo>
                  <a:lnTo>
                    <a:pt x="1331" y="2169"/>
                  </a:lnTo>
                  <a:lnTo>
                    <a:pt x="1329" y="2154"/>
                  </a:lnTo>
                  <a:lnTo>
                    <a:pt x="1328" y="2134"/>
                  </a:lnTo>
                  <a:lnTo>
                    <a:pt x="1328" y="2134"/>
                  </a:lnTo>
                  <a:lnTo>
                    <a:pt x="1329" y="2117"/>
                  </a:lnTo>
                  <a:lnTo>
                    <a:pt x="1331" y="2103"/>
                  </a:lnTo>
                  <a:lnTo>
                    <a:pt x="1335" y="2092"/>
                  </a:lnTo>
                  <a:lnTo>
                    <a:pt x="1341" y="2084"/>
                  </a:lnTo>
                  <a:lnTo>
                    <a:pt x="1348" y="2079"/>
                  </a:lnTo>
                  <a:lnTo>
                    <a:pt x="1354" y="2074"/>
                  </a:lnTo>
                  <a:lnTo>
                    <a:pt x="1362" y="2073"/>
                  </a:lnTo>
                  <a:lnTo>
                    <a:pt x="1369" y="2072"/>
                  </a:lnTo>
                  <a:lnTo>
                    <a:pt x="1369" y="2072"/>
                  </a:lnTo>
                  <a:lnTo>
                    <a:pt x="1376" y="2073"/>
                  </a:lnTo>
                  <a:lnTo>
                    <a:pt x="1383" y="2074"/>
                  </a:lnTo>
                  <a:lnTo>
                    <a:pt x="1388" y="2076"/>
                  </a:lnTo>
                  <a:lnTo>
                    <a:pt x="1394" y="2080"/>
                  </a:lnTo>
                  <a:lnTo>
                    <a:pt x="1398" y="2083"/>
                  </a:lnTo>
                  <a:lnTo>
                    <a:pt x="1402" y="2086"/>
                  </a:lnTo>
                  <a:lnTo>
                    <a:pt x="1408" y="2094"/>
                  </a:lnTo>
                  <a:lnTo>
                    <a:pt x="1408" y="2094"/>
                  </a:lnTo>
                  <a:close/>
                  <a:moveTo>
                    <a:pt x="938" y="2027"/>
                  </a:moveTo>
                  <a:lnTo>
                    <a:pt x="993" y="2027"/>
                  </a:lnTo>
                  <a:lnTo>
                    <a:pt x="993" y="2123"/>
                  </a:lnTo>
                  <a:lnTo>
                    <a:pt x="993" y="2249"/>
                  </a:lnTo>
                  <a:lnTo>
                    <a:pt x="938" y="2249"/>
                  </a:lnTo>
                  <a:lnTo>
                    <a:pt x="938" y="2027"/>
                  </a:lnTo>
                  <a:close/>
                  <a:moveTo>
                    <a:pt x="993" y="1967"/>
                  </a:moveTo>
                  <a:lnTo>
                    <a:pt x="993" y="1995"/>
                  </a:lnTo>
                  <a:lnTo>
                    <a:pt x="938" y="1995"/>
                  </a:lnTo>
                  <a:lnTo>
                    <a:pt x="938" y="1940"/>
                  </a:lnTo>
                  <a:lnTo>
                    <a:pt x="993" y="1940"/>
                  </a:lnTo>
                  <a:lnTo>
                    <a:pt x="993" y="1967"/>
                  </a:lnTo>
                  <a:close/>
                  <a:moveTo>
                    <a:pt x="2309" y="1962"/>
                  </a:moveTo>
                  <a:lnTo>
                    <a:pt x="2364" y="1934"/>
                  </a:lnTo>
                  <a:lnTo>
                    <a:pt x="2364" y="2127"/>
                  </a:lnTo>
                  <a:lnTo>
                    <a:pt x="2364" y="2249"/>
                  </a:lnTo>
                  <a:lnTo>
                    <a:pt x="2309" y="2249"/>
                  </a:lnTo>
                  <a:lnTo>
                    <a:pt x="2309" y="1962"/>
                  </a:lnTo>
                  <a:close/>
                  <a:moveTo>
                    <a:pt x="397" y="757"/>
                  </a:moveTo>
                  <a:lnTo>
                    <a:pt x="850" y="757"/>
                  </a:lnTo>
                  <a:lnTo>
                    <a:pt x="850" y="495"/>
                  </a:lnTo>
                  <a:lnTo>
                    <a:pt x="397" y="495"/>
                  </a:lnTo>
                  <a:lnTo>
                    <a:pt x="397" y="288"/>
                  </a:lnTo>
                  <a:lnTo>
                    <a:pt x="898" y="288"/>
                  </a:lnTo>
                  <a:lnTo>
                    <a:pt x="732" y="0"/>
                  </a:lnTo>
                  <a:lnTo>
                    <a:pt x="22" y="0"/>
                  </a:lnTo>
                  <a:lnTo>
                    <a:pt x="22" y="1251"/>
                  </a:lnTo>
                  <a:lnTo>
                    <a:pt x="1023" y="1251"/>
                  </a:lnTo>
                  <a:lnTo>
                    <a:pt x="1023" y="963"/>
                  </a:lnTo>
                  <a:lnTo>
                    <a:pt x="397" y="963"/>
                  </a:lnTo>
                  <a:lnTo>
                    <a:pt x="397" y="757"/>
                  </a:lnTo>
                  <a:close/>
                  <a:moveTo>
                    <a:pt x="1690" y="0"/>
                  </a:moveTo>
                  <a:lnTo>
                    <a:pt x="1477" y="409"/>
                  </a:lnTo>
                  <a:lnTo>
                    <a:pt x="1265" y="0"/>
                  </a:lnTo>
                  <a:lnTo>
                    <a:pt x="850" y="0"/>
                  </a:lnTo>
                  <a:lnTo>
                    <a:pt x="1287" y="757"/>
                  </a:lnTo>
                  <a:lnTo>
                    <a:pt x="1287" y="1251"/>
                  </a:lnTo>
                  <a:lnTo>
                    <a:pt x="1661" y="1251"/>
                  </a:lnTo>
                  <a:lnTo>
                    <a:pt x="1661" y="757"/>
                  </a:lnTo>
                  <a:lnTo>
                    <a:pt x="2099" y="0"/>
                  </a:lnTo>
                  <a:lnTo>
                    <a:pt x="16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799"/>
            </a:p>
          </p:txBody>
        </p:sp>
      </p:grpSp>
    </p:spTree>
    <p:extLst>
      <p:ext uri="{BB962C8B-B14F-4D97-AF65-F5344CB8AC3E}">
        <p14:creationId xmlns:p14="http://schemas.microsoft.com/office/powerpoint/2010/main" val="26237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94200"/>
            <a:ext cx="10978515" cy="59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8" y="1137920"/>
            <a:ext cx="8238744" cy="48348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56616">
              <a:defRPr>
                <a:solidFill>
                  <a:schemeClr val="bg1"/>
                </a:solidFill>
              </a:defRPr>
            </a:lvl2pPr>
            <a:lvl3pPr marL="713232">
              <a:defRPr>
                <a:solidFill>
                  <a:schemeClr val="bg1"/>
                </a:solidFill>
              </a:defRPr>
            </a:lvl3pPr>
            <a:lvl4pPr marL="1069848">
              <a:defRPr>
                <a:solidFill>
                  <a:schemeClr val="bg1"/>
                </a:solidFill>
              </a:defRPr>
            </a:lvl4pPr>
            <a:lvl5pPr marL="1426464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8D4CA674-C969-4C5C-9EA4-6D41FE961DE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918" y="907750"/>
            <a:ext cx="1098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C233B2-9AEC-478C-8950-E2B5CA359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8928" y="6471244"/>
            <a:ext cx="1191258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IN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</a:lstStyle>
          <a:p>
            <a:fld id="{D10AFD0B-D81E-4C3B-BC63-37E89A962733}" type="datetime3">
              <a:rPr lang="en-US" smtClean="0"/>
              <a:t>4 October 2021</a:t>
            </a:fld>
            <a:endParaRPr lang="en-IN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1FCAA1-5389-4A85-912A-C75697288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39187" y="6471244"/>
            <a:ext cx="46760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IN" sz="800" kern="1200" dirty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</a:lstStyle>
          <a:p>
            <a:r>
              <a:rPr lang="en-US" sz="800" dirty="0"/>
              <a:t>Cybersecurity: how do you rise above the waves of a perfect storm?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367A70-D905-41AF-8F3E-D64B837AE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7221" y="6471244"/>
            <a:ext cx="663066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IN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030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918" y="294200"/>
            <a:ext cx="10978515" cy="5908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137920"/>
            <a:ext cx="10978515" cy="49479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ABA621AC-91DA-4716-A450-56540FA39C3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287125" y="6356350"/>
            <a:ext cx="303213" cy="311150"/>
            <a:chOff x="7110" y="4004"/>
            <a:chExt cx="191" cy="196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76E3EDA9-8EAC-419E-8C11-4E1E158AF7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0" y="4004"/>
              <a:ext cx="191" cy="70"/>
            </a:xfrm>
            <a:custGeom>
              <a:avLst/>
              <a:gdLst>
                <a:gd name="T0" fmla="*/ 191 w 191"/>
                <a:gd name="T1" fmla="*/ 0 h 70"/>
                <a:gd name="T2" fmla="*/ 0 w 191"/>
                <a:gd name="T3" fmla="*/ 70 h 70"/>
                <a:gd name="T4" fmla="*/ 191 w 191"/>
                <a:gd name="T5" fmla="*/ 36 h 70"/>
                <a:gd name="T6" fmla="*/ 191 w 191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70">
                  <a:moveTo>
                    <a:pt x="191" y="0"/>
                  </a:moveTo>
                  <a:lnTo>
                    <a:pt x="0" y="70"/>
                  </a:lnTo>
                  <a:lnTo>
                    <a:pt x="191" y="36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+mj-lt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ABC9458B-8C2C-486A-8ADE-F22CCDC7E2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1" y="4103"/>
              <a:ext cx="78" cy="97"/>
            </a:xfrm>
            <a:custGeom>
              <a:avLst/>
              <a:gdLst>
                <a:gd name="T0" fmla="*/ 30 w 78"/>
                <a:gd name="T1" fmla="*/ 58 h 97"/>
                <a:gd name="T2" fmla="*/ 65 w 78"/>
                <a:gd name="T3" fmla="*/ 58 h 97"/>
                <a:gd name="T4" fmla="*/ 65 w 78"/>
                <a:gd name="T5" fmla="*/ 38 h 97"/>
                <a:gd name="T6" fmla="*/ 30 w 78"/>
                <a:gd name="T7" fmla="*/ 38 h 97"/>
                <a:gd name="T8" fmla="*/ 30 w 78"/>
                <a:gd name="T9" fmla="*/ 22 h 97"/>
                <a:gd name="T10" fmla="*/ 68 w 78"/>
                <a:gd name="T11" fmla="*/ 22 h 97"/>
                <a:gd name="T12" fmla="*/ 55 w 78"/>
                <a:gd name="T13" fmla="*/ 0 h 97"/>
                <a:gd name="T14" fmla="*/ 0 w 78"/>
                <a:gd name="T15" fmla="*/ 0 h 97"/>
                <a:gd name="T16" fmla="*/ 0 w 78"/>
                <a:gd name="T17" fmla="*/ 97 h 97"/>
                <a:gd name="T18" fmla="*/ 78 w 78"/>
                <a:gd name="T19" fmla="*/ 97 h 97"/>
                <a:gd name="T20" fmla="*/ 78 w 78"/>
                <a:gd name="T21" fmla="*/ 74 h 97"/>
                <a:gd name="T22" fmla="*/ 30 w 78"/>
                <a:gd name="T23" fmla="*/ 74 h 97"/>
                <a:gd name="T24" fmla="*/ 30 w 78"/>
                <a:gd name="T25" fmla="*/ 5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97">
                  <a:moveTo>
                    <a:pt x="30" y="58"/>
                  </a:moveTo>
                  <a:lnTo>
                    <a:pt x="65" y="58"/>
                  </a:lnTo>
                  <a:lnTo>
                    <a:pt x="65" y="38"/>
                  </a:lnTo>
                  <a:lnTo>
                    <a:pt x="30" y="38"/>
                  </a:lnTo>
                  <a:lnTo>
                    <a:pt x="30" y="22"/>
                  </a:lnTo>
                  <a:lnTo>
                    <a:pt x="68" y="22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97"/>
                  </a:lnTo>
                  <a:lnTo>
                    <a:pt x="78" y="97"/>
                  </a:lnTo>
                  <a:lnTo>
                    <a:pt x="78" y="74"/>
                  </a:lnTo>
                  <a:lnTo>
                    <a:pt x="30" y="74"/>
                  </a:lnTo>
                  <a:lnTo>
                    <a:pt x="30" y="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+mj-lt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A4C4046-69B4-41DA-AA2E-E892AEC9A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6" y="4103"/>
              <a:ext cx="96" cy="97"/>
            </a:xfrm>
            <a:custGeom>
              <a:avLst/>
              <a:gdLst>
                <a:gd name="T0" fmla="*/ 64 w 96"/>
                <a:gd name="T1" fmla="*/ 0 h 97"/>
                <a:gd name="T2" fmla="*/ 48 w 96"/>
                <a:gd name="T3" fmla="*/ 32 h 97"/>
                <a:gd name="T4" fmla="*/ 32 w 96"/>
                <a:gd name="T5" fmla="*/ 0 h 97"/>
                <a:gd name="T6" fmla="*/ 0 w 96"/>
                <a:gd name="T7" fmla="*/ 0 h 97"/>
                <a:gd name="T8" fmla="*/ 33 w 96"/>
                <a:gd name="T9" fmla="*/ 58 h 97"/>
                <a:gd name="T10" fmla="*/ 33 w 96"/>
                <a:gd name="T11" fmla="*/ 97 h 97"/>
                <a:gd name="T12" fmla="*/ 62 w 96"/>
                <a:gd name="T13" fmla="*/ 97 h 97"/>
                <a:gd name="T14" fmla="*/ 62 w 96"/>
                <a:gd name="T15" fmla="*/ 58 h 97"/>
                <a:gd name="T16" fmla="*/ 96 w 96"/>
                <a:gd name="T17" fmla="*/ 0 h 97"/>
                <a:gd name="T18" fmla="*/ 64 w 96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7">
                  <a:moveTo>
                    <a:pt x="64" y="0"/>
                  </a:moveTo>
                  <a:lnTo>
                    <a:pt x="48" y="3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33" y="58"/>
                  </a:lnTo>
                  <a:lnTo>
                    <a:pt x="33" y="97"/>
                  </a:lnTo>
                  <a:lnTo>
                    <a:pt x="62" y="97"/>
                  </a:lnTo>
                  <a:lnTo>
                    <a:pt x="62" y="58"/>
                  </a:lnTo>
                  <a:lnTo>
                    <a:pt x="96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+mj-lt"/>
              </a:endParaRPr>
            </a:p>
          </p:txBody>
        </p:sp>
      </p:grp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4093714F-0FA2-4BA1-B9F9-9CDFDB009BD4}"/>
              </a:ext>
            </a:extLst>
          </p:cNvPr>
          <p:cNvSpPr txBox="1">
            <a:spLocks/>
          </p:cNvSpPr>
          <p:nvPr userDrawn="1"/>
        </p:nvSpPr>
        <p:spPr>
          <a:xfrm>
            <a:off x="609600" y="6471244"/>
            <a:ext cx="663066" cy="180000"/>
          </a:xfrm>
          <a:prstGeom prst="rect">
            <a:avLst/>
          </a:prstGeom>
        </p:spPr>
        <p:txBody>
          <a:bodyPr lIns="0"/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  <a:latin typeface="EYInterstate" panose="02000503020000020004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dirty="0">
                <a:latin typeface="+mj-lt"/>
              </a:rPr>
              <a:t>Page </a:t>
            </a:r>
            <a:fld id="{D5B76411-544C-4F9A-8EDE-9EEB2BD21F95}" type="slidenum">
              <a:rPr lang="en-IN" smtClean="0">
                <a:latin typeface="+mj-lt"/>
              </a:rPr>
              <a:t>‹#›</a:t>
            </a:fld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533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83" r:id="rId2"/>
    <p:sldLayoutId id="2147484084" r:id="rId3"/>
    <p:sldLayoutId id="2147484093" r:id="rId4"/>
    <p:sldLayoutId id="2147484094" r:id="rId5"/>
    <p:sldLayoutId id="2147484096" r:id="rId6"/>
    <p:sldLayoutId id="2147484097" r:id="rId7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400" b="0" kern="1200">
          <a:solidFill>
            <a:schemeClr val="bg1"/>
          </a:solidFill>
          <a:latin typeface="EYInterstate Light" panose="02000506000000020004" pitchFamily="2" charset="0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Arial" pitchFamily="34" charset="0"/>
        <a:buChar char="►"/>
        <a:defRPr sz="14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Arial" pitchFamily="34" charset="0"/>
        <a:buChar char="►"/>
        <a:defRPr sz="12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4.jp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.png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png"/><Relationship Id="rId5" Type="http://schemas.openxmlformats.org/officeDocument/2006/relationships/image" Target="../media/image19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5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5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ey.com/sites/DS_Advisory/Pages/trust-by-design.aspx" TargetMode="External"/><Relationship Id="rId3" Type="http://schemas.openxmlformats.org/officeDocument/2006/relationships/tags" Target="../tags/tag9.xml"/><Relationship Id="rId7" Type="http://schemas.openxmlformats.org/officeDocument/2006/relationships/image" Target="../media/image5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9" Type="http://schemas.openxmlformats.org/officeDocument/2006/relationships/hyperlink" Target="https://sites.ey.com/sites/DS_MS/Pages/offerings-navigator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17AEAC4-5C96-4468-8423-274CEFD9493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948862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5" imgW="395" imgH="396" progId="TCLayout.ActiveDocument.1">
                  <p:embed/>
                </p:oleObj>
              </mc:Choice>
              <mc:Fallback>
                <p:oleObj name="think-cell Slide" r:id="rId5" imgW="395" imgH="39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17AEAC4-5C96-4468-8423-274CEFD949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710CC75-2DEB-41C3-B434-34B1CE216C9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algn="ctr"/>
            <a:endParaRPr lang="en-IN" sz="3000" dirty="0">
              <a:solidFill>
                <a:schemeClr val="tx1"/>
              </a:solidFill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02D5F6-7222-40EE-95E7-59BDE047FE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09"/>
            <a:ext cx="1219835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2" name="Freeform 56">
            <a:extLst>
              <a:ext uri="{FF2B5EF4-FFF2-40B4-BE49-F238E27FC236}">
                <a16:creationId xmlns:a16="http://schemas.microsoft.com/office/drawing/2014/main" id="{DDF91092-F884-4B54-BD43-B7692512C8EB}"/>
              </a:ext>
            </a:extLst>
          </p:cNvPr>
          <p:cNvSpPr/>
          <p:nvPr/>
        </p:nvSpPr>
        <p:spPr>
          <a:xfrm>
            <a:off x="498115" y="795662"/>
            <a:ext cx="4930412" cy="3581484"/>
          </a:xfrm>
          <a:custGeom>
            <a:avLst/>
            <a:gdLst>
              <a:gd name="connsiteX0" fmla="*/ 4238387 w 4257675"/>
              <a:gd name="connsiteY0" fmla="*/ 0 h 3092804"/>
              <a:gd name="connsiteX1" fmla="*/ 4257675 w 4257675"/>
              <a:gd name="connsiteY1" fmla="*/ 0 h 3092804"/>
              <a:gd name="connsiteX2" fmla="*/ 4257675 w 4257675"/>
              <a:gd name="connsiteY2" fmla="*/ 3092804 h 3092804"/>
              <a:gd name="connsiteX3" fmla="*/ 0 w 4257675"/>
              <a:gd name="connsiteY3" fmla="*/ 3092804 h 3092804"/>
              <a:gd name="connsiteX4" fmla="*/ 0 w 4257675"/>
              <a:gd name="connsiteY4" fmla="*/ 747342 h 309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7675" h="3092804">
                <a:moveTo>
                  <a:pt x="4238387" y="0"/>
                </a:moveTo>
                <a:lnTo>
                  <a:pt x="4257675" y="0"/>
                </a:lnTo>
                <a:lnTo>
                  <a:pt x="4257675" y="3092804"/>
                </a:lnTo>
                <a:lnTo>
                  <a:pt x="0" y="3092804"/>
                </a:lnTo>
                <a:lnTo>
                  <a:pt x="0" y="747342"/>
                </a:lnTo>
                <a:close/>
              </a:path>
            </a:pathLst>
          </a:cu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DD5E66CE-1CFF-4A00-9CFB-D1B305976FC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352827" y="4952867"/>
            <a:ext cx="1225550" cy="1435100"/>
            <a:chOff x="6529" y="3125"/>
            <a:chExt cx="772" cy="904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214A6A97-7C21-4ECD-A3F6-FD5DB41265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29" y="3125"/>
              <a:ext cx="619" cy="226"/>
            </a:xfrm>
            <a:custGeom>
              <a:avLst/>
              <a:gdLst>
                <a:gd name="T0" fmla="*/ 2473 w 2473"/>
                <a:gd name="T1" fmla="*/ 0 h 902"/>
                <a:gd name="T2" fmla="*/ 0 w 2473"/>
                <a:gd name="T3" fmla="*/ 902 h 902"/>
                <a:gd name="T4" fmla="*/ 2473 w 2473"/>
                <a:gd name="T5" fmla="*/ 466 h 902"/>
                <a:gd name="T6" fmla="*/ 2473 w 2473"/>
                <a:gd name="T7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3" h="902">
                  <a:moveTo>
                    <a:pt x="2473" y="0"/>
                  </a:moveTo>
                  <a:lnTo>
                    <a:pt x="0" y="902"/>
                  </a:lnTo>
                  <a:lnTo>
                    <a:pt x="2473" y="466"/>
                  </a:lnTo>
                  <a:lnTo>
                    <a:pt x="247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CA6EAA7-F51D-40EA-991B-018F132E918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29" y="3444"/>
              <a:ext cx="772" cy="585"/>
            </a:xfrm>
            <a:custGeom>
              <a:avLst/>
              <a:gdLst>
                <a:gd name="T0" fmla="*/ 233 w 3088"/>
                <a:gd name="T1" fmla="*/ 1588 h 2339"/>
                <a:gd name="T2" fmla="*/ 253 w 3088"/>
                <a:gd name="T3" fmla="*/ 1795 h 2339"/>
                <a:gd name="T4" fmla="*/ 151 w 3088"/>
                <a:gd name="T5" fmla="*/ 1810 h 2339"/>
                <a:gd name="T6" fmla="*/ 351 w 3088"/>
                <a:gd name="T7" fmla="*/ 1761 h 2339"/>
                <a:gd name="T8" fmla="*/ 416 w 3088"/>
                <a:gd name="T9" fmla="*/ 1857 h 2339"/>
                <a:gd name="T10" fmla="*/ 1140 w 3088"/>
                <a:gd name="T11" fmla="*/ 1652 h 2339"/>
                <a:gd name="T12" fmla="*/ 1216 w 3088"/>
                <a:gd name="T13" fmla="*/ 1738 h 2339"/>
                <a:gd name="T14" fmla="*/ 696 w 3088"/>
                <a:gd name="T15" fmla="*/ 1546 h 2339"/>
                <a:gd name="T16" fmla="*/ 738 w 3088"/>
                <a:gd name="T17" fmla="*/ 1710 h 2339"/>
                <a:gd name="T18" fmla="*/ 860 w 3088"/>
                <a:gd name="T19" fmla="*/ 1854 h 2339"/>
                <a:gd name="T20" fmla="*/ 832 w 3088"/>
                <a:gd name="T21" fmla="*/ 1684 h 2339"/>
                <a:gd name="T22" fmla="*/ 2021 w 3088"/>
                <a:gd name="T23" fmla="*/ 1860 h 2339"/>
                <a:gd name="T24" fmla="*/ 2158 w 3088"/>
                <a:gd name="T25" fmla="*/ 1747 h 2339"/>
                <a:gd name="T26" fmla="*/ 2100 w 3088"/>
                <a:gd name="T27" fmla="*/ 1730 h 2339"/>
                <a:gd name="T28" fmla="*/ 2059 w 3088"/>
                <a:gd name="T29" fmla="*/ 1684 h 2339"/>
                <a:gd name="T30" fmla="*/ 1309 w 3088"/>
                <a:gd name="T31" fmla="*/ 1734 h 2339"/>
                <a:gd name="T32" fmla="*/ 1445 w 3088"/>
                <a:gd name="T33" fmla="*/ 1844 h 2339"/>
                <a:gd name="T34" fmla="*/ 1473 w 3088"/>
                <a:gd name="T35" fmla="*/ 1923 h 2339"/>
                <a:gd name="T36" fmla="*/ 1369 w 3088"/>
                <a:gd name="T37" fmla="*/ 1781 h 2339"/>
                <a:gd name="T38" fmla="*/ 1727 w 3088"/>
                <a:gd name="T39" fmla="*/ 1677 h 2339"/>
                <a:gd name="T40" fmla="*/ 1632 w 3088"/>
                <a:gd name="T41" fmla="*/ 1778 h 2339"/>
                <a:gd name="T42" fmla="*/ 1822 w 3088"/>
                <a:gd name="T43" fmla="*/ 1710 h 2339"/>
                <a:gd name="T44" fmla="*/ 1686 w 3088"/>
                <a:gd name="T45" fmla="*/ 1786 h 2339"/>
                <a:gd name="T46" fmla="*/ 1708 w 3088"/>
                <a:gd name="T47" fmla="*/ 1817 h 2339"/>
                <a:gd name="T48" fmla="*/ 2240 w 3088"/>
                <a:gd name="T49" fmla="*/ 1766 h 2339"/>
                <a:gd name="T50" fmla="*/ 2227 w 3088"/>
                <a:gd name="T51" fmla="*/ 1653 h 2339"/>
                <a:gd name="T52" fmla="*/ 2290 w 3088"/>
                <a:gd name="T53" fmla="*/ 1866 h 2339"/>
                <a:gd name="T54" fmla="*/ 2321 w 3088"/>
                <a:gd name="T55" fmla="*/ 1709 h 2339"/>
                <a:gd name="T56" fmla="*/ 2908 w 3088"/>
                <a:gd name="T57" fmla="*/ 1750 h 2339"/>
                <a:gd name="T58" fmla="*/ 2730 w 3088"/>
                <a:gd name="T59" fmla="*/ 1683 h 2339"/>
                <a:gd name="T60" fmla="*/ 2852 w 3088"/>
                <a:gd name="T61" fmla="*/ 1860 h 2339"/>
                <a:gd name="T62" fmla="*/ 2639 w 3088"/>
                <a:gd name="T63" fmla="*/ 1783 h 2339"/>
                <a:gd name="T64" fmla="*/ 2605 w 3088"/>
                <a:gd name="T65" fmla="*/ 1853 h 2339"/>
                <a:gd name="T66" fmla="*/ 2464 w 3088"/>
                <a:gd name="T67" fmla="*/ 1861 h 2339"/>
                <a:gd name="T68" fmla="*/ 2495 w 3088"/>
                <a:gd name="T69" fmla="*/ 1812 h 2339"/>
                <a:gd name="T70" fmla="*/ 2998 w 3088"/>
                <a:gd name="T71" fmla="*/ 1639 h 2339"/>
                <a:gd name="T72" fmla="*/ 975 w 3088"/>
                <a:gd name="T73" fmla="*/ 1860 h 2339"/>
                <a:gd name="T74" fmla="*/ 2416 w 3088"/>
                <a:gd name="T75" fmla="*/ 2069 h 2339"/>
                <a:gd name="T76" fmla="*/ 2510 w 3088"/>
                <a:gd name="T77" fmla="*/ 2251 h 2339"/>
                <a:gd name="T78" fmla="*/ 2485 w 3088"/>
                <a:gd name="T79" fmla="*/ 2074 h 2339"/>
                <a:gd name="T80" fmla="*/ 627 w 3088"/>
                <a:gd name="T81" fmla="*/ 2078 h 2339"/>
                <a:gd name="T82" fmla="*/ 672 w 3088"/>
                <a:gd name="T83" fmla="*/ 2089 h 2339"/>
                <a:gd name="T84" fmla="*/ 202 w 3088"/>
                <a:gd name="T85" fmla="*/ 2135 h 2339"/>
                <a:gd name="T86" fmla="*/ 310 w 3088"/>
                <a:gd name="T87" fmla="*/ 2174 h 2339"/>
                <a:gd name="T88" fmla="*/ 503 w 3088"/>
                <a:gd name="T89" fmla="*/ 2174 h 2339"/>
                <a:gd name="T90" fmla="*/ 374 w 3088"/>
                <a:gd name="T91" fmla="*/ 2185 h 2339"/>
                <a:gd name="T92" fmla="*/ 439 w 3088"/>
                <a:gd name="T93" fmla="*/ 2185 h 2339"/>
                <a:gd name="T94" fmla="*/ 2197 w 3088"/>
                <a:gd name="T95" fmla="*/ 2040 h 2339"/>
                <a:gd name="T96" fmla="*/ 1597 w 3088"/>
                <a:gd name="T97" fmla="*/ 2027 h 2339"/>
                <a:gd name="T98" fmla="*/ 1937 w 3088"/>
                <a:gd name="T99" fmla="*/ 2047 h 2339"/>
                <a:gd name="T100" fmla="*/ 2002 w 3088"/>
                <a:gd name="T101" fmla="*/ 2254 h 2339"/>
                <a:gd name="T102" fmla="*/ 2061 w 3088"/>
                <a:gd name="T103" fmla="*/ 2041 h 2339"/>
                <a:gd name="T104" fmla="*/ 2002 w 3088"/>
                <a:gd name="T105" fmla="*/ 2073 h 2339"/>
                <a:gd name="T106" fmla="*/ 767 w 3088"/>
                <a:gd name="T107" fmla="*/ 1934 h 2339"/>
                <a:gd name="T108" fmla="*/ 1202 w 3088"/>
                <a:gd name="T109" fmla="*/ 2037 h 2339"/>
                <a:gd name="T110" fmla="*/ 1108 w 3088"/>
                <a:gd name="T111" fmla="*/ 2086 h 2339"/>
                <a:gd name="T112" fmla="*/ 1280 w 3088"/>
                <a:gd name="T113" fmla="*/ 2078 h 2339"/>
                <a:gd name="T114" fmla="*/ 1385 w 3088"/>
                <a:gd name="T115" fmla="*/ 2249 h 2339"/>
                <a:gd name="T116" fmla="*/ 1403 w 3088"/>
                <a:gd name="T117" fmla="*/ 2332 h 2339"/>
                <a:gd name="T118" fmla="*/ 1354 w 3088"/>
                <a:gd name="T119" fmla="*/ 2200 h 2339"/>
                <a:gd name="T120" fmla="*/ 993 w 3088"/>
                <a:gd name="T121" fmla="*/ 2123 h 2339"/>
                <a:gd name="T122" fmla="*/ 397 w 3088"/>
                <a:gd name="T123" fmla="*/ 963 h 2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88" h="2339">
                  <a:moveTo>
                    <a:pt x="257" y="1763"/>
                  </a:moveTo>
                  <a:lnTo>
                    <a:pt x="257" y="1763"/>
                  </a:lnTo>
                  <a:lnTo>
                    <a:pt x="257" y="1755"/>
                  </a:lnTo>
                  <a:lnTo>
                    <a:pt x="256" y="1749"/>
                  </a:lnTo>
                  <a:lnTo>
                    <a:pt x="253" y="1736"/>
                  </a:lnTo>
                  <a:lnTo>
                    <a:pt x="247" y="1725"/>
                  </a:lnTo>
                  <a:lnTo>
                    <a:pt x="241" y="1716"/>
                  </a:lnTo>
                  <a:lnTo>
                    <a:pt x="233" y="1709"/>
                  </a:lnTo>
                  <a:lnTo>
                    <a:pt x="225" y="1704"/>
                  </a:lnTo>
                  <a:lnTo>
                    <a:pt x="219" y="1699"/>
                  </a:lnTo>
                  <a:lnTo>
                    <a:pt x="212" y="1696"/>
                  </a:lnTo>
                  <a:lnTo>
                    <a:pt x="212" y="1696"/>
                  </a:lnTo>
                  <a:lnTo>
                    <a:pt x="220" y="1690"/>
                  </a:lnTo>
                  <a:lnTo>
                    <a:pt x="226" y="1685"/>
                  </a:lnTo>
                  <a:lnTo>
                    <a:pt x="232" y="1678"/>
                  </a:lnTo>
                  <a:lnTo>
                    <a:pt x="237" y="1671"/>
                  </a:lnTo>
                  <a:lnTo>
                    <a:pt x="242" y="1663"/>
                  </a:lnTo>
                  <a:lnTo>
                    <a:pt x="244" y="1654"/>
                  </a:lnTo>
                  <a:lnTo>
                    <a:pt x="246" y="1645"/>
                  </a:lnTo>
                  <a:lnTo>
                    <a:pt x="246" y="1635"/>
                  </a:lnTo>
                  <a:lnTo>
                    <a:pt x="246" y="1635"/>
                  </a:lnTo>
                  <a:lnTo>
                    <a:pt x="246" y="1626"/>
                  </a:lnTo>
                  <a:lnTo>
                    <a:pt x="245" y="1618"/>
                  </a:lnTo>
                  <a:lnTo>
                    <a:pt x="243" y="1610"/>
                  </a:lnTo>
                  <a:lnTo>
                    <a:pt x="241" y="1602"/>
                  </a:lnTo>
                  <a:lnTo>
                    <a:pt x="237" y="1594"/>
                  </a:lnTo>
                  <a:lnTo>
                    <a:pt x="233" y="1588"/>
                  </a:lnTo>
                  <a:lnTo>
                    <a:pt x="227" y="1582"/>
                  </a:lnTo>
                  <a:lnTo>
                    <a:pt x="222" y="1577"/>
                  </a:lnTo>
                  <a:lnTo>
                    <a:pt x="215" y="1572"/>
                  </a:lnTo>
                  <a:lnTo>
                    <a:pt x="209" y="1568"/>
                  </a:lnTo>
                  <a:lnTo>
                    <a:pt x="201" y="1565"/>
                  </a:lnTo>
                  <a:lnTo>
                    <a:pt x="192" y="1561"/>
                  </a:lnTo>
                  <a:lnTo>
                    <a:pt x="183" y="1559"/>
                  </a:lnTo>
                  <a:lnTo>
                    <a:pt x="173" y="1557"/>
                  </a:lnTo>
                  <a:lnTo>
                    <a:pt x="163" y="1557"/>
                  </a:lnTo>
                  <a:lnTo>
                    <a:pt x="152" y="1556"/>
                  </a:lnTo>
                  <a:lnTo>
                    <a:pt x="22" y="1556"/>
                  </a:lnTo>
                  <a:lnTo>
                    <a:pt x="22" y="1860"/>
                  </a:lnTo>
                  <a:lnTo>
                    <a:pt x="151" y="1860"/>
                  </a:lnTo>
                  <a:lnTo>
                    <a:pt x="151" y="1860"/>
                  </a:lnTo>
                  <a:lnTo>
                    <a:pt x="163" y="1860"/>
                  </a:lnTo>
                  <a:lnTo>
                    <a:pt x="174" y="1859"/>
                  </a:lnTo>
                  <a:lnTo>
                    <a:pt x="185" y="1857"/>
                  </a:lnTo>
                  <a:lnTo>
                    <a:pt x="195" y="1854"/>
                  </a:lnTo>
                  <a:lnTo>
                    <a:pt x="205" y="1850"/>
                  </a:lnTo>
                  <a:lnTo>
                    <a:pt x="214" y="1846"/>
                  </a:lnTo>
                  <a:lnTo>
                    <a:pt x="222" y="1840"/>
                  </a:lnTo>
                  <a:lnTo>
                    <a:pt x="228" y="1835"/>
                  </a:lnTo>
                  <a:lnTo>
                    <a:pt x="235" y="1828"/>
                  </a:lnTo>
                  <a:lnTo>
                    <a:pt x="241" y="1821"/>
                  </a:lnTo>
                  <a:lnTo>
                    <a:pt x="246" y="1813"/>
                  </a:lnTo>
                  <a:lnTo>
                    <a:pt x="249" y="1804"/>
                  </a:lnTo>
                  <a:lnTo>
                    <a:pt x="253" y="1795"/>
                  </a:lnTo>
                  <a:lnTo>
                    <a:pt x="255" y="1785"/>
                  </a:lnTo>
                  <a:lnTo>
                    <a:pt x="256" y="1774"/>
                  </a:lnTo>
                  <a:lnTo>
                    <a:pt x="257" y="1763"/>
                  </a:lnTo>
                  <a:lnTo>
                    <a:pt x="257" y="1763"/>
                  </a:lnTo>
                  <a:close/>
                  <a:moveTo>
                    <a:pt x="151" y="1810"/>
                  </a:moveTo>
                  <a:lnTo>
                    <a:pt x="78" y="1810"/>
                  </a:lnTo>
                  <a:lnTo>
                    <a:pt x="78" y="1722"/>
                  </a:lnTo>
                  <a:lnTo>
                    <a:pt x="151" y="1722"/>
                  </a:lnTo>
                  <a:lnTo>
                    <a:pt x="151" y="1722"/>
                  </a:lnTo>
                  <a:lnTo>
                    <a:pt x="162" y="1723"/>
                  </a:lnTo>
                  <a:lnTo>
                    <a:pt x="171" y="1725"/>
                  </a:lnTo>
                  <a:lnTo>
                    <a:pt x="179" y="1728"/>
                  </a:lnTo>
                  <a:lnTo>
                    <a:pt x="185" y="1733"/>
                  </a:lnTo>
                  <a:lnTo>
                    <a:pt x="191" y="1739"/>
                  </a:lnTo>
                  <a:lnTo>
                    <a:pt x="194" y="1747"/>
                  </a:lnTo>
                  <a:lnTo>
                    <a:pt x="196" y="1755"/>
                  </a:lnTo>
                  <a:lnTo>
                    <a:pt x="198" y="1765"/>
                  </a:lnTo>
                  <a:lnTo>
                    <a:pt x="198" y="1765"/>
                  </a:lnTo>
                  <a:lnTo>
                    <a:pt x="196" y="1775"/>
                  </a:lnTo>
                  <a:lnTo>
                    <a:pt x="194" y="1784"/>
                  </a:lnTo>
                  <a:lnTo>
                    <a:pt x="190" y="1792"/>
                  </a:lnTo>
                  <a:lnTo>
                    <a:pt x="185" y="1797"/>
                  </a:lnTo>
                  <a:lnTo>
                    <a:pt x="179" y="1803"/>
                  </a:lnTo>
                  <a:lnTo>
                    <a:pt x="171" y="1806"/>
                  </a:lnTo>
                  <a:lnTo>
                    <a:pt x="161" y="1808"/>
                  </a:lnTo>
                  <a:lnTo>
                    <a:pt x="151" y="1810"/>
                  </a:lnTo>
                  <a:lnTo>
                    <a:pt x="151" y="1810"/>
                  </a:lnTo>
                  <a:close/>
                  <a:moveTo>
                    <a:pt x="150" y="1673"/>
                  </a:moveTo>
                  <a:lnTo>
                    <a:pt x="78" y="1673"/>
                  </a:lnTo>
                  <a:lnTo>
                    <a:pt x="78" y="1608"/>
                  </a:lnTo>
                  <a:lnTo>
                    <a:pt x="148" y="1608"/>
                  </a:lnTo>
                  <a:lnTo>
                    <a:pt x="148" y="1608"/>
                  </a:lnTo>
                  <a:lnTo>
                    <a:pt x="157" y="1609"/>
                  </a:lnTo>
                  <a:lnTo>
                    <a:pt x="166" y="1610"/>
                  </a:lnTo>
                  <a:lnTo>
                    <a:pt x="172" y="1612"/>
                  </a:lnTo>
                  <a:lnTo>
                    <a:pt x="178" y="1615"/>
                  </a:lnTo>
                  <a:lnTo>
                    <a:pt x="182" y="1621"/>
                  </a:lnTo>
                  <a:lnTo>
                    <a:pt x="185" y="1626"/>
                  </a:lnTo>
                  <a:lnTo>
                    <a:pt x="187" y="1633"/>
                  </a:lnTo>
                  <a:lnTo>
                    <a:pt x="188" y="1641"/>
                  </a:lnTo>
                  <a:lnTo>
                    <a:pt x="188" y="1641"/>
                  </a:lnTo>
                  <a:lnTo>
                    <a:pt x="188" y="1646"/>
                  </a:lnTo>
                  <a:lnTo>
                    <a:pt x="187" y="1652"/>
                  </a:lnTo>
                  <a:lnTo>
                    <a:pt x="184" y="1657"/>
                  </a:lnTo>
                  <a:lnTo>
                    <a:pt x="181" y="1662"/>
                  </a:lnTo>
                  <a:lnTo>
                    <a:pt x="175" y="1666"/>
                  </a:lnTo>
                  <a:lnTo>
                    <a:pt x="169" y="1669"/>
                  </a:lnTo>
                  <a:lnTo>
                    <a:pt x="161" y="1672"/>
                  </a:lnTo>
                  <a:lnTo>
                    <a:pt x="150" y="1673"/>
                  </a:lnTo>
                  <a:lnTo>
                    <a:pt x="150" y="1673"/>
                  </a:lnTo>
                  <a:close/>
                  <a:moveTo>
                    <a:pt x="296" y="1764"/>
                  </a:moveTo>
                  <a:lnTo>
                    <a:pt x="296" y="1639"/>
                  </a:lnTo>
                  <a:lnTo>
                    <a:pt x="351" y="1639"/>
                  </a:lnTo>
                  <a:lnTo>
                    <a:pt x="351" y="1761"/>
                  </a:lnTo>
                  <a:lnTo>
                    <a:pt x="351" y="1761"/>
                  </a:lnTo>
                  <a:lnTo>
                    <a:pt x="351" y="1773"/>
                  </a:lnTo>
                  <a:lnTo>
                    <a:pt x="353" y="1785"/>
                  </a:lnTo>
                  <a:lnTo>
                    <a:pt x="356" y="1794"/>
                  </a:lnTo>
                  <a:lnTo>
                    <a:pt x="361" y="1802"/>
                  </a:lnTo>
                  <a:lnTo>
                    <a:pt x="366" y="1807"/>
                  </a:lnTo>
                  <a:lnTo>
                    <a:pt x="373" y="1812"/>
                  </a:lnTo>
                  <a:lnTo>
                    <a:pt x="382" y="1814"/>
                  </a:lnTo>
                  <a:lnTo>
                    <a:pt x="392" y="1815"/>
                  </a:lnTo>
                  <a:lnTo>
                    <a:pt x="392" y="1815"/>
                  </a:lnTo>
                  <a:lnTo>
                    <a:pt x="402" y="1814"/>
                  </a:lnTo>
                  <a:lnTo>
                    <a:pt x="409" y="1812"/>
                  </a:lnTo>
                  <a:lnTo>
                    <a:pt x="417" y="1807"/>
                  </a:lnTo>
                  <a:lnTo>
                    <a:pt x="423" y="1802"/>
                  </a:lnTo>
                  <a:lnTo>
                    <a:pt x="427" y="1794"/>
                  </a:lnTo>
                  <a:lnTo>
                    <a:pt x="430" y="1784"/>
                  </a:lnTo>
                  <a:lnTo>
                    <a:pt x="433" y="1773"/>
                  </a:lnTo>
                  <a:lnTo>
                    <a:pt x="433" y="1761"/>
                  </a:lnTo>
                  <a:lnTo>
                    <a:pt x="433" y="1639"/>
                  </a:lnTo>
                  <a:lnTo>
                    <a:pt x="488" y="1639"/>
                  </a:lnTo>
                  <a:lnTo>
                    <a:pt x="488" y="1860"/>
                  </a:lnTo>
                  <a:lnTo>
                    <a:pt x="433" y="1860"/>
                  </a:lnTo>
                  <a:lnTo>
                    <a:pt x="433" y="1843"/>
                  </a:lnTo>
                  <a:lnTo>
                    <a:pt x="433" y="1843"/>
                  </a:lnTo>
                  <a:lnTo>
                    <a:pt x="428" y="1848"/>
                  </a:lnTo>
                  <a:lnTo>
                    <a:pt x="422" y="1853"/>
                  </a:lnTo>
                  <a:lnTo>
                    <a:pt x="416" y="1857"/>
                  </a:lnTo>
                  <a:lnTo>
                    <a:pt x="409" y="1859"/>
                  </a:lnTo>
                  <a:lnTo>
                    <a:pt x="403" y="1862"/>
                  </a:lnTo>
                  <a:lnTo>
                    <a:pt x="395" y="1864"/>
                  </a:lnTo>
                  <a:lnTo>
                    <a:pt x="387" y="1865"/>
                  </a:lnTo>
                  <a:lnTo>
                    <a:pt x="380" y="1866"/>
                  </a:lnTo>
                  <a:lnTo>
                    <a:pt x="380" y="1866"/>
                  </a:lnTo>
                  <a:lnTo>
                    <a:pt x="366" y="1865"/>
                  </a:lnTo>
                  <a:lnTo>
                    <a:pt x="355" y="1862"/>
                  </a:lnTo>
                  <a:lnTo>
                    <a:pt x="345" y="1859"/>
                  </a:lnTo>
                  <a:lnTo>
                    <a:pt x="336" y="1855"/>
                  </a:lnTo>
                  <a:lnTo>
                    <a:pt x="328" y="1849"/>
                  </a:lnTo>
                  <a:lnTo>
                    <a:pt x="321" y="1844"/>
                  </a:lnTo>
                  <a:lnTo>
                    <a:pt x="316" y="1836"/>
                  </a:lnTo>
                  <a:lnTo>
                    <a:pt x="310" y="1828"/>
                  </a:lnTo>
                  <a:lnTo>
                    <a:pt x="307" y="1821"/>
                  </a:lnTo>
                  <a:lnTo>
                    <a:pt x="304" y="1813"/>
                  </a:lnTo>
                  <a:lnTo>
                    <a:pt x="299" y="1795"/>
                  </a:lnTo>
                  <a:lnTo>
                    <a:pt x="297" y="1779"/>
                  </a:lnTo>
                  <a:lnTo>
                    <a:pt x="296" y="1764"/>
                  </a:lnTo>
                  <a:lnTo>
                    <a:pt x="296" y="1764"/>
                  </a:lnTo>
                  <a:close/>
                  <a:moveTo>
                    <a:pt x="1135" y="1860"/>
                  </a:moveTo>
                  <a:lnTo>
                    <a:pt x="1079" y="1860"/>
                  </a:lnTo>
                  <a:lnTo>
                    <a:pt x="1079" y="1639"/>
                  </a:lnTo>
                  <a:lnTo>
                    <a:pt x="1135" y="1639"/>
                  </a:lnTo>
                  <a:lnTo>
                    <a:pt x="1135" y="1657"/>
                  </a:lnTo>
                  <a:lnTo>
                    <a:pt x="1135" y="1657"/>
                  </a:lnTo>
                  <a:lnTo>
                    <a:pt x="1140" y="1652"/>
                  </a:lnTo>
                  <a:lnTo>
                    <a:pt x="1146" y="1646"/>
                  </a:lnTo>
                  <a:lnTo>
                    <a:pt x="1152" y="1643"/>
                  </a:lnTo>
                  <a:lnTo>
                    <a:pt x="1159" y="1640"/>
                  </a:lnTo>
                  <a:lnTo>
                    <a:pt x="1167" y="1636"/>
                  </a:lnTo>
                  <a:lnTo>
                    <a:pt x="1173" y="1635"/>
                  </a:lnTo>
                  <a:lnTo>
                    <a:pt x="1182" y="1634"/>
                  </a:lnTo>
                  <a:lnTo>
                    <a:pt x="1190" y="1633"/>
                  </a:lnTo>
                  <a:lnTo>
                    <a:pt x="1190" y="1633"/>
                  </a:lnTo>
                  <a:lnTo>
                    <a:pt x="1200" y="1634"/>
                  </a:lnTo>
                  <a:lnTo>
                    <a:pt x="1208" y="1635"/>
                  </a:lnTo>
                  <a:lnTo>
                    <a:pt x="1217" y="1637"/>
                  </a:lnTo>
                  <a:lnTo>
                    <a:pt x="1225" y="1640"/>
                  </a:lnTo>
                  <a:lnTo>
                    <a:pt x="1233" y="1643"/>
                  </a:lnTo>
                  <a:lnTo>
                    <a:pt x="1239" y="1648"/>
                  </a:lnTo>
                  <a:lnTo>
                    <a:pt x="1245" y="1653"/>
                  </a:lnTo>
                  <a:lnTo>
                    <a:pt x="1250" y="1659"/>
                  </a:lnTo>
                  <a:lnTo>
                    <a:pt x="1256" y="1666"/>
                  </a:lnTo>
                  <a:lnTo>
                    <a:pt x="1259" y="1674"/>
                  </a:lnTo>
                  <a:lnTo>
                    <a:pt x="1264" y="1682"/>
                  </a:lnTo>
                  <a:lnTo>
                    <a:pt x="1266" y="1690"/>
                  </a:lnTo>
                  <a:lnTo>
                    <a:pt x="1268" y="1700"/>
                  </a:lnTo>
                  <a:lnTo>
                    <a:pt x="1270" y="1711"/>
                  </a:lnTo>
                  <a:lnTo>
                    <a:pt x="1271" y="1722"/>
                  </a:lnTo>
                  <a:lnTo>
                    <a:pt x="1271" y="1734"/>
                  </a:lnTo>
                  <a:lnTo>
                    <a:pt x="1271" y="1860"/>
                  </a:lnTo>
                  <a:lnTo>
                    <a:pt x="1216" y="1860"/>
                  </a:lnTo>
                  <a:lnTo>
                    <a:pt x="1216" y="1738"/>
                  </a:lnTo>
                  <a:lnTo>
                    <a:pt x="1216" y="1738"/>
                  </a:lnTo>
                  <a:lnTo>
                    <a:pt x="1216" y="1725"/>
                  </a:lnTo>
                  <a:lnTo>
                    <a:pt x="1214" y="1714"/>
                  </a:lnTo>
                  <a:lnTo>
                    <a:pt x="1211" y="1705"/>
                  </a:lnTo>
                  <a:lnTo>
                    <a:pt x="1206" y="1697"/>
                  </a:lnTo>
                  <a:lnTo>
                    <a:pt x="1201" y="1691"/>
                  </a:lnTo>
                  <a:lnTo>
                    <a:pt x="1194" y="1687"/>
                  </a:lnTo>
                  <a:lnTo>
                    <a:pt x="1186" y="1685"/>
                  </a:lnTo>
                  <a:lnTo>
                    <a:pt x="1176" y="1684"/>
                  </a:lnTo>
                  <a:lnTo>
                    <a:pt x="1176" y="1684"/>
                  </a:lnTo>
                  <a:lnTo>
                    <a:pt x="1167" y="1685"/>
                  </a:lnTo>
                  <a:lnTo>
                    <a:pt x="1158" y="1687"/>
                  </a:lnTo>
                  <a:lnTo>
                    <a:pt x="1151" y="1691"/>
                  </a:lnTo>
                  <a:lnTo>
                    <a:pt x="1146" y="1697"/>
                  </a:lnTo>
                  <a:lnTo>
                    <a:pt x="1140" y="1705"/>
                  </a:lnTo>
                  <a:lnTo>
                    <a:pt x="1137" y="1715"/>
                  </a:lnTo>
                  <a:lnTo>
                    <a:pt x="1135" y="1726"/>
                  </a:lnTo>
                  <a:lnTo>
                    <a:pt x="1135" y="1738"/>
                  </a:lnTo>
                  <a:lnTo>
                    <a:pt x="1135" y="1860"/>
                  </a:lnTo>
                  <a:close/>
                  <a:moveTo>
                    <a:pt x="593" y="1742"/>
                  </a:moveTo>
                  <a:lnTo>
                    <a:pt x="593" y="1860"/>
                  </a:lnTo>
                  <a:lnTo>
                    <a:pt x="537" y="1860"/>
                  </a:lnTo>
                  <a:lnTo>
                    <a:pt x="537" y="1639"/>
                  </a:lnTo>
                  <a:lnTo>
                    <a:pt x="593" y="1639"/>
                  </a:lnTo>
                  <a:lnTo>
                    <a:pt x="593" y="1742"/>
                  </a:lnTo>
                  <a:close/>
                  <a:moveTo>
                    <a:pt x="641" y="1573"/>
                  </a:moveTo>
                  <a:lnTo>
                    <a:pt x="696" y="1546"/>
                  </a:lnTo>
                  <a:lnTo>
                    <a:pt x="696" y="1747"/>
                  </a:lnTo>
                  <a:lnTo>
                    <a:pt x="696" y="1860"/>
                  </a:lnTo>
                  <a:lnTo>
                    <a:pt x="641" y="1860"/>
                  </a:lnTo>
                  <a:lnTo>
                    <a:pt x="641" y="1573"/>
                  </a:lnTo>
                  <a:close/>
                  <a:moveTo>
                    <a:pt x="871" y="1654"/>
                  </a:moveTo>
                  <a:lnTo>
                    <a:pt x="871" y="1654"/>
                  </a:lnTo>
                  <a:lnTo>
                    <a:pt x="866" y="1648"/>
                  </a:lnTo>
                  <a:lnTo>
                    <a:pt x="861" y="1645"/>
                  </a:lnTo>
                  <a:lnTo>
                    <a:pt x="854" y="1641"/>
                  </a:lnTo>
                  <a:lnTo>
                    <a:pt x="849" y="1639"/>
                  </a:lnTo>
                  <a:lnTo>
                    <a:pt x="842" y="1636"/>
                  </a:lnTo>
                  <a:lnTo>
                    <a:pt x="835" y="1634"/>
                  </a:lnTo>
                  <a:lnTo>
                    <a:pt x="822" y="1633"/>
                  </a:lnTo>
                  <a:lnTo>
                    <a:pt x="822" y="1633"/>
                  </a:lnTo>
                  <a:lnTo>
                    <a:pt x="812" y="1634"/>
                  </a:lnTo>
                  <a:lnTo>
                    <a:pt x="802" y="1635"/>
                  </a:lnTo>
                  <a:lnTo>
                    <a:pt x="794" y="1637"/>
                  </a:lnTo>
                  <a:lnTo>
                    <a:pt x="786" y="1641"/>
                  </a:lnTo>
                  <a:lnTo>
                    <a:pt x="778" y="1645"/>
                  </a:lnTo>
                  <a:lnTo>
                    <a:pt x="770" y="1651"/>
                  </a:lnTo>
                  <a:lnTo>
                    <a:pt x="764" y="1657"/>
                  </a:lnTo>
                  <a:lnTo>
                    <a:pt x="758" y="1664"/>
                  </a:lnTo>
                  <a:lnTo>
                    <a:pt x="753" y="1672"/>
                  </a:lnTo>
                  <a:lnTo>
                    <a:pt x="748" y="1680"/>
                  </a:lnTo>
                  <a:lnTo>
                    <a:pt x="744" y="1689"/>
                  </a:lnTo>
                  <a:lnTo>
                    <a:pt x="741" y="1699"/>
                  </a:lnTo>
                  <a:lnTo>
                    <a:pt x="738" y="1710"/>
                  </a:lnTo>
                  <a:lnTo>
                    <a:pt x="736" y="1722"/>
                  </a:lnTo>
                  <a:lnTo>
                    <a:pt x="735" y="1734"/>
                  </a:lnTo>
                  <a:lnTo>
                    <a:pt x="735" y="1747"/>
                  </a:lnTo>
                  <a:lnTo>
                    <a:pt x="735" y="1747"/>
                  </a:lnTo>
                  <a:lnTo>
                    <a:pt x="735" y="1761"/>
                  </a:lnTo>
                  <a:lnTo>
                    <a:pt x="736" y="1773"/>
                  </a:lnTo>
                  <a:lnTo>
                    <a:pt x="738" y="1785"/>
                  </a:lnTo>
                  <a:lnTo>
                    <a:pt x="741" y="1796"/>
                  </a:lnTo>
                  <a:lnTo>
                    <a:pt x="744" y="1807"/>
                  </a:lnTo>
                  <a:lnTo>
                    <a:pt x="747" y="1817"/>
                  </a:lnTo>
                  <a:lnTo>
                    <a:pt x="752" y="1826"/>
                  </a:lnTo>
                  <a:lnTo>
                    <a:pt x="757" y="1834"/>
                  </a:lnTo>
                  <a:lnTo>
                    <a:pt x="764" y="1841"/>
                  </a:lnTo>
                  <a:lnTo>
                    <a:pt x="769" y="1847"/>
                  </a:lnTo>
                  <a:lnTo>
                    <a:pt x="777" y="1853"/>
                  </a:lnTo>
                  <a:lnTo>
                    <a:pt x="785" y="1857"/>
                  </a:lnTo>
                  <a:lnTo>
                    <a:pt x="792" y="1860"/>
                  </a:lnTo>
                  <a:lnTo>
                    <a:pt x="801" y="1864"/>
                  </a:lnTo>
                  <a:lnTo>
                    <a:pt x="811" y="1865"/>
                  </a:lnTo>
                  <a:lnTo>
                    <a:pt x="821" y="1866"/>
                  </a:lnTo>
                  <a:lnTo>
                    <a:pt x="821" y="1866"/>
                  </a:lnTo>
                  <a:lnTo>
                    <a:pt x="828" y="1865"/>
                  </a:lnTo>
                  <a:lnTo>
                    <a:pt x="834" y="1864"/>
                  </a:lnTo>
                  <a:lnTo>
                    <a:pt x="841" y="1862"/>
                  </a:lnTo>
                  <a:lnTo>
                    <a:pt x="848" y="1860"/>
                  </a:lnTo>
                  <a:lnTo>
                    <a:pt x="853" y="1857"/>
                  </a:lnTo>
                  <a:lnTo>
                    <a:pt x="860" y="1854"/>
                  </a:lnTo>
                  <a:lnTo>
                    <a:pt x="865" y="1849"/>
                  </a:lnTo>
                  <a:lnTo>
                    <a:pt x="871" y="1844"/>
                  </a:lnTo>
                  <a:lnTo>
                    <a:pt x="871" y="1860"/>
                  </a:lnTo>
                  <a:lnTo>
                    <a:pt x="926" y="1860"/>
                  </a:lnTo>
                  <a:lnTo>
                    <a:pt x="926" y="1546"/>
                  </a:lnTo>
                  <a:lnTo>
                    <a:pt x="871" y="1573"/>
                  </a:lnTo>
                  <a:lnTo>
                    <a:pt x="871" y="1654"/>
                  </a:lnTo>
                  <a:close/>
                  <a:moveTo>
                    <a:pt x="832" y="1815"/>
                  </a:moveTo>
                  <a:lnTo>
                    <a:pt x="832" y="1815"/>
                  </a:lnTo>
                  <a:lnTo>
                    <a:pt x="826" y="1814"/>
                  </a:lnTo>
                  <a:lnTo>
                    <a:pt x="818" y="1812"/>
                  </a:lnTo>
                  <a:lnTo>
                    <a:pt x="811" y="1808"/>
                  </a:lnTo>
                  <a:lnTo>
                    <a:pt x="805" y="1802"/>
                  </a:lnTo>
                  <a:lnTo>
                    <a:pt x="799" y="1793"/>
                  </a:lnTo>
                  <a:lnTo>
                    <a:pt x="795" y="1781"/>
                  </a:lnTo>
                  <a:lnTo>
                    <a:pt x="791" y="1765"/>
                  </a:lnTo>
                  <a:lnTo>
                    <a:pt x="790" y="1746"/>
                  </a:lnTo>
                  <a:lnTo>
                    <a:pt x="790" y="1746"/>
                  </a:lnTo>
                  <a:lnTo>
                    <a:pt x="791" y="1728"/>
                  </a:lnTo>
                  <a:lnTo>
                    <a:pt x="795" y="1715"/>
                  </a:lnTo>
                  <a:lnTo>
                    <a:pt x="799" y="1704"/>
                  </a:lnTo>
                  <a:lnTo>
                    <a:pt x="805" y="1696"/>
                  </a:lnTo>
                  <a:lnTo>
                    <a:pt x="810" y="1689"/>
                  </a:lnTo>
                  <a:lnTo>
                    <a:pt x="818" y="1686"/>
                  </a:lnTo>
                  <a:lnTo>
                    <a:pt x="824" y="1684"/>
                  </a:lnTo>
                  <a:lnTo>
                    <a:pt x="832" y="1684"/>
                  </a:lnTo>
                  <a:lnTo>
                    <a:pt x="832" y="1684"/>
                  </a:lnTo>
                  <a:lnTo>
                    <a:pt x="839" y="1684"/>
                  </a:lnTo>
                  <a:lnTo>
                    <a:pt x="845" y="1686"/>
                  </a:lnTo>
                  <a:lnTo>
                    <a:pt x="852" y="1688"/>
                  </a:lnTo>
                  <a:lnTo>
                    <a:pt x="856" y="1691"/>
                  </a:lnTo>
                  <a:lnTo>
                    <a:pt x="861" y="1695"/>
                  </a:lnTo>
                  <a:lnTo>
                    <a:pt x="865" y="1698"/>
                  </a:lnTo>
                  <a:lnTo>
                    <a:pt x="871" y="1706"/>
                  </a:lnTo>
                  <a:lnTo>
                    <a:pt x="871" y="1793"/>
                  </a:lnTo>
                  <a:lnTo>
                    <a:pt x="871" y="1793"/>
                  </a:lnTo>
                  <a:lnTo>
                    <a:pt x="864" y="1801"/>
                  </a:lnTo>
                  <a:lnTo>
                    <a:pt x="856" y="1807"/>
                  </a:lnTo>
                  <a:lnTo>
                    <a:pt x="852" y="1811"/>
                  </a:lnTo>
                  <a:lnTo>
                    <a:pt x="845" y="1813"/>
                  </a:lnTo>
                  <a:lnTo>
                    <a:pt x="840" y="1814"/>
                  </a:lnTo>
                  <a:lnTo>
                    <a:pt x="832" y="1815"/>
                  </a:lnTo>
                  <a:lnTo>
                    <a:pt x="832" y="1815"/>
                  </a:lnTo>
                  <a:close/>
                  <a:moveTo>
                    <a:pt x="2069" y="1633"/>
                  </a:moveTo>
                  <a:lnTo>
                    <a:pt x="2069" y="1633"/>
                  </a:lnTo>
                  <a:lnTo>
                    <a:pt x="2064" y="1634"/>
                  </a:lnTo>
                  <a:lnTo>
                    <a:pt x="2057" y="1635"/>
                  </a:lnTo>
                  <a:lnTo>
                    <a:pt x="2044" y="1639"/>
                  </a:lnTo>
                  <a:lnTo>
                    <a:pt x="2032" y="1645"/>
                  </a:lnTo>
                  <a:lnTo>
                    <a:pt x="2021" y="1654"/>
                  </a:lnTo>
                  <a:lnTo>
                    <a:pt x="2021" y="1551"/>
                  </a:lnTo>
                  <a:lnTo>
                    <a:pt x="1966" y="1579"/>
                  </a:lnTo>
                  <a:lnTo>
                    <a:pt x="1966" y="1860"/>
                  </a:lnTo>
                  <a:lnTo>
                    <a:pt x="2021" y="1860"/>
                  </a:lnTo>
                  <a:lnTo>
                    <a:pt x="2021" y="1844"/>
                  </a:lnTo>
                  <a:lnTo>
                    <a:pt x="2021" y="1844"/>
                  </a:lnTo>
                  <a:lnTo>
                    <a:pt x="2025" y="1849"/>
                  </a:lnTo>
                  <a:lnTo>
                    <a:pt x="2032" y="1854"/>
                  </a:lnTo>
                  <a:lnTo>
                    <a:pt x="2037" y="1857"/>
                  </a:lnTo>
                  <a:lnTo>
                    <a:pt x="2044" y="1860"/>
                  </a:lnTo>
                  <a:lnTo>
                    <a:pt x="2049" y="1862"/>
                  </a:lnTo>
                  <a:lnTo>
                    <a:pt x="2057" y="1864"/>
                  </a:lnTo>
                  <a:lnTo>
                    <a:pt x="2064" y="1865"/>
                  </a:lnTo>
                  <a:lnTo>
                    <a:pt x="2070" y="1866"/>
                  </a:lnTo>
                  <a:lnTo>
                    <a:pt x="2070" y="1866"/>
                  </a:lnTo>
                  <a:lnTo>
                    <a:pt x="2080" y="1865"/>
                  </a:lnTo>
                  <a:lnTo>
                    <a:pt x="2090" y="1864"/>
                  </a:lnTo>
                  <a:lnTo>
                    <a:pt x="2099" y="1861"/>
                  </a:lnTo>
                  <a:lnTo>
                    <a:pt x="2108" y="1857"/>
                  </a:lnTo>
                  <a:lnTo>
                    <a:pt x="2116" y="1853"/>
                  </a:lnTo>
                  <a:lnTo>
                    <a:pt x="2122" y="1848"/>
                  </a:lnTo>
                  <a:lnTo>
                    <a:pt x="2129" y="1841"/>
                  </a:lnTo>
                  <a:lnTo>
                    <a:pt x="2134" y="1835"/>
                  </a:lnTo>
                  <a:lnTo>
                    <a:pt x="2140" y="1826"/>
                  </a:lnTo>
                  <a:lnTo>
                    <a:pt x="2144" y="1817"/>
                  </a:lnTo>
                  <a:lnTo>
                    <a:pt x="2148" y="1807"/>
                  </a:lnTo>
                  <a:lnTo>
                    <a:pt x="2151" y="1797"/>
                  </a:lnTo>
                  <a:lnTo>
                    <a:pt x="2154" y="1786"/>
                  </a:lnTo>
                  <a:lnTo>
                    <a:pt x="2155" y="1774"/>
                  </a:lnTo>
                  <a:lnTo>
                    <a:pt x="2157" y="1761"/>
                  </a:lnTo>
                  <a:lnTo>
                    <a:pt x="2158" y="1747"/>
                  </a:lnTo>
                  <a:lnTo>
                    <a:pt x="2158" y="1747"/>
                  </a:lnTo>
                  <a:lnTo>
                    <a:pt x="2157" y="1734"/>
                  </a:lnTo>
                  <a:lnTo>
                    <a:pt x="2155" y="1722"/>
                  </a:lnTo>
                  <a:lnTo>
                    <a:pt x="2153" y="1710"/>
                  </a:lnTo>
                  <a:lnTo>
                    <a:pt x="2151" y="1699"/>
                  </a:lnTo>
                  <a:lnTo>
                    <a:pt x="2148" y="1689"/>
                  </a:lnTo>
                  <a:lnTo>
                    <a:pt x="2143" y="1680"/>
                  </a:lnTo>
                  <a:lnTo>
                    <a:pt x="2139" y="1672"/>
                  </a:lnTo>
                  <a:lnTo>
                    <a:pt x="2133" y="1664"/>
                  </a:lnTo>
                  <a:lnTo>
                    <a:pt x="2128" y="1657"/>
                  </a:lnTo>
                  <a:lnTo>
                    <a:pt x="2121" y="1651"/>
                  </a:lnTo>
                  <a:lnTo>
                    <a:pt x="2113" y="1645"/>
                  </a:lnTo>
                  <a:lnTo>
                    <a:pt x="2106" y="1641"/>
                  </a:lnTo>
                  <a:lnTo>
                    <a:pt x="2098" y="1637"/>
                  </a:lnTo>
                  <a:lnTo>
                    <a:pt x="2089" y="1635"/>
                  </a:lnTo>
                  <a:lnTo>
                    <a:pt x="2079" y="1634"/>
                  </a:lnTo>
                  <a:lnTo>
                    <a:pt x="2069" y="1633"/>
                  </a:lnTo>
                  <a:lnTo>
                    <a:pt x="2069" y="1633"/>
                  </a:lnTo>
                  <a:close/>
                  <a:moveTo>
                    <a:pt x="2059" y="1684"/>
                  </a:moveTo>
                  <a:lnTo>
                    <a:pt x="2059" y="1684"/>
                  </a:lnTo>
                  <a:lnTo>
                    <a:pt x="2067" y="1685"/>
                  </a:lnTo>
                  <a:lnTo>
                    <a:pt x="2075" y="1687"/>
                  </a:lnTo>
                  <a:lnTo>
                    <a:pt x="2081" y="1691"/>
                  </a:lnTo>
                  <a:lnTo>
                    <a:pt x="2088" y="1698"/>
                  </a:lnTo>
                  <a:lnTo>
                    <a:pt x="2094" y="1706"/>
                  </a:lnTo>
                  <a:lnTo>
                    <a:pt x="2097" y="1717"/>
                  </a:lnTo>
                  <a:lnTo>
                    <a:pt x="2100" y="1730"/>
                  </a:lnTo>
                  <a:lnTo>
                    <a:pt x="2101" y="1746"/>
                  </a:lnTo>
                  <a:lnTo>
                    <a:pt x="2101" y="1746"/>
                  </a:lnTo>
                  <a:lnTo>
                    <a:pt x="2100" y="1762"/>
                  </a:lnTo>
                  <a:lnTo>
                    <a:pt x="2098" y="1776"/>
                  </a:lnTo>
                  <a:lnTo>
                    <a:pt x="2096" y="1787"/>
                  </a:lnTo>
                  <a:lnTo>
                    <a:pt x="2091" y="1797"/>
                  </a:lnTo>
                  <a:lnTo>
                    <a:pt x="2085" y="1805"/>
                  </a:lnTo>
                  <a:lnTo>
                    <a:pt x="2078" y="1811"/>
                  </a:lnTo>
                  <a:lnTo>
                    <a:pt x="2070" y="1814"/>
                  </a:lnTo>
                  <a:lnTo>
                    <a:pt x="2061" y="1815"/>
                  </a:lnTo>
                  <a:lnTo>
                    <a:pt x="2061" y="1815"/>
                  </a:lnTo>
                  <a:lnTo>
                    <a:pt x="2053" y="1814"/>
                  </a:lnTo>
                  <a:lnTo>
                    <a:pt x="2046" y="1813"/>
                  </a:lnTo>
                  <a:lnTo>
                    <a:pt x="2041" y="1810"/>
                  </a:lnTo>
                  <a:lnTo>
                    <a:pt x="2035" y="1807"/>
                  </a:lnTo>
                  <a:lnTo>
                    <a:pt x="2026" y="1800"/>
                  </a:lnTo>
                  <a:lnTo>
                    <a:pt x="2021" y="1794"/>
                  </a:lnTo>
                  <a:lnTo>
                    <a:pt x="2021" y="1706"/>
                  </a:lnTo>
                  <a:lnTo>
                    <a:pt x="2021" y="1706"/>
                  </a:lnTo>
                  <a:lnTo>
                    <a:pt x="2024" y="1701"/>
                  </a:lnTo>
                  <a:lnTo>
                    <a:pt x="2029" y="1697"/>
                  </a:lnTo>
                  <a:lnTo>
                    <a:pt x="2033" y="1693"/>
                  </a:lnTo>
                  <a:lnTo>
                    <a:pt x="2037" y="1689"/>
                  </a:lnTo>
                  <a:lnTo>
                    <a:pt x="2043" y="1687"/>
                  </a:lnTo>
                  <a:lnTo>
                    <a:pt x="2048" y="1685"/>
                  </a:lnTo>
                  <a:lnTo>
                    <a:pt x="2054" y="1684"/>
                  </a:lnTo>
                  <a:lnTo>
                    <a:pt x="2059" y="1684"/>
                  </a:lnTo>
                  <a:lnTo>
                    <a:pt x="2059" y="1684"/>
                  </a:lnTo>
                  <a:close/>
                  <a:moveTo>
                    <a:pt x="1445" y="1654"/>
                  </a:moveTo>
                  <a:lnTo>
                    <a:pt x="1445" y="1654"/>
                  </a:lnTo>
                  <a:lnTo>
                    <a:pt x="1440" y="1650"/>
                  </a:lnTo>
                  <a:lnTo>
                    <a:pt x="1435" y="1645"/>
                  </a:lnTo>
                  <a:lnTo>
                    <a:pt x="1428" y="1642"/>
                  </a:lnTo>
                  <a:lnTo>
                    <a:pt x="1423" y="1639"/>
                  </a:lnTo>
                  <a:lnTo>
                    <a:pt x="1416" y="1636"/>
                  </a:lnTo>
                  <a:lnTo>
                    <a:pt x="1409" y="1634"/>
                  </a:lnTo>
                  <a:lnTo>
                    <a:pt x="1403" y="1634"/>
                  </a:lnTo>
                  <a:lnTo>
                    <a:pt x="1396" y="1633"/>
                  </a:lnTo>
                  <a:lnTo>
                    <a:pt x="1396" y="1633"/>
                  </a:lnTo>
                  <a:lnTo>
                    <a:pt x="1386" y="1634"/>
                  </a:lnTo>
                  <a:lnTo>
                    <a:pt x="1376" y="1635"/>
                  </a:lnTo>
                  <a:lnTo>
                    <a:pt x="1367" y="1637"/>
                  </a:lnTo>
                  <a:lnTo>
                    <a:pt x="1360" y="1641"/>
                  </a:lnTo>
                  <a:lnTo>
                    <a:pt x="1352" y="1645"/>
                  </a:lnTo>
                  <a:lnTo>
                    <a:pt x="1344" y="1651"/>
                  </a:lnTo>
                  <a:lnTo>
                    <a:pt x="1338" y="1657"/>
                  </a:lnTo>
                  <a:lnTo>
                    <a:pt x="1332" y="1664"/>
                  </a:lnTo>
                  <a:lnTo>
                    <a:pt x="1327" y="1672"/>
                  </a:lnTo>
                  <a:lnTo>
                    <a:pt x="1322" y="1680"/>
                  </a:lnTo>
                  <a:lnTo>
                    <a:pt x="1318" y="1689"/>
                  </a:lnTo>
                  <a:lnTo>
                    <a:pt x="1314" y="1699"/>
                  </a:lnTo>
                  <a:lnTo>
                    <a:pt x="1312" y="1710"/>
                  </a:lnTo>
                  <a:lnTo>
                    <a:pt x="1310" y="1722"/>
                  </a:lnTo>
                  <a:lnTo>
                    <a:pt x="1309" y="1734"/>
                  </a:lnTo>
                  <a:lnTo>
                    <a:pt x="1309" y="1747"/>
                  </a:lnTo>
                  <a:lnTo>
                    <a:pt x="1309" y="1747"/>
                  </a:lnTo>
                  <a:lnTo>
                    <a:pt x="1309" y="1761"/>
                  </a:lnTo>
                  <a:lnTo>
                    <a:pt x="1310" y="1773"/>
                  </a:lnTo>
                  <a:lnTo>
                    <a:pt x="1312" y="1785"/>
                  </a:lnTo>
                  <a:lnTo>
                    <a:pt x="1314" y="1796"/>
                  </a:lnTo>
                  <a:lnTo>
                    <a:pt x="1318" y="1807"/>
                  </a:lnTo>
                  <a:lnTo>
                    <a:pt x="1321" y="1817"/>
                  </a:lnTo>
                  <a:lnTo>
                    <a:pt x="1327" y="1826"/>
                  </a:lnTo>
                  <a:lnTo>
                    <a:pt x="1331" y="1834"/>
                  </a:lnTo>
                  <a:lnTo>
                    <a:pt x="1338" y="1841"/>
                  </a:lnTo>
                  <a:lnTo>
                    <a:pt x="1343" y="1847"/>
                  </a:lnTo>
                  <a:lnTo>
                    <a:pt x="1351" y="1853"/>
                  </a:lnTo>
                  <a:lnTo>
                    <a:pt x="1359" y="1857"/>
                  </a:lnTo>
                  <a:lnTo>
                    <a:pt x="1366" y="1860"/>
                  </a:lnTo>
                  <a:lnTo>
                    <a:pt x="1375" y="1864"/>
                  </a:lnTo>
                  <a:lnTo>
                    <a:pt x="1385" y="1865"/>
                  </a:lnTo>
                  <a:lnTo>
                    <a:pt x="1395" y="1865"/>
                  </a:lnTo>
                  <a:lnTo>
                    <a:pt x="1395" y="1865"/>
                  </a:lnTo>
                  <a:lnTo>
                    <a:pt x="1402" y="1865"/>
                  </a:lnTo>
                  <a:lnTo>
                    <a:pt x="1408" y="1864"/>
                  </a:lnTo>
                  <a:lnTo>
                    <a:pt x="1415" y="1862"/>
                  </a:lnTo>
                  <a:lnTo>
                    <a:pt x="1421" y="1860"/>
                  </a:lnTo>
                  <a:lnTo>
                    <a:pt x="1428" y="1857"/>
                  </a:lnTo>
                  <a:lnTo>
                    <a:pt x="1434" y="1853"/>
                  </a:lnTo>
                  <a:lnTo>
                    <a:pt x="1439" y="1849"/>
                  </a:lnTo>
                  <a:lnTo>
                    <a:pt x="1445" y="1844"/>
                  </a:lnTo>
                  <a:lnTo>
                    <a:pt x="1445" y="1849"/>
                  </a:lnTo>
                  <a:lnTo>
                    <a:pt x="1445" y="1849"/>
                  </a:lnTo>
                  <a:lnTo>
                    <a:pt x="1445" y="1858"/>
                  </a:lnTo>
                  <a:lnTo>
                    <a:pt x="1444" y="1868"/>
                  </a:lnTo>
                  <a:lnTo>
                    <a:pt x="1441" y="1878"/>
                  </a:lnTo>
                  <a:lnTo>
                    <a:pt x="1439" y="1882"/>
                  </a:lnTo>
                  <a:lnTo>
                    <a:pt x="1436" y="1887"/>
                  </a:lnTo>
                  <a:lnTo>
                    <a:pt x="1433" y="1891"/>
                  </a:lnTo>
                  <a:lnTo>
                    <a:pt x="1428" y="1896"/>
                  </a:lnTo>
                  <a:lnTo>
                    <a:pt x="1421" y="1899"/>
                  </a:lnTo>
                  <a:lnTo>
                    <a:pt x="1415" y="1901"/>
                  </a:lnTo>
                  <a:lnTo>
                    <a:pt x="1407" y="1904"/>
                  </a:lnTo>
                  <a:lnTo>
                    <a:pt x="1397" y="1905"/>
                  </a:lnTo>
                  <a:lnTo>
                    <a:pt x="1386" y="1908"/>
                  </a:lnTo>
                  <a:lnTo>
                    <a:pt x="1374" y="1908"/>
                  </a:lnTo>
                  <a:lnTo>
                    <a:pt x="1372" y="1908"/>
                  </a:lnTo>
                  <a:lnTo>
                    <a:pt x="1391" y="1951"/>
                  </a:lnTo>
                  <a:lnTo>
                    <a:pt x="1392" y="1951"/>
                  </a:lnTo>
                  <a:lnTo>
                    <a:pt x="1392" y="1951"/>
                  </a:lnTo>
                  <a:lnTo>
                    <a:pt x="1405" y="1951"/>
                  </a:lnTo>
                  <a:lnTo>
                    <a:pt x="1417" y="1948"/>
                  </a:lnTo>
                  <a:lnTo>
                    <a:pt x="1429" y="1946"/>
                  </a:lnTo>
                  <a:lnTo>
                    <a:pt x="1439" y="1943"/>
                  </a:lnTo>
                  <a:lnTo>
                    <a:pt x="1449" y="1940"/>
                  </a:lnTo>
                  <a:lnTo>
                    <a:pt x="1458" y="1935"/>
                  </a:lnTo>
                  <a:lnTo>
                    <a:pt x="1466" y="1929"/>
                  </a:lnTo>
                  <a:lnTo>
                    <a:pt x="1473" y="1923"/>
                  </a:lnTo>
                  <a:lnTo>
                    <a:pt x="1480" y="1915"/>
                  </a:lnTo>
                  <a:lnTo>
                    <a:pt x="1484" y="1907"/>
                  </a:lnTo>
                  <a:lnTo>
                    <a:pt x="1490" y="1898"/>
                  </a:lnTo>
                  <a:lnTo>
                    <a:pt x="1493" y="1888"/>
                  </a:lnTo>
                  <a:lnTo>
                    <a:pt x="1497" y="1877"/>
                  </a:lnTo>
                  <a:lnTo>
                    <a:pt x="1499" y="1866"/>
                  </a:lnTo>
                  <a:lnTo>
                    <a:pt x="1500" y="1854"/>
                  </a:lnTo>
                  <a:lnTo>
                    <a:pt x="1500" y="1839"/>
                  </a:lnTo>
                  <a:lnTo>
                    <a:pt x="1500" y="1639"/>
                  </a:lnTo>
                  <a:lnTo>
                    <a:pt x="1445" y="1639"/>
                  </a:lnTo>
                  <a:lnTo>
                    <a:pt x="1445" y="1654"/>
                  </a:lnTo>
                  <a:close/>
                  <a:moveTo>
                    <a:pt x="1445" y="1706"/>
                  </a:moveTo>
                  <a:lnTo>
                    <a:pt x="1445" y="1793"/>
                  </a:lnTo>
                  <a:lnTo>
                    <a:pt x="1445" y="1793"/>
                  </a:lnTo>
                  <a:lnTo>
                    <a:pt x="1438" y="1801"/>
                  </a:lnTo>
                  <a:lnTo>
                    <a:pt x="1429" y="1808"/>
                  </a:lnTo>
                  <a:lnTo>
                    <a:pt x="1425" y="1811"/>
                  </a:lnTo>
                  <a:lnTo>
                    <a:pt x="1419" y="1813"/>
                  </a:lnTo>
                  <a:lnTo>
                    <a:pt x="1413" y="1814"/>
                  </a:lnTo>
                  <a:lnTo>
                    <a:pt x="1406" y="1815"/>
                  </a:lnTo>
                  <a:lnTo>
                    <a:pt x="1406" y="1815"/>
                  </a:lnTo>
                  <a:lnTo>
                    <a:pt x="1398" y="1814"/>
                  </a:lnTo>
                  <a:lnTo>
                    <a:pt x="1392" y="1812"/>
                  </a:lnTo>
                  <a:lnTo>
                    <a:pt x="1384" y="1807"/>
                  </a:lnTo>
                  <a:lnTo>
                    <a:pt x="1378" y="1802"/>
                  </a:lnTo>
                  <a:lnTo>
                    <a:pt x="1373" y="1793"/>
                  </a:lnTo>
                  <a:lnTo>
                    <a:pt x="1369" y="1781"/>
                  </a:lnTo>
                  <a:lnTo>
                    <a:pt x="1365" y="1765"/>
                  </a:lnTo>
                  <a:lnTo>
                    <a:pt x="1364" y="1746"/>
                  </a:lnTo>
                  <a:lnTo>
                    <a:pt x="1364" y="1746"/>
                  </a:lnTo>
                  <a:lnTo>
                    <a:pt x="1365" y="1728"/>
                  </a:lnTo>
                  <a:lnTo>
                    <a:pt x="1369" y="1715"/>
                  </a:lnTo>
                  <a:lnTo>
                    <a:pt x="1373" y="1704"/>
                  </a:lnTo>
                  <a:lnTo>
                    <a:pt x="1378" y="1696"/>
                  </a:lnTo>
                  <a:lnTo>
                    <a:pt x="1384" y="1689"/>
                  </a:lnTo>
                  <a:lnTo>
                    <a:pt x="1392" y="1686"/>
                  </a:lnTo>
                  <a:lnTo>
                    <a:pt x="1398" y="1684"/>
                  </a:lnTo>
                  <a:lnTo>
                    <a:pt x="1406" y="1684"/>
                  </a:lnTo>
                  <a:lnTo>
                    <a:pt x="1406" y="1684"/>
                  </a:lnTo>
                  <a:lnTo>
                    <a:pt x="1413" y="1684"/>
                  </a:lnTo>
                  <a:lnTo>
                    <a:pt x="1419" y="1686"/>
                  </a:lnTo>
                  <a:lnTo>
                    <a:pt x="1426" y="1688"/>
                  </a:lnTo>
                  <a:lnTo>
                    <a:pt x="1430" y="1690"/>
                  </a:lnTo>
                  <a:lnTo>
                    <a:pt x="1435" y="1695"/>
                  </a:lnTo>
                  <a:lnTo>
                    <a:pt x="1439" y="1698"/>
                  </a:lnTo>
                  <a:lnTo>
                    <a:pt x="1445" y="1706"/>
                  </a:lnTo>
                  <a:lnTo>
                    <a:pt x="1445" y="1706"/>
                  </a:lnTo>
                  <a:close/>
                  <a:moveTo>
                    <a:pt x="1671" y="1693"/>
                  </a:moveTo>
                  <a:lnTo>
                    <a:pt x="1671" y="1693"/>
                  </a:lnTo>
                  <a:lnTo>
                    <a:pt x="1684" y="1686"/>
                  </a:lnTo>
                  <a:lnTo>
                    <a:pt x="1697" y="1682"/>
                  </a:lnTo>
                  <a:lnTo>
                    <a:pt x="1712" y="1678"/>
                  </a:lnTo>
                  <a:lnTo>
                    <a:pt x="1727" y="1677"/>
                  </a:lnTo>
                  <a:lnTo>
                    <a:pt x="1727" y="1677"/>
                  </a:lnTo>
                  <a:lnTo>
                    <a:pt x="1737" y="1678"/>
                  </a:lnTo>
                  <a:lnTo>
                    <a:pt x="1745" y="1679"/>
                  </a:lnTo>
                  <a:lnTo>
                    <a:pt x="1751" y="1682"/>
                  </a:lnTo>
                  <a:lnTo>
                    <a:pt x="1757" y="1686"/>
                  </a:lnTo>
                  <a:lnTo>
                    <a:pt x="1761" y="1690"/>
                  </a:lnTo>
                  <a:lnTo>
                    <a:pt x="1765" y="1696"/>
                  </a:lnTo>
                  <a:lnTo>
                    <a:pt x="1767" y="1701"/>
                  </a:lnTo>
                  <a:lnTo>
                    <a:pt x="1767" y="1709"/>
                  </a:lnTo>
                  <a:lnTo>
                    <a:pt x="1767" y="1725"/>
                  </a:lnTo>
                  <a:lnTo>
                    <a:pt x="1767" y="1725"/>
                  </a:lnTo>
                  <a:lnTo>
                    <a:pt x="1757" y="1720"/>
                  </a:lnTo>
                  <a:lnTo>
                    <a:pt x="1745" y="1717"/>
                  </a:lnTo>
                  <a:lnTo>
                    <a:pt x="1733" y="1715"/>
                  </a:lnTo>
                  <a:lnTo>
                    <a:pt x="1719" y="1714"/>
                  </a:lnTo>
                  <a:lnTo>
                    <a:pt x="1719" y="1714"/>
                  </a:lnTo>
                  <a:lnTo>
                    <a:pt x="1704" y="1715"/>
                  </a:lnTo>
                  <a:lnTo>
                    <a:pt x="1689" y="1718"/>
                  </a:lnTo>
                  <a:lnTo>
                    <a:pt x="1674" y="1722"/>
                  </a:lnTo>
                  <a:lnTo>
                    <a:pt x="1667" y="1726"/>
                  </a:lnTo>
                  <a:lnTo>
                    <a:pt x="1660" y="1730"/>
                  </a:lnTo>
                  <a:lnTo>
                    <a:pt x="1654" y="1734"/>
                  </a:lnTo>
                  <a:lnTo>
                    <a:pt x="1649" y="1740"/>
                  </a:lnTo>
                  <a:lnTo>
                    <a:pt x="1643" y="1746"/>
                  </a:lnTo>
                  <a:lnTo>
                    <a:pt x="1639" y="1752"/>
                  </a:lnTo>
                  <a:lnTo>
                    <a:pt x="1636" y="1760"/>
                  </a:lnTo>
                  <a:lnTo>
                    <a:pt x="1633" y="1769"/>
                  </a:lnTo>
                  <a:lnTo>
                    <a:pt x="1632" y="1778"/>
                  </a:lnTo>
                  <a:lnTo>
                    <a:pt x="1631" y="1786"/>
                  </a:lnTo>
                  <a:lnTo>
                    <a:pt x="1631" y="1786"/>
                  </a:lnTo>
                  <a:lnTo>
                    <a:pt x="1632" y="1797"/>
                  </a:lnTo>
                  <a:lnTo>
                    <a:pt x="1633" y="1807"/>
                  </a:lnTo>
                  <a:lnTo>
                    <a:pt x="1636" y="1815"/>
                  </a:lnTo>
                  <a:lnTo>
                    <a:pt x="1639" y="1824"/>
                  </a:lnTo>
                  <a:lnTo>
                    <a:pt x="1642" y="1830"/>
                  </a:lnTo>
                  <a:lnTo>
                    <a:pt x="1648" y="1837"/>
                  </a:lnTo>
                  <a:lnTo>
                    <a:pt x="1652" y="1843"/>
                  </a:lnTo>
                  <a:lnTo>
                    <a:pt x="1659" y="1848"/>
                  </a:lnTo>
                  <a:lnTo>
                    <a:pt x="1664" y="1853"/>
                  </a:lnTo>
                  <a:lnTo>
                    <a:pt x="1671" y="1856"/>
                  </a:lnTo>
                  <a:lnTo>
                    <a:pt x="1685" y="1861"/>
                  </a:lnTo>
                  <a:lnTo>
                    <a:pt x="1700" y="1865"/>
                  </a:lnTo>
                  <a:lnTo>
                    <a:pt x="1714" y="1866"/>
                  </a:lnTo>
                  <a:lnTo>
                    <a:pt x="1714" y="1866"/>
                  </a:lnTo>
                  <a:lnTo>
                    <a:pt x="1726" y="1864"/>
                  </a:lnTo>
                  <a:lnTo>
                    <a:pt x="1734" y="1862"/>
                  </a:lnTo>
                  <a:lnTo>
                    <a:pt x="1740" y="1860"/>
                  </a:lnTo>
                  <a:lnTo>
                    <a:pt x="1748" y="1857"/>
                  </a:lnTo>
                  <a:lnTo>
                    <a:pt x="1755" y="1853"/>
                  </a:lnTo>
                  <a:lnTo>
                    <a:pt x="1761" y="1848"/>
                  </a:lnTo>
                  <a:lnTo>
                    <a:pt x="1767" y="1843"/>
                  </a:lnTo>
                  <a:lnTo>
                    <a:pt x="1767" y="1860"/>
                  </a:lnTo>
                  <a:lnTo>
                    <a:pt x="1822" y="1860"/>
                  </a:lnTo>
                  <a:lnTo>
                    <a:pt x="1822" y="1710"/>
                  </a:lnTo>
                  <a:lnTo>
                    <a:pt x="1822" y="1710"/>
                  </a:lnTo>
                  <a:lnTo>
                    <a:pt x="1822" y="1701"/>
                  </a:lnTo>
                  <a:lnTo>
                    <a:pt x="1821" y="1694"/>
                  </a:lnTo>
                  <a:lnTo>
                    <a:pt x="1819" y="1686"/>
                  </a:lnTo>
                  <a:lnTo>
                    <a:pt x="1817" y="1678"/>
                  </a:lnTo>
                  <a:lnTo>
                    <a:pt x="1812" y="1672"/>
                  </a:lnTo>
                  <a:lnTo>
                    <a:pt x="1809" y="1665"/>
                  </a:lnTo>
                  <a:lnTo>
                    <a:pt x="1803" y="1659"/>
                  </a:lnTo>
                  <a:lnTo>
                    <a:pt x="1798" y="1654"/>
                  </a:lnTo>
                  <a:lnTo>
                    <a:pt x="1792" y="1650"/>
                  </a:lnTo>
                  <a:lnTo>
                    <a:pt x="1786" y="1645"/>
                  </a:lnTo>
                  <a:lnTo>
                    <a:pt x="1778" y="1642"/>
                  </a:lnTo>
                  <a:lnTo>
                    <a:pt x="1770" y="1639"/>
                  </a:lnTo>
                  <a:lnTo>
                    <a:pt x="1761" y="1636"/>
                  </a:lnTo>
                  <a:lnTo>
                    <a:pt x="1753" y="1635"/>
                  </a:lnTo>
                  <a:lnTo>
                    <a:pt x="1743" y="1634"/>
                  </a:lnTo>
                  <a:lnTo>
                    <a:pt x="1733" y="1633"/>
                  </a:lnTo>
                  <a:lnTo>
                    <a:pt x="1733" y="1633"/>
                  </a:lnTo>
                  <a:lnTo>
                    <a:pt x="1721" y="1634"/>
                  </a:lnTo>
                  <a:lnTo>
                    <a:pt x="1711" y="1634"/>
                  </a:lnTo>
                  <a:lnTo>
                    <a:pt x="1700" y="1636"/>
                  </a:lnTo>
                  <a:lnTo>
                    <a:pt x="1689" y="1639"/>
                  </a:lnTo>
                  <a:lnTo>
                    <a:pt x="1679" y="1642"/>
                  </a:lnTo>
                  <a:lnTo>
                    <a:pt x="1669" y="1645"/>
                  </a:lnTo>
                  <a:lnTo>
                    <a:pt x="1659" y="1650"/>
                  </a:lnTo>
                  <a:lnTo>
                    <a:pt x="1649" y="1655"/>
                  </a:lnTo>
                  <a:lnTo>
                    <a:pt x="1671" y="1693"/>
                  </a:lnTo>
                  <a:close/>
                  <a:moveTo>
                    <a:pt x="1686" y="1786"/>
                  </a:moveTo>
                  <a:lnTo>
                    <a:pt x="1686" y="1786"/>
                  </a:lnTo>
                  <a:lnTo>
                    <a:pt x="1686" y="1780"/>
                  </a:lnTo>
                  <a:lnTo>
                    <a:pt x="1689" y="1773"/>
                  </a:lnTo>
                  <a:lnTo>
                    <a:pt x="1692" y="1768"/>
                  </a:lnTo>
                  <a:lnTo>
                    <a:pt x="1696" y="1763"/>
                  </a:lnTo>
                  <a:lnTo>
                    <a:pt x="1702" y="1760"/>
                  </a:lnTo>
                  <a:lnTo>
                    <a:pt x="1708" y="1758"/>
                  </a:lnTo>
                  <a:lnTo>
                    <a:pt x="1716" y="1755"/>
                  </a:lnTo>
                  <a:lnTo>
                    <a:pt x="1724" y="1755"/>
                  </a:lnTo>
                  <a:lnTo>
                    <a:pt x="1724" y="1755"/>
                  </a:lnTo>
                  <a:lnTo>
                    <a:pt x="1736" y="1755"/>
                  </a:lnTo>
                  <a:lnTo>
                    <a:pt x="1747" y="1758"/>
                  </a:lnTo>
                  <a:lnTo>
                    <a:pt x="1757" y="1761"/>
                  </a:lnTo>
                  <a:lnTo>
                    <a:pt x="1767" y="1766"/>
                  </a:lnTo>
                  <a:lnTo>
                    <a:pt x="1767" y="1796"/>
                  </a:lnTo>
                  <a:lnTo>
                    <a:pt x="1767" y="1796"/>
                  </a:lnTo>
                  <a:lnTo>
                    <a:pt x="1765" y="1801"/>
                  </a:lnTo>
                  <a:lnTo>
                    <a:pt x="1760" y="1805"/>
                  </a:lnTo>
                  <a:lnTo>
                    <a:pt x="1756" y="1810"/>
                  </a:lnTo>
                  <a:lnTo>
                    <a:pt x="1750" y="1813"/>
                  </a:lnTo>
                  <a:lnTo>
                    <a:pt x="1745" y="1816"/>
                  </a:lnTo>
                  <a:lnTo>
                    <a:pt x="1738" y="1818"/>
                  </a:lnTo>
                  <a:lnTo>
                    <a:pt x="1732" y="1819"/>
                  </a:lnTo>
                  <a:lnTo>
                    <a:pt x="1724" y="1821"/>
                  </a:lnTo>
                  <a:lnTo>
                    <a:pt x="1724" y="1821"/>
                  </a:lnTo>
                  <a:lnTo>
                    <a:pt x="1716" y="1819"/>
                  </a:lnTo>
                  <a:lnTo>
                    <a:pt x="1708" y="1817"/>
                  </a:lnTo>
                  <a:lnTo>
                    <a:pt x="1702" y="1815"/>
                  </a:lnTo>
                  <a:lnTo>
                    <a:pt x="1696" y="1811"/>
                  </a:lnTo>
                  <a:lnTo>
                    <a:pt x="1692" y="1806"/>
                  </a:lnTo>
                  <a:lnTo>
                    <a:pt x="1689" y="1801"/>
                  </a:lnTo>
                  <a:lnTo>
                    <a:pt x="1687" y="1794"/>
                  </a:lnTo>
                  <a:lnTo>
                    <a:pt x="1686" y="1786"/>
                  </a:lnTo>
                  <a:lnTo>
                    <a:pt x="1686" y="1786"/>
                  </a:lnTo>
                  <a:close/>
                  <a:moveTo>
                    <a:pt x="2333" y="1796"/>
                  </a:moveTo>
                  <a:lnTo>
                    <a:pt x="2333" y="1796"/>
                  </a:lnTo>
                  <a:lnTo>
                    <a:pt x="2325" y="1803"/>
                  </a:lnTo>
                  <a:lnTo>
                    <a:pt x="2315" y="1808"/>
                  </a:lnTo>
                  <a:lnTo>
                    <a:pt x="2310" y="1811"/>
                  </a:lnTo>
                  <a:lnTo>
                    <a:pt x="2303" y="1813"/>
                  </a:lnTo>
                  <a:lnTo>
                    <a:pt x="2297" y="1814"/>
                  </a:lnTo>
                  <a:lnTo>
                    <a:pt x="2290" y="1815"/>
                  </a:lnTo>
                  <a:lnTo>
                    <a:pt x="2290" y="1815"/>
                  </a:lnTo>
                  <a:lnTo>
                    <a:pt x="2285" y="1814"/>
                  </a:lnTo>
                  <a:lnTo>
                    <a:pt x="2278" y="1814"/>
                  </a:lnTo>
                  <a:lnTo>
                    <a:pt x="2270" y="1812"/>
                  </a:lnTo>
                  <a:lnTo>
                    <a:pt x="2261" y="1807"/>
                  </a:lnTo>
                  <a:lnTo>
                    <a:pt x="2254" y="1802"/>
                  </a:lnTo>
                  <a:lnTo>
                    <a:pt x="2250" y="1797"/>
                  </a:lnTo>
                  <a:lnTo>
                    <a:pt x="2247" y="1793"/>
                  </a:lnTo>
                  <a:lnTo>
                    <a:pt x="2245" y="1787"/>
                  </a:lnTo>
                  <a:lnTo>
                    <a:pt x="2243" y="1781"/>
                  </a:lnTo>
                  <a:lnTo>
                    <a:pt x="2242" y="1774"/>
                  </a:lnTo>
                  <a:lnTo>
                    <a:pt x="2240" y="1766"/>
                  </a:lnTo>
                  <a:lnTo>
                    <a:pt x="2376" y="1766"/>
                  </a:lnTo>
                  <a:lnTo>
                    <a:pt x="2376" y="1766"/>
                  </a:lnTo>
                  <a:lnTo>
                    <a:pt x="2377" y="1750"/>
                  </a:lnTo>
                  <a:lnTo>
                    <a:pt x="2377" y="1750"/>
                  </a:lnTo>
                  <a:lnTo>
                    <a:pt x="2377" y="1737"/>
                  </a:lnTo>
                  <a:lnTo>
                    <a:pt x="2375" y="1725"/>
                  </a:lnTo>
                  <a:lnTo>
                    <a:pt x="2374" y="1712"/>
                  </a:lnTo>
                  <a:lnTo>
                    <a:pt x="2371" y="1701"/>
                  </a:lnTo>
                  <a:lnTo>
                    <a:pt x="2367" y="1691"/>
                  </a:lnTo>
                  <a:lnTo>
                    <a:pt x="2363" y="1682"/>
                  </a:lnTo>
                  <a:lnTo>
                    <a:pt x="2357" y="1673"/>
                  </a:lnTo>
                  <a:lnTo>
                    <a:pt x="2352" y="1665"/>
                  </a:lnTo>
                  <a:lnTo>
                    <a:pt x="2345" y="1657"/>
                  </a:lnTo>
                  <a:lnTo>
                    <a:pt x="2339" y="1652"/>
                  </a:lnTo>
                  <a:lnTo>
                    <a:pt x="2331" y="1646"/>
                  </a:lnTo>
                  <a:lnTo>
                    <a:pt x="2322" y="1642"/>
                  </a:lnTo>
                  <a:lnTo>
                    <a:pt x="2313" y="1639"/>
                  </a:lnTo>
                  <a:lnTo>
                    <a:pt x="2304" y="1635"/>
                  </a:lnTo>
                  <a:lnTo>
                    <a:pt x="2294" y="1634"/>
                  </a:lnTo>
                  <a:lnTo>
                    <a:pt x="2283" y="1633"/>
                  </a:lnTo>
                  <a:lnTo>
                    <a:pt x="2283" y="1633"/>
                  </a:lnTo>
                  <a:lnTo>
                    <a:pt x="2274" y="1634"/>
                  </a:lnTo>
                  <a:lnTo>
                    <a:pt x="2264" y="1635"/>
                  </a:lnTo>
                  <a:lnTo>
                    <a:pt x="2254" y="1639"/>
                  </a:lnTo>
                  <a:lnTo>
                    <a:pt x="2244" y="1642"/>
                  </a:lnTo>
                  <a:lnTo>
                    <a:pt x="2235" y="1646"/>
                  </a:lnTo>
                  <a:lnTo>
                    <a:pt x="2227" y="1653"/>
                  </a:lnTo>
                  <a:lnTo>
                    <a:pt x="2219" y="1658"/>
                  </a:lnTo>
                  <a:lnTo>
                    <a:pt x="2213" y="1666"/>
                  </a:lnTo>
                  <a:lnTo>
                    <a:pt x="2206" y="1674"/>
                  </a:lnTo>
                  <a:lnTo>
                    <a:pt x="2201" y="1683"/>
                  </a:lnTo>
                  <a:lnTo>
                    <a:pt x="2196" y="1693"/>
                  </a:lnTo>
                  <a:lnTo>
                    <a:pt x="2192" y="1703"/>
                  </a:lnTo>
                  <a:lnTo>
                    <a:pt x="2189" y="1714"/>
                  </a:lnTo>
                  <a:lnTo>
                    <a:pt x="2186" y="1726"/>
                  </a:lnTo>
                  <a:lnTo>
                    <a:pt x="2185" y="1737"/>
                  </a:lnTo>
                  <a:lnTo>
                    <a:pt x="2184" y="1750"/>
                  </a:lnTo>
                  <a:lnTo>
                    <a:pt x="2184" y="1750"/>
                  </a:lnTo>
                  <a:lnTo>
                    <a:pt x="2185" y="1762"/>
                  </a:lnTo>
                  <a:lnTo>
                    <a:pt x="2186" y="1774"/>
                  </a:lnTo>
                  <a:lnTo>
                    <a:pt x="2189" y="1786"/>
                  </a:lnTo>
                  <a:lnTo>
                    <a:pt x="2192" y="1797"/>
                  </a:lnTo>
                  <a:lnTo>
                    <a:pt x="2196" y="1807"/>
                  </a:lnTo>
                  <a:lnTo>
                    <a:pt x="2201" y="1817"/>
                  </a:lnTo>
                  <a:lnTo>
                    <a:pt x="2206" y="1826"/>
                  </a:lnTo>
                  <a:lnTo>
                    <a:pt x="2213" y="1834"/>
                  </a:lnTo>
                  <a:lnTo>
                    <a:pt x="2221" y="1840"/>
                  </a:lnTo>
                  <a:lnTo>
                    <a:pt x="2228" y="1847"/>
                  </a:lnTo>
                  <a:lnTo>
                    <a:pt x="2237" y="1853"/>
                  </a:lnTo>
                  <a:lnTo>
                    <a:pt x="2246" y="1857"/>
                  </a:lnTo>
                  <a:lnTo>
                    <a:pt x="2256" y="1860"/>
                  </a:lnTo>
                  <a:lnTo>
                    <a:pt x="2267" y="1864"/>
                  </a:lnTo>
                  <a:lnTo>
                    <a:pt x="2278" y="1865"/>
                  </a:lnTo>
                  <a:lnTo>
                    <a:pt x="2290" y="1866"/>
                  </a:lnTo>
                  <a:lnTo>
                    <a:pt x="2290" y="1866"/>
                  </a:lnTo>
                  <a:lnTo>
                    <a:pt x="2301" y="1865"/>
                  </a:lnTo>
                  <a:lnTo>
                    <a:pt x="2311" y="1864"/>
                  </a:lnTo>
                  <a:lnTo>
                    <a:pt x="2322" y="1860"/>
                  </a:lnTo>
                  <a:lnTo>
                    <a:pt x="2332" y="1857"/>
                  </a:lnTo>
                  <a:lnTo>
                    <a:pt x="2342" y="1851"/>
                  </a:lnTo>
                  <a:lnTo>
                    <a:pt x="2351" y="1846"/>
                  </a:lnTo>
                  <a:lnTo>
                    <a:pt x="2360" y="1838"/>
                  </a:lnTo>
                  <a:lnTo>
                    <a:pt x="2368" y="1830"/>
                  </a:lnTo>
                  <a:lnTo>
                    <a:pt x="2333" y="1796"/>
                  </a:lnTo>
                  <a:close/>
                  <a:moveTo>
                    <a:pt x="2242" y="1726"/>
                  </a:moveTo>
                  <a:lnTo>
                    <a:pt x="2242" y="1726"/>
                  </a:lnTo>
                  <a:lnTo>
                    <a:pt x="2243" y="1716"/>
                  </a:lnTo>
                  <a:lnTo>
                    <a:pt x="2245" y="1707"/>
                  </a:lnTo>
                  <a:lnTo>
                    <a:pt x="2248" y="1699"/>
                  </a:lnTo>
                  <a:lnTo>
                    <a:pt x="2254" y="1693"/>
                  </a:lnTo>
                  <a:lnTo>
                    <a:pt x="2259" y="1687"/>
                  </a:lnTo>
                  <a:lnTo>
                    <a:pt x="2266" y="1684"/>
                  </a:lnTo>
                  <a:lnTo>
                    <a:pt x="2274" y="1680"/>
                  </a:lnTo>
                  <a:lnTo>
                    <a:pt x="2282" y="1680"/>
                  </a:lnTo>
                  <a:lnTo>
                    <a:pt x="2282" y="1680"/>
                  </a:lnTo>
                  <a:lnTo>
                    <a:pt x="2292" y="1682"/>
                  </a:lnTo>
                  <a:lnTo>
                    <a:pt x="2301" y="1684"/>
                  </a:lnTo>
                  <a:lnTo>
                    <a:pt x="2308" y="1688"/>
                  </a:lnTo>
                  <a:lnTo>
                    <a:pt x="2313" y="1695"/>
                  </a:lnTo>
                  <a:lnTo>
                    <a:pt x="2318" y="1701"/>
                  </a:lnTo>
                  <a:lnTo>
                    <a:pt x="2321" y="1709"/>
                  </a:lnTo>
                  <a:lnTo>
                    <a:pt x="2323" y="1718"/>
                  </a:lnTo>
                  <a:lnTo>
                    <a:pt x="2324" y="1726"/>
                  </a:lnTo>
                  <a:lnTo>
                    <a:pt x="2242" y="1726"/>
                  </a:lnTo>
                  <a:close/>
                  <a:moveTo>
                    <a:pt x="2864" y="1796"/>
                  </a:moveTo>
                  <a:lnTo>
                    <a:pt x="2864" y="1796"/>
                  </a:lnTo>
                  <a:lnTo>
                    <a:pt x="2855" y="1803"/>
                  </a:lnTo>
                  <a:lnTo>
                    <a:pt x="2846" y="1808"/>
                  </a:lnTo>
                  <a:lnTo>
                    <a:pt x="2840" y="1811"/>
                  </a:lnTo>
                  <a:lnTo>
                    <a:pt x="2834" y="1813"/>
                  </a:lnTo>
                  <a:lnTo>
                    <a:pt x="2828" y="1814"/>
                  </a:lnTo>
                  <a:lnTo>
                    <a:pt x="2820" y="1815"/>
                  </a:lnTo>
                  <a:lnTo>
                    <a:pt x="2820" y="1815"/>
                  </a:lnTo>
                  <a:lnTo>
                    <a:pt x="2814" y="1814"/>
                  </a:lnTo>
                  <a:lnTo>
                    <a:pt x="2808" y="1814"/>
                  </a:lnTo>
                  <a:lnTo>
                    <a:pt x="2800" y="1812"/>
                  </a:lnTo>
                  <a:lnTo>
                    <a:pt x="2792" y="1807"/>
                  </a:lnTo>
                  <a:lnTo>
                    <a:pt x="2784" y="1802"/>
                  </a:lnTo>
                  <a:lnTo>
                    <a:pt x="2781" y="1797"/>
                  </a:lnTo>
                  <a:lnTo>
                    <a:pt x="2778" y="1793"/>
                  </a:lnTo>
                  <a:lnTo>
                    <a:pt x="2776" y="1787"/>
                  </a:lnTo>
                  <a:lnTo>
                    <a:pt x="2773" y="1781"/>
                  </a:lnTo>
                  <a:lnTo>
                    <a:pt x="2771" y="1774"/>
                  </a:lnTo>
                  <a:lnTo>
                    <a:pt x="2770" y="1766"/>
                  </a:lnTo>
                  <a:lnTo>
                    <a:pt x="2907" y="1766"/>
                  </a:lnTo>
                  <a:lnTo>
                    <a:pt x="2907" y="1766"/>
                  </a:lnTo>
                  <a:lnTo>
                    <a:pt x="2908" y="1750"/>
                  </a:lnTo>
                  <a:lnTo>
                    <a:pt x="2908" y="1750"/>
                  </a:lnTo>
                  <a:lnTo>
                    <a:pt x="2907" y="1737"/>
                  </a:lnTo>
                  <a:lnTo>
                    <a:pt x="2906" y="1725"/>
                  </a:lnTo>
                  <a:lnTo>
                    <a:pt x="2904" y="1712"/>
                  </a:lnTo>
                  <a:lnTo>
                    <a:pt x="2901" y="1701"/>
                  </a:lnTo>
                  <a:lnTo>
                    <a:pt x="2897" y="1691"/>
                  </a:lnTo>
                  <a:lnTo>
                    <a:pt x="2893" y="1682"/>
                  </a:lnTo>
                  <a:lnTo>
                    <a:pt x="2888" y="1673"/>
                  </a:lnTo>
                  <a:lnTo>
                    <a:pt x="2883" y="1665"/>
                  </a:lnTo>
                  <a:lnTo>
                    <a:pt x="2876" y="1657"/>
                  </a:lnTo>
                  <a:lnTo>
                    <a:pt x="2868" y="1652"/>
                  </a:lnTo>
                  <a:lnTo>
                    <a:pt x="2861" y="1646"/>
                  </a:lnTo>
                  <a:lnTo>
                    <a:pt x="2853" y="1642"/>
                  </a:lnTo>
                  <a:lnTo>
                    <a:pt x="2844" y="1639"/>
                  </a:lnTo>
                  <a:lnTo>
                    <a:pt x="2834" y="1635"/>
                  </a:lnTo>
                  <a:lnTo>
                    <a:pt x="2824" y="1634"/>
                  </a:lnTo>
                  <a:lnTo>
                    <a:pt x="2814" y="1633"/>
                  </a:lnTo>
                  <a:lnTo>
                    <a:pt x="2814" y="1633"/>
                  </a:lnTo>
                  <a:lnTo>
                    <a:pt x="2803" y="1634"/>
                  </a:lnTo>
                  <a:lnTo>
                    <a:pt x="2793" y="1635"/>
                  </a:lnTo>
                  <a:lnTo>
                    <a:pt x="2783" y="1639"/>
                  </a:lnTo>
                  <a:lnTo>
                    <a:pt x="2775" y="1642"/>
                  </a:lnTo>
                  <a:lnTo>
                    <a:pt x="2766" y="1646"/>
                  </a:lnTo>
                  <a:lnTo>
                    <a:pt x="2757" y="1653"/>
                  </a:lnTo>
                  <a:lnTo>
                    <a:pt x="2750" y="1658"/>
                  </a:lnTo>
                  <a:lnTo>
                    <a:pt x="2743" y="1666"/>
                  </a:lnTo>
                  <a:lnTo>
                    <a:pt x="2736" y="1674"/>
                  </a:lnTo>
                  <a:lnTo>
                    <a:pt x="2730" y="1683"/>
                  </a:lnTo>
                  <a:lnTo>
                    <a:pt x="2726" y="1693"/>
                  </a:lnTo>
                  <a:lnTo>
                    <a:pt x="2722" y="1703"/>
                  </a:lnTo>
                  <a:lnTo>
                    <a:pt x="2719" y="1714"/>
                  </a:lnTo>
                  <a:lnTo>
                    <a:pt x="2716" y="1726"/>
                  </a:lnTo>
                  <a:lnTo>
                    <a:pt x="2715" y="1737"/>
                  </a:lnTo>
                  <a:lnTo>
                    <a:pt x="2715" y="1750"/>
                  </a:lnTo>
                  <a:lnTo>
                    <a:pt x="2715" y="1750"/>
                  </a:lnTo>
                  <a:lnTo>
                    <a:pt x="2715" y="1762"/>
                  </a:lnTo>
                  <a:lnTo>
                    <a:pt x="2716" y="1774"/>
                  </a:lnTo>
                  <a:lnTo>
                    <a:pt x="2718" y="1786"/>
                  </a:lnTo>
                  <a:lnTo>
                    <a:pt x="2722" y="1797"/>
                  </a:lnTo>
                  <a:lnTo>
                    <a:pt x="2726" y="1807"/>
                  </a:lnTo>
                  <a:lnTo>
                    <a:pt x="2732" y="1817"/>
                  </a:lnTo>
                  <a:lnTo>
                    <a:pt x="2737" y="1826"/>
                  </a:lnTo>
                  <a:lnTo>
                    <a:pt x="2744" y="1834"/>
                  </a:lnTo>
                  <a:lnTo>
                    <a:pt x="2750" y="1840"/>
                  </a:lnTo>
                  <a:lnTo>
                    <a:pt x="2758" y="1847"/>
                  </a:lnTo>
                  <a:lnTo>
                    <a:pt x="2767" y="1853"/>
                  </a:lnTo>
                  <a:lnTo>
                    <a:pt x="2777" y="1857"/>
                  </a:lnTo>
                  <a:lnTo>
                    <a:pt x="2787" y="1860"/>
                  </a:lnTo>
                  <a:lnTo>
                    <a:pt x="2797" y="1864"/>
                  </a:lnTo>
                  <a:lnTo>
                    <a:pt x="2809" y="1865"/>
                  </a:lnTo>
                  <a:lnTo>
                    <a:pt x="2820" y="1866"/>
                  </a:lnTo>
                  <a:lnTo>
                    <a:pt x="2820" y="1866"/>
                  </a:lnTo>
                  <a:lnTo>
                    <a:pt x="2831" y="1865"/>
                  </a:lnTo>
                  <a:lnTo>
                    <a:pt x="2842" y="1864"/>
                  </a:lnTo>
                  <a:lnTo>
                    <a:pt x="2852" y="1860"/>
                  </a:lnTo>
                  <a:lnTo>
                    <a:pt x="2862" y="1857"/>
                  </a:lnTo>
                  <a:lnTo>
                    <a:pt x="2872" y="1851"/>
                  </a:lnTo>
                  <a:lnTo>
                    <a:pt x="2882" y="1846"/>
                  </a:lnTo>
                  <a:lnTo>
                    <a:pt x="2890" y="1838"/>
                  </a:lnTo>
                  <a:lnTo>
                    <a:pt x="2898" y="1830"/>
                  </a:lnTo>
                  <a:lnTo>
                    <a:pt x="2864" y="1796"/>
                  </a:lnTo>
                  <a:close/>
                  <a:moveTo>
                    <a:pt x="2771" y="1726"/>
                  </a:moveTo>
                  <a:lnTo>
                    <a:pt x="2771" y="1726"/>
                  </a:lnTo>
                  <a:lnTo>
                    <a:pt x="2772" y="1716"/>
                  </a:lnTo>
                  <a:lnTo>
                    <a:pt x="2776" y="1707"/>
                  </a:lnTo>
                  <a:lnTo>
                    <a:pt x="2779" y="1699"/>
                  </a:lnTo>
                  <a:lnTo>
                    <a:pt x="2783" y="1693"/>
                  </a:lnTo>
                  <a:lnTo>
                    <a:pt x="2790" y="1687"/>
                  </a:lnTo>
                  <a:lnTo>
                    <a:pt x="2797" y="1684"/>
                  </a:lnTo>
                  <a:lnTo>
                    <a:pt x="2804" y="1680"/>
                  </a:lnTo>
                  <a:lnTo>
                    <a:pt x="2813" y="1680"/>
                  </a:lnTo>
                  <a:lnTo>
                    <a:pt x="2813" y="1680"/>
                  </a:lnTo>
                  <a:lnTo>
                    <a:pt x="2823" y="1682"/>
                  </a:lnTo>
                  <a:lnTo>
                    <a:pt x="2831" y="1684"/>
                  </a:lnTo>
                  <a:lnTo>
                    <a:pt x="2839" y="1688"/>
                  </a:lnTo>
                  <a:lnTo>
                    <a:pt x="2844" y="1695"/>
                  </a:lnTo>
                  <a:lnTo>
                    <a:pt x="2849" y="1701"/>
                  </a:lnTo>
                  <a:lnTo>
                    <a:pt x="2852" y="1709"/>
                  </a:lnTo>
                  <a:lnTo>
                    <a:pt x="2854" y="1718"/>
                  </a:lnTo>
                  <a:lnTo>
                    <a:pt x="2855" y="1726"/>
                  </a:lnTo>
                  <a:lnTo>
                    <a:pt x="2771" y="1726"/>
                  </a:lnTo>
                  <a:close/>
                  <a:moveTo>
                    <a:pt x="2639" y="1783"/>
                  </a:moveTo>
                  <a:lnTo>
                    <a:pt x="2639" y="1783"/>
                  </a:lnTo>
                  <a:lnTo>
                    <a:pt x="2639" y="1791"/>
                  </a:lnTo>
                  <a:lnTo>
                    <a:pt x="2640" y="1796"/>
                  </a:lnTo>
                  <a:lnTo>
                    <a:pt x="2642" y="1802"/>
                  </a:lnTo>
                  <a:lnTo>
                    <a:pt x="2644" y="1806"/>
                  </a:lnTo>
                  <a:lnTo>
                    <a:pt x="2648" y="1810"/>
                  </a:lnTo>
                  <a:lnTo>
                    <a:pt x="2652" y="1812"/>
                  </a:lnTo>
                  <a:lnTo>
                    <a:pt x="2656" y="1813"/>
                  </a:lnTo>
                  <a:lnTo>
                    <a:pt x="2663" y="1813"/>
                  </a:lnTo>
                  <a:lnTo>
                    <a:pt x="2663" y="1813"/>
                  </a:lnTo>
                  <a:lnTo>
                    <a:pt x="2671" y="1813"/>
                  </a:lnTo>
                  <a:lnTo>
                    <a:pt x="2680" y="1811"/>
                  </a:lnTo>
                  <a:lnTo>
                    <a:pt x="2688" y="1807"/>
                  </a:lnTo>
                  <a:lnTo>
                    <a:pt x="2696" y="1803"/>
                  </a:lnTo>
                  <a:lnTo>
                    <a:pt x="2690" y="1855"/>
                  </a:lnTo>
                  <a:lnTo>
                    <a:pt x="2690" y="1855"/>
                  </a:lnTo>
                  <a:lnTo>
                    <a:pt x="2680" y="1859"/>
                  </a:lnTo>
                  <a:lnTo>
                    <a:pt x="2668" y="1862"/>
                  </a:lnTo>
                  <a:lnTo>
                    <a:pt x="2655" y="1865"/>
                  </a:lnTo>
                  <a:lnTo>
                    <a:pt x="2643" y="1866"/>
                  </a:lnTo>
                  <a:lnTo>
                    <a:pt x="2643" y="1866"/>
                  </a:lnTo>
                  <a:lnTo>
                    <a:pt x="2636" y="1865"/>
                  </a:lnTo>
                  <a:lnTo>
                    <a:pt x="2628" y="1864"/>
                  </a:lnTo>
                  <a:lnTo>
                    <a:pt x="2621" y="1861"/>
                  </a:lnTo>
                  <a:lnTo>
                    <a:pt x="2616" y="1859"/>
                  </a:lnTo>
                  <a:lnTo>
                    <a:pt x="2610" y="1856"/>
                  </a:lnTo>
                  <a:lnTo>
                    <a:pt x="2605" y="1853"/>
                  </a:lnTo>
                  <a:lnTo>
                    <a:pt x="2601" y="1848"/>
                  </a:lnTo>
                  <a:lnTo>
                    <a:pt x="2597" y="1843"/>
                  </a:lnTo>
                  <a:lnTo>
                    <a:pt x="2591" y="1833"/>
                  </a:lnTo>
                  <a:lnTo>
                    <a:pt x="2587" y="1821"/>
                  </a:lnTo>
                  <a:lnTo>
                    <a:pt x="2585" y="1810"/>
                  </a:lnTo>
                  <a:lnTo>
                    <a:pt x="2584" y="1797"/>
                  </a:lnTo>
                  <a:lnTo>
                    <a:pt x="2584" y="1689"/>
                  </a:lnTo>
                  <a:lnTo>
                    <a:pt x="2549" y="1689"/>
                  </a:lnTo>
                  <a:lnTo>
                    <a:pt x="2549" y="1639"/>
                  </a:lnTo>
                  <a:lnTo>
                    <a:pt x="2584" y="1639"/>
                  </a:lnTo>
                  <a:lnTo>
                    <a:pt x="2584" y="1581"/>
                  </a:lnTo>
                  <a:lnTo>
                    <a:pt x="2639" y="1554"/>
                  </a:lnTo>
                  <a:lnTo>
                    <a:pt x="2639" y="1639"/>
                  </a:lnTo>
                  <a:lnTo>
                    <a:pt x="2688" y="1639"/>
                  </a:lnTo>
                  <a:lnTo>
                    <a:pt x="2688" y="1689"/>
                  </a:lnTo>
                  <a:lnTo>
                    <a:pt x="2639" y="1689"/>
                  </a:lnTo>
                  <a:lnTo>
                    <a:pt x="2639" y="1783"/>
                  </a:lnTo>
                  <a:close/>
                  <a:moveTo>
                    <a:pt x="2532" y="1855"/>
                  </a:moveTo>
                  <a:lnTo>
                    <a:pt x="2532" y="1855"/>
                  </a:lnTo>
                  <a:lnTo>
                    <a:pt x="2522" y="1859"/>
                  </a:lnTo>
                  <a:lnTo>
                    <a:pt x="2511" y="1862"/>
                  </a:lnTo>
                  <a:lnTo>
                    <a:pt x="2499" y="1865"/>
                  </a:lnTo>
                  <a:lnTo>
                    <a:pt x="2487" y="1866"/>
                  </a:lnTo>
                  <a:lnTo>
                    <a:pt x="2487" y="1866"/>
                  </a:lnTo>
                  <a:lnTo>
                    <a:pt x="2478" y="1865"/>
                  </a:lnTo>
                  <a:lnTo>
                    <a:pt x="2471" y="1864"/>
                  </a:lnTo>
                  <a:lnTo>
                    <a:pt x="2464" y="1861"/>
                  </a:lnTo>
                  <a:lnTo>
                    <a:pt x="2458" y="1859"/>
                  </a:lnTo>
                  <a:lnTo>
                    <a:pt x="2453" y="1856"/>
                  </a:lnTo>
                  <a:lnTo>
                    <a:pt x="2448" y="1853"/>
                  </a:lnTo>
                  <a:lnTo>
                    <a:pt x="2443" y="1848"/>
                  </a:lnTo>
                  <a:lnTo>
                    <a:pt x="2440" y="1843"/>
                  </a:lnTo>
                  <a:lnTo>
                    <a:pt x="2434" y="1833"/>
                  </a:lnTo>
                  <a:lnTo>
                    <a:pt x="2430" y="1821"/>
                  </a:lnTo>
                  <a:lnTo>
                    <a:pt x="2427" y="1810"/>
                  </a:lnTo>
                  <a:lnTo>
                    <a:pt x="2427" y="1797"/>
                  </a:lnTo>
                  <a:lnTo>
                    <a:pt x="2427" y="1689"/>
                  </a:lnTo>
                  <a:lnTo>
                    <a:pt x="2393" y="1689"/>
                  </a:lnTo>
                  <a:lnTo>
                    <a:pt x="2393" y="1639"/>
                  </a:lnTo>
                  <a:lnTo>
                    <a:pt x="2427" y="1639"/>
                  </a:lnTo>
                  <a:lnTo>
                    <a:pt x="2427" y="1581"/>
                  </a:lnTo>
                  <a:lnTo>
                    <a:pt x="2482" y="1554"/>
                  </a:lnTo>
                  <a:lnTo>
                    <a:pt x="2482" y="1639"/>
                  </a:lnTo>
                  <a:lnTo>
                    <a:pt x="2528" y="1639"/>
                  </a:lnTo>
                  <a:lnTo>
                    <a:pt x="2528" y="1689"/>
                  </a:lnTo>
                  <a:lnTo>
                    <a:pt x="2482" y="1689"/>
                  </a:lnTo>
                  <a:lnTo>
                    <a:pt x="2482" y="1783"/>
                  </a:lnTo>
                  <a:lnTo>
                    <a:pt x="2482" y="1783"/>
                  </a:lnTo>
                  <a:lnTo>
                    <a:pt x="2482" y="1791"/>
                  </a:lnTo>
                  <a:lnTo>
                    <a:pt x="2483" y="1796"/>
                  </a:lnTo>
                  <a:lnTo>
                    <a:pt x="2485" y="1802"/>
                  </a:lnTo>
                  <a:lnTo>
                    <a:pt x="2488" y="1806"/>
                  </a:lnTo>
                  <a:lnTo>
                    <a:pt x="2491" y="1810"/>
                  </a:lnTo>
                  <a:lnTo>
                    <a:pt x="2495" y="1812"/>
                  </a:lnTo>
                  <a:lnTo>
                    <a:pt x="2500" y="1813"/>
                  </a:lnTo>
                  <a:lnTo>
                    <a:pt x="2505" y="1813"/>
                  </a:lnTo>
                  <a:lnTo>
                    <a:pt x="2505" y="1813"/>
                  </a:lnTo>
                  <a:lnTo>
                    <a:pt x="2514" y="1813"/>
                  </a:lnTo>
                  <a:lnTo>
                    <a:pt x="2523" y="1811"/>
                  </a:lnTo>
                  <a:lnTo>
                    <a:pt x="2531" y="1807"/>
                  </a:lnTo>
                  <a:lnTo>
                    <a:pt x="2538" y="1803"/>
                  </a:lnTo>
                  <a:lnTo>
                    <a:pt x="2532" y="1855"/>
                  </a:lnTo>
                  <a:close/>
                  <a:moveTo>
                    <a:pt x="3074" y="1700"/>
                  </a:moveTo>
                  <a:lnTo>
                    <a:pt x="3074" y="1700"/>
                  </a:lnTo>
                  <a:lnTo>
                    <a:pt x="3066" y="1695"/>
                  </a:lnTo>
                  <a:lnTo>
                    <a:pt x="3057" y="1691"/>
                  </a:lnTo>
                  <a:lnTo>
                    <a:pt x="3047" y="1689"/>
                  </a:lnTo>
                  <a:lnTo>
                    <a:pt x="3037" y="1688"/>
                  </a:lnTo>
                  <a:lnTo>
                    <a:pt x="3037" y="1688"/>
                  </a:lnTo>
                  <a:lnTo>
                    <a:pt x="3028" y="1689"/>
                  </a:lnTo>
                  <a:lnTo>
                    <a:pt x="3020" y="1691"/>
                  </a:lnTo>
                  <a:lnTo>
                    <a:pt x="3013" y="1696"/>
                  </a:lnTo>
                  <a:lnTo>
                    <a:pt x="3007" y="1701"/>
                  </a:lnTo>
                  <a:lnTo>
                    <a:pt x="3003" y="1708"/>
                  </a:lnTo>
                  <a:lnTo>
                    <a:pt x="3001" y="1717"/>
                  </a:lnTo>
                  <a:lnTo>
                    <a:pt x="2999" y="1728"/>
                  </a:lnTo>
                  <a:lnTo>
                    <a:pt x="2998" y="1740"/>
                  </a:lnTo>
                  <a:lnTo>
                    <a:pt x="2998" y="1860"/>
                  </a:lnTo>
                  <a:lnTo>
                    <a:pt x="2943" y="1860"/>
                  </a:lnTo>
                  <a:lnTo>
                    <a:pt x="2943" y="1639"/>
                  </a:lnTo>
                  <a:lnTo>
                    <a:pt x="2998" y="1639"/>
                  </a:lnTo>
                  <a:lnTo>
                    <a:pt x="2998" y="1657"/>
                  </a:lnTo>
                  <a:lnTo>
                    <a:pt x="2998" y="1657"/>
                  </a:lnTo>
                  <a:lnTo>
                    <a:pt x="3003" y="1652"/>
                  </a:lnTo>
                  <a:lnTo>
                    <a:pt x="3009" y="1646"/>
                  </a:lnTo>
                  <a:lnTo>
                    <a:pt x="3014" y="1643"/>
                  </a:lnTo>
                  <a:lnTo>
                    <a:pt x="3021" y="1640"/>
                  </a:lnTo>
                  <a:lnTo>
                    <a:pt x="3026" y="1636"/>
                  </a:lnTo>
                  <a:lnTo>
                    <a:pt x="3033" y="1635"/>
                  </a:lnTo>
                  <a:lnTo>
                    <a:pt x="3039" y="1634"/>
                  </a:lnTo>
                  <a:lnTo>
                    <a:pt x="3047" y="1633"/>
                  </a:lnTo>
                  <a:lnTo>
                    <a:pt x="3047" y="1633"/>
                  </a:lnTo>
                  <a:lnTo>
                    <a:pt x="3058" y="1634"/>
                  </a:lnTo>
                  <a:lnTo>
                    <a:pt x="3069" y="1637"/>
                  </a:lnTo>
                  <a:lnTo>
                    <a:pt x="3079" y="1641"/>
                  </a:lnTo>
                  <a:lnTo>
                    <a:pt x="3088" y="1646"/>
                  </a:lnTo>
                  <a:lnTo>
                    <a:pt x="3074" y="1700"/>
                  </a:lnTo>
                  <a:close/>
                  <a:moveTo>
                    <a:pt x="593" y="1579"/>
                  </a:moveTo>
                  <a:lnTo>
                    <a:pt x="593" y="1607"/>
                  </a:lnTo>
                  <a:lnTo>
                    <a:pt x="537" y="1607"/>
                  </a:lnTo>
                  <a:lnTo>
                    <a:pt x="537" y="1551"/>
                  </a:lnTo>
                  <a:lnTo>
                    <a:pt x="593" y="1551"/>
                  </a:lnTo>
                  <a:lnTo>
                    <a:pt x="593" y="1579"/>
                  </a:lnTo>
                  <a:close/>
                  <a:moveTo>
                    <a:pt x="975" y="1639"/>
                  </a:moveTo>
                  <a:lnTo>
                    <a:pt x="1030" y="1639"/>
                  </a:lnTo>
                  <a:lnTo>
                    <a:pt x="1030" y="1738"/>
                  </a:lnTo>
                  <a:lnTo>
                    <a:pt x="1030" y="1860"/>
                  </a:lnTo>
                  <a:lnTo>
                    <a:pt x="975" y="1860"/>
                  </a:lnTo>
                  <a:lnTo>
                    <a:pt x="975" y="1639"/>
                  </a:lnTo>
                  <a:close/>
                  <a:moveTo>
                    <a:pt x="1030" y="1579"/>
                  </a:moveTo>
                  <a:lnTo>
                    <a:pt x="1030" y="1607"/>
                  </a:lnTo>
                  <a:lnTo>
                    <a:pt x="975" y="1607"/>
                  </a:lnTo>
                  <a:lnTo>
                    <a:pt x="975" y="1551"/>
                  </a:lnTo>
                  <a:lnTo>
                    <a:pt x="1030" y="1551"/>
                  </a:lnTo>
                  <a:lnTo>
                    <a:pt x="1030" y="1579"/>
                  </a:lnTo>
                  <a:close/>
                  <a:moveTo>
                    <a:pt x="2539" y="2042"/>
                  </a:moveTo>
                  <a:lnTo>
                    <a:pt x="2539" y="2042"/>
                  </a:lnTo>
                  <a:lnTo>
                    <a:pt x="2534" y="2038"/>
                  </a:lnTo>
                  <a:lnTo>
                    <a:pt x="2528" y="2033"/>
                  </a:lnTo>
                  <a:lnTo>
                    <a:pt x="2523" y="2030"/>
                  </a:lnTo>
                  <a:lnTo>
                    <a:pt x="2516" y="2027"/>
                  </a:lnTo>
                  <a:lnTo>
                    <a:pt x="2511" y="2025"/>
                  </a:lnTo>
                  <a:lnTo>
                    <a:pt x="2504" y="2024"/>
                  </a:lnTo>
                  <a:lnTo>
                    <a:pt x="2490" y="2021"/>
                  </a:lnTo>
                  <a:lnTo>
                    <a:pt x="2490" y="2021"/>
                  </a:lnTo>
                  <a:lnTo>
                    <a:pt x="2480" y="2022"/>
                  </a:lnTo>
                  <a:lnTo>
                    <a:pt x="2471" y="2024"/>
                  </a:lnTo>
                  <a:lnTo>
                    <a:pt x="2462" y="2027"/>
                  </a:lnTo>
                  <a:lnTo>
                    <a:pt x="2453" y="2030"/>
                  </a:lnTo>
                  <a:lnTo>
                    <a:pt x="2446" y="2035"/>
                  </a:lnTo>
                  <a:lnTo>
                    <a:pt x="2439" y="2039"/>
                  </a:lnTo>
                  <a:lnTo>
                    <a:pt x="2432" y="2046"/>
                  </a:lnTo>
                  <a:lnTo>
                    <a:pt x="2426" y="2052"/>
                  </a:lnTo>
                  <a:lnTo>
                    <a:pt x="2421" y="2060"/>
                  </a:lnTo>
                  <a:lnTo>
                    <a:pt x="2416" y="2069"/>
                  </a:lnTo>
                  <a:lnTo>
                    <a:pt x="2413" y="2078"/>
                  </a:lnTo>
                  <a:lnTo>
                    <a:pt x="2409" y="2089"/>
                  </a:lnTo>
                  <a:lnTo>
                    <a:pt x="2406" y="2099"/>
                  </a:lnTo>
                  <a:lnTo>
                    <a:pt x="2405" y="2111"/>
                  </a:lnTo>
                  <a:lnTo>
                    <a:pt x="2404" y="2123"/>
                  </a:lnTo>
                  <a:lnTo>
                    <a:pt x="2403" y="2136"/>
                  </a:lnTo>
                  <a:lnTo>
                    <a:pt x="2403" y="2136"/>
                  </a:lnTo>
                  <a:lnTo>
                    <a:pt x="2404" y="2149"/>
                  </a:lnTo>
                  <a:lnTo>
                    <a:pt x="2405" y="2161"/>
                  </a:lnTo>
                  <a:lnTo>
                    <a:pt x="2406" y="2174"/>
                  </a:lnTo>
                  <a:lnTo>
                    <a:pt x="2409" y="2186"/>
                  </a:lnTo>
                  <a:lnTo>
                    <a:pt x="2411" y="2196"/>
                  </a:lnTo>
                  <a:lnTo>
                    <a:pt x="2416" y="2206"/>
                  </a:lnTo>
                  <a:lnTo>
                    <a:pt x="2420" y="2214"/>
                  </a:lnTo>
                  <a:lnTo>
                    <a:pt x="2426" y="2222"/>
                  </a:lnTo>
                  <a:lnTo>
                    <a:pt x="2431" y="2230"/>
                  </a:lnTo>
                  <a:lnTo>
                    <a:pt x="2438" y="2235"/>
                  </a:lnTo>
                  <a:lnTo>
                    <a:pt x="2445" y="2241"/>
                  </a:lnTo>
                  <a:lnTo>
                    <a:pt x="2452" y="2245"/>
                  </a:lnTo>
                  <a:lnTo>
                    <a:pt x="2461" y="2250"/>
                  </a:lnTo>
                  <a:lnTo>
                    <a:pt x="2470" y="2252"/>
                  </a:lnTo>
                  <a:lnTo>
                    <a:pt x="2479" y="2253"/>
                  </a:lnTo>
                  <a:lnTo>
                    <a:pt x="2489" y="2254"/>
                  </a:lnTo>
                  <a:lnTo>
                    <a:pt x="2489" y="2254"/>
                  </a:lnTo>
                  <a:lnTo>
                    <a:pt x="2495" y="2253"/>
                  </a:lnTo>
                  <a:lnTo>
                    <a:pt x="2503" y="2252"/>
                  </a:lnTo>
                  <a:lnTo>
                    <a:pt x="2510" y="2251"/>
                  </a:lnTo>
                  <a:lnTo>
                    <a:pt x="2515" y="2249"/>
                  </a:lnTo>
                  <a:lnTo>
                    <a:pt x="2522" y="2245"/>
                  </a:lnTo>
                  <a:lnTo>
                    <a:pt x="2528" y="2242"/>
                  </a:lnTo>
                  <a:lnTo>
                    <a:pt x="2534" y="2238"/>
                  </a:lnTo>
                  <a:lnTo>
                    <a:pt x="2539" y="2232"/>
                  </a:lnTo>
                  <a:lnTo>
                    <a:pt x="2539" y="2249"/>
                  </a:lnTo>
                  <a:lnTo>
                    <a:pt x="2595" y="2249"/>
                  </a:lnTo>
                  <a:lnTo>
                    <a:pt x="2595" y="1934"/>
                  </a:lnTo>
                  <a:lnTo>
                    <a:pt x="2539" y="1962"/>
                  </a:lnTo>
                  <a:lnTo>
                    <a:pt x="2539" y="2042"/>
                  </a:lnTo>
                  <a:close/>
                  <a:moveTo>
                    <a:pt x="2501" y="2203"/>
                  </a:moveTo>
                  <a:lnTo>
                    <a:pt x="2501" y="2203"/>
                  </a:lnTo>
                  <a:lnTo>
                    <a:pt x="2493" y="2202"/>
                  </a:lnTo>
                  <a:lnTo>
                    <a:pt x="2487" y="2200"/>
                  </a:lnTo>
                  <a:lnTo>
                    <a:pt x="2479" y="2197"/>
                  </a:lnTo>
                  <a:lnTo>
                    <a:pt x="2472" y="2190"/>
                  </a:lnTo>
                  <a:lnTo>
                    <a:pt x="2467" y="2181"/>
                  </a:lnTo>
                  <a:lnTo>
                    <a:pt x="2462" y="2169"/>
                  </a:lnTo>
                  <a:lnTo>
                    <a:pt x="2460" y="2154"/>
                  </a:lnTo>
                  <a:lnTo>
                    <a:pt x="2459" y="2134"/>
                  </a:lnTo>
                  <a:lnTo>
                    <a:pt x="2459" y="2134"/>
                  </a:lnTo>
                  <a:lnTo>
                    <a:pt x="2460" y="2117"/>
                  </a:lnTo>
                  <a:lnTo>
                    <a:pt x="2462" y="2103"/>
                  </a:lnTo>
                  <a:lnTo>
                    <a:pt x="2467" y="2092"/>
                  </a:lnTo>
                  <a:lnTo>
                    <a:pt x="2472" y="2084"/>
                  </a:lnTo>
                  <a:lnTo>
                    <a:pt x="2479" y="2079"/>
                  </a:lnTo>
                  <a:lnTo>
                    <a:pt x="2485" y="2074"/>
                  </a:lnTo>
                  <a:lnTo>
                    <a:pt x="2493" y="2073"/>
                  </a:lnTo>
                  <a:lnTo>
                    <a:pt x="2500" y="2072"/>
                  </a:lnTo>
                  <a:lnTo>
                    <a:pt x="2500" y="2072"/>
                  </a:lnTo>
                  <a:lnTo>
                    <a:pt x="2507" y="2073"/>
                  </a:lnTo>
                  <a:lnTo>
                    <a:pt x="2514" y="2074"/>
                  </a:lnTo>
                  <a:lnTo>
                    <a:pt x="2520" y="2076"/>
                  </a:lnTo>
                  <a:lnTo>
                    <a:pt x="2525" y="2080"/>
                  </a:lnTo>
                  <a:lnTo>
                    <a:pt x="2530" y="2083"/>
                  </a:lnTo>
                  <a:lnTo>
                    <a:pt x="2534" y="2086"/>
                  </a:lnTo>
                  <a:lnTo>
                    <a:pt x="2539" y="2094"/>
                  </a:lnTo>
                  <a:lnTo>
                    <a:pt x="2539" y="2181"/>
                  </a:lnTo>
                  <a:lnTo>
                    <a:pt x="2539" y="2181"/>
                  </a:lnTo>
                  <a:lnTo>
                    <a:pt x="2533" y="2189"/>
                  </a:lnTo>
                  <a:lnTo>
                    <a:pt x="2525" y="2196"/>
                  </a:lnTo>
                  <a:lnTo>
                    <a:pt x="2520" y="2199"/>
                  </a:lnTo>
                  <a:lnTo>
                    <a:pt x="2514" y="2201"/>
                  </a:lnTo>
                  <a:lnTo>
                    <a:pt x="2507" y="2202"/>
                  </a:lnTo>
                  <a:lnTo>
                    <a:pt x="2501" y="2203"/>
                  </a:lnTo>
                  <a:lnTo>
                    <a:pt x="2501" y="2203"/>
                  </a:lnTo>
                  <a:close/>
                  <a:moveTo>
                    <a:pt x="672" y="2089"/>
                  </a:moveTo>
                  <a:lnTo>
                    <a:pt x="672" y="2089"/>
                  </a:lnTo>
                  <a:lnTo>
                    <a:pt x="664" y="2084"/>
                  </a:lnTo>
                  <a:lnTo>
                    <a:pt x="656" y="2080"/>
                  </a:lnTo>
                  <a:lnTo>
                    <a:pt x="646" y="2078"/>
                  </a:lnTo>
                  <a:lnTo>
                    <a:pt x="636" y="2076"/>
                  </a:lnTo>
                  <a:lnTo>
                    <a:pt x="636" y="2076"/>
                  </a:lnTo>
                  <a:lnTo>
                    <a:pt x="627" y="2078"/>
                  </a:lnTo>
                  <a:lnTo>
                    <a:pt x="618" y="2080"/>
                  </a:lnTo>
                  <a:lnTo>
                    <a:pt x="611" y="2084"/>
                  </a:lnTo>
                  <a:lnTo>
                    <a:pt x="606" y="2090"/>
                  </a:lnTo>
                  <a:lnTo>
                    <a:pt x="601" y="2096"/>
                  </a:lnTo>
                  <a:lnTo>
                    <a:pt x="599" y="2105"/>
                  </a:lnTo>
                  <a:lnTo>
                    <a:pt x="597" y="2116"/>
                  </a:lnTo>
                  <a:lnTo>
                    <a:pt x="596" y="2128"/>
                  </a:lnTo>
                  <a:lnTo>
                    <a:pt x="596" y="2249"/>
                  </a:lnTo>
                  <a:lnTo>
                    <a:pt x="542" y="2249"/>
                  </a:lnTo>
                  <a:lnTo>
                    <a:pt x="542" y="2027"/>
                  </a:lnTo>
                  <a:lnTo>
                    <a:pt x="596" y="2027"/>
                  </a:lnTo>
                  <a:lnTo>
                    <a:pt x="596" y="2046"/>
                  </a:lnTo>
                  <a:lnTo>
                    <a:pt x="596" y="2046"/>
                  </a:lnTo>
                  <a:lnTo>
                    <a:pt x="601" y="2040"/>
                  </a:lnTo>
                  <a:lnTo>
                    <a:pt x="607" y="2035"/>
                  </a:lnTo>
                  <a:lnTo>
                    <a:pt x="613" y="2031"/>
                  </a:lnTo>
                  <a:lnTo>
                    <a:pt x="619" y="2028"/>
                  </a:lnTo>
                  <a:lnTo>
                    <a:pt x="625" y="2025"/>
                  </a:lnTo>
                  <a:lnTo>
                    <a:pt x="631" y="2024"/>
                  </a:lnTo>
                  <a:lnTo>
                    <a:pt x="639" y="2022"/>
                  </a:lnTo>
                  <a:lnTo>
                    <a:pt x="646" y="2021"/>
                  </a:lnTo>
                  <a:lnTo>
                    <a:pt x="646" y="2021"/>
                  </a:lnTo>
                  <a:lnTo>
                    <a:pt x="657" y="2022"/>
                  </a:lnTo>
                  <a:lnTo>
                    <a:pt x="668" y="2026"/>
                  </a:lnTo>
                  <a:lnTo>
                    <a:pt x="679" y="2030"/>
                  </a:lnTo>
                  <a:lnTo>
                    <a:pt x="688" y="2036"/>
                  </a:lnTo>
                  <a:lnTo>
                    <a:pt x="672" y="2089"/>
                  </a:lnTo>
                  <a:close/>
                  <a:moveTo>
                    <a:pt x="241" y="2027"/>
                  </a:moveTo>
                  <a:lnTo>
                    <a:pt x="295" y="2027"/>
                  </a:lnTo>
                  <a:lnTo>
                    <a:pt x="232" y="2249"/>
                  </a:lnTo>
                  <a:lnTo>
                    <a:pt x="184" y="2249"/>
                  </a:lnTo>
                  <a:lnTo>
                    <a:pt x="160" y="2157"/>
                  </a:lnTo>
                  <a:lnTo>
                    <a:pt x="160" y="2157"/>
                  </a:lnTo>
                  <a:lnTo>
                    <a:pt x="148" y="2108"/>
                  </a:lnTo>
                  <a:lnTo>
                    <a:pt x="148" y="2108"/>
                  </a:lnTo>
                  <a:lnTo>
                    <a:pt x="142" y="2132"/>
                  </a:lnTo>
                  <a:lnTo>
                    <a:pt x="136" y="2158"/>
                  </a:lnTo>
                  <a:lnTo>
                    <a:pt x="110" y="2249"/>
                  </a:lnTo>
                  <a:lnTo>
                    <a:pt x="63" y="2249"/>
                  </a:lnTo>
                  <a:lnTo>
                    <a:pt x="63" y="2247"/>
                  </a:lnTo>
                  <a:lnTo>
                    <a:pt x="0" y="2027"/>
                  </a:lnTo>
                  <a:lnTo>
                    <a:pt x="57" y="2027"/>
                  </a:lnTo>
                  <a:lnTo>
                    <a:pt x="77" y="2110"/>
                  </a:lnTo>
                  <a:lnTo>
                    <a:pt x="77" y="2110"/>
                  </a:lnTo>
                  <a:lnTo>
                    <a:pt x="83" y="2136"/>
                  </a:lnTo>
                  <a:lnTo>
                    <a:pt x="88" y="2164"/>
                  </a:lnTo>
                  <a:lnTo>
                    <a:pt x="88" y="2164"/>
                  </a:lnTo>
                  <a:lnTo>
                    <a:pt x="95" y="2136"/>
                  </a:lnTo>
                  <a:lnTo>
                    <a:pt x="102" y="2108"/>
                  </a:lnTo>
                  <a:lnTo>
                    <a:pt x="125" y="2027"/>
                  </a:lnTo>
                  <a:lnTo>
                    <a:pt x="172" y="2027"/>
                  </a:lnTo>
                  <a:lnTo>
                    <a:pt x="195" y="2108"/>
                  </a:lnTo>
                  <a:lnTo>
                    <a:pt x="195" y="2108"/>
                  </a:lnTo>
                  <a:lnTo>
                    <a:pt x="202" y="2135"/>
                  </a:lnTo>
                  <a:lnTo>
                    <a:pt x="209" y="2165"/>
                  </a:lnTo>
                  <a:lnTo>
                    <a:pt x="209" y="2165"/>
                  </a:lnTo>
                  <a:lnTo>
                    <a:pt x="213" y="2139"/>
                  </a:lnTo>
                  <a:lnTo>
                    <a:pt x="220" y="2108"/>
                  </a:lnTo>
                  <a:lnTo>
                    <a:pt x="241" y="2027"/>
                  </a:lnTo>
                  <a:close/>
                  <a:moveTo>
                    <a:pt x="406" y="2021"/>
                  </a:moveTo>
                  <a:lnTo>
                    <a:pt x="406" y="2021"/>
                  </a:lnTo>
                  <a:lnTo>
                    <a:pt x="396" y="2022"/>
                  </a:lnTo>
                  <a:lnTo>
                    <a:pt x="385" y="2024"/>
                  </a:lnTo>
                  <a:lnTo>
                    <a:pt x="375" y="2027"/>
                  </a:lnTo>
                  <a:lnTo>
                    <a:pt x="366" y="2030"/>
                  </a:lnTo>
                  <a:lnTo>
                    <a:pt x="358" y="2035"/>
                  </a:lnTo>
                  <a:lnTo>
                    <a:pt x="349" y="2040"/>
                  </a:lnTo>
                  <a:lnTo>
                    <a:pt x="341" y="2047"/>
                  </a:lnTo>
                  <a:lnTo>
                    <a:pt x="334" y="2054"/>
                  </a:lnTo>
                  <a:lnTo>
                    <a:pt x="328" y="2062"/>
                  </a:lnTo>
                  <a:lnTo>
                    <a:pt x="322" y="2071"/>
                  </a:lnTo>
                  <a:lnTo>
                    <a:pt x="317" y="2081"/>
                  </a:lnTo>
                  <a:lnTo>
                    <a:pt x="313" y="2091"/>
                  </a:lnTo>
                  <a:lnTo>
                    <a:pt x="310" y="2102"/>
                  </a:lnTo>
                  <a:lnTo>
                    <a:pt x="308" y="2113"/>
                  </a:lnTo>
                  <a:lnTo>
                    <a:pt x="306" y="2125"/>
                  </a:lnTo>
                  <a:lnTo>
                    <a:pt x="306" y="2138"/>
                  </a:lnTo>
                  <a:lnTo>
                    <a:pt x="306" y="2138"/>
                  </a:lnTo>
                  <a:lnTo>
                    <a:pt x="306" y="2150"/>
                  </a:lnTo>
                  <a:lnTo>
                    <a:pt x="308" y="2163"/>
                  </a:lnTo>
                  <a:lnTo>
                    <a:pt x="310" y="2174"/>
                  </a:lnTo>
                  <a:lnTo>
                    <a:pt x="313" y="2185"/>
                  </a:lnTo>
                  <a:lnTo>
                    <a:pt x="317" y="2194"/>
                  </a:lnTo>
                  <a:lnTo>
                    <a:pt x="322" y="2204"/>
                  </a:lnTo>
                  <a:lnTo>
                    <a:pt x="328" y="2213"/>
                  </a:lnTo>
                  <a:lnTo>
                    <a:pt x="334" y="2221"/>
                  </a:lnTo>
                  <a:lnTo>
                    <a:pt x="341" y="2229"/>
                  </a:lnTo>
                  <a:lnTo>
                    <a:pt x="349" y="2235"/>
                  </a:lnTo>
                  <a:lnTo>
                    <a:pt x="358" y="2241"/>
                  </a:lnTo>
                  <a:lnTo>
                    <a:pt x="366" y="2245"/>
                  </a:lnTo>
                  <a:lnTo>
                    <a:pt x="375" y="2249"/>
                  </a:lnTo>
                  <a:lnTo>
                    <a:pt x="385" y="2252"/>
                  </a:lnTo>
                  <a:lnTo>
                    <a:pt x="396" y="2253"/>
                  </a:lnTo>
                  <a:lnTo>
                    <a:pt x="406" y="2254"/>
                  </a:lnTo>
                  <a:lnTo>
                    <a:pt x="406" y="2254"/>
                  </a:lnTo>
                  <a:lnTo>
                    <a:pt x="417" y="2253"/>
                  </a:lnTo>
                  <a:lnTo>
                    <a:pt x="428" y="2252"/>
                  </a:lnTo>
                  <a:lnTo>
                    <a:pt x="438" y="2249"/>
                  </a:lnTo>
                  <a:lnTo>
                    <a:pt x="447" y="2245"/>
                  </a:lnTo>
                  <a:lnTo>
                    <a:pt x="456" y="2241"/>
                  </a:lnTo>
                  <a:lnTo>
                    <a:pt x="465" y="2235"/>
                  </a:lnTo>
                  <a:lnTo>
                    <a:pt x="472" y="2229"/>
                  </a:lnTo>
                  <a:lnTo>
                    <a:pt x="479" y="2221"/>
                  </a:lnTo>
                  <a:lnTo>
                    <a:pt x="486" y="2213"/>
                  </a:lnTo>
                  <a:lnTo>
                    <a:pt x="491" y="2204"/>
                  </a:lnTo>
                  <a:lnTo>
                    <a:pt x="496" y="2194"/>
                  </a:lnTo>
                  <a:lnTo>
                    <a:pt x="500" y="2185"/>
                  </a:lnTo>
                  <a:lnTo>
                    <a:pt x="503" y="2174"/>
                  </a:lnTo>
                  <a:lnTo>
                    <a:pt x="505" y="2163"/>
                  </a:lnTo>
                  <a:lnTo>
                    <a:pt x="508" y="2150"/>
                  </a:lnTo>
                  <a:lnTo>
                    <a:pt x="508" y="2138"/>
                  </a:lnTo>
                  <a:lnTo>
                    <a:pt x="508" y="2138"/>
                  </a:lnTo>
                  <a:lnTo>
                    <a:pt x="508" y="2125"/>
                  </a:lnTo>
                  <a:lnTo>
                    <a:pt x="505" y="2113"/>
                  </a:lnTo>
                  <a:lnTo>
                    <a:pt x="503" y="2102"/>
                  </a:lnTo>
                  <a:lnTo>
                    <a:pt x="500" y="2091"/>
                  </a:lnTo>
                  <a:lnTo>
                    <a:pt x="496" y="2081"/>
                  </a:lnTo>
                  <a:lnTo>
                    <a:pt x="491" y="2071"/>
                  </a:lnTo>
                  <a:lnTo>
                    <a:pt x="486" y="2062"/>
                  </a:lnTo>
                  <a:lnTo>
                    <a:pt x="479" y="2054"/>
                  </a:lnTo>
                  <a:lnTo>
                    <a:pt x="472" y="2047"/>
                  </a:lnTo>
                  <a:lnTo>
                    <a:pt x="465" y="2040"/>
                  </a:lnTo>
                  <a:lnTo>
                    <a:pt x="456" y="2035"/>
                  </a:lnTo>
                  <a:lnTo>
                    <a:pt x="447" y="2030"/>
                  </a:lnTo>
                  <a:lnTo>
                    <a:pt x="438" y="2027"/>
                  </a:lnTo>
                  <a:lnTo>
                    <a:pt x="428" y="2024"/>
                  </a:lnTo>
                  <a:lnTo>
                    <a:pt x="417" y="2022"/>
                  </a:lnTo>
                  <a:lnTo>
                    <a:pt x="406" y="2021"/>
                  </a:lnTo>
                  <a:lnTo>
                    <a:pt x="406" y="2021"/>
                  </a:lnTo>
                  <a:close/>
                  <a:moveTo>
                    <a:pt x="406" y="2202"/>
                  </a:moveTo>
                  <a:lnTo>
                    <a:pt x="406" y="2202"/>
                  </a:lnTo>
                  <a:lnTo>
                    <a:pt x="396" y="2201"/>
                  </a:lnTo>
                  <a:lnTo>
                    <a:pt x="387" y="2198"/>
                  </a:lnTo>
                  <a:lnTo>
                    <a:pt x="381" y="2192"/>
                  </a:lnTo>
                  <a:lnTo>
                    <a:pt x="374" y="2185"/>
                  </a:lnTo>
                  <a:lnTo>
                    <a:pt x="369" y="2176"/>
                  </a:lnTo>
                  <a:lnTo>
                    <a:pt x="364" y="2165"/>
                  </a:lnTo>
                  <a:lnTo>
                    <a:pt x="362" y="2151"/>
                  </a:lnTo>
                  <a:lnTo>
                    <a:pt x="362" y="2138"/>
                  </a:lnTo>
                  <a:lnTo>
                    <a:pt x="362" y="2138"/>
                  </a:lnTo>
                  <a:lnTo>
                    <a:pt x="362" y="2124"/>
                  </a:lnTo>
                  <a:lnTo>
                    <a:pt x="364" y="2111"/>
                  </a:lnTo>
                  <a:lnTo>
                    <a:pt x="369" y="2101"/>
                  </a:lnTo>
                  <a:lnTo>
                    <a:pt x="374" y="2091"/>
                  </a:lnTo>
                  <a:lnTo>
                    <a:pt x="381" y="2083"/>
                  </a:lnTo>
                  <a:lnTo>
                    <a:pt x="387" y="2078"/>
                  </a:lnTo>
                  <a:lnTo>
                    <a:pt x="396" y="2074"/>
                  </a:lnTo>
                  <a:lnTo>
                    <a:pt x="406" y="2073"/>
                  </a:lnTo>
                  <a:lnTo>
                    <a:pt x="406" y="2073"/>
                  </a:lnTo>
                  <a:lnTo>
                    <a:pt x="416" y="2074"/>
                  </a:lnTo>
                  <a:lnTo>
                    <a:pt x="425" y="2078"/>
                  </a:lnTo>
                  <a:lnTo>
                    <a:pt x="433" y="2083"/>
                  </a:lnTo>
                  <a:lnTo>
                    <a:pt x="439" y="2091"/>
                  </a:lnTo>
                  <a:lnTo>
                    <a:pt x="445" y="2101"/>
                  </a:lnTo>
                  <a:lnTo>
                    <a:pt x="448" y="2111"/>
                  </a:lnTo>
                  <a:lnTo>
                    <a:pt x="450" y="2124"/>
                  </a:lnTo>
                  <a:lnTo>
                    <a:pt x="451" y="2138"/>
                  </a:lnTo>
                  <a:lnTo>
                    <a:pt x="451" y="2138"/>
                  </a:lnTo>
                  <a:lnTo>
                    <a:pt x="450" y="2151"/>
                  </a:lnTo>
                  <a:lnTo>
                    <a:pt x="448" y="2165"/>
                  </a:lnTo>
                  <a:lnTo>
                    <a:pt x="445" y="2176"/>
                  </a:lnTo>
                  <a:lnTo>
                    <a:pt x="439" y="2185"/>
                  </a:lnTo>
                  <a:lnTo>
                    <a:pt x="433" y="2192"/>
                  </a:lnTo>
                  <a:lnTo>
                    <a:pt x="425" y="2198"/>
                  </a:lnTo>
                  <a:lnTo>
                    <a:pt x="416" y="2201"/>
                  </a:lnTo>
                  <a:lnTo>
                    <a:pt x="406" y="2202"/>
                  </a:lnTo>
                  <a:lnTo>
                    <a:pt x="406" y="2202"/>
                  </a:lnTo>
                  <a:close/>
                  <a:moveTo>
                    <a:pt x="2269" y="2089"/>
                  </a:moveTo>
                  <a:lnTo>
                    <a:pt x="2269" y="2089"/>
                  </a:lnTo>
                  <a:lnTo>
                    <a:pt x="2260" y="2084"/>
                  </a:lnTo>
                  <a:lnTo>
                    <a:pt x="2251" y="2080"/>
                  </a:lnTo>
                  <a:lnTo>
                    <a:pt x="2242" y="2078"/>
                  </a:lnTo>
                  <a:lnTo>
                    <a:pt x="2233" y="2076"/>
                  </a:lnTo>
                  <a:lnTo>
                    <a:pt x="2233" y="2076"/>
                  </a:lnTo>
                  <a:lnTo>
                    <a:pt x="2223" y="2078"/>
                  </a:lnTo>
                  <a:lnTo>
                    <a:pt x="2215" y="2080"/>
                  </a:lnTo>
                  <a:lnTo>
                    <a:pt x="2208" y="2084"/>
                  </a:lnTo>
                  <a:lnTo>
                    <a:pt x="2203" y="2090"/>
                  </a:lnTo>
                  <a:lnTo>
                    <a:pt x="2198" y="2096"/>
                  </a:lnTo>
                  <a:lnTo>
                    <a:pt x="2195" y="2105"/>
                  </a:lnTo>
                  <a:lnTo>
                    <a:pt x="2193" y="2116"/>
                  </a:lnTo>
                  <a:lnTo>
                    <a:pt x="2193" y="2128"/>
                  </a:lnTo>
                  <a:lnTo>
                    <a:pt x="2193" y="2249"/>
                  </a:lnTo>
                  <a:lnTo>
                    <a:pt x="2138" y="2249"/>
                  </a:lnTo>
                  <a:lnTo>
                    <a:pt x="2138" y="2027"/>
                  </a:lnTo>
                  <a:lnTo>
                    <a:pt x="2193" y="2027"/>
                  </a:lnTo>
                  <a:lnTo>
                    <a:pt x="2193" y="2046"/>
                  </a:lnTo>
                  <a:lnTo>
                    <a:pt x="2193" y="2046"/>
                  </a:lnTo>
                  <a:lnTo>
                    <a:pt x="2197" y="2040"/>
                  </a:lnTo>
                  <a:lnTo>
                    <a:pt x="2203" y="2035"/>
                  </a:lnTo>
                  <a:lnTo>
                    <a:pt x="2208" y="2031"/>
                  </a:lnTo>
                  <a:lnTo>
                    <a:pt x="2215" y="2028"/>
                  </a:lnTo>
                  <a:lnTo>
                    <a:pt x="2222" y="2025"/>
                  </a:lnTo>
                  <a:lnTo>
                    <a:pt x="2228" y="2024"/>
                  </a:lnTo>
                  <a:lnTo>
                    <a:pt x="2235" y="2022"/>
                  </a:lnTo>
                  <a:lnTo>
                    <a:pt x="2242" y="2021"/>
                  </a:lnTo>
                  <a:lnTo>
                    <a:pt x="2242" y="2021"/>
                  </a:lnTo>
                  <a:lnTo>
                    <a:pt x="2253" y="2022"/>
                  </a:lnTo>
                  <a:lnTo>
                    <a:pt x="2264" y="2026"/>
                  </a:lnTo>
                  <a:lnTo>
                    <a:pt x="2275" y="2030"/>
                  </a:lnTo>
                  <a:lnTo>
                    <a:pt x="2283" y="2036"/>
                  </a:lnTo>
                  <a:lnTo>
                    <a:pt x="2269" y="2089"/>
                  </a:lnTo>
                  <a:close/>
                  <a:moveTo>
                    <a:pt x="1836" y="2027"/>
                  </a:moveTo>
                  <a:lnTo>
                    <a:pt x="1891" y="2027"/>
                  </a:lnTo>
                  <a:lnTo>
                    <a:pt x="1828" y="2249"/>
                  </a:lnTo>
                  <a:lnTo>
                    <a:pt x="1780" y="2249"/>
                  </a:lnTo>
                  <a:lnTo>
                    <a:pt x="1756" y="2157"/>
                  </a:lnTo>
                  <a:lnTo>
                    <a:pt x="1756" y="2157"/>
                  </a:lnTo>
                  <a:lnTo>
                    <a:pt x="1744" y="2108"/>
                  </a:lnTo>
                  <a:lnTo>
                    <a:pt x="1744" y="2108"/>
                  </a:lnTo>
                  <a:lnTo>
                    <a:pt x="1738" y="2132"/>
                  </a:lnTo>
                  <a:lnTo>
                    <a:pt x="1732" y="2158"/>
                  </a:lnTo>
                  <a:lnTo>
                    <a:pt x="1707" y="2249"/>
                  </a:lnTo>
                  <a:lnTo>
                    <a:pt x="1660" y="2249"/>
                  </a:lnTo>
                  <a:lnTo>
                    <a:pt x="1659" y="2247"/>
                  </a:lnTo>
                  <a:lnTo>
                    <a:pt x="1597" y="2027"/>
                  </a:lnTo>
                  <a:lnTo>
                    <a:pt x="1653" y="2027"/>
                  </a:lnTo>
                  <a:lnTo>
                    <a:pt x="1674" y="2110"/>
                  </a:lnTo>
                  <a:lnTo>
                    <a:pt x="1674" y="2110"/>
                  </a:lnTo>
                  <a:lnTo>
                    <a:pt x="1680" y="2136"/>
                  </a:lnTo>
                  <a:lnTo>
                    <a:pt x="1685" y="2164"/>
                  </a:lnTo>
                  <a:lnTo>
                    <a:pt x="1685" y="2164"/>
                  </a:lnTo>
                  <a:lnTo>
                    <a:pt x="1691" y="2136"/>
                  </a:lnTo>
                  <a:lnTo>
                    <a:pt x="1699" y="2108"/>
                  </a:lnTo>
                  <a:lnTo>
                    <a:pt x="1722" y="2027"/>
                  </a:lnTo>
                  <a:lnTo>
                    <a:pt x="1768" y="2027"/>
                  </a:lnTo>
                  <a:lnTo>
                    <a:pt x="1791" y="2108"/>
                  </a:lnTo>
                  <a:lnTo>
                    <a:pt x="1791" y="2108"/>
                  </a:lnTo>
                  <a:lnTo>
                    <a:pt x="1798" y="2135"/>
                  </a:lnTo>
                  <a:lnTo>
                    <a:pt x="1804" y="2165"/>
                  </a:lnTo>
                  <a:lnTo>
                    <a:pt x="1804" y="2165"/>
                  </a:lnTo>
                  <a:lnTo>
                    <a:pt x="1810" y="2139"/>
                  </a:lnTo>
                  <a:lnTo>
                    <a:pt x="1817" y="2108"/>
                  </a:lnTo>
                  <a:lnTo>
                    <a:pt x="1836" y="2027"/>
                  </a:lnTo>
                  <a:close/>
                  <a:moveTo>
                    <a:pt x="2002" y="2021"/>
                  </a:moveTo>
                  <a:lnTo>
                    <a:pt x="2002" y="2021"/>
                  </a:lnTo>
                  <a:lnTo>
                    <a:pt x="1992" y="2022"/>
                  </a:lnTo>
                  <a:lnTo>
                    <a:pt x="1981" y="2024"/>
                  </a:lnTo>
                  <a:lnTo>
                    <a:pt x="1971" y="2027"/>
                  </a:lnTo>
                  <a:lnTo>
                    <a:pt x="1962" y="2030"/>
                  </a:lnTo>
                  <a:lnTo>
                    <a:pt x="1953" y="2035"/>
                  </a:lnTo>
                  <a:lnTo>
                    <a:pt x="1945" y="2041"/>
                  </a:lnTo>
                  <a:lnTo>
                    <a:pt x="1937" y="2047"/>
                  </a:lnTo>
                  <a:lnTo>
                    <a:pt x="1930" y="2054"/>
                  </a:lnTo>
                  <a:lnTo>
                    <a:pt x="1924" y="2062"/>
                  </a:lnTo>
                  <a:lnTo>
                    <a:pt x="1918" y="2071"/>
                  </a:lnTo>
                  <a:lnTo>
                    <a:pt x="1913" y="2081"/>
                  </a:lnTo>
                  <a:lnTo>
                    <a:pt x="1909" y="2091"/>
                  </a:lnTo>
                  <a:lnTo>
                    <a:pt x="1906" y="2102"/>
                  </a:lnTo>
                  <a:lnTo>
                    <a:pt x="1903" y="2114"/>
                  </a:lnTo>
                  <a:lnTo>
                    <a:pt x="1902" y="2125"/>
                  </a:lnTo>
                  <a:lnTo>
                    <a:pt x="1902" y="2138"/>
                  </a:lnTo>
                  <a:lnTo>
                    <a:pt x="1902" y="2138"/>
                  </a:lnTo>
                  <a:lnTo>
                    <a:pt x="1902" y="2150"/>
                  </a:lnTo>
                  <a:lnTo>
                    <a:pt x="1903" y="2163"/>
                  </a:lnTo>
                  <a:lnTo>
                    <a:pt x="1906" y="2174"/>
                  </a:lnTo>
                  <a:lnTo>
                    <a:pt x="1909" y="2185"/>
                  </a:lnTo>
                  <a:lnTo>
                    <a:pt x="1913" y="2194"/>
                  </a:lnTo>
                  <a:lnTo>
                    <a:pt x="1918" y="2204"/>
                  </a:lnTo>
                  <a:lnTo>
                    <a:pt x="1924" y="2213"/>
                  </a:lnTo>
                  <a:lnTo>
                    <a:pt x="1930" y="2221"/>
                  </a:lnTo>
                  <a:lnTo>
                    <a:pt x="1937" y="2229"/>
                  </a:lnTo>
                  <a:lnTo>
                    <a:pt x="1945" y="2235"/>
                  </a:lnTo>
                  <a:lnTo>
                    <a:pt x="1953" y="2241"/>
                  </a:lnTo>
                  <a:lnTo>
                    <a:pt x="1962" y="2245"/>
                  </a:lnTo>
                  <a:lnTo>
                    <a:pt x="1971" y="2249"/>
                  </a:lnTo>
                  <a:lnTo>
                    <a:pt x="1981" y="2252"/>
                  </a:lnTo>
                  <a:lnTo>
                    <a:pt x="1992" y="2253"/>
                  </a:lnTo>
                  <a:lnTo>
                    <a:pt x="2002" y="2254"/>
                  </a:lnTo>
                  <a:lnTo>
                    <a:pt x="2002" y="2254"/>
                  </a:lnTo>
                  <a:lnTo>
                    <a:pt x="2013" y="2253"/>
                  </a:lnTo>
                  <a:lnTo>
                    <a:pt x="2024" y="2252"/>
                  </a:lnTo>
                  <a:lnTo>
                    <a:pt x="2034" y="2249"/>
                  </a:lnTo>
                  <a:lnTo>
                    <a:pt x="2043" y="2245"/>
                  </a:lnTo>
                  <a:lnTo>
                    <a:pt x="2052" y="2241"/>
                  </a:lnTo>
                  <a:lnTo>
                    <a:pt x="2061" y="2235"/>
                  </a:lnTo>
                  <a:lnTo>
                    <a:pt x="2068" y="2229"/>
                  </a:lnTo>
                  <a:lnTo>
                    <a:pt x="2075" y="2221"/>
                  </a:lnTo>
                  <a:lnTo>
                    <a:pt x="2081" y="2213"/>
                  </a:lnTo>
                  <a:lnTo>
                    <a:pt x="2087" y="2204"/>
                  </a:lnTo>
                  <a:lnTo>
                    <a:pt x="2091" y="2194"/>
                  </a:lnTo>
                  <a:lnTo>
                    <a:pt x="2096" y="2185"/>
                  </a:lnTo>
                  <a:lnTo>
                    <a:pt x="2099" y="2174"/>
                  </a:lnTo>
                  <a:lnTo>
                    <a:pt x="2101" y="2163"/>
                  </a:lnTo>
                  <a:lnTo>
                    <a:pt x="2104" y="2150"/>
                  </a:lnTo>
                  <a:lnTo>
                    <a:pt x="2104" y="2138"/>
                  </a:lnTo>
                  <a:lnTo>
                    <a:pt x="2104" y="2138"/>
                  </a:lnTo>
                  <a:lnTo>
                    <a:pt x="2104" y="2125"/>
                  </a:lnTo>
                  <a:lnTo>
                    <a:pt x="2101" y="2114"/>
                  </a:lnTo>
                  <a:lnTo>
                    <a:pt x="2099" y="2102"/>
                  </a:lnTo>
                  <a:lnTo>
                    <a:pt x="2096" y="2091"/>
                  </a:lnTo>
                  <a:lnTo>
                    <a:pt x="2091" y="2081"/>
                  </a:lnTo>
                  <a:lnTo>
                    <a:pt x="2087" y="2071"/>
                  </a:lnTo>
                  <a:lnTo>
                    <a:pt x="2081" y="2062"/>
                  </a:lnTo>
                  <a:lnTo>
                    <a:pt x="2075" y="2054"/>
                  </a:lnTo>
                  <a:lnTo>
                    <a:pt x="2068" y="2047"/>
                  </a:lnTo>
                  <a:lnTo>
                    <a:pt x="2061" y="2041"/>
                  </a:lnTo>
                  <a:lnTo>
                    <a:pt x="2052" y="2035"/>
                  </a:lnTo>
                  <a:lnTo>
                    <a:pt x="2043" y="2030"/>
                  </a:lnTo>
                  <a:lnTo>
                    <a:pt x="2034" y="2027"/>
                  </a:lnTo>
                  <a:lnTo>
                    <a:pt x="2024" y="2024"/>
                  </a:lnTo>
                  <a:lnTo>
                    <a:pt x="2013" y="2022"/>
                  </a:lnTo>
                  <a:lnTo>
                    <a:pt x="2002" y="2021"/>
                  </a:lnTo>
                  <a:lnTo>
                    <a:pt x="2002" y="2021"/>
                  </a:lnTo>
                  <a:close/>
                  <a:moveTo>
                    <a:pt x="2002" y="2202"/>
                  </a:moveTo>
                  <a:lnTo>
                    <a:pt x="2002" y="2202"/>
                  </a:lnTo>
                  <a:lnTo>
                    <a:pt x="1992" y="2201"/>
                  </a:lnTo>
                  <a:lnTo>
                    <a:pt x="1984" y="2198"/>
                  </a:lnTo>
                  <a:lnTo>
                    <a:pt x="1977" y="2192"/>
                  </a:lnTo>
                  <a:lnTo>
                    <a:pt x="1970" y="2185"/>
                  </a:lnTo>
                  <a:lnTo>
                    <a:pt x="1964" y="2176"/>
                  </a:lnTo>
                  <a:lnTo>
                    <a:pt x="1960" y="2165"/>
                  </a:lnTo>
                  <a:lnTo>
                    <a:pt x="1958" y="2151"/>
                  </a:lnTo>
                  <a:lnTo>
                    <a:pt x="1958" y="2138"/>
                  </a:lnTo>
                  <a:lnTo>
                    <a:pt x="1958" y="2138"/>
                  </a:lnTo>
                  <a:lnTo>
                    <a:pt x="1958" y="2124"/>
                  </a:lnTo>
                  <a:lnTo>
                    <a:pt x="1960" y="2112"/>
                  </a:lnTo>
                  <a:lnTo>
                    <a:pt x="1964" y="2101"/>
                  </a:lnTo>
                  <a:lnTo>
                    <a:pt x="1970" y="2091"/>
                  </a:lnTo>
                  <a:lnTo>
                    <a:pt x="1977" y="2083"/>
                  </a:lnTo>
                  <a:lnTo>
                    <a:pt x="1984" y="2078"/>
                  </a:lnTo>
                  <a:lnTo>
                    <a:pt x="1992" y="2074"/>
                  </a:lnTo>
                  <a:lnTo>
                    <a:pt x="2002" y="2073"/>
                  </a:lnTo>
                  <a:lnTo>
                    <a:pt x="2002" y="2073"/>
                  </a:lnTo>
                  <a:lnTo>
                    <a:pt x="2012" y="2074"/>
                  </a:lnTo>
                  <a:lnTo>
                    <a:pt x="2021" y="2078"/>
                  </a:lnTo>
                  <a:lnTo>
                    <a:pt x="2029" y="2083"/>
                  </a:lnTo>
                  <a:lnTo>
                    <a:pt x="2035" y="2091"/>
                  </a:lnTo>
                  <a:lnTo>
                    <a:pt x="2041" y="2101"/>
                  </a:lnTo>
                  <a:lnTo>
                    <a:pt x="2044" y="2112"/>
                  </a:lnTo>
                  <a:lnTo>
                    <a:pt x="2046" y="2124"/>
                  </a:lnTo>
                  <a:lnTo>
                    <a:pt x="2047" y="2138"/>
                  </a:lnTo>
                  <a:lnTo>
                    <a:pt x="2047" y="2138"/>
                  </a:lnTo>
                  <a:lnTo>
                    <a:pt x="2046" y="2151"/>
                  </a:lnTo>
                  <a:lnTo>
                    <a:pt x="2044" y="2165"/>
                  </a:lnTo>
                  <a:lnTo>
                    <a:pt x="2041" y="2176"/>
                  </a:lnTo>
                  <a:lnTo>
                    <a:pt x="2035" y="2185"/>
                  </a:lnTo>
                  <a:lnTo>
                    <a:pt x="2029" y="2192"/>
                  </a:lnTo>
                  <a:lnTo>
                    <a:pt x="2021" y="2198"/>
                  </a:lnTo>
                  <a:lnTo>
                    <a:pt x="2012" y="2201"/>
                  </a:lnTo>
                  <a:lnTo>
                    <a:pt x="2002" y="2202"/>
                  </a:lnTo>
                  <a:lnTo>
                    <a:pt x="2002" y="2202"/>
                  </a:lnTo>
                  <a:close/>
                  <a:moveTo>
                    <a:pt x="837" y="2100"/>
                  </a:moveTo>
                  <a:lnTo>
                    <a:pt x="904" y="2249"/>
                  </a:lnTo>
                  <a:lnTo>
                    <a:pt x="843" y="2249"/>
                  </a:lnTo>
                  <a:lnTo>
                    <a:pt x="797" y="2146"/>
                  </a:lnTo>
                  <a:lnTo>
                    <a:pt x="767" y="2182"/>
                  </a:lnTo>
                  <a:lnTo>
                    <a:pt x="767" y="2249"/>
                  </a:lnTo>
                  <a:lnTo>
                    <a:pt x="713" y="2249"/>
                  </a:lnTo>
                  <a:lnTo>
                    <a:pt x="713" y="1962"/>
                  </a:lnTo>
                  <a:lnTo>
                    <a:pt x="767" y="1934"/>
                  </a:lnTo>
                  <a:lnTo>
                    <a:pt x="767" y="2112"/>
                  </a:lnTo>
                  <a:lnTo>
                    <a:pt x="767" y="2112"/>
                  </a:lnTo>
                  <a:lnTo>
                    <a:pt x="788" y="2083"/>
                  </a:lnTo>
                  <a:lnTo>
                    <a:pt x="832" y="2027"/>
                  </a:lnTo>
                  <a:lnTo>
                    <a:pt x="896" y="2027"/>
                  </a:lnTo>
                  <a:lnTo>
                    <a:pt x="837" y="2100"/>
                  </a:lnTo>
                  <a:close/>
                  <a:moveTo>
                    <a:pt x="1097" y="2249"/>
                  </a:moveTo>
                  <a:lnTo>
                    <a:pt x="1042" y="2249"/>
                  </a:lnTo>
                  <a:lnTo>
                    <a:pt x="1042" y="2027"/>
                  </a:lnTo>
                  <a:lnTo>
                    <a:pt x="1097" y="2027"/>
                  </a:lnTo>
                  <a:lnTo>
                    <a:pt x="1097" y="2046"/>
                  </a:lnTo>
                  <a:lnTo>
                    <a:pt x="1097" y="2046"/>
                  </a:lnTo>
                  <a:lnTo>
                    <a:pt x="1103" y="2040"/>
                  </a:lnTo>
                  <a:lnTo>
                    <a:pt x="1108" y="2036"/>
                  </a:lnTo>
                  <a:lnTo>
                    <a:pt x="1115" y="2031"/>
                  </a:lnTo>
                  <a:lnTo>
                    <a:pt x="1121" y="2028"/>
                  </a:lnTo>
                  <a:lnTo>
                    <a:pt x="1129" y="2026"/>
                  </a:lnTo>
                  <a:lnTo>
                    <a:pt x="1137" y="2024"/>
                  </a:lnTo>
                  <a:lnTo>
                    <a:pt x="1144" y="2022"/>
                  </a:lnTo>
                  <a:lnTo>
                    <a:pt x="1153" y="2021"/>
                  </a:lnTo>
                  <a:lnTo>
                    <a:pt x="1153" y="2021"/>
                  </a:lnTo>
                  <a:lnTo>
                    <a:pt x="1163" y="2022"/>
                  </a:lnTo>
                  <a:lnTo>
                    <a:pt x="1172" y="2024"/>
                  </a:lnTo>
                  <a:lnTo>
                    <a:pt x="1180" y="2026"/>
                  </a:lnTo>
                  <a:lnTo>
                    <a:pt x="1189" y="2028"/>
                  </a:lnTo>
                  <a:lnTo>
                    <a:pt x="1195" y="2032"/>
                  </a:lnTo>
                  <a:lnTo>
                    <a:pt x="1202" y="2037"/>
                  </a:lnTo>
                  <a:lnTo>
                    <a:pt x="1208" y="2041"/>
                  </a:lnTo>
                  <a:lnTo>
                    <a:pt x="1214" y="2048"/>
                  </a:lnTo>
                  <a:lnTo>
                    <a:pt x="1218" y="2054"/>
                  </a:lnTo>
                  <a:lnTo>
                    <a:pt x="1223" y="2062"/>
                  </a:lnTo>
                  <a:lnTo>
                    <a:pt x="1226" y="2070"/>
                  </a:lnTo>
                  <a:lnTo>
                    <a:pt x="1229" y="2080"/>
                  </a:lnTo>
                  <a:lnTo>
                    <a:pt x="1232" y="2090"/>
                  </a:lnTo>
                  <a:lnTo>
                    <a:pt x="1233" y="2100"/>
                  </a:lnTo>
                  <a:lnTo>
                    <a:pt x="1234" y="2111"/>
                  </a:lnTo>
                  <a:lnTo>
                    <a:pt x="1235" y="2123"/>
                  </a:lnTo>
                  <a:lnTo>
                    <a:pt x="1235" y="2249"/>
                  </a:lnTo>
                  <a:lnTo>
                    <a:pt x="1180" y="2249"/>
                  </a:lnTo>
                  <a:lnTo>
                    <a:pt x="1180" y="2126"/>
                  </a:lnTo>
                  <a:lnTo>
                    <a:pt x="1180" y="2126"/>
                  </a:lnTo>
                  <a:lnTo>
                    <a:pt x="1179" y="2114"/>
                  </a:lnTo>
                  <a:lnTo>
                    <a:pt x="1178" y="2102"/>
                  </a:lnTo>
                  <a:lnTo>
                    <a:pt x="1174" y="2093"/>
                  </a:lnTo>
                  <a:lnTo>
                    <a:pt x="1170" y="2085"/>
                  </a:lnTo>
                  <a:lnTo>
                    <a:pt x="1164" y="2080"/>
                  </a:lnTo>
                  <a:lnTo>
                    <a:pt x="1158" y="2075"/>
                  </a:lnTo>
                  <a:lnTo>
                    <a:pt x="1149" y="2073"/>
                  </a:lnTo>
                  <a:lnTo>
                    <a:pt x="1139" y="2072"/>
                  </a:lnTo>
                  <a:lnTo>
                    <a:pt x="1139" y="2072"/>
                  </a:lnTo>
                  <a:lnTo>
                    <a:pt x="1130" y="2073"/>
                  </a:lnTo>
                  <a:lnTo>
                    <a:pt x="1121" y="2075"/>
                  </a:lnTo>
                  <a:lnTo>
                    <a:pt x="1114" y="2080"/>
                  </a:lnTo>
                  <a:lnTo>
                    <a:pt x="1108" y="2086"/>
                  </a:lnTo>
                  <a:lnTo>
                    <a:pt x="1104" y="2093"/>
                  </a:lnTo>
                  <a:lnTo>
                    <a:pt x="1100" y="2103"/>
                  </a:lnTo>
                  <a:lnTo>
                    <a:pt x="1098" y="2114"/>
                  </a:lnTo>
                  <a:lnTo>
                    <a:pt x="1097" y="2126"/>
                  </a:lnTo>
                  <a:lnTo>
                    <a:pt x="1097" y="2249"/>
                  </a:lnTo>
                  <a:close/>
                  <a:moveTo>
                    <a:pt x="1408" y="2042"/>
                  </a:moveTo>
                  <a:lnTo>
                    <a:pt x="1408" y="2042"/>
                  </a:lnTo>
                  <a:lnTo>
                    <a:pt x="1403" y="2038"/>
                  </a:lnTo>
                  <a:lnTo>
                    <a:pt x="1397" y="2033"/>
                  </a:lnTo>
                  <a:lnTo>
                    <a:pt x="1392" y="2030"/>
                  </a:lnTo>
                  <a:lnTo>
                    <a:pt x="1385" y="2027"/>
                  </a:lnTo>
                  <a:lnTo>
                    <a:pt x="1378" y="2025"/>
                  </a:lnTo>
                  <a:lnTo>
                    <a:pt x="1372" y="2024"/>
                  </a:lnTo>
                  <a:lnTo>
                    <a:pt x="1365" y="2022"/>
                  </a:lnTo>
                  <a:lnTo>
                    <a:pt x="1359" y="2021"/>
                  </a:lnTo>
                  <a:lnTo>
                    <a:pt x="1359" y="2021"/>
                  </a:lnTo>
                  <a:lnTo>
                    <a:pt x="1349" y="2022"/>
                  </a:lnTo>
                  <a:lnTo>
                    <a:pt x="1340" y="2024"/>
                  </a:lnTo>
                  <a:lnTo>
                    <a:pt x="1331" y="2026"/>
                  </a:lnTo>
                  <a:lnTo>
                    <a:pt x="1322" y="2030"/>
                  </a:lnTo>
                  <a:lnTo>
                    <a:pt x="1314" y="2033"/>
                  </a:lnTo>
                  <a:lnTo>
                    <a:pt x="1308" y="2039"/>
                  </a:lnTo>
                  <a:lnTo>
                    <a:pt x="1301" y="2046"/>
                  </a:lnTo>
                  <a:lnTo>
                    <a:pt x="1295" y="2052"/>
                  </a:lnTo>
                  <a:lnTo>
                    <a:pt x="1289" y="2060"/>
                  </a:lnTo>
                  <a:lnTo>
                    <a:pt x="1285" y="2069"/>
                  </a:lnTo>
                  <a:lnTo>
                    <a:pt x="1280" y="2078"/>
                  </a:lnTo>
                  <a:lnTo>
                    <a:pt x="1277" y="2089"/>
                  </a:lnTo>
                  <a:lnTo>
                    <a:pt x="1275" y="2099"/>
                  </a:lnTo>
                  <a:lnTo>
                    <a:pt x="1273" y="2111"/>
                  </a:lnTo>
                  <a:lnTo>
                    <a:pt x="1271" y="2123"/>
                  </a:lnTo>
                  <a:lnTo>
                    <a:pt x="1271" y="2135"/>
                  </a:lnTo>
                  <a:lnTo>
                    <a:pt x="1271" y="2135"/>
                  </a:lnTo>
                  <a:lnTo>
                    <a:pt x="1271" y="2149"/>
                  </a:lnTo>
                  <a:lnTo>
                    <a:pt x="1273" y="2161"/>
                  </a:lnTo>
                  <a:lnTo>
                    <a:pt x="1275" y="2174"/>
                  </a:lnTo>
                  <a:lnTo>
                    <a:pt x="1277" y="2186"/>
                  </a:lnTo>
                  <a:lnTo>
                    <a:pt x="1280" y="2196"/>
                  </a:lnTo>
                  <a:lnTo>
                    <a:pt x="1285" y="2206"/>
                  </a:lnTo>
                  <a:lnTo>
                    <a:pt x="1289" y="2214"/>
                  </a:lnTo>
                  <a:lnTo>
                    <a:pt x="1295" y="2222"/>
                  </a:lnTo>
                  <a:lnTo>
                    <a:pt x="1300" y="2230"/>
                  </a:lnTo>
                  <a:lnTo>
                    <a:pt x="1307" y="2235"/>
                  </a:lnTo>
                  <a:lnTo>
                    <a:pt x="1313" y="2241"/>
                  </a:lnTo>
                  <a:lnTo>
                    <a:pt x="1321" y="2245"/>
                  </a:lnTo>
                  <a:lnTo>
                    <a:pt x="1330" y="2249"/>
                  </a:lnTo>
                  <a:lnTo>
                    <a:pt x="1339" y="2252"/>
                  </a:lnTo>
                  <a:lnTo>
                    <a:pt x="1348" y="2253"/>
                  </a:lnTo>
                  <a:lnTo>
                    <a:pt x="1357" y="2254"/>
                  </a:lnTo>
                  <a:lnTo>
                    <a:pt x="1357" y="2254"/>
                  </a:lnTo>
                  <a:lnTo>
                    <a:pt x="1364" y="2253"/>
                  </a:lnTo>
                  <a:lnTo>
                    <a:pt x="1372" y="2252"/>
                  </a:lnTo>
                  <a:lnTo>
                    <a:pt x="1378" y="2251"/>
                  </a:lnTo>
                  <a:lnTo>
                    <a:pt x="1385" y="2249"/>
                  </a:lnTo>
                  <a:lnTo>
                    <a:pt x="1391" y="2245"/>
                  </a:lnTo>
                  <a:lnTo>
                    <a:pt x="1397" y="2242"/>
                  </a:lnTo>
                  <a:lnTo>
                    <a:pt x="1403" y="2238"/>
                  </a:lnTo>
                  <a:lnTo>
                    <a:pt x="1408" y="2232"/>
                  </a:lnTo>
                  <a:lnTo>
                    <a:pt x="1408" y="2238"/>
                  </a:lnTo>
                  <a:lnTo>
                    <a:pt x="1408" y="2238"/>
                  </a:lnTo>
                  <a:lnTo>
                    <a:pt x="1408" y="2246"/>
                  </a:lnTo>
                  <a:lnTo>
                    <a:pt x="1407" y="2256"/>
                  </a:lnTo>
                  <a:lnTo>
                    <a:pt x="1404" y="2266"/>
                  </a:lnTo>
                  <a:lnTo>
                    <a:pt x="1402" y="2271"/>
                  </a:lnTo>
                  <a:lnTo>
                    <a:pt x="1399" y="2275"/>
                  </a:lnTo>
                  <a:lnTo>
                    <a:pt x="1395" y="2279"/>
                  </a:lnTo>
                  <a:lnTo>
                    <a:pt x="1391" y="2284"/>
                  </a:lnTo>
                  <a:lnTo>
                    <a:pt x="1385" y="2287"/>
                  </a:lnTo>
                  <a:lnTo>
                    <a:pt x="1378" y="2290"/>
                  </a:lnTo>
                  <a:lnTo>
                    <a:pt x="1370" y="2293"/>
                  </a:lnTo>
                  <a:lnTo>
                    <a:pt x="1361" y="2295"/>
                  </a:lnTo>
                  <a:lnTo>
                    <a:pt x="1350" y="2296"/>
                  </a:lnTo>
                  <a:lnTo>
                    <a:pt x="1337" y="2296"/>
                  </a:lnTo>
                  <a:lnTo>
                    <a:pt x="1334" y="2296"/>
                  </a:lnTo>
                  <a:lnTo>
                    <a:pt x="1354" y="2339"/>
                  </a:lnTo>
                  <a:lnTo>
                    <a:pt x="1355" y="2339"/>
                  </a:lnTo>
                  <a:lnTo>
                    <a:pt x="1355" y="2339"/>
                  </a:lnTo>
                  <a:lnTo>
                    <a:pt x="1369" y="2339"/>
                  </a:lnTo>
                  <a:lnTo>
                    <a:pt x="1381" y="2338"/>
                  </a:lnTo>
                  <a:lnTo>
                    <a:pt x="1392" y="2335"/>
                  </a:lnTo>
                  <a:lnTo>
                    <a:pt x="1403" y="2332"/>
                  </a:lnTo>
                  <a:lnTo>
                    <a:pt x="1413" y="2328"/>
                  </a:lnTo>
                  <a:lnTo>
                    <a:pt x="1421" y="2324"/>
                  </a:lnTo>
                  <a:lnTo>
                    <a:pt x="1429" y="2318"/>
                  </a:lnTo>
                  <a:lnTo>
                    <a:pt x="1436" y="2311"/>
                  </a:lnTo>
                  <a:lnTo>
                    <a:pt x="1442" y="2304"/>
                  </a:lnTo>
                  <a:lnTo>
                    <a:pt x="1448" y="2296"/>
                  </a:lnTo>
                  <a:lnTo>
                    <a:pt x="1452" y="2286"/>
                  </a:lnTo>
                  <a:lnTo>
                    <a:pt x="1456" y="2276"/>
                  </a:lnTo>
                  <a:lnTo>
                    <a:pt x="1459" y="2266"/>
                  </a:lnTo>
                  <a:lnTo>
                    <a:pt x="1461" y="2254"/>
                  </a:lnTo>
                  <a:lnTo>
                    <a:pt x="1462" y="2242"/>
                  </a:lnTo>
                  <a:lnTo>
                    <a:pt x="1462" y="2229"/>
                  </a:lnTo>
                  <a:lnTo>
                    <a:pt x="1462" y="2027"/>
                  </a:lnTo>
                  <a:lnTo>
                    <a:pt x="1408" y="2027"/>
                  </a:lnTo>
                  <a:lnTo>
                    <a:pt x="1408" y="2042"/>
                  </a:lnTo>
                  <a:close/>
                  <a:moveTo>
                    <a:pt x="1408" y="2094"/>
                  </a:moveTo>
                  <a:lnTo>
                    <a:pt x="1408" y="2181"/>
                  </a:lnTo>
                  <a:lnTo>
                    <a:pt x="1408" y="2181"/>
                  </a:lnTo>
                  <a:lnTo>
                    <a:pt x="1401" y="2189"/>
                  </a:lnTo>
                  <a:lnTo>
                    <a:pt x="1393" y="2197"/>
                  </a:lnTo>
                  <a:lnTo>
                    <a:pt x="1387" y="2199"/>
                  </a:lnTo>
                  <a:lnTo>
                    <a:pt x="1382" y="2201"/>
                  </a:lnTo>
                  <a:lnTo>
                    <a:pt x="1376" y="2202"/>
                  </a:lnTo>
                  <a:lnTo>
                    <a:pt x="1369" y="2203"/>
                  </a:lnTo>
                  <a:lnTo>
                    <a:pt x="1369" y="2203"/>
                  </a:lnTo>
                  <a:lnTo>
                    <a:pt x="1362" y="2202"/>
                  </a:lnTo>
                  <a:lnTo>
                    <a:pt x="1354" y="2200"/>
                  </a:lnTo>
                  <a:lnTo>
                    <a:pt x="1348" y="2197"/>
                  </a:lnTo>
                  <a:lnTo>
                    <a:pt x="1341" y="2190"/>
                  </a:lnTo>
                  <a:lnTo>
                    <a:pt x="1335" y="2181"/>
                  </a:lnTo>
                  <a:lnTo>
                    <a:pt x="1331" y="2169"/>
                  </a:lnTo>
                  <a:lnTo>
                    <a:pt x="1329" y="2154"/>
                  </a:lnTo>
                  <a:lnTo>
                    <a:pt x="1328" y="2134"/>
                  </a:lnTo>
                  <a:lnTo>
                    <a:pt x="1328" y="2134"/>
                  </a:lnTo>
                  <a:lnTo>
                    <a:pt x="1329" y="2117"/>
                  </a:lnTo>
                  <a:lnTo>
                    <a:pt x="1331" y="2103"/>
                  </a:lnTo>
                  <a:lnTo>
                    <a:pt x="1335" y="2092"/>
                  </a:lnTo>
                  <a:lnTo>
                    <a:pt x="1341" y="2084"/>
                  </a:lnTo>
                  <a:lnTo>
                    <a:pt x="1348" y="2079"/>
                  </a:lnTo>
                  <a:lnTo>
                    <a:pt x="1354" y="2074"/>
                  </a:lnTo>
                  <a:lnTo>
                    <a:pt x="1362" y="2073"/>
                  </a:lnTo>
                  <a:lnTo>
                    <a:pt x="1369" y="2072"/>
                  </a:lnTo>
                  <a:lnTo>
                    <a:pt x="1369" y="2072"/>
                  </a:lnTo>
                  <a:lnTo>
                    <a:pt x="1376" y="2073"/>
                  </a:lnTo>
                  <a:lnTo>
                    <a:pt x="1383" y="2074"/>
                  </a:lnTo>
                  <a:lnTo>
                    <a:pt x="1388" y="2076"/>
                  </a:lnTo>
                  <a:lnTo>
                    <a:pt x="1394" y="2080"/>
                  </a:lnTo>
                  <a:lnTo>
                    <a:pt x="1398" y="2083"/>
                  </a:lnTo>
                  <a:lnTo>
                    <a:pt x="1402" y="2086"/>
                  </a:lnTo>
                  <a:lnTo>
                    <a:pt x="1408" y="2094"/>
                  </a:lnTo>
                  <a:lnTo>
                    <a:pt x="1408" y="2094"/>
                  </a:lnTo>
                  <a:close/>
                  <a:moveTo>
                    <a:pt x="938" y="2027"/>
                  </a:moveTo>
                  <a:lnTo>
                    <a:pt x="993" y="2027"/>
                  </a:lnTo>
                  <a:lnTo>
                    <a:pt x="993" y="2123"/>
                  </a:lnTo>
                  <a:lnTo>
                    <a:pt x="993" y="2249"/>
                  </a:lnTo>
                  <a:lnTo>
                    <a:pt x="938" y="2249"/>
                  </a:lnTo>
                  <a:lnTo>
                    <a:pt x="938" y="2027"/>
                  </a:lnTo>
                  <a:close/>
                  <a:moveTo>
                    <a:pt x="993" y="1967"/>
                  </a:moveTo>
                  <a:lnTo>
                    <a:pt x="993" y="1995"/>
                  </a:lnTo>
                  <a:lnTo>
                    <a:pt x="938" y="1995"/>
                  </a:lnTo>
                  <a:lnTo>
                    <a:pt x="938" y="1940"/>
                  </a:lnTo>
                  <a:lnTo>
                    <a:pt x="993" y="1940"/>
                  </a:lnTo>
                  <a:lnTo>
                    <a:pt x="993" y="1967"/>
                  </a:lnTo>
                  <a:close/>
                  <a:moveTo>
                    <a:pt x="2309" y="1962"/>
                  </a:moveTo>
                  <a:lnTo>
                    <a:pt x="2364" y="1934"/>
                  </a:lnTo>
                  <a:lnTo>
                    <a:pt x="2364" y="2127"/>
                  </a:lnTo>
                  <a:lnTo>
                    <a:pt x="2364" y="2249"/>
                  </a:lnTo>
                  <a:lnTo>
                    <a:pt x="2309" y="2249"/>
                  </a:lnTo>
                  <a:lnTo>
                    <a:pt x="2309" y="1962"/>
                  </a:lnTo>
                  <a:close/>
                  <a:moveTo>
                    <a:pt x="397" y="757"/>
                  </a:moveTo>
                  <a:lnTo>
                    <a:pt x="850" y="757"/>
                  </a:lnTo>
                  <a:lnTo>
                    <a:pt x="850" y="495"/>
                  </a:lnTo>
                  <a:lnTo>
                    <a:pt x="397" y="495"/>
                  </a:lnTo>
                  <a:lnTo>
                    <a:pt x="397" y="288"/>
                  </a:lnTo>
                  <a:lnTo>
                    <a:pt x="898" y="288"/>
                  </a:lnTo>
                  <a:lnTo>
                    <a:pt x="732" y="0"/>
                  </a:lnTo>
                  <a:lnTo>
                    <a:pt x="22" y="0"/>
                  </a:lnTo>
                  <a:lnTo>
                    <a:pt x="22" y="1251"/>
                  </a:lnTo>
                  <a:lnTo>
                    <a:pt x="1023" y="1251"/>
                  </a:lnTo>
                  <a:lnTo>
                    <a:pt x="1023" y="963"/>
                  </a:lnTo>
                  <a:lnTo>
                    <a:pt x="397" y="963"/>
                  </a:lnTo>
                  <a:lnTo>
                    <a:pt x="397" y="757"/>
                  </a:lnTo>
                  <a:close/>
                  <a:moveTo>
                    <a:pt x="1690" y="0"/>
                  </a:moveTo>
                  <a:lnTo>
                    <a:pt x="1477" y="409"/>
                  </a:lnTo>
                  <a:lnTo>
                    <a:pt x="1265" y="0"/>
                  </a:lnTo>
                  <a:lnTo>
                    <a:pt x="850" y="0"/>
                  </a:lnTo>
                  <a:lnTo>
                    <a:pt x="1287" y="757"/>
                  </a:lnTo>
                  <a:lnTo>
                    <a:pt x="1287" y="1251"/>
                  </a:lnTo>
                  <a:lnTo>
                    <a:pt x="1661" y="1251"/>
                  </a:lnTo>
                  <a:lnTo>
                    <a:pt x="1661" y="757"/>
                  </a:lnTo>
                  <a:lnTo>
                    <a:pt x="2099" y="0"/>
                  </a:lnTo>
                  <a:lnTo>
                    <a:pt x="16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5A50EFB-04B7-4C5E-BCF9-FB7C38B3F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880" y="2158329"/>
            <a:ext cx="4240244" cy="860400"/>
          </a:xfrm>
        </p:spPr>
        <p:txBody>
          <a:bodyPr/>
          <a:lstStyle/>
          <a:p>
            <a:r>
              <a:rPr lang="en-IN" dirty="0">
                <a:solidFill>
                  <a:schemeClr val="tx1"/>
                </a:solidFill>
              </a:rPr>
              <a:t>Lesson 2: Risk Trends, Regulations and Impact 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1774E8E0-7B51-45E5-87AB-1FFD7E321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071" y="3370808"/>
            <a:ext cx="4240245" cy="645742"/>
          </a:xfrm>
        </p:spPr>
        <p:txBody>
          <a:bodyPr/>
          <a:lstStyle/>
          <a:p>
            <a:endParaRPr lang="en-IN" sz="1600" dirty="0">
              <a:solidFill>
                <a:schemeClr val="tx1"/>
              </a:solidFill>
              <a:latin typeface="EYInterstate Regular" panose="02000503020000020004" pitchFamily="2" charset="0"/>
            </a:endParaRPr>
          </a:p>
          <a:p>
            <a:r>
              <a:rPr lang="en-IN" sz="1600" dirty="0">
                <a:solidFill>
                  <a:schemeClr val="tx1"/>
                </a:solidFill>
                <a:latin typeface="EYInterstate Regular" panose="02000503020000020004" pitchFamily="2" charset="0"/>
              </a:rPr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2061472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6EDECC6-6B30-4B3C-8196-D598A39B111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4" imgW="416" imgH="415" progId="TCLayout.ActiveDocument.1">
                  <p:embed/>
                </p:oleObj>
              </mc:Choice>
              <mc:Fallback>
                <p:oleObj name="think-cell Slide" r:id="rId4" imgW="416" imgH="415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6EDECC6-6B30-4B3C-8196-D598A39B11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1D0D1FE-8772-4C06-B986-4860E8BEF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pPr lvl="0"/>
            <a:r>
              <a:rPr lang="en-US" dirty="0"/>
              <a:t>As businesses continue to pursue new transformation initiatives, the failure </a:t>
            </a:r>
            <a:r>
              <a:rPr lang="en-GB" dirty="0"/>
              <a:t> to implement security by design will increase risk</a:t>
            </a:r>
            <a:br>
              <a:rPr lang="en-GB" dirty="0"/>
            </a:br>
            <a:r>
              <a:rPr lang="en-GB" dirty="0"/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187F0E-0BFE-9643-9D13-15399E666A09}"/>
              </a:ext>
            </a:extLst>
          </p:cNvPr>
          <p:cNvSpPr txBox="1"/>
          <p:nvPr/>
        </p:nvSpPr>
        <p:spPr>
          <a:xfrm>
            <a:off x="609926" y="1118660"/>
            <a:ext cx="10978497" cy="664797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600" dirty="0">
                <a:solidFill>
                  <a:schemeClr val="bg1"/>
                </a:solidFill>
              </a:rPr>
              <a:t>Respondents in our Global Information Security Survey 2021 tell us that their businesses are planning a new wave of technology investments, to thrive in the post-COVID-19 era. If cybersecurity is left out of investment discussions, the threat will continue to grow in the years to come.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E770B-556B-4A28-A1DC-E97BDC3E1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F1BC30E3-FFE5-4B91-AA19-87A149EBB9EE}" type="slidenum">
              <a:rPr smtClean="0"/>
              <a:pPr/>
              <a:t>10</a:t>
            </a:fld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D7FD3F-DDC8-4097-BAE2-3195F249B1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741" y="2262907"/>
            <a:ext cx="6210162" cy="29390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92B6F1-BD03-4F69-8F57-23147027C2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4719" y="2262907"/>
            <a:ext cx="4053841" cy="25963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12482E3-0352-4DFB-BA95-E0FAE33E11D2}"/>
              </a:ext>
            </a:extLst>
          </p:cNvPr>
          <p:cNvSpPr txBox="1"/>
          <p:nvPr/>
        </p:nvSpPr>
        <p:spPr>
          <a:xfrm>
            <a:off x="647700" y="5403948"/>
            <a:ext cx="10978515" cy="664797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600" dirty="0">
                <a:solidFill>
                  <a:schemeClr val="bg1"/>
                </a:solidFill>
              </a:rPr>
              <a:t>58% say timescales have been too tight for cybersecurity assessments, and 56% don’t always know whether their defenses are strong enough for hackers’ new strategies. A lapse only needs to happen once for threat actors to exploit a vulnerability. </a:t>
            </a:r>
          </a:p>
        </p:txBody>
      </p:sp>
    </p:spTree>
    <p:extLst>
      <p:ext uri="{BB962C8B-B14F-4D97-AF65-F5344CB8AC3E}">
        <p14:creationId xmlns:p14="http://schemas.microsoft.com/office/powerpoint/2010/main" val="423664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>
            <a:extLst>
              <a:ext uri="{FF2B5EF4-FFF2-40B4-BE49-F238E27FC236}">
                <a16:creationId xmlns:a16="http://schemas.microsoft.com/office/drawing/2014/main" id="{6464D042-009A-486D-B33F-066B22CD7C4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think-cell Slide" r:id="rId4" imgW="416" imgH="415" progId="TCLayout.ActiveDocument.1">
                  <p:embed/>
                </p:oleObj>
              </mc:Choice>
              <mc:Fallback>
                <p:oleObj name="think-cell Slide" r:id="rId4" imgW="416" imgH="415" progId="TCLayout.ActiveDocument.1">
                  <p:embed/>
                  <p:pic>
                    <p:nvPicPr>
                      <p:cNvPr id="25" name="Object 24" hidden="1">
                        <a:extLst>
                          <a:ext uri="{FF2B5EF4-FFF2-40B4-BE49-F238E27FC236}">
                            <a16:creationId xmlns:a16="http://schemas.microsoft.com/office/drawing/2014/main" id="{6464D042-009A-486D-B33F-066B22CD7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8F8A804-5EAC-449D-9DC1-EAC46377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>
                <a:solidFill>
                  <a:srgbClr val="FFE600"/>
                </a:solidFill>
              </a:rPr>
              <a:t>Steps to address the issue: </a:t>
            </a:r>
            <a:r>
              <a:rPr lang="en-US" dirty="0"/>
              <a:t>Transform your approach to business alignment</a:t>
            </a:r>
            <a:endParaRPr lang="en-US" dirty="0">
              <a:solidFill>
                <a:srgbClr val="FFE6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858AB-C74D-DA42-A93B-87297686E701}"/>
              </a:ext>
            </a:extLst>
          </p:cNvPr>
          <p:cNvSpPr/>
          <p:nvPr/>
        </p:nvSpPr>
        <p:spPr bwMode="gray">
          <a:xfrm>
            <a:off x="7462632" y="1266925"/>
            <a:ext cx="4085161" cy="1644415"/>
          </a:xfrm>
          <a:prstGeom prst="rect">
            <a:avLst/>
          </a:prstGeom>
          <a:noFill/>
          <a:ln w="9525" cap="flat" cmpd="sng" algn="ctr">
            <a:solidFill>
              <a:srgbClr val="747480"/>
            </a:solidFill>
            <a:prstDash val="solid"/>
          </a:ln>
          <a:effectLst/>
        </p:spPr>
        <p:txBody>
          <a:bodyPr lIns="72000" tIns="36000" rIns="36000" bIns="36000" anchor="t" anchorCtr="0">
            <a:no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defRPr/>
            </a:pPr>
            <a:r>
              <a:rPr lang="en-IN" sz="1400" b="1" dirty="0">
                <a:solidFill>
                  <a:schemeClr val="tx2"/>
                </a:solidFill>
              </a:rPr>
              <a:t>Alignment</a:t>
            </a:r>
            <a:r>
              <a:rPr lang="en-IN" sz="1400" dirty="0"/>
              <a:t> </a:t>
            </a:r>
            <a:r>
              <a:rPr lang="en-IN" sz="1400" b="1" dirty="0">
                <a:solidFill>
                  <a:schemeClr val="tx2"/>
                </a:solidFill>
              </a:rPr>
              <a:t>to business goals</a:t>
            </a:r>
          </a:p>
          <a:p>
            <a:pPr marL="171450" indent="-171450" fontAlgn="base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/>
            </a:pPr>
            <a:r>
              <a:rPr lang="en-IN" sz="1400" dirty="0">
                <a:solidFill>
                  <a:schemeClr val="bg1"/>
                </a:solidFill>
              </a:rPr>
              <a:t>Map cyber strategy to business and IT strategy</a:t>
            </a:r>
          </a:p>
          <a:p>
            <a:pPr marL="171450" indent="-171450" fontAlgn="base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/>
            </a:pPr>
            <a:r>
              <a:rPr lang="en-IN" sz="1400" dirty="0">
                <a:solidFill>
                  <a:schemeClr val="bg1"/>
                </a:solidFill>
              </a:rPr>
              <a:t>Establish risk profile to align to business goals and anticipate needs</a:t>
            </a:r>
          </a:p>
          <a:p>
            <a:pPr marL="171450" indent="-171450" fontAlgn="base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/>
            </a:pPr>
            <a:r>
              <a:rPr lang="en-IN" sz="1400" dirty="0">
                <a:solidFill>
                  <a:schemeClr val="bg1"/>
                </a:solidFill>
              </a:rPr>
              <a:t>Apply appropriate levels of controls to protect the things that matter most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CEB1D0C-C6E4-9347-8372-A9679CA775BF}"/>
              </a:ext>
            </a:extLst>
          </p:cNvPr>
          <p:cNvSpPr/>
          <p:nvPr/>
        </p:nvSpPr>
        <p:spPr bwMode="gray">
          <a:xfrm>
            <a:off x="612775" y="2654454"/>
            <a:ext cx="4083050" cy="1596197"/>
          </a:xfrm>
          <a:prstGeom prst="rect">
            <a:avLst/>
          </a:prstGeom>
          <a:noFill/>
          <a:ln w="9525" cap="flat" cmpd="sng" algn="ctr">
            <a:solidFill>
              <a:srgbClr val="747480"/>
            </a:solidFill>
            <a:prstDash val="solid"/>
          </a:ln>
          <a:effectLst/>
        </p:spPr>
        <p:txBody>
          <a:bodyPr wrap="square" lIns="72000" tIns="36000" rIns="36000" bIns="3600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defRPr/>
            </a:pPr>
            <a:r>
              <a:rPr lang="en-IN" sz="1400" b="1" dirty="0">
                <a:solidFill>
                  <a:schemeClr val="tx2"/>
                </a:solidFill>
              </a:rPr>
              <a:t>Engagement and communication mechanisms  </a:t>
            </a:r>
          </a:p>
          <a:p>
            <a:pPr marL="171450" indent="-171450" fontAlgn="base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/>
            </a:pPr>
            <a:r>
              <a:rPr lang="en-IN" sz="1400" dirty="0">
                <a:solidFill>
                  <a:schemeClr val="bg1"/>
                </a:solidFill>
              </a:rPr>
              <a:t>Service catalogue with engagement mechanism and cost chargeback</a:t>
            </a:r>
          </a:p>
          <a:p>
            <a:pPr marL="171450" indent="-171450" fontAlgn="base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/>
            </a:pPr>
            <a:r>
              <a:rPr lang="en-IN" sz="1400" dirty="0">
                <a:solidFill>
                  <a:schemeClr val="bg1"/>
                </a:solidFill>
              </a:rPr>
              <a:t>Communication and governance channels (bi-directional)</a:t>
            </a:r>
          </a:p>
          <a:p>
            <a:pPr marL="171450" indent="-171450" fontAlgn="base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/>
            </a:pPr>
            <a:r>
              <a:rPr lang="en-IN" sz="1400" dirty="0">
                <a:solidFill>
                  <a:schemeClr val="bg1"/>
                </a:solidFill>
              </a:rPr>
              <a:t>Performance reporting mechanisms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A8363D-B9C7-584C-A6E8-277C35087ECF}"/>
              </a:ext>
            </a:extLst>
          </p:cNvPr>
          <p:cNvSpPr/>
          <p:nvPr/>
        </p:nvSpPr>
        <p:spPr bwMode="gray">
          <a:xfrm>
            <a:off x="7472792" y="4070273"/>
            <a:ext cx="4085161" cy="1896030"/>
          </a:xfrm>
          <a:prstGeom prst="rect">
            <a:avLst/>
          </a:prstGeom>
          <a:noFill/>
          <a:ln w="9525" cap="flat" cmpd="sng" algn="ctr">
            <a:solidFill>
              <a:srgbClr val="747480"/>
            </a:solidFill>
            <a:prstDash val="solid"/>
          </a:ln>
          <a:effectLst/>
        </p:spPr>
        <p:txBody>
          <a:bodyPr wrap="square" lIns="72000" tIns="36000" rIns="36000" bIns="36000" anchor="t" anchorCtr="0">
            <a:no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defRPr/>
            </a:pPr>
            <a:r>
              <a:rPr lang="en-IN" sz="1400" b="1" dirty="0">
                <a:solidFill>
                  <a:schemeClr val="tx2"/>
                </a:solidFill>
              </a:rPr>
              <a:t>Satisfaction with performance and delivery  </a:t>
            </a:r>
          </a:p>
          <a:p>
            <a:pPr marL="171450" indent="-171450" fontAlgn="base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/>
            </a:pPr>
            <a:r>
              <a:rPr lang="en-IN" sz="1400" dirty="0">
                <a:solidFill>
                  <a:schemeClr val="bg1"/>
                </a:solidFill>
              </a:rPr>
              <a:t>Feedback loops from the business and key stakeholders</a:t>
            </a:r>
          </a:p>
          <a:p>
            <a:pPr marL="171450" indent="-171450" fontAlgn="base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/>
            </a:pPr>
            <a:r>
              <a:rPr lang="en-IN" sz="1400" dirty="0">
                <a:solidFill>
                  <a:schemeClr val="bg1"/>
                </a:solidFill>
              </a:rPr>
              <a:t>Escalation paths when adjustments and attention is needed</a:t>
            </a:r>
          </a:p>
          <a:p>
            <a:pPr marL="171450" indent="-171450" fontAlgn="base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/>
            </a:pPr>
            <a:r>
              <a:rPr lang="en-IN" sz="1400" dirty="0">
                <a:solidFill>
                  <a:schemeClr val="bg1"/>
                </a:solidFill>
              </a:rPr>
              <a:t>Recognition for exceptional performance and service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B60E5-00BA-4FAF-9115-B9264C78B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7221" y="6471244"/>
            <a:ext cx="663066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IN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</a:t>
            </a:r>
            <a:fld id="{F1BC30E3-FFE5-4B91-AA19-87A149EBB9EE}" type="slidenum">
              <a:rPr smtClean="0"/>
              <a:pPr/>
              <a:t>11</a:t>
            </a:fld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26FDC5-016D-45F9-BA47-846B6F99A132}"/>
              </a:ext>
            </a:extLst>
          </p:cNvPr>
          <p:cNvGrpSpPr/>
          <p:nvPr/>
        </p:nvGrpSpPr>
        <p:grpSpPr>
          <a:xfrm>
            <a:off x="4670255" y="2016909"/>
            <a:ext cx="2648290" cy="2648290"/>
            <a:chOff x="6703060" y="2540000"/>
            <a:chExt cx="2004378" cy="2004378"/>
          </a:xfrm>
        </p:grpSpPr>
        <p:grpSp>
          <p:nvGrpSpPr>
            <p:cNvPr id="32" name="Group 2">
              <a:extLst>
                <a:ext uri="{FF2B5EF4-FFF2-40B4-BE49-F238E27FC236}">
                  <a16:creationId xmlns:a16="http://schemas.microsoft.com/office/drawing/2014/main" id="{C6D0CF6D-0201-4880-916A-F37F2C65DF8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703060" y="2540000"/>
              <a:ext cx="2004378" cy="2004378"/>
              <a:chOff x="3583" y="545"/>
              <a:chExt cx="2662" cy="2662"/>
            </a:xfrm>
          </p:grpSpPr>
          <p:sp>
            <p:nvSpPr>
              <p:cNvPr id="38" name="Freeform 3">
                <a:extLst>
                  <a:ext uri="{FF2B5EF4-FFF2-40B4-BE49-F238E27FC236}">
                    <a16:creationId xmlns:a16="http://schemas.microsoft.com/office/drawing/2014/main" id="{15E12203-3F20-48DA-8030-6005C8F8EA4E}"/>
                  </a:ext>
                </a:extLst>
              </p:cNvPr>
              <p:cNvSpPr>
                <a:spLocks noChangeAspect="1"/>
              </p:cNvSpPr>
              <p:nvPr/>
            </p:nvSpPr>
            <p:spPr bwMode="gray">
              <a:xfrm>
                <a:off x="4383" y="1966"/>
                <a:ext cx="1862" cy="1241"/>
              </a:xfrm>
              <a:custGeom>
                <a:avLst/>
                <a:gdLst>
                  <a:gd name="T0" fmla="*/ 1862 w 594"/>
                  <a:gd name="T1" fmla="*/ 0 h 396"/>
                  <a:gd name="T2" fmla="*/ 621 w 594"/>
                  <a:gd name="T3" fmla="*/ 1241 h 396"/>
                  <a:gd name="T4" fmla="*/ 0 w 594"/>
                  <a:gd name="T5" fmla="*/ 1075 h 396"/>
                  <a:gd name="T6" fmla="*/ 373 w 594"/>
                  <a:gd name="T7" fmla="*/ 429 h 396"/>
                  <a:gd name="T8" fmla="*/ 621 w 594"/>
                  <a:gd name="T9" fmla="*/ 495 h 396"/>
                  <a:gd name="T10" fmla="*/ 1116 w 594"/>
                  <a:gd name="T11" fmla="*/ 0 h 396"/>
                  <a:gd name="T12" fmla="*/ 1862 w 594"/>
                  <a:gd name="T13" fmla="*/ 0 h 3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4" h="396">
                    <a:moveTo>
                      <a:pt x="594" y="0"/>
                    </a:moveTo>
                    <a:cubicBezTo>
                      <a:pt x="594" y="218"/>
                      <a:pt x="416" y="396"/>
                      <a:pt x="198" y="396"/>
                    </a:cubicBezTo>
                    <a:cubicBezTo>
                      <a:pt x="126" y="396"/>
                      <a:pt x="58" y="377"/>
                      <a:pt x="0" y="343"/>
                    </a:cubicBezTo>
                    <a:lnTo>
                      <a:pt x="119" y="137"/>
                    </a:lnTo>
                    <a:cubicBezTo>
                      <a:pt x="142" y="150"/>
                      <a:pt x="169" y="158"/>
                      <a:pt x="198" y="158"/>
                    </a:cubicBezTo>
                    <a:cubicBezTo>
                      <a:pt x="285" y="158"/>
                      <a:pt x="356" y="87"/>
                      <a:pt x="356" y="0"/>
                    </a:cubicBezTo>
                    <a:lnTo>
                      <a:pt x="594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2857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4">
                <a:extLst>
                  <a:ext uri="{FF2B5EF4-FFF2-40B4-BE49-F238E27FC236}">
                    <a16:creationId xmlns:a16="http://schemas.microsoft.com/office/drawing/2014/main" id="{285C9106-61BE-4C4D-B4E2-364DB1863918}"/>
                  </a:ext>
                </a:extLst>
              </p:cNvPr>
              <p:cNvSpPr>
                <a:spLocks noChangeAspect="1"/>
              </p:cNvSpPr>
              <p:nvPr/>
            </p:nvSpPr>
            <p:spPr bwMode="gray">
              <a:xfrm>
                <a:off x="4383" y="545"/>
                <a:ext cx="1862" cy="1421"/>
              </a:xfrm>
              <a:custGeom>
                <a:avLst/>
                <a:gdLst>
                  <a:gd name="T0" fmla="*/ 0 w 594"/>
                  <a:gd name="T1" fmla="*/ 345 h 453"/>
                  <a:gd name="T2" fmla="*/ 1696 w 594"/>
                  <a:gd name="T3" fmla="*/ 800 h 453"/>
                  <a:gd name="T4" fmla="*/ 1862 w 594"/>
                  <a:gd name="T5" fmla="*/ 1421 h 453"/>
                  <a:gd name="T6" fmla="*/ 1116 w 594"/>
                  <a:gd name="T7" fmla="*/ 1421 h 453"/>
                  <a:gd name="T8" fmla="*/ 1050 w 594"/>
                  <a:gd name="T9" fmla="*/ 1173 h 453"/>
                  <a:gd name="T10" fmla="*/ 373 w 594"/>
                  <a:gd name="T11" fmla="*/ 991 h 453"/>
                  <a:gd name="T12" fmla="*/ 0 w 594"/>
                  <a:gd name="T13" fmla="*/ 345 h 4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4" h="453">
                    <a:moveTo>
                      <a:pt x="0" y="110"/>
                    </a:moveTo>
                    <a:cubicBezTo>
                      <a:pt x="189" y="0"/>
                      <a:pt x="432" y="66"/>
                      <a:pt x="541" y="255"/>
                    </a:cubicBezTo>
                    <a:cubicBezTo>
                      <a:pt x="577" y="317"/>
                      <a:pt x="594" y="385"/>
                      <a:pt x="594" y="453"/>
                    </a:cubicBezTo>
                    <a:lnTo>
                      <a:pt x="356" y="453"/>
                    </a:lnTo>
                    <a:cubicBezTo>
                      <a:pt x="356" y="426"/>
                      <a:pt x="349" y="399"/>
                      <a:pt x="335" y="374"/>
                    </a:cubicBezTo>
                    <a:cubicBezTo>
                      <a:pt x="291" y="299"/>
                      <a:pt x="194" y="273"/>
                      <a:pt x="119" y="316"/>
                    </a:cubicBez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747480"/>
              </a:solidFill>
              <a:ln w="2857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0893B6BC-A4DD-4C5E-83DF-22710EE65F7C}"/>
                  </a:ext>
                </a:extLst>
              </p:cNvPr>
              <p:cNvSpPr>
                <a:spLocks noChangeAspect="1"/>
              </p:cNvSpPr>
              <p:nvPr/>
            </p:nvSpPr>
            <p:spPr bwMode="gray">
              <a:xfrm>
                <a:off x="3583" y="890"/>
                <a:ext cx="1173" cy="2150"/>
              </a:xfrm>
              <a:custGeom>
                <a:avLst/>
                <a:gdLst>
                  <a:gd name="T0" fmla="*/ 800 w 374"/>
                  <a:gd name="T1" fmla="*/ 2150 h 686"/>
                  <a:gd name="T2" fmla="*/ 345 w 374"/>
                  <a:gd name="T3" fmla="*/ 451 h 686"/>
                  <a:gd name="T4" fmla="*/ 800 w 374"/>
                  <a:gd name="T5" fmla="*/ 0 h 686"/>
                  <a:gd name="T6" fmla="*/ 1173 w 374"/>
                  <a:gd name="T7" fmla="*/ 646 h 686"/>
                  <a:gd name="T8" fmla="*/ 991 w 374"/>
                  <a:gd name="T9" fmla="*/ 827 h 686"/>
                  <a:gd name="T10" fmla="*/ 1173 w 374"/>
                  <a:gd name="T11" fmla="*/ 1504 h 686"/>
                  <a:gd name="T12" fmla="*/ 800 w 374"/>
                  <a:gd name="T13" fmla="*/ 2150 h 6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4" h="686">
                    <a:moveTo>
                      <a:pt x="255" y="686"/>
                    </a:moveTo>
                    <a:cubicBezTo>
                      <a:pt x="66" y="577"/>
                      <a:pt x="0" y="334"/>
                      <a:pt x="110" y="144"/>
                    </a:cubicBezTo>
                    <a:cubicBezTo>
                      <a:pt x="146" y="82"/>
                      <a:pt x="196" y="33"/>
                      <a:pt x="255" y="0"/>
                    </a:cubicBezTo>
                    <a:lnTo>
                      <a:pt x="374" y="206"/>
                    </a:lnTo>
                    <a:cubicBezTo>
                      <a:pt x="351" y="219"/>
                      <a:pt x="330" y="239"/>
                      <a:pt x="316" y="264"/>
                    </a:cubicBezTo>
                    <a:cubicBezTo>
                      <a:pt x="273" y="339"/>
                      <a:pt x="299" y="436"/>
                      <a:pt x="374" y="480"/>
                    </a:cubicBezTo>
                    <a:lnTo>
                      <a:pt x="255" y="686"/>
                    </a:lnTo>
                    <a:close/>
                  </a:path>
                </a:pathLst>
              </a:custGeom>
              <a:solidFill>
                <a:srgbClr val="C4C4CD"/>
              </a:solidFill>
              <a:ln w="2857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Rectangle 400">
              <a:extLst>
                <a:ext uri="{FF2B5EF4-FFF2-40B4-BE49-F238E27FC236}">
                  <a16:creationId xmlns:a16="http://schemas.microsoft.com/office/drawing/2014/main" id="{6DA62700-4B89-3946-8C59-30C1C72B7420}"/>
                </a:ext>
              </a:extLst>
            </p:cNvPr>
            <p:cNvSpPr/>
            <p:nvPr/>
          </p:nvSpPr>
          <p:spPr>
            <a:xfrm rot="2300064">
              <a:off x="7441532" y="2958573"/>
              <a:ext cx="986015" cy="774413"/>
            </a:xfrm>
            <a:prstGeom prst="rect">
              <a:avLst/>
            </a:prstGeom>
          </p:spPr>
          <p:txBody>
            <a:bodyPr wrap="square" lIns="0" tIns="0" rIns="0" bIns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Alignment</a:t>
              </a:r>
            </a:p>
          </p:txBody>
        </p:sp>
        <p:sp>
          <p:nvSpPr>
            <p:cNvPr id="33" name="Rectangle 400">
              <a:extLst>
                <a:ext uri="{FF2B5EF4-FFF2-40B4-BE49-F238E27FC236}">
                  <a16:creationId xmlns:a16="http://schemas.microsoft.com/office/drawing/2014/main" id="{28844F1F-A926-134C-BE1E-7F3A995A3C22}"/>
                </a:ext>
              </a:extLst>
            </p:cNvPr>
            <p:cNvSpPr/>
            <p:nvPr/>
          </p:nvSpPr>
          <p:spPr>
            <a:xfrm rot="19696376">
              <a:off x="7519679" y="3663862"/>
              <a:ext cx="950350" cy="638340"/>
            </a:xfrm>
            <a:prstGeom prst="rect">
              <a:avLst/>
            </a:prstGeom>
          </p:spPr>
          <p:txBody>
            <a:bodyPr wrap="square" lIns="0" tIns="0" rIns="0" bIns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600" b="1" dirty="0"/>
                <a:t>Satisfaction</a:t>
              </a:r>
            </a:p>
          </p:txBody>
        </p:sp>
        <p:sp>
          <p:nvSpPr>
            <p:cNvPr id="34" name="Rectangle 400">
              <a:extLst>
                <a:ext uri="{FF2B5EF4-FFF2-40B4-BE49-F238E27FC236}">
                  <a16:creationId xmlns:a16="http://schemas.microsoft.com/office/drawing/2014/main" id="{57B880FB-6C0F-6C49-8B2D-554C79AD0460}"/>
                </a:ext>
              </a:extLst>
            </p:cNvPr>
            <p:cNvSpPr/>
            <p:nvPr/>
          </p:nvSpPr>
          <p:spPr>
            <a:xfrm rot="16200000">
              <a:off x="6892019" y="3247308"/>
              <a:ext cx="1050150" cy="683959"/>
            </a:xfrm>
            <a:prstGeom prst="rect">
              <a:avLst/>
            </a:prstGeom>
          </p:spPr>
          <p:txBody>
            <a:bodyPr wrap="square" lIns="0" tIns="0" rIns="0" bIns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1600" b="1" dirty="0"/>
                <a:t>Engagement</a:t>
              </a:r>
            </a:p>
          </p:txBody>
        </p:sp>
        <p:sp>
          <p:nvSpPr>
            <p:cNvPr id="30" name="Freeform 359">
              <a:extLst>
                <a:ext uri="{FF2B5EF4-FFF2-40B4-BE49-F238E27FC236}">
                  <a16:creationId xmlns:a16="http://schemas.microsoft.com/office/drawing/2014/main" id="{33FF427E-C3A3-E848-A2F8-5486625DC0D4}"/>
                </a:ext>
              </a:extLst>
            </p:cNvPr>
            <p:cNvSpPr/>
            <p:nvPr/>
          </p:nvSpPr>
          <p:spPr>
            <a:xfrm>
              <a:off x="7250124" y="3064213"/>
              <a:ext cx="1060124" cy="1060704"/>
            </a:xfrm>
            <a:prstGeom prst="ellipse">
              <a:avLst/>
            </a:prstGeom>
            <a:solidFill>
              <a:srgbClr val="FFE600"/>
            </a:solidFill>
            <a:ln w="9144" cap="flat" cmpd="sng" algn="ctr">
              <a:noFill/>
              <a:prstDash val="solid"/>
            </a:ln>
            <a:effectLst/>
          </p:spPr>
          <p:txBody>
            <a:bodyPr wrap="none" lIns="36000" tIns="36000" rIns="36000" bIns="36000" anchor="ctr"/>
            <a:lstStyle/>
            <a:p>
              <a:pPr algn="ctr"/>
              <a:r>
                <a:rPr lang="en-US" sz="1400" b="1" dirty="0"/>
                <a:t>Cyber-</a:t>
              </a:r>
              <a:br>
                <a:rPr lang="en-US" sz="1400" b="1" dirty="0"/>
              </a:br>
              <a:r>
                <a:rPr lang="en-US" sz="1400" b="1" dirty="0"/>
                <a:t>business</a:t>
              </a:r>
              <a:br>
                <a:rPr lang="en-US" sz="1400" b="1" dirty="0"/>
              </a:br>
              <a:r>
                <a:rPr lang="en-US" sz="1400" b="1" dirty="0"/>
                <a:t>integration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010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>
            <a:extLst>
              <a:ext uri="{FF2B5EF4-FFF2-40B4-BE49-F238E27FC236}">
                <a16:creationId xmlns:a16="http://schemas.microsoft.com/office/drawing/2014/main" id="{6464D042-009A-486D-B33F-066B22CD7C4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think-cell Slide" r:id="rId4" imgW="416" imgH="415" progId="TCLayout.ActiveDocument.1">
                  <p:embed/>
                </p:oleObj>
              </mc:Choice>
              <mc:Fallback>
                <p:oleObj name="think-cell Slide" r:id="rId4" imgW="416" imgH="415" progId="TCLayout.ActiveDocument.1">
                  <p:embed/>
                  <p:pic>
                    <p:nvPicPr>
                      <p:cNvPr id="25" name="Object 24" hidden="1">
                        <a:extLst>
                          <a:ext uri="{FF2B5EF4-FFF2-40B4-BE49-F238E27FC236}">
                            <a16:creationId xmlns:a16="http://schemas.microsoft.com/office/drawing/2014/main" id="{6464D042-009A-486D-B33F-066B22CD7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8F8A804-5EAC-449D-9DC1-EAC46377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r>
              <a:rPr lang="en-US" dirty="0">
                <a:solidFill>
                  <a:srgbClr val="FFE600"/>
                </a:solidFill>
              </a:rPr>
              <a:t>Steps to address the issue: </a:t>
            </a:r>
            <a:r>
              <a:rPr lang="en-US" dirty="0"/>
              <a:t>Understand where compliance sits on a stakeholder compass</a:t>
            </a:r>
            <a:br>
              <a:rPr lang="en-GB" dirty="0"/>
            </a:b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C1EA07-F18A-411C-BD94-43A2D69B6B20}"/>
              </a:ext>
            </a:extLst>
          </p:cNvPr>
          <p:cNvSpPr/>
          <p:nvPr/>
        </p:nvSpPr>
        <p:spPr>
          <a:xfrm>
            <a:off x="609918" y="1125537"/>
            <a:ext cx="10906598" cy="529376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bg1"/>
                </a:solidFill>
              </a:rPr>
              <a:t>CISOs are familiar with the principle of “shifting left,” striving to involve cybersecurity earlier on in transformation. Today, they need to understand how to navigate four key stakeholder groups.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7038CEA-55F4-C54C-8E47-C5D2EE823E58}"/>
              </a:ext>
            </a:extLst>
          </p:cNvPr>
          <p:cNvCxnSpPr>
            <a:cxnSpLocks/>
            <a:stCxn id="29" idx="0"/>
            <a:endCxn id="28" idx="4"/>
          </p:cNvCxnSpPr>
          <p:nvPr/>
        </p:nvCxnSpPr>
        <p:spPr>
          <a:xfrm flipV="1">
            <a:off x="6111110" y="3172911"/>
            <a:ext cx="0" cy="1786985"/>
          </a:xfrm>
          <a:prstGeom prst="line">
            <a:avLst/>
          </a:prstGeom>
          <a:ln w="9525">
            <a:solidFill>
              <a:srgbClr val="74748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82F6125-DE6F-2146-A783-CD2C651AF153}"/>
              </a:ext>
            </a:extLst>
          </p:cNvPr>
          <p:cNvCxnSpPr>
            <a:cxnSpLocks/>
            <a:stCxn id="31" idx="2"/>
            <a:endCxn id="30" idx="6"/>
          </p:cNvCxnSpPr>
          <p:nvPr/>
        </p:nvCxnSpPr>
        <p:spPr>
          <a:xfrm flipH="1">
            <a:off x="5219554" y="4069830"/>
            <a:ext cx="1759243" cy="0"/>
          </a:xfrm>
          <a:prstGeom prst="line">
            <a:avLst/>
          </a:prstGeom>
          <a:ln w="9525">
            <a:solidFill>
              <a:srgbClr val="74748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B0EBFD-E48E-42FD-A2B5-EBA870A9EB62}"/>
              </a:ext>
            </a:extLst>
          </p:cNvPr>
          <p:cNvGrpSpPr/>
          <p:nvPr/>
        </p:nvGrpSpPr>
        <p:grpSpPr>
          <a:xfrm>
            <a:off x="4684648" y="2633415"/>
            <a:ext cx="2829055" cy="2865977"/>
            <a:chOff x="4530413" y="2873828"/>
            <a:chExt cx="2829055" cy="2865977"/>
          </a:xfrm>
        </p:grpSpPr>
        <p:sp>
          <p:nvSpPr>
            <p:cNvPr id="27" name="Freeform 359">
              <a:extLst>
                <a:ext uri="{FF2B5EF4-FFF2-40B4-BE49-F238E27FC236}">
                  <a16:creationId xmlns:a16="http://schemas.microsoft.com/office/drawing/2014/main" id="{2CE61EBF-C8AE-E149-8545-A368C4CF9AEE}"/>
                </a:ext>
              </a:extLst>
            </p:cNvPr>
            <p:cNvSpPr/>
            <p:nvPr/>
          </p:nvSpPr>
          <p:spPr>
            <a:xfrm>
              <a:off x="5131950" y="3483697"/>
              <a:ext cx="1649850" cy="1653092"/>
            </a:xfrm>
            <a:prstGeom prst="ellipse">
              <a:avLst/>
            </a:prstGeom>
            <a:solidFill>
              <a:srgbClr val="FFE600">
                <a:alpha val="100000"/>
              </a:srgbClr>
            </a:solidFill>
            <a:ln w="9144" cap="flat" cmpd="sng" algn="ctr">
              <a:noFill/>
              <a:prstDash val="solid"/>
            </a:ln>
            <a:effectLst/>
          </p:spPr>
          <p:txBody>
            <a:bodyPr wrap="none" lIns="36000" tIns="36000" rIns="36000" bIns="36000" anchor="ctr"/>
            <a:lstStyle/>
            <a:p>
              <a:pPr algn="ctr"/>
              <a:r>
                <a:rPr lang="en-US" sz="1600" b="1" dirty="0"/>
                <a:t>Cybersecurity</a:t>
              </a:r>
              <a:br>
                <a:rPr lang="en-US" sz="1600" b="1" dirty="0"/>
              </a:br>
              <a:r>
                <a:rPr lang="en-US" sz="1600" b="1" dirty="0"/>
                <a:t>stakeholder</a:t>
              </a:r>
              <a:br>
                <a:rPr lang="en-US" sz="1600" b="1" dirty="0"/>
              </a:br>
              <a:r>
                <a:rPr lang="en-US" sz="1600" b="1" dirty="0"/>
                <a:t>compass</a:t>
              </a:r>
            </a:p>
          </p:txBody>
        </p:sp>
        <p:sp>
          <p:nvSpPr>
            <p:cNvPr id="28" name="Freeform 359">
              <a:extLst>
                <a:ext uri="{FF2B5EF4-FFF2-40B4-BE49-F238E27FC236}">
                  <a16:creationId xmlns:a16="http://schemas.microsoft.com/office/drawing/2014/main" id="{6B03D73A-046C-FA46-B5BF-CA096CF3BD6D}"/>
                </a:ext>
              </a:extLst>
            </p:cNvPr>
            <p:cNvSpPr/>
            <p:nvPr/>
          </p:nvSpPr>
          <p:spPr>
            <a:xfrm>
              <a:off x="5689422" y="2873828"/>
              <a:ext cx="534906" cy="539496"/>
            </a:xfrm>
            <a:prstGeom prst="ellipse">
              <a:avLst/>
            </a:prstGeom>
            <a:solidFill>
              <a:srgbClr val="747480"/>
            </a:solidFill>
            <a:ln w="9144" cap="flat" cmpd="sng" algn="ctr">
              <a:noFill/>
              <a:prstDash val="solid"/>
            </a:ln>
            <a:effectLst/>
          </p:spPr>
          <p:txBody>
            <a:bodyPr wrap="none" lIns="36000" tIns="36000" rIns="36000" bIns="3600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29" name="Freeform 359">
              <a:extLst>
                <a:ext uri="{FF2B5EF4-FFF2-40B4-BE49-F238E27FC236}">
                  <a16:creationId xmlns:a16="http://schemas.microsoft.com/office/drawing/2014/main" id="{DA3E4DE0-8383-2D49-8E4A-9705B31E5755}"/>
                </a:ext>
              </a:extLst>
            </p:cNvPr>
            <p:cNvSpPr/>
            <p:nvPr/>
          </p:nvSpPr>
          <p:spPr>
            <a:xfrm>
              <a:off x="5689422" y="5200309"/>
              <a:ext cx="534906" cy="539496"/>
            </a:xfrm>
            <a:prstGeom prst="ellipse">
              <a:avLst/>
            </a:prstGeom>
            <a:solidFill>
              <a:srgbClr val="747480"/>
            </a:solidFill>
            <a:ln w="9144" cap="flat" cmpd="sng" algn="ctr">
              <a:noFill/>
              <a:prstDash val="solid"/>
            </a:ln>
            <a:effectLst/>
          </p:spPr>
          <p:txBody>
            <a:bodyPr wrap="none" lIns="36000" tIns="36000" rIns="36000" bIns="36000" anchor="ctr"/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0" name="Freeform 359">
              <a:extLst>
                <a:ext uri="{FF2B5EF4-FFF2-40B4-BE49-F238E27FC236}">
                  <a16:creationId xmlns:a16="http://schemas.microsoft.com/office/drawing/2014/main" id="{ADCC9D99-B9AB-004E-A324-221A0A7FF8FA}"/>
                </a:ext>
              </a:extLst>
            </p:cNvPr>
            <p:cNvSpPr/>
            <p:nvPr/>
          </p:nvSpPr>
          <p:spPr>
            <a:xfrm>
              <a:off x="4530413" y="4040495"/>
              <a:ext cx="534906" cy="539496"/>
            </a:xfrm>
            <a:prstGeom prst="ellipse">
              <a:avLst/>
            </a:prstGeom>
            <a:solidFill>
              <a:srgbClr val="747480"/>
            </a:solidFill>
            <a:ln w="9144" cap="flat" cmpd="sng" algn="ctr">
              <a:noFill/>
              <a:prstDash val="solid"/>
            </a:ln>
            <a:effectLst/>
          </p:spPr>
          <p:txBody>
            <a:bodyPr wrap="none" lIns="36000" tIns="36000" rIns="36000" bIns="36000" anchor="ctr"/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31" name="Freeform 359">
              <a:extLst>
                <a:ext uri="{FF2B5EF4-FFF2-40B4-BE49-F238E27FC236}">
                  <a16:creationId xmlns:a16="http://schemas.microsoft.com/office/drawing/2014/main" id="{9D1F13F7-8DF5-6340-BBF0-AFBB3A730E3C}"/>
                </a:ext>
              </a:extLst>
            </p:cNvPr>
            <p:cNvSpPr/>
            <p:nvPr/>
          </p:nvSpPr>
          <p:spPr>
            <a:xfrm>
              <a:off x="6824562" y="4040495"/>
              <a:ext cx="534906" cy="539496"/>
            </a:xfrm>
            <a:prstGeom prst="ellipse">
              <a:avLst/>
            </a:prstGeom>
            <a:solidFill>
              <a:srgbClr val="747480"/>
            </a:solidFill>
            <a:ln w="9144" cap="flat" cmpd="sng" algn="ctr">
              <a:noFill/>
              <a:prstDash val="solid"/>
            </a:ln>
            <a:effectLst/>
          </p:spPr>
          <p:txBody>
            <a:bodyPr wrap="none" lIns="36000" tIns="36000" rIns="36000" bIns="36000" anchor="ctr"/>
            <a:lstStyle/>
            <a:p>
              <a:pPr algn="ctr"/>
              <a:r>
                <a:rPr lang="en-US" sz="1600" b="1">
                  <a:solidFill>
                    <a:schemeClr val="bg1"/>
                  </a:solidFill>
                </a:rPr>
                <a:t>E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A27F1772-B828-9140-9827-8DB638885258}"/>
              </a:ext>
            </a:extLst>
          </p:cNvPr>
          <p:cNvSpPr/>
          <p:nvPr/>
        </p:nvSpPr>
        <p:spPr bwMode="gray">
          <a:xfrm>
            <a:off x="4215511" y="5543750"/>
            <a:ext cx="3767328" cy="813816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</a:ln>
          <a:effectLst/>
        </p:spPr>
        <p:txBody>
          <a:bodyPr wrap="square" lIns="72000" tIns="36000" rIns="36000" bIns="3600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defRPr/>
            </a:pPr>
            <a:r>
              <a:rPr lang="en-IN" sz="1400" b="1" dirty="0">
                <a:solidFill>
                  <a:schemeClr val="bg1"/>
                </a:solidFill>
              </a:rPr>
              <a:t>Vendors, third parties, and supply chain ecosystem: </a:t>
            </a:r>
            <a:r>
              <a:rPr lang="en-IN" sz="1400" dirty="0">
                <a:solidFill>
                  <a:schemeClr val="bg1"/>
                </a:solidFill>
              </a:rPr>
              <a:t>Focus on standards and testing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43D5E1-E0FE-914F-8FE0-48237982E64E}"/>
              </a:ext>
            </a:extLst>
          </p:cNvPr>
          <p:cNvSpPr/>
          <p:nvPr/>
        </p:nvSpPr>
        <p:spPr bwMode="gray">
          <a:xfrm>
            <a:off x="609918" y="3693143"/>
            <a:ext cx="3770710" cy="815662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</a:ln>
          <a:effectLst/>
        </p:spPr>
        <p:txBody>
          <a:bodyPr wrap="square" lIns="72000" tIns="36000" rIns="36000" bIns="3600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defRPr/>
            </a:pPr>
            <a:r>
              <a:rPr lang="en-IN" sz="1400" b="1" dirty="0">
                <a:solidFill>
                  <a:schemeClr val="bg1"/>
                </a:solidFill>
              </a:rPr>
              <a:t>Engineers,  product managers and customers: Aim to embed </a:t>
            </a:r>
            <a:r>
              <a:rPr lang="en-US" sz="1400" b="1" dirty="0">
                <a:solidFill>
                  <a:schemeClr val="bg1"/>
                </a:solidFill>
              </a:rPr>
              <a:t>security </a:t>
            </a:r>
            <a:r>
              <a:rPr lang="en-US" sz="1400" dirty="0">
                <a:solidFill>
                  <a:schemeClr val="bg1"/>
                </a:solidFill>
              </a:rPr>
              <a:t>and privacy by design.</a:t>
            </a:r>
            <a:endParaRPr lang="en-IN" sz="1400" b="1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AA529F9-3841-4241-9E3E-7BAD4C5F6609}"/>
              </a:ext>
            </a:extLst>
          </p:cNvPr>
          <p:cNvSpPr/>
          <p:nvPr/>
        </p:nvSpPr>
        <p:spPr bwMode="gray">
          <a:xfrm>
            <a:off x="7821105" y="3668222"/>
            <a:ext cx="3767328" cy="813816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</a:ln>
          <a:effectLst/>
        </p:spPr>
        <p:txBody>
          <a:bodyPr wrap="square" lIns="72000" tIns="36000" rIns="36000" bIns="3600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defRPr/>
            </a:pPr>
            <a:r>
              <a:rPr lang="en-IN" sz="1400" b="1" dirty="0">
                <a:solidFill>
                  <a:schemeClr val="bg1"/>
                </a:solidFill>
              </a:rPr>
              <a:t>Regulators: </a:t>
            </a:r>
            <a:r>
              <a:rPr lang="en-IN" sz="1400" dirty="0">
                <a:solidFill>
                  <a:schemeClr val="bg1"/>
                </a:solidFill>
              </a:rPr>
              <a:t>Prioritize </a:t>
            </a:r>
            <a:r>
              <a:rPr lang="en-US" sz="1400" dirty="0">
                <a:solidFill>
                  <a:schemeClr val="bg1"/>
                </a:solidFill>
              </a:rPr>
              <a:t>certifications and attestations, along with regulatory mapping</a:t>
            </a:r>
            <a:endParaRPr lang="en-IN" sz="1400" b="1" dirty="0">
              <a:solidFill>
                <a:schemeClr val="bg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574C0E-4E8E-F44F-A0E8-DC7416CF7C5F}"/>
              </a:ext>
            </a:extLst>
          </p:cNvPr>
          <p:cNvSpPr/>
          <p:nvPr/>
        </p:nvSpPr>
        <p:spPr bwMode="gray">
          <a:xfrm>
            <a:off x="4215511" y="1775240"/>
            <a:ext cx="3767328" cy="813816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</a:ln>
          <a:effectLst/>
        </p:spPr>
        <p:txBody>
          <a:bodyPr wrap="square" lIns="72000" tIns="36000" rIns="36000" bIns="3600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defRPr/>
            </a:pPr>
            <a:r>
              <a:rPr lang="en-IN" sz="1400" b="1" dirty="0">
                <a:solidFill>
                  <a:schemeClr val="bg1"/>
                </a:solidFill>
              </a:rPr>
              <a:t>Management: </a:t>
            </a:r>
            <a:r>
              <a:rPr lang="en-IN" sz="1400" dirty="0">
                <a:solidFill>
                  <a:schemeClr val="bg1"/>
                </a:solidFill>
              </a:rPr>
              <a:t>Focus</a:t>
            </a:r>
            <a:r>
              <a:rPr lang="en-IN" sz="1400" b="1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on reporting and accountability, as well as budgeting and resource allocation</a:t>
            </a:r>
            <a:r>
              <a:rPr lang="en-IN" sz="1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40BA0-1EAE-4587-800F-B0D203D78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7221" y="6471244"/>
            <a:ext cx="663066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IN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</a:t>
            </a:r>
            <a:fld id="{F1BC30E3-FFE5-4B91-AA19-87A149EBB9EE}" type="slidenum">
              <a:rPr smtClean="0"/>
              <a:pPr/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7395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1FB5AF-72FE-44E8-ABD8-438921E116C0}"/>
              </a:ext>
            </a:extLst>
          </p:cNvPr>
          <p:cNvSpPr txBox="1">
            <a:spLocks/>
          </p:cNvSpPr>
          <p:nvPr/>
        </p:nvSpPr>
        <p:spPr>
          <a:xfrm>
            <a:off x="8406581" y="563952"/>
            <a:ext cx="3309810" cy="2237536"/>
          </a:xfrm>
          <a:prstGeom prst="rect">
            <a:avLst/>
          </a:prstGeom>
          <a:noFill/>
        </p:spPr>
        <p:txBody>
          <a:bodyPr wrap="square" lIns="0" tIns="36576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r>
              <a:rPr kumimoji="0" lang="en-IN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  <a:ea typeface="+mn-ea"/>
                <a:cs typeface="+mn-cs"/>
              </a:rPr>
              <a:t>EY refers to the global organization, and may refer to one or more, of the member firms of Ernst &amp; Young Global Limited, each of which is a separate legal entity. Ernst &amp; Young Global Limited, a UK company limited by guarantee, does not provide services to clients. Information about how EY collects and uses personal data and a description of the rights individuals have under data protection legislation are available via ey.com/privacy. EY member firms do not practice law where prohibited by local laws. For more information about our organization, please visit ey.com.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endParaRPr kumimoji="0" lang="en-IN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YInterstate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r>
              <a:rPr kumimoji="0" lang="en-IN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  <a:ea typeface="+mn-ea"/>
                <a:cs typeface="+mn-cs"/>
              </a:rPr>
              <a:t>© 2021 EYGM Limited.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r>
              <a:rPr kumimoji="0" lang="en-IN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  <a:ea typeface="+mn-ea"/>
                <a:cs typeface="+mn-cs"/>
              </a:rPr>
              <a:t>All Rights Reserved.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endParaRPr kumimoji="0" lang="en-IN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YInterstate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r>
              <a:rPr kumimoji="0" lang="en-IN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  <a:ea typeface="+mn-ea"/>
                <a:cs typeface="+mn-cs"/>
              </a:rPr>
              <a:t>XXXXX-</a:t>
            </a:r>
            <a:r>
              <a:rPr kumimoji="0" lang="en-IN" sz="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  <a:ea typeface="+mn-ea"/>
                <a:cs typeface="+mn-cs"/>
              </a:rPr>
              <a:t>XXXGbl</a:t>
            </a:r>
            <a:endParaRPr kumimoji="0" lang="en-IN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YInterstate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r>
              <a:rPr kumimoji="0" lang="en-IN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  <a:ea typeface="+mn-ea"/>
                <a:cs typeface="+mn-cs"/>
              </a:rPr>
              <a:t>ED None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endParaRPr kumimoji="0" lang="en-IN" sz="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YInterstate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t>ey.com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44E81A-39DE-435F-B0D4-D0C0428AA4AD}"/>
              </a:ext>
            </a:extLst>
          </p:cNvPr>
          <p:cNvSpPr txBox="1">
            <a:spLocks/>
          </p:cNvSpPr>
          <p:nvPr/>
        </p:nvSpPr>
        <p:spPr>
          <a:xfrm>
            <a:off x="481959" y="563952"/>
            <a:ext cx="3205138" cy="2660728"/>
          </a:xfrm>
          <a:prstGeom prst="rect">
            <a:avLst/>
          </a:prstGeom>
          <a:noFill/>
        </p:spPr>
        <p:txBody>
          <a:bodyPr wrap="square" lIns="0" tIns="36576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t>EY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Arial"/>
              </a:rPr>
              <a:t>|  </a:t>
            </a: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Arial"/>
              </a:rPr>
              <a:t>Building a better working world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EYInterstate" panose="02000503020000020004" pitchFamily="2" charset="0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YInterstate" panose="02000503020000020004" pitchFamily="2" charset="0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t>EY exists to build a better working world, helping to create long-term value for clients, people and society and build trust in the capital markets.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endParaRPr kumimoji="0" lang="en-IN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YInterstate" panose="02000503020000020004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t>Enabled by data and technology, diverse EY teams in over 150 countries provide trust through assurance and help clients grow, transform and operate.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endParaRPr kumimoji="0" lang="en-IN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YInterstate" panose="02000503020000020004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Pct val="70000"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" panose="02000503020000020004" pitchFamily="2" charset="0"/>
                <a:ea typeface="+mn-ea"/>
                <a:cs typeface="+mn-cs"/>
              </a:rPr>
              <a:t>Working across assurance, consulting, law, strategy, tax and transactions, EY teams ask better questions to find new answers for the complex issues facing our world today.</a:t>
            </a:r>
          </a:p>
        </p:txBody>
      </p:sp>
    </p:spTree>
    <p:extLst>
      <p:ext uri="{BB962C8B-B14F-4D97-AF65-F5344CB8AC3E}">
        <p14:creationId xmlns:p14="http://schemas.microsoft.com/office/powerpoint/2010/main" val="215083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2E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C8DDF29-F268-4404-BF70-5A135BD690B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6" imgW="415" imgH="416" progId="TCLayout.ActiveDocument.1">
                  <p:embed/>
                </p:oleObj>
              </mc:Choice>
              <mc:Fallback>
                <p:oleObj name="think-cell Slide" r:id="rId6" imgW="415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C8DDF29-F268-4404-BF70-5A135BD690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287D949-3698-4CE1-8287-A45F420D5F8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+mn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65D526-88AF-4C10-91F1-F61C5291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challenges and market focus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F4766C6-8712-4B87-9D64-950D5877C794}"/>
              </a:ext>
            </a:extLst>
          </p:cNvPr>
          <p:cNvSpPr/>
          <p:nvPr/>
        </p:nvSpPr>
        <p:spPr>
          <a:xfrm>
            <a:off x="617221" y="954456"/>
            <a:ext cx="6866945" cy="257369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lvl="0" algn="ctr">
              <a:buClr>
                <a:srgbClr val="3D108A">
                  <a:lumMod val="60000"/>
                  <a:lumOff val="40000"/>
                </a:srgbClr>
              </a:buClr>
              <a:buSzPct val="70000"/>
              <a:defRPr/>
            </a:pPr>
            <a:r>
              <a:rPr lang="en-IN" sz="1200" dirty="0">
                <a:solidFill>
                  <a:schemeClr val="bg1"/>
                </a:solidFill>
                <a:latin typeface="EYInterstate Light" panose="02000506000000020004" pitchFamily="2" charset="0"/>
              </a:rPr>
              <a:t>Boards were already facing multiple risks which have been further exacerbated by the COVID-19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A20A8AE-699A-410A-BAEB-4343F8AB8F6E}"/>
              </a:ext>
            </a:extLst>
          </p:cNvPr>
          <p:cNvGrpSpPr/>
          <p:nvPr/>
        </p:nvGrpSpPr>
        <p:grpSpPr>
          <a:xfrm>
            <a:off x="623755" y="1281680"/>
            <a:ext cx="10862850" cy="4413725"/>
            <a:chOff x="321689" y="1205094"/>
            <a:chExt cx="7142598" cy="2771811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CDF3A9A-3711-456D-B829-D834C89944CA}"/>
                </a:ext>
              </a:extLst>
            </p:cNvPr>
            <p:cNvSpPr/>
            <p:nvPr/>
          </p:nvSpPr>
          <p:spPr>
            <a:xfrm>
              <a:off x="321689" y="1205096"/>
              <a:ext cx="3085957" cy="425538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 anchorCtr="0"/>
            <a:lstStyle/>
            <a:p>
              <a:pPr marL="0" lvl="1" algn="ctr">
                <a:spcBef>
                  <a:spcPts val="600"/>
                </a:spcBef>
                <a:buClr>
                  <a:srgbClr val="FFC000"/>
                </a:buClr>
                <a:buSzPct val="70000"/>
                <a:tabLst>
                  <a:tab pos="357188" algn="l"/>
                </a:tabLst>
                <a:defRPr/>
              </a:pPr>
              <a:r>
                <a:rPr lang="en-IN" sz="1200" b="1" kern="0" dirty="0"/>
                <a:t>Key challenges due to COVID-19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DE12B24-051F-4788-89FC-5A298F85D1D3}"/>
                </a:ext>
              </a:extLst>
            </p:cNvPr>
            <p:cNvSpPr/>
            <p:nvPr/>
          </p:nvSpPr>
          <p:spPr>
            <a:xfrm>
              <a:off x="3474640" y="1205094"/>
              <a:ext cx="973374" cy="425542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 anchorCtr="0"/>
            <a:lstStyle/>
            <a:p>
              <a:pPr marL="0" lvl="1" algn="ctr">
                <a:spcBef>
                  <a:spcPts val="600"/>
                </a:spcBef>
                <a:buClr>
                  <a:srgbClr val="FFC000"/>
                </a:buClr>
                <a:buSzPct val="70000"/>
                <a:tabLst>
                  <a:tab pos="357188" algn="l"/>
                </a:tabLst>
                <a:defRPr/>
              </a:pPr>
              <a:r>
                <a:rPr lang="en-IN" sz="1200" b="1" kern="0" dirty="0"/>
                <a:t>Potential risks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1529EC5-B24F-4F94-8CD7-838B6E9009AE}"/>
                </a:ext>
              </a:extLst>
            </p:cNvPr>
            <p:cNvSpPr/>
            <p:nvPr/>
          </p:nvSpPr>
          <p:spPr>
            <a:xfrm>
              <a:off x="321690" y="1679412"/>
              <a:ext cx="3085957" cy="700929"/>
            </a:xfrm>
            <a:prstGeom prst="rect">
              <a:avLst/>
            </a:prstGeom>
            <a:noFill/>
            <a:ln w="9525" cap="flat" cmpd="sng" algn="ctr">
              <a:solidFill>
                <a:schemeClr val="bg1">
                  <a:lumMod val="20000"/>
                  <a:lumOff val="80000"/>
                </a:schemeClr>
              </a:solidFill>
              <a:prstDash val="dash"/>
            </a:ln>
            <a:effectLst/>
          </p:spPr>
          <p:txBody>
            <a:bodyPr rtlCol="0" anchor="t" anchorCtr="0"/>
            <a:lstStyle/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200" b="1" dirty="0">
                <a:solidFill>
                  <a:schemeClr val="bg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200" b="1" dirty="0">
                <a:solidFill>
                  <a:schemeClr val="bg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r>
                <a:rPr lang="en-IN" sz="1200" b="1" dirty="0">
                  <a:solidFill>
                    <a:schemeClr val="bg1"/>
                  </a:solidFill>
                </a:rPr>
                <a:t>Adapting operations: </a:t>
              </a:r>
              <a:r>
                <a:rPr lang="en-IN" sz="1200" kern="0" dirty="0">
                  <a:solidFill>
                    <a:schemeClr val="bg1"/>
                  </a:solidFill>
                </a:rPr>
                <a:t>As countries went into lockdown, firms had to modify their operations. Now as lockdowns are being relaxed they need to reinstate controls.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E75C70F-9D37-456B-A42B-EB1355ABA04A}"/>
                </a:ext>
              </a:extLst>
            </p:cNvPr>
            <p:cNvSpPr/>
            <p:nvPr/>
          </p:nvSpPr>
          <p:spPr>
            <a:xfrm>
              <a:off x="3474640" y="1679412"/>
              <a:ext cx="973374" cy="700929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 anchorCtr="0"/>
            <a:lstStyle/>
            <a:p>
              <a:pPr>
                <a:spcAft>
                  <a:spcPts val="600"/>
                </a:spcAft>
              </a:pPr>
              <a:r>
                <a:rPr lang="en-IN" sz="1200" b="1" dirty="0">
                  <a:solidFill>
                    <a:schemeClr val="bg1"/>
                  </a:solidFill>
                </a:rPr>
                <a:t>Operational compliance, Controls on fin reporting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D4E0A05-105E-4FD7-B7C5-010BB2FFE666}"/>
                </a:ext>
              </a:extLst>
            </p:cNvPr>
            <p:cNvSpPr/>
            <p:nvPr/>
          </p:nvSpPr>
          <p:spPr>
            <a:xfrm>
              <a:off x="321690" y="2443251"/>
              <a:ext cx="3085957" cy="825374"/>
            </a:xfrm>
            <a:prstGeom prst="rect">
              <a:avLst/>
            </a:prstGeom>
            <a:noFill/>
            <a:ln w="9525" cap="flat" cmpd="sng" algn="ctr">
              <a:solidFill>
                <a:schemeClr val="bg1">
                  <a:lumMod val="20000"/>
                  <a:lumOff val="80000"/>
                </a:schemeClr>
              </a:solidFill>
              <a:prstDash val="dash"/>
            </a:ln>
            <a:effectLst/>
          </p:spPr>
          <p:txBody>
            <a:bodyPr rtlCol="0" anchor="t" anchorCtr="0"/>
            <a:lstStyle/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200" b="1" dirty="0">
                <a:solidFill>
                  <a:schemeClr val="bg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200" b="1" dirty="0">
                <a:solidFill>
                  <a:schemeClr val="bg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r>
                <a:rPr lang="en-IN" sz="1200" b="1" dirty="0">
                  <a:solidFill>
                    <a:schemeClr val="bg1"/>
                  </a:solidFill>
                </a:rPr>
                <a:t>Uncertainty across supply chains: </a:t>
              </a:r>
              <a:r>
                <a:rPr lang="en-IN" sz="1200" kern="0" dirty="0">
                  <a:solidFill>
                    <a:schemeClr val="bg1"/>
                  </a:solidFill>
                </a:rPr>
                <a:t>Over the past decade, supply chains have become more global. The pandemic, however, has made firms realize the importance of their resilience to business.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FD2DC10-8661-477C-AE04-BA63D43D9487}"/>
                </a:ext>
              </a:extLst>
            </p:cNvPr>
            <p:cNvSpPr/>
            <p:nvPr/>
          </p:nvSpPr>
          <p:spPr>
            <a:xfrm>
              <a:off x="3474640" y="2443251"/>
              <a:ext cx="973374" cy="825374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 anchorCtr="0"/>
            <a:lstStyle/>
            <a:p>
              <a:pPr>
                <a:spcAft>
                  <a:spcPts val="600"/>
                </a:spcAft>
              </a:pPr>
              <a:r>
                <a:rPr lang="en-IN" sz="1200" b="1" dirty="0">
                  <a:solidFill>
                    <a:schemeClr val="bg1"/>
                  </a:solidFill>
                </a:rPr>
                <a:t>Third party risks and outside risks (geopolitical, cyber etc.)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56CC4E7-14A0-4D96-B46F-77A0F62AEB50}"/>
                </a:ext>
              </a:extLst>
            </p:cNvPr>
            <p:cNvSpPr/>
            <p:nvPr/>
          </p:nvSpPr>
          <p:spPr>
            <a:xfrm>
              <a:off x="321691" y="3323200"/>
              <a:ext cx="3085957" cy="653705"/>
            </a:xfrm>
            <a:prstGeom prst="rect">
              <a:avLst/>
            </a:prstGeom>
            <a:noFill/>
            <a:ln w="9525" cap="flat" cmpd="sng" algn="ctr">
              <a:solidFill>
                <a:schemeClr val="bg1">
                  <a:lumMod val="20000"/>
                  <a:lumOff val="80000"/>
                </a:schemeClr>
              </a:solidFill>
              <a:prstDash val="dash"/>
            </a:ln>
            <a:effectLst/>
          </p:spPr>
          <p:txBody>
            <a:bodyPr rtlCol="0" anchor="t" anchorCtr="0"/>
            <a:lstStyle/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</a:pPr>
              <a:endParaRPr lang="en-IN" sz="1200" b="1" dirty="0">
                <a:solidFill>
                  <a:schemeClr val="bg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</a:pPr>
              <a:endParaRPr lang="en-IN" sz="1200" b="1" dirty="0">
                <a:solidFill>
                  <a:schemeClr val="bg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</a:pPr>
              <a:r>
                <a:rPr lang="en-IN" sz="1200" b="1" dirty="0">
                  <a:solidFill>
                    <a:schemeClr val="bg1"/>
                  </a:solidFill>
                </a:rPr>
                <a:t>Change in customer behaviour: </a:t>
              </a:r>
              <a:r>
                <a:rPr lang="en-IN" sz="1200" dirty="0">
                  <a:solidFill>
                    <a:schemeClr val="bg1"/>
                  </a:solidFill>
                </a:rPr>
                <a:t>Various surveys suggest that consumers expect a long-lasting impact of COVID-19 with resultant impact on their behaviour too. 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E2EA002-690F-41FD-BD76-D2F989A3A459}"/>
                </a:ext>
              </a:extLst>
            </p:cNvPr>
            <p:cNvSpPr/>
            <p:nvPr/>
          </p:nvSpPr>
          <p:spPr>
            <a:xfrm>
              <a:off x="3474640" y="3323200"/>
              <a:ext cx="973374" cy="653705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 anchorCtr="0"/>
            <a:lstStyle/>
            <a:p>
              <a:pPr>
                <a:spcAft>
                  <a:spcPts val="600"/>
                </a:spcAft>
              </a:pPr>
              <a:r>
                <a:rPr lang="en-IN" sz="1200" b="1" dirty="0">
                  <a:solidFill>
                    <a:schemeClr val="bg1"/>
                  </a:solidFill>
                </a:rPr>
                <a:t>Risks pertaining to Customer Trust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FF6DC09-86CF-409D-B2C8-2D782DC1BCFD}"/>
                </a:ext>
              </a:extLst>
            </p:cNvPr>
            <p:cNvSpPr/>
            <p:nvPr/>
          </p:nvSpPr>
          <p:spPr>
            <a:xfrm>
              <a:off x="4514864" y="1205095"/>
              <a:ext cx="2949423" cy="425542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 anchorCtr="0"/>
            <a:lstStyle/>
            <a:p>
              <a:pPr algn="ctr" defTabSz="913943">
                <a:lnSpc>
                  <a:spcPct val="85000"/>
                </a:lnSpc>
                <a:buClr>
                  <a:srgbClr val="27ACAA"/>
                </a:buClr>
                <a:buSzPct val="70000"/>
              </a:pPr>
              <a:r>
                <a:rPr lang="en-IN" sz="1200" b="1" dirty="0"/>
                <a:t>Current market focus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453A4BEC-E206-4A46-B40D-22FAC56479F6}"/>
                </a:ext>
              </a:extLst>
            </p:cNvPr>
            <p:cNvSpPr/>
            <p:nvPr/>
          </p:nvSpPr>
          <p:spPr>
            <a:xfrm>
              <a:off x="4514864" y="1679412"/>
              <a:ext cx="2949423" cy="70092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t" anchorCtr="0"/>
            <a:lstStyle/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400" dirty="0">
                <a:solidFill>
                  <a:schemeClr val="tx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400" dirty="0">
                <a:solidFill>
                  <a:schemeClr val="tx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r>
                <a:rPr lang="en-IN" sz="1400" dirty="0">
                  <a:solidFill>
                    <a:schemeClr val="tx1"/>
                  </a:solidFill>
                </a:rPr>
                <a:t>What does operational resilience mean to the organisation in the new norm 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6A705F1-823C-4F3F-99CE-C68BC70980AF}"/>
                </a:ext>
              </a:extLst>
            </p:cNvPr>
            <p:cNvSpPr/>
            <p:nvPr/>
          </p:nvSpPr>
          <p:spPr>
            <a:xfrm>
              <a:off x="4514864" y="2443251"/>
              <a:ext cx="2949423" cy="82537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t" anchorCtr="0"/>
            <a:lstStyle/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200" dirty="0">
                <a:solidFill>
                  <a:schemeClr val="tx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200" dirty="0">
                <a:solidFill>
                  <a:schemeClr val="tx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200" dirty="0">
                <a:solidFill>
                  <a:schemeClr val="tx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r>
                <a:rPr lang="en-IN" sz="1400" dirty="0">
                  <a:solidFill>
                    <a:schemeClr val="tx1"/>
                  </a:solidFill>
                </a:rPr>
                <a:t>What is the weakest link in the digital supply chain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718B1CB7-26B1-4DC2-8C20-CB1AFDEFE50D}"/>
                </a:ext>
              </a:extLst>
            </p:cNvPr>
            <p:cNvSpPr/>
            <p:nvPr/>
          </p:nvSpPr>
          <p:spPr>
            <a:xfrm>
              <a:off x="4514864" y="3323200"/>
              <a:ext cx="2949423" cy="65370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t" anchorCtr="0"/>
            <a:lstStyle/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400" dirty="0">
                <a:solidFill>
                  <a:schemeClr val="tx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endParaRPr lang="en-IN" sz="1400" dirty="0">
                <a:solidFill>
                  <a:schemeClr val="tx1"/>
                </a:solidFill>
              </a:endParaRPr>
            </a:p>
            <a:p>
              <a:pPr marL="185738" lvl="1" indent="-185738">
                <a:lnSpc>
                  <a:spcPts val="1200"/>
                </a:lnSpc>
                <a:buClr>
                  <a:srgbClr val="FFC000"/>
                </a:buClr>
                <a:buSzPct val="70000"/>
                <a:buFont typeface="Times New Roman" panose="02020603050405020304" pitchFamily="18" charset="0"/>
                <a:buChar char="►"/>
                <a:tabLst>
                  <a:tab pos="357188" algn="l"/>
                </a:tabLst>
                <a:defRPr/>
              </a:pPr>
              <a:r>
                <a:rPr lang="en-IN" sz="1400" dirty="0">
                  <a:solidFill>
                    <a:schemeClr val="tx1"/>
                  </a:solidFill>
                </a:rPr>
                <a:t>In changing customer journeys, how important is Trust</a:t>
              </a:r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79B8377A-9075-4A54-A97F-9FB90EDEEA4F}"/>
              </a:ext>
            </a:extLst>
          </p:cNvPr>
          <p:cNvSpPr/>
          <p:nvPr/>
        </p:nvSpPr>
        <p:spPr>
          <a:xfrm>
            <a:off x="673508" y="5854959"/>
            <a:ext cx="10971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N" sz="1200" b="1" i="1" dirty="0">
                <a:solidFill>
                  <a:schemeClr val="bg1"/>
                </a:solidFill>
              </a:rPr>
              <a:t>In addition, there continue to be other risks on the horizon which have receded into the background in the current environment but need to be high on the agenda of the boards</a:t>
            </a:r>
          </a:p>
        </p:txBody>
      </p:sp>
    </p:spTree>
    <p:extLst>
      <p:ext uri="{BB962C8B-B14F-4D97-AF65-F5344CB8AC3E}">
        <p14:creationId xmlns:p14="http://schemas.microsoft.com/office/powerpoint/2010/main" val="425828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2E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C8DDF29-F268-4404-BF70-5A135BD690B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6" imgW="415" imgH="416" progId="TCLayout.ActiveDocument.1">
                  <p:embed/>
                </p:oleObj>
              </mc:Choice>
              <mc:Fallback>
                <p:oleObj name="think-cell Slide" r:id="rId6" imgW="415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C8DDF29-F268-4404-BF70-5A135BD690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287D949-3698-4CE1-8287-A45F420D5F8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+mn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FDE2AB-6644-4588-8378-F0066F0A673F}"/>
              </a:ext>
            </a:extLst>
          </p:cNvPr>
          <p:cNvGrpSpPr/>
          <p:nvPr/>
        </p:nvGrpSpPr>
        <p:grpSpPr>
          <a:xfrm>
            <a:off x="554534" y="1747422"/>
            <a:ext cx="11033899" cy="3836304"/>
            <a:chOff x="577076" y="2293034"/>
            <a:chExt cx="11033899" cy="38363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093C227-EEB3-405C-9C18-9FA731C2CB93}"/>
                </a:ext>
              </a:extLst>
            </p:cNvPr>
            <p:cNvGrpSpPr/>
            <p:nvPr/>
          </p:nvGrpSpPr>
          <p:grpSpPr>
            <a:xfrm>
              <a:off x="577076" y="2293034"/>
              <a:ext cx="2419424" cy="2060250"/>
              <a:chOff x="577076" y="2293034"/>
              <a:chExt cx="2419424" cy="2060250"/>
            </a:xfrm>
          </p:grpSpPr>
          <p:sp>
            <p:nvSpPr>
              <p:cNvPr id="250" name="Arc 249">
                <a:extLst>
                  <a:ext uri="{FF2B5EF4-FFF2-40B4-BE49-F238E27FC236}">
                    <a16:creationId xmlns:a16="http://schemas.microsoft.com/office/drawing/2014/main" id="{EEC222C9-0F7D-471A-9DF0-E0A6904EA8E4}"/>
                  </a:ext>
                </a:extLst>
              </p:cNvPr>
              <p:cNvSpPr/>
              <p:nvPr/>
            </p:nvSpPr>
            <p:spPr>
              <a:xfrm>
                <a:off x="936250" y="2293034"/>
                <a:ext cx="2060250" cy="2060250"/>
              </a:xfrm>
              <a:prstGeom prst="arc">
                <a:avLst>
                  <a:gd name="adj1" fmla="val 12160077"/>
                  <a:gd name="adj2" fmla="val 9613062"/>
                </a:avLst>
              </a:prstGeom>
              <a:noFill/>
              <a:ln w="444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251" name="Rechteck 24">
                <a:extLst>
                  <a:ext uri="{FF2B5EF4-FFF2-40B4-BE49-F238E27FC236}">
                    <a16:creationId xmlns:a16="http://schemas.microsoft.com/office/drawing/2014/main" id="{9C0F5D1D-C642-4AB8-83F1-1755E11EE33F}"/>
                  </a:ext>
                </a:extLst>
              </p:cNvPr>
              <p:cNvSpPr/>
              <p:nvPr/>
            </p:nvSpPr>
            <p:spPr bwMode="gray">
              <a:xfrm>
                <a:off x="1337273" y="2530635"/>
                <a:ext cx="1442518" cy="158504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E600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Investor </a:t>
                </a:r>
                <a:b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E600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</a:b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E600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Trust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Receiving the right data, at the right time, to make informed decisions for driving investor confidence and shareholder value</a:t>
                </a:r>
              </a:p>
            </p:txBody>
          </p:sp>
          <p:sp>
            <p:nvSpPr>
              <p:cNvPr id="252" name="Oval 251">
                <a:extLst>
                  <a:ext uri="{FF2B5EF4-FFF2-40B4-BE49-F238E27FC236}">
                    <a16:creationId xmlns:a16="http://schemas.microsoft.com/office/drawing/2014/main" id="{67B1A27F-A821-43B8-B86A-434B179205D4}"/>
                  </a:ext>
                </a:extLst>
              </p:cNvPr>
              <p:cNvSpPr/>
              <p:nvPr/>
            </p:nvSpPr>
            <p:spPr>
              <a:xfrm>
                <a:off x="577076" y="2980744"/>
                <a:ext cx="684644" cy="684830"/>
              </a:xfrm>
              <a:prstGeom prst="ellipse">
                <a:avLst/>
              </a:prstGeom>
              <a:solidFill>
                <a:schemeClr val="bg1"/>
              </a:solidFill>
              <a:ln w="4445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52" name="Rechteck 24">
                <a:extLst>
                  <a:ext uri="{FF2B5EF4-FFF2-40B4-BE49-F238E27FC236}">
                    <a16:creationId xmlns:a16="http://schemas.microsoft.com/office/drawing/2014/main" id="{54954563-F786-4EBE-BA00-B1DE5499C746}"/>
                  </a:ext>
                </a:extLst>
              </p:cNvPr>
              <p:cNvSpPr/>
              <p:nvPr/>
            </p:nvSpPr>
            <p:spPr bwMode="gray">
              <a:xfrm>
                <a:off x="592432" y="3072321"/>
                <a:ext cx="643160" cy="50167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E2E38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01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8DC6576-31FD-46DF-A9CF-DC41F4E92AFE}"/>
                </a:ext>
              </a:extLst>
            </p:cNvPr>
            <p:cNvGrpSpPr/>
            <p:nvPr/>
          </p:nvGrpSpPr>
          <p:grpSpPr>
            <a:xfrm>
              <a:off x="4030794" y="2293034"/>
              <a:ext cx="2411892" cy="2060250"/>
              <a:chOff x="3952884" y="2293034"/>
              <a:chExt cx="2411892" cy="2060250"/>
            </a:xfrm>
          </p:grpSpPr>
          <p:sp>
            <p:nvSpPr>
              <p:cNvPr id="193" name="Arc 192">
                <a:extLst>
                  <a:ext uri="{FF2B5EF4-FFF2-40B4-BE49-F238E27FC236}">
                    <a16:creationId xmlns:a16="http://schemas.microsoft.com/office/drawing/2014/main" id="{670091C2-87EB-4B2B-8011-A67D3DC20EB6}"/>
                  </a:ext>
                </a:extLst>
              </p:cNvPr>
              <p:cNvSpPr/>
              <p:nvPr/>
            </p:nvSpPr>
            <p:spPr>
              <a:xfrm>
                <a:off x="4304526" y="2293034"/>
                <a:ext cx="2060250" cy="2060250"/>
              </a:xfrm>
              <a:prstGeom prst="arc">
                <a:avLst>
                  <a:gd name="adj1" fmla="val 12073754"/>
                  <a:gd name="adj2" fmla="val 9485491"/>
                </a:avLst>
              </a:prstGeom>
              <a:noFill/>
              <a:ln w="444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D580FE50-1068-4B57-9C57-AFC0520E35F7}"/>
                  </a:ext>
                </a:extLst>
              </p:cNvPr>
              <p:cNvSpPr/>
              <p:nvPr/>
            </p:nvSpPr>
            <p:spPr>
              <a:xfrm>
                <a:off x="3952884" y="2980744"/>
                <a:ext cx="684644" cy="684830"/>
              </a:xfrm>
              <a:prstGeom prst="ellipse">
                <a:avLst/>
              </a:prstGeom>
              <a:solidFill>
                <a:schemeClr val="bg1"/>
              </a:solidFill>
              <a:ln w="4445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196" name="Rechteck 24">
                <a:extLst>
                  <a:ext uri="{FF2B5EF4-FFF2-40B4-BE49-F238E27FC236}">
                    <a16:creationId xmlns:a16="http://schemas.microsoft.com/office/drawing/2014/main" id="{F980B252-88A1-4910-A8AE-31E889AB3584}"/>
                  </a:ext>
                </a:extLst>
              </p:cNvPr>
              <p:cNvSpPr/>
              <p:nvPr/>
            </p:nvSpPr>
            <p:spPr bwMode="gray">
              <a:xfrm>
                <a:off x="4646937" y="2603732"/>
                <a:ext cx="1518401" cy="1438855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E600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Organizational Trust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Connecting across the lines–of–defense to optimize governance, cooperation and enhance digital resilience. </a:t>
                </a:r>
              </a:p>
            </p:txBody>
          </p:sp>
          <p:sp>
            <p:nvSpPr>
              <p:cNvPr id="53" name="Rechteck 24">
                <a:extLst>
                  <a:ext uri="{FF2B5EF4-FFF2-40B4-BE49-F238E27FC236}">
                    <a16:creationId xmlns:a16="http://schemas.microsoft.com/office/drawing/2014/main" id="{D75E3215-16D0-4445-9FCA-F6D1B9426F2F}"/>
                  </a:ext>
                </a:extLst>
              </p:cNvPr>
              <p:cNvSpPr/>
              <p:nvPr/>
            </p:nvSpPr>
            <p:spPr bwMode="gray">
              <a:xfrm>
                <a:off x="3983035" y="3072321"/>
                <a:ext cx="643160" cy="50167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E2E38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02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AA0AC6A-20A0-43C0-992B-CA20A97AA1DB}"/>
                </a:ext>
              </a:extLst>
            </p:cNvPr>
            <p:cNvGrpSpPr/>
            <p:nvPr/>
          </p:nvGrpSpPr>
          <p:grpSpPr>
            <a:xfrm>
              <a:off x="7473215" y="2293034"/>
              <a:ext cx="2411892" cy="2060250"/>
              <a:chOff x="7321160" y="2293034"/>
              <a:chExt cx="2411892" cy="2060250"/>
            </a:xfrm>
          </p:grpSpPr>
          <p:sp>
            <p:nvSpPr>
              <p:cNvPr id="311" name="Arc 310">
                <a:extLst>
                  <a:ext uri="{FF2B5EF4-FFF2-40B4-BE49-F238E27FC236}">
                    <a16:creationId xmlns:a16="http://schemas.microsoft.com/office/drawing/2014/main" id="{809EFAE6-7CC7-428B-BC3E-FDD18AB9DA80}"/>
                  </a:ext>
                </a:extLst>
              </p:cNvPr>
              <p:cNvSpPr/>
              <p:nvPr/>
            </p:nvSpPr>
            <p:spPr>
              <a:xfrm>
                <a:off x="7672802" y="2293034"/>
                <a:ext cx="2060250" cy="2060250"/>
              </a:xfrm>
              <a:prstGeom prst="arc">
                <a:avLst>
                  <a:gd name="adj1" fmla="val 12037614"/>
                  <a:gd name="adj2" fmla="val 9531644"/>
                </a:avLst>
              </a:prstGeom>
              <a:noFill/>
              <a:ln w="444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312" name="Rechteck 24">
                <a:extLst>
                  <a:ext uri="{FF2B5EF4-FFF2-40B4-BE49-F238E27FC236}">
                    <a16:creationId xmlns:a16="http://schemas.microsoft.com/office/drawing/2014/main" id="{14ABA7B3-5271-4DBC-9915-D1C72EFDEB9C}"/>
                  </a:ext>
                </a:extLst>
              </p:cNvPr>
              <p:cNvSpPr/>
              <p:nvPr/>
            </p:nvSpPr>
            <p:spPr bwMode="gray">
              <a:xfrm>
                <a:off x="8113046" y="2503704"/>
                <a:ext cx="1552482" cy="163891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E600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Third party Trust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CAA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Building in the critical engagement to build</a:t>
                </a:r>
                <a:r>
                  <a:rPr kumimoji="0" lang="pl-PL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and sustain trusted external relationships</a:t>
                </a:r>
                <a:r>
                  <a:rPr kumimoji="0" lang="pl-PL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while maintaining clear transparency across the supplier base</a:t>
                </a:r>
              </a:p>
            </p:txBody>
          </p:sp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id="{D7AD09AE-691A-481F-8BAF-E9D6135DA3D5}"/>
                  </a:ext>
                </a:extLst>
              </p:cNvPr>
              <p:cNvSpPr/>
              <p:nvPr/>
            </p:nvSpPr>
            <p:spPr>
              <a:xfrm>
                <a:off x="7321160" y="2980744"/>
                <a:ext cx="684644" cy="684830"/>
              </a:xfrm>
              <a:prstGeom prst="ellipse">
                <a:avLst/>
              </a:prstGeom>
              <a:solidFill>
                <a:schemeClr val="bg1"/>
              </a:solidFill>
              <a:ln w="5715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54" name="Rechteck 24">
                <a:extLst>
                  <a:ext uri="{FF2B5EF4-FFF2-40B4-BE49-F238E27FC236}">
                    <a16:creationId xmlns:a16="http://schemas.microsoft.com/office/drawing/2014/main" id="{8EC7FC29-B6BE-4559-985A-8D9325DA916A}"/>
                  </a:ext>
                </a:extLst>
              </p:cNvPr>
              <p:cNvSpPr/>
              <p:nvPr/>
            </p:nvSpPr>
            <p:spPr bwMode="gray">
              <a:xfrm>
                <a:off x="7341902" y="3072321"/>
                <a:ext cx="643160" cy="50167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E2E38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03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B63A5F8-B522-4C0D-A9E8-32B60DFC6635}"/>
                </a:ext>
              </a:extLst>
            </p:cNvPr>
            <p:cNvGrpSpPr/>
            <p:nvPr/>
          </p:nvGrpSpPr>
          <p:grpSpPr>
            <a:xfrm>
              <a:off x="2302052" y="4069088"/>
              <a:ext cx="2423190" cy="2060250"/>
              <a:chOff x="2250370" y="4069088"/>
              <a:chExt cx="2423190" cy="2060250"/>
            </a:xfrm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13D1CD33-FCA2-433C-8467-C3269BCE8241}"/>
                  </a:ext>
                </a:extLst>
              </p:cNvPr>
              <p:cNvSpPr/>
              <p:nvPr/>
            </p:nvSpPr>
            <p:spPr>
              <a:xfrm>
                <a:off x="2613310" y="4069088"/>
                <a:ext cx="2060250" cy="2060250"/>
              </a:xfrm>
              <a:prstGeom prst="ellipse">
                <a:avLst/>
              </a:prstGeom>
              <a:noFill/>
              <a:ln w="444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220" name="Rechteck 24">
                <a:extLst>
                  <a:ext uri="{FF2B5EF4-FFF2-40B4-BE49-F238E27FC236}">
                    <a16:creationId xmlns:a16="http://schemas.microsoft.com/office/drawing/2014/main" id="{9C6527D4-A69B-4BF5-8159-8DDCB146B591}"/>
                  </a:ext>
                </a:extLst>
              </p:cNvPr>
              <p:cNvSpPr/>
              <p:nvPr/>
            </p:nvSpPr>
            <p:spPr bwMode="gray">
              <a:xfrm>
                <a:off x="2965276" y="4306689"/>
                <a:ext cx="1615582" cy="158504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 anchor="ctr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E600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Customer </a:t>
                </a:r>
                <a:b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E600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</a:b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E600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Trust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Designing, developing, launching and sustaining products and services that are trusted by customers, while minimizing risk </a:t>
                </a:r>
                <a:b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</a:b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of failures</a:t>
                </a:r>
              </a:p>
            </p:txBody>
          </p:sp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83BAC88B-F6B4-4AB1-AD3E-A9316197D473}"/>
                  </a:ext>
                </a:extLst>
              </p:cNvPr>
              <p:cNvSpPr/>
              <p:nvPr/>
            </p:nvSpPr>
            <p:spPr>
              <a:xfrm>
                <a:off x="2250370" y="4756313"/>
                <a:ext cx="684644" cy="685800"/>
              </a:xfrm>
              <a:prstGeom prst="ellipse">
                <a:avLst/>
              </a:prstGeom>
              <a:solidFill>
                <a:schemeClr val="bg1"/>
              </a:solidFill>
              <a:ln w="4445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55" name="Rechteck 24">
                <a:extLst>
                  <a:ext uri="{FF2B5EF4-FFF2-40B4-BE49-F238E27FC236}">
                    <a16:creationId xmlns:a16="http://schemas.microsoft.com/office/drawing/2014/main" id="{775A98E7-BA33-4952-AD14-809CFCCC139E}"/>
                  </a:ext>
                </a:extLst>
              </p:cNvPr>
              <p:cNvSpPr/>
              <p:nvPr/>
            </p:nvSpPr>
            <p:spPr bwMode="gray">
              <a:xfrm>
                <a:off x="2260638" y="4848375"/>
                <a:ext cx="643160" cy="50167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E2E38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04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0BF70DA-03B8-4244-B09E-F0C17A09AFF2}"/>
                </a:ext>
              </a:extLst>
            </p:cNvPr>
            <p:cNvGrpSpPr/>
            <p:nvPr/>
          </p:nvGrpSpPr>
          <p:grpSpPr>
            <a:xfrm>
              <a:off x="5748238" y="4069088"/>
              <a:ext cx="2419425" cy="2060250"/>
              <a:chOff x="5723104" y="4069088"/>
              <a:chExt cx="2419425" cy="2060250"/>
            </a:xfrm>
          </p:grpSpPr>
          <p:sp>
            <p:nvSpPr>
              <p:cNvPr id="264" name="Oval 263">
                <a:extLst>
                  <a:ext uri="{FF2B5EF4-FFF2-40B4-BE49-F238E27FC236}">
                    <a16:creationId xmlns:a16="http://schemas.microsoft.com/office/drawing/2014/main" id="{FBF63809-0C1F-41AF-AAF1-178019987BF7}"/>
                  </a:ext>
                </a:extLst>
              </p:cNvPr>
              <p:cNvSpPr/>
              <p:nvPr/>
            </p:nvSpPr>
            <p:spPr>
              <a:xfrm>
                <a:off x="6082279" y="4069088"/>
                <a:ext cx="2060250" cy="2060250"/>
              </a:xfrm>
              <a:prstGeom prst="ellipse">
                <a:avLst/>
              </a:prstGeom>
              <a:noFill/>
              <a:ln w="444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265" name="Rechteck 24">
                <a:extLst>
                  <a:ext uri="{FF2B5EF4-FFF2-40B4-BE49-F238E27FC236}">
                    <a16:creationId xmlns:a16="http://schemas.microsoft.com/office/drawing/2014/main" id="{B9A8F8FA-2202-407B-A1C6-467E3E3054CB}"/>
                  </a:ext>
                </a:extLst>
              </p:cNvPr>
              <p:cNvSpPr/>
              <p:nvPr/>
            </p:nvSpPr>
            <p:spPr bwMode="gray">
              <a:xfrm>
                <a:off x="6521526" y="4390558"/>
                <a:ext cx="1484278" cy="141731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E600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Technology Trust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Driving trust into technology investments, protecting ROI and securing digital initiatives</a:t>
                </a:r>
              </a:p>
            </p:txBody>
          </p:sp>
          <p:sp>
            <p:nvSpPr>
              <p:cNvPr id="266" name="Oval 265">
                <a:extLst>
                  <a:ext uri="{FF2B5EF4-FFF2-40B4-BE49-F238E27FC236}">
                    <a16:creationId xmlns:a16="http://schemas.microsoft.com/office/drawing/2014/main" id="{B17F067F-51BE-42A3-B7EE-99FE7656BFDB}"/>
                  </a:ext>
                </a:extLst>
              </p:cNvPr>
              <p:cNvSpPr/>
              <p:nvPr/>
            </p:nvSpPr>
            <p:spPr>
              <a:xfrm>
                <a:off x="5723104" y="4756798"/>
                <a:ext cx="684644" cy="684830"/>
              </a:xfrm>
              <a:prstGeom prst="ellipse">
                <a:avLst/>
              </a:prstGeom>
              <a:solidFill>
                <a:schemeClr val="bg1"/>
              </a:solidFill>
              <a:ln w="5715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56" name="Rechteck 24">
                <a:extLst>
                  <a:ext uri="{FF2B5EF4-FFF2-40B4-BE49-F238E27FC236}">
                    <a16:creationId xmlns:a16="http://schemas.microsoft.com/office/drawing/2014/main" id="{90A0F138-A522-44E8-A061-F715FCE285BC}"/>
                  </a:ext>
                </a:extLst>
              </p:cNvPr>
              <p:cNvSpPr/>
              <p:nvPr/>
            </p:nvSpPr>
            <p:spPr bwMode="gray">
              <a:xfrm>
                <a:off x="5743846" y="4848375"/>
                <a:ext cx="643160" cy="50167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E2E38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05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E6DB482-70E1-4FD8-8BD7-2E12573870EA}"/>
                </a:ext>
              </a:extLst>
            </p:cNvPr>
            <p:cNvGrpSpPr/>
            <p:nvPr/>
          </p:nvGrpSpPr>
          <p:grpSpPr>
            <a:xfrm>
              <a:off x="9190658" y="4069088"/>
              <a:ext cx="2420317" cy="2060250"/>
              <a:chOff x="9190658" y="4069088"/>
              <a:chExt cx="2420317" cy="2060250"/>
            </a:xfrm>
          </p:grpSpPr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6ED6137B-62A2-4982-81F0-A8A515DEB017}"/>
                  </a:ext>
                </a:extLst>
              </p:cNvPr>
              <p:cNvSpPr/>
              <p:nvPr/>
            </p:nvSpPr>
            <p:spPr>
              <a:xfrm>
                <a:off x="9550725" y="4069088"/>
                <a:ext cx="2060250" cy="2060250"/>
              </a:xfrm>
              <a:prstGeom prst="ellipse">
                <a:avLst/>
              </a:prstGeom>
              <a:noFill/>
              <a:ln w="444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283" name="Rechteck 24">
                <a:extLst>
                  <a:ext uri="{FF2B5EF4-FFF2-40B4-BE49-F238E27FC236}">
                    <a16:creationId xmlns:a16="http://schemas.microsoft.com/office/drawing/2014/main" id="{E2ABB4FC-C6A6-4E86-B879-019C67FC8F0C}"/>
                  </a:ext>
                </a:extLst>
              </p:cNvPr>
              <p:cNvSpPr/>
              <p:nvPr/>
            </p:nvSpPr>
            <p:spPr bwMode="gray">
              <a:xfrm>
                <a:off x="9990068" y="4317461"/>
                <a:ext cx="1456279" cy="1563505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E600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Regulatory Trust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Managing the regulatory burden with precision and efficiency to improve cost efficiency while making compliance an enabler</a:t>
                </a:r>
                <a:endParaRPr kumimoji="0" lang="en-US" sz="9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27C60B5E-3BC4-4074-BB0E-E2730FE0718E}"/>
                  </a:ext>
                </a:extLst>
              </p:cNvPr>
              <p:cNvSpPr/>
              <p:nvPr/>
            </p:nvSpPr>
            <p:spPr>
              <a:xfrm>
                <a:off x="9191551" y="4756313"/>
                <a:ext cx="684644" cy="685800"/>
              </a:xfrm>
              <a:prstGeom prst="ellipse">
                <a:avLst/>
              </a:prstGeom>
              <a:solidFill>
                <a:schemeClr val="bg1"/>
              </a:solidFill>
              <a:ln w="5715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lIns="0" tIns="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  <p:sp>
            <p:nvSpPr>
              <p:cNvPr id="57" name="Rechteck 24">
                <a:extLst>
                  <a:ext uri="{FF2B5EF4-FFF2-40B4-BE49-F238E27FC236}">
                    <a16:creationId xmlns:a16="http://schemas.microsoft.com/office/drawing/2014/main" id="{F3A6DDFF-6AFA-4A0D-AEF7-57B76E1CF40B}"/>
                  </a:ext>
                </a:extLst>
              </p:cNvPr>
              <p:cNvSpPr/>
              <p:nvPr/>
            </p:nvSpPr>
            <p:spPr bwMode="gray">
              <a:xfrm>
                <a:off x="9190658" y="4848375"/>
                <a:ext cx="643160" cy="50167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E2E38"/>
                    </a:solidFill>
                    <a:effectLst/>
                    <a:uLnTx/>
                    <a:uFillTx/>
                    <a:latin typeface="EYInterstate Light" panose="02000506000000020004" pitchFamily="2" charset="0"/>
                    <a:ea typeface="+mn-ea"/>
                    <a:cs typeface="+mn-cs"/>
                  </a:rPr>
                  <a:t>06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EYInterstate Light" panose="02000506000000020004" pitchFamily="2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665D526-88AF-4C10-91F1-F61C5291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Trust Journeys</a:t>
            </a:r>
          </a:p>
        </p:txBody>
      </p:sp>
    </p:spTree>
    <p:extLst>
      <p:ext uri="{BB962C8B-B14F-4D97-AF65-F5344CB8AC3E}">
        <p14:creationId xmlns:p14="http://schemas.microsoft.com/office/powerpoint/2010/main" val="114219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2E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C8DDF29-F268-4404-BF70-5A135BD690B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6" imgW="415" imgH="416" progId="TCLayout.ActiveDocument.1">
                  <p:embed/>
                </p:oleObj>
              </mc:Choice>
              <mc:Fallback>
                <p:oleObj name="think-cell Slide" r:id="rId6" imgW="415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C8DDF29-F268-4404-BF70-5A135BD690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287D949-3698-4CE1-8287-A45F420D5F8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+mn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65D526-88AF-4C10-91F1-F61C5291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Co–developing trusted solutions with clients</a:t>
            </a:r>
          </a:p>
        </p:txBody>
      </p:sp>
      <p:sp>
        <p:nvSpPr>
          <p:cNvPr id="38" name="Freeform 2690">
            <a:extLst>
              <a:ext uri="{FF2B5EF4-FFF2-40B4-BE49-F238E27FC236}">
                <a16:creationId xmlns:a16="http://schemas.microsoft.com/office/drawing/2014/main" id="{2A3A783D-1931-4679-8956-883677DBEA54}"/>
              </a:ext>
            </a:extLst>
          </p:cNvPr>
          <p:cNvSpPr/>
          <p:nvPr/>
        </p:nvSpPr>
        <p:spPr>
          <a:xfrm>
            <a:off x="608014" y="1135063"/>
            <a:ext cx="460252" cy="4716780"/>
          </a:xfrm>
          <a:custGeom>
            <a:avLst/>
            <a:gdLst/>
            <a:ahLst/>
            <a:cxnLst/>
            <a:rect l="0" t="0" r="0" b="0"/>
            <a:pathLst>
              <a:path w="903733" h="4716780">
                <a:moveTo>
                  <a:pt x="0" y="4716780"/>
                </a:moveTo>
                <a:lnTo>
                  <a:pt x="903733" y="4716780"/>
                </a:lnTo>
                <a:lnTo>
                  <a:pt x="903733" y="0"/>
                </a:lnTo>
                <a:lnTo>
                  <a:pt x="0" y="0"/>
                </a:lnTo>
                <a:lnTo>
                  <a:pt x="0" y="4716780"/>
                </a:lnTo>
                <a:close/>
              </a:path>
            </a:pathLst>
          </a:custGeom>
          <a:solidFill>
            <a:srgbClr val="FFE600"/>
          </a:solidFill>
          <a:ln w="304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EYInterstate Light" panose="02000506000000020004" pitchFamily="2" charset="0"/>
            </a:endParaRPr>
          </a:p>
        </p:txBody>
      </p:sp>
      <p:sp>
        <p:nvSpPr>
          <p:cNvPr id="39" name="Rectangle 2707">
            <a:extLst>
              <a:ext uri="{FF2B5EF4-FFF2-40B4-BE49-F238E27FC236}">
                <a16:creationId xmlns:a16="http://schemas.microsoft.com/office/drawing/2014/main" id="{231EE9A2-42B7-4130-B330-D63F06580E35}"/>
              </a:ext>
            </a:extLst>
          </p:cNvPr>
          <p:cNvSpPr/>
          <p:nvPr/>
        </p:nvSpPr>
        <p:spPr>
          <a:xfrm rot="16200000">
            <a:off x="57974" y="3339564"/>
            <a:ext cx="1535677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2000" b="1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How it works</a:t>
            </a:r>
          </a:p>
        </p:txBody>
      </p:sp>
      <p:sp>
        <p:nvSpPr>
          <p:cNvPr id="40" name="Rectangle 2706">
            <a:extLst>
              <a:ext uri="{FF2B5EF4-FFF2-40B4-BE49-F238E27FC236}">
                <a16:creationId xmlns:a16="http://schemas.microsoft.com/office/drawing/2014/main" id="{75E2C390-2E3E-4F51-A485-26E7B974F372}"/>
              </a:ext>
            </a:extLst>
          </p:cNvPr>
          <p:cNvSpPr/>
          <p:nvPr/>
        </p:nvSpPr>
        <p:spPr>
          <a:xfrm>
            <a:off x="1775746" y="1834387"/>
            <a:ext cx="865622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kern="0" spc="-150" dirty="0">
                <a:solidFill>
                  <a:schemeClr val="bg1">
                    <a:alpha val="24000"/>
                  </a:schemeClr>
                </a:solidFill>
                <a:latin typeface="EYInterstate Light" panose="02000506000000020004" pitchFamily="2" charset="0"/>
              </a:rPr>
              <a:t>ASSESS</a:t>
            </a:r>
          </a:p>
        </p:txBody>
      </p:sp>
      <p:sp>
        <p:nvSpPr>
          <p:cNvPr id="41" name="Rectangle 2706">
            <a:extLst>
              <a:ext uri="{FF2B5EF4-FFF2-40B4-BE49-F238E27FC236}">
                <a16:creationId xmlns:a16="http://schemas.microsoft.com/office/drawing/2014/main" id="{ED023D35-0E5D-41F6-BAB2-DD08B7178CAB}"/>
              </a:ext>
            </a:extLst>
          </p:cNvPr>
          <p:cNvSpPr/>
          <p:nvPr/>
        </p:nvSpPr>
        <p:spPr>
          <a:xfrm>
            <a:off x="5733291" y="1834387"/>
            <a:ext cx="1402628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kern="0" spc="-150" dirty="0">
                <a:solidFill>
                  <a:schemeClr val="bg1">
                    <a:alpha val="24000"/>
                  </a:schemeClr>
                </a:solidFill>
                <a:latin typeface="EYInterstate Light" panose="02000506000000020004" pitchFamily="2" charset="0"/>
              </a:rPr>
              <a:t>TRANSFORM</a:t>
            </a:r>
          </a:p>
        </p:txBody>
      </p:sp>
      <p:sp>
        <p:nvSpPr>
          <p:cNvPr id="42" name="Rectangle 2706">
            <a:extLst>
              <a:ext uri="{FF2B5EF4-FFF2-40B4-BE49-F238E27FC236}">
                <a16:creationId xmlns:a16="http://schemas.microsoft.com/office/drawing/2014/main" id="{A2E34F1F-B0BA-4C54-9FF1-68EEF8D5CAC3}"/>
              </a:ext>
            </a:extLst>
          </p:cNvPr>
          <p:cNvSpPr/>
          <p:nvPr/>
        </p:nvSpPr>
        <p:spPr>
          <a:xfrm>
            <a:off x="9528271" y="1834387"/>
            <a:ext cx="484107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2000" b="1" kern="0" spc="-150" dirty="0">
                <a:solidFill>
                  <a:schemeClr val="bg1">
                    <a:alpha val="24000"/>
                  </a:schemeClr>
                </a:solidFill>
                <a:latin typeface="EYInterstate Light" panose="02000506000000020004" pitchFamily="2" charset="0"/>
              </a:rPr>
              <a:t>RUN</a:t>
            </a:r>
          </a:p>
        </p:txBody>
      </p:sp>
      <p:sp>
        <p:nvSpPr>
          <p:cNvPr id="43" name="Freeform 1255">
            <a:extLst>
              <a:ext uri="{FF2B5EF4-FFF2-40B4-BE49-F238E27FC236}">
                <a16:creationId xmlns:a16="http://schemas.microsoft.com/office/drawing/2014/main" id="{7D66FA74-19C2-48DA-A5D8-59D42CFC9A4E}"/>
              </a:ext>
            </a:extLst>
          </p:cNvPr>
          <p:cNvSpPr/>
          <p:nvPr/>
        </p:nvSpPr>
        <p:spPr>
          <a:xfrm>
            <a:off x="11201194" y="5287707"/>
            <a:ext cx="153914" cy="155502"/>
          </a:xfrm>
          <a:custGeom>
            <a:avLst/>
            <a:gdLst/>
            <a:ahLst/>
            <a:cxnLst/>
            <a:rect l="0" t="0" r="0" b="0"/>
            <a:pathLst>
              <a:path w="147827" h="149352">
                <a:moveTo>
                  <a:pt x="0" y="74677"/>
                </a:moveTo>
                <a:cubicBezTo>
                  <a:pt x="0" y="33402"/>
                  <a:pt x="33147" y="0"/>
                  <a:pt x="73914" y="0"/>
                </a:cubicBezTo>
                <a:cubicBezTo>
                  <a:pt x="114680" y="0"/>
                  <a:pt x="147827" y="33402"/>
                  <a:pt x="147827" y="74677"/>
                </a:cubicBezTo>
                <a:cubicBezTo>
                  <a:pt x="147827" y="115952"/>
                  <a:pt x="114680" y="149352"/>
                  <a:pt x="73914" y="149352"/>
                </a:cubicBezTo>
                <a:cubicBezTo>
                  <a:pt x="33147" y="149352"/>
                  <a:pt x="0" y="115952"/>
                  <a:pt x="0" y="74677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981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4" name="Freeform 1257">
            <a:extLst>
              <a:ext uri="{FF2B5EF4-FFF2-40B4-BE49-F238E27FC236}">
                <a16:creationId xmlns:a16="http://schemas.microsoft.com/office/drawing/2014/main" id="{6335DB2C-174D-47A0-96A5-AAD19AAAF2C3}"/>
              </a:ext>
            </a:extLst>
          </p:cNvPr>
          <p:cNvSpPr/>
          <p:nvPr/>
        </p:nvSpPr>
        <p:spPr>
          <a:xfrm>
            <a:off x="1056526" y="3431204"/>
            <a:ext cx="1180706" cy="1274443"/>
          </a:xfrm>
          <a:custGeom>
            <a:avLst/>
            <a:gdLst/>
            <a:ahLst/>
            <a:cxnLst/>
            <a:rect l="0" t="0" r="0" b="0"/>
            <a:pathLst>
              <a:path w="1052958" h="1796542">
                <a:moveTo>
                  <a:pt x="0" y="0"/>
                </a:moveTo>
                <a:lnTo>
                  <a:pt x="526415" y="0"/>
                </a:lnTo>
                <a:lnTo>
                  <a:pt x="526415" y="1796542"/>
                </a:lnTo>
                <a:lnTo>
                  <a:pt x="1052958" y="1796542"/>
                </a:lnTo>
              </a:path>
            </a:pathLst>
          </a:custGeom>
          <a:noFill/>
          <a:ln w="9525" cap="flat" cmpd="sng">
            <a:solidFill>
              <a:srgbClr val="C4C4CD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5" name="Freeform 1258">
            <a:extLst>
              <a:ext uri="{FF2B5EF4-FFF2-40B4-BE49-F238E27FC236}">
                <a16:creationId xmlns:a16="http://schemas.microsoft.com/office/drawing/2014/main" id="{0B951FB2-D497-4587-90D9-40138FFB6944}"/>
              </a:ext>
            </a:extLst>
          </p:cNvPr>
          <p:cNvSpPr/>
          <p:nvPr/>
        </p:nvSpPr>
        <p:spPr>
          <a:xfrm>
            <a:off x="3108960" y="2096746"/>
            <a:ext cx="1002881" cy="2608901"/>
          </a:xfrm>
          <a:custGeom>
            <a:avLst/>
            <a:gdLst/>
            <a:ahLst/>
            <a:cxnLst/>
            <a:rect l="0" t="0" r="0" b="0"/>
            <a:pathLst>
              <a:path w="926847" h="3079115">
                <a:moveTo>
                  <a:pt x="0" y="3079115"/>
                </a:moveTo>
                <a:lnTo>
                  <a:pt x="463424" y="3079115"/>
                </a:lnTo>
                <a:lnTo>
                  <a:pt x="463424" y="0"/>
                </a:lnTo>
                <a:lnTo>
                  <a:pt x="926847" y="0"/>
                </a:lnTo>
              </a:path>
            </a:pathLst>
          </a:custGeom>
          <a:noFill/>
          <a:ln w="9525" cap="flat" cmpd="sng">
            <a:solidFill>
              <a:srgbClr val="C4C4CD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6" name="Freeform 1259">
            <a:extLst>
              <a:ext uri="{FF2B5EF4-FFF2-40B4-BE49-F238E27FC236}">
                <a16:creationId xmlns:a16="http://schemas.microsoft.com/office/drawing/2014/main" id="{2D40174F-4672-40E3-B97C-5B97149EB323}"/>
              </a:ext>
            </a:extLst>
          </p:cNvPr>
          <p:cNvSpPr/>
          <p:nvPr/>
        </p:nvSpPr>
        <p:spPr>
          <a:xfrm>
            <a:off x="5060455" y="2096746"/>
            <a:ext cx="948482" cy="3268712"/>
          </a:xfrm>
          <a:custGeom>
            <a:avLst/>
            <a:gdLst/>
            <a:ahLst/>
            <a:cxnLst/>
            <a:rect l="0" t="0" r="0" b="0"/>
            <a:pathLst>
              <a:path w="910971" h="2384933">
                <a:moveTo>
                  <a:pt x="0" y="0"/>
                </a:moveTo>
                <a:lnTo>
                  <a:pt x="455423" y="0"/>
                </a:lnTo>
                <a:lnTo>
                  <a:pt x="455423" y="2384933"/>
                </a:lnTo>
                <a:lnTo>
                  <a:pt x="910971" y="2384933"/>
                </a:lnTo>
              </a:path>
            </a:pathLst>
          </a:custGeom>
          <a:noFill/>
          <a:ln w="9525" cap="flat" cmpd="sng">
            <a:solidFill>
              <a:srgbClr val="C4C4CD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7" name="Freeform 1260">
            <a:extLst>
              <a:ext uri="{FF2B5EF4-FFF2-40B4-BE49-F238E27FC236}">
                <a16:creationId xmlns:a16="http://schemas.microsoft.com/office/drawing/2014/main" id="{80367BB4-9AB3-4B2B-8906-C3ED893A2D90}"/>
              </a:ext>
            </a:extLst>
          </p:cNvPr>
          <p:cNvSpPr/>
          <p:nvPr/>
        </p:nvSpPr>
        <p:spPr>
          <a:xfrm>
            <a:off x="6956627" y="2096746"/>
            <a:ext cx="959907" cy="3268712"/>
          </a:xfrm>
          <a:custGeom>
            <a:avLst/>
            <a:gdLst/>
            <a:ahLst/>
            <a:cxnLst/>
            <a:rect l="0" t="0" r="0" b="0"/>
            <a:pathLst>
              <a:path w="902969" h="2384933">
                <a:moveTo>
                  <a:pt x="0" y="2384933"/>
                </a:moveTo>
                <a:lnTo>
                  <a:pt x="451485" y="2384933"/>
                </a:lnTo>
                <a:lnTo>
                  <a:pt x="451485" y="0"/>
                </a:lnTo>
                <a:lnTo>
                  <a:pt x="902969" y="0"/>
                </a:lnTo>
              </a:path>
            </a:pathLst>
          </a:custGeom>
          <a:noFill/>
          <a:ln w="9525" cap="flat" cmpd="sng">
            <a:solidFill>
              <a:srgbClr val="C4C4CD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8" name="Freeform 1261">
            <a:extLst>
              <a:ext uri="{FF2B5EF4-FFF2-40B4-BE49-F238E27FC236}">
                <a16:creationId xmlns:a16="http://schemas.microsoft.com/office/drawing/2014/main" id="{5E03F228-FC6E-4AA4-9814-1D319DC28AB5}"/>
              </a:ext>
            </a:extLst>
          </p:cNvPr>
          <p:cNvSpPr/>
          <p:nvPr/>
        </p:nvSpPr>
        <p:spPr>
          <a:xfrm>
            <a:off x="8844863" y="2096746"/>
            <a:ext cx="1091553" cy="3269506"/>
          </a:xfrm>
          <a:custGeom>
            <a:avLst/>
            <a:gdLst/>
            <a:ahLst/>
            <a:cxnLst/>
            <a:rect l="0" t="0" r="0" b="0"/>
            <a:pathLst>
              <a:path w="1048384" h="3140202">
                <a:moveTo>
                  <a:pt x="0" y="0"/>
                </a:moveTo>
                <a:lnTo>
                  <a:pt x="524129" y="0"/>
                </a:lnTo>
                <a:lnTo>
                  <a:pt x="524129" y="3140202"/>
                </a:lnTo>
                <a:lnTo>
                  <a:pt x="1048384" y="3140202"/>
                </a:lnTo>
              </a:path>
            </a:pathLst>
          </a:custGeom>
          <a:noFill/>
          <a:ln w="9525" cap="flat" cmpd="sng">
            <a:solidFill>
              <a:srgbClr val="C4C4CD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9" name="Freeform 1262">
            <a:extLst>
              <a:ext uri="{FF2B5EF4-FFF2-40B4-BE49-F238E27FC236}">
                <a16:creationId xmlns:a16="http://schemas.microsoft.com/office/drawing/2014/main" id="{7ECDC3E9-C2BE-4FF1-BF45-99F800295195}"/>
              </a:ext>
            </a:extLst>
          </p:cNvPr>
          <p:cNvSpPr/>
          <p:nvPr/>
        </p:nvSpPr>
        <p:spPr>
          <a:xfrm>
            <a:off x="10883843" y="5365458"/>
            <a:ext cx="316027" cy="0"/>
          </a:xfrm>
          <a:custGeom>
            <a:avLst/>
            <a:gdLst/>
            <a:ahLst/>
            <a:cxnLst/>
            <a:rect l="0" t="0" r="0" b="0"/>
            <a:pathLst>
              <a:path w="303529">
                <a:moveTo>
                  <a:pt x="0" y="0"/>
                </a:moveTo>
                <a:lnTo>
                  <a:pt x="303529" y="0"/>
                </a:lnTo>
              </a:path>
            </a:pathLst>
          </a:custGeom>
          <a:noFill/>
          <a:ln w="9525" cap="flat" cmpd="sng">
            <a:solidFill>
              <a:srgbClr val="C4C4CD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0" name="Rectangle 2716">
            <a:extLst>
              <a:ext uri="{FF2B5EF4-FFF2-40B4-BE49-F238E27FC236}">
                <a16:creationId xmlns:a16="http://schemas.microsoft.com/office/drawing/2014/main" id="{8FC2EA04-6E25-487A-B579-88F143F9DD31}"/>
              </a:ext>
            </a:extLst>
          </p:cNvPr>
          <p:cNvSpPr/>
          <p:nvPr/>
        </p:nvSpPr>
        <p:spPr>
          <a:xfrm>
            <a:off x="3747349" y="2633288"/>
            <a:ext cx="1726906" cy="431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3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Identif</a:t>
            </a:r>
            <a:r>
              <a:rPr lang="en-US" sz="1403" kern="0" spc="-47" dirty="0">
                <a:solidFill>
                  <a:srgbClr val="FFE600"/>
                </a:solidFill>
                <a:latin typeface="EYInterstate Light" panose="02000506000000020004" pitchFamily="2" charset="0"/>
              </a:rPr>
              <a:t>y</a:t>
            </a:r>
            <a:r>
              <a:rPr lang="en-US" sz="1403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 client’s current state</a:t>
            </a:r>
          </a:p>
        </p:txBody>
      </p:sp>
      <p:sp>
        <p:nvSpPr>
          <p:cNvPr id="51" name="Rectangle 2717">
            <a:extLst>
              <a:ext uri="{FF2B5EF4-FFF2-40B4-BE49-F238E27FC236}">
                <a16:creationId xmlns:a16="http://schemas.microsoft.com/office/drawing/2014/main" id="{6988B317-F2FF-427D-A907-5C17864C1BA2}"/>
              </a:ext>
            </a:extLst>
          </p:cNvPr>
          <p:cNvSpPr/>
          <p:nvPr/>
        </p:nvSpPr>
        <p:spPr>
          <a:xfrm>
            <a:off x="3747348" y="3191162"/>
            <a:ext cx="1799207" cy="17389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Perform a diagnostic with the organization to assess the current state maturity </a:t>
            </a:r>
          </a:p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Leverage assessments and sector perspectives built for each journey</a:t>
            </a:r>
          </a:p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endParaRPr lang="en-US" sz="1200" kern="0" dirty="0">
              <a:solidFill>
                <a:srgbClr val="FFFFFF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58" name="Rectangle 2721">
            <a:extLst>
              <a:ext uri="{FF2B5EF4-FFF2-40B4-BE49-F238E27FC236}">
                <a16:creationId xmlns:a16="http://schemas.microsoft.com/office/drawing/2014/main" id="{566E1E05-CB3C-47E8-9883-8B8D8E2A95CE}"/>
              </a:ext>
            </a:extLst>
          </p:cNvPr>
          <p:cNvSpPr/>
          <p:nvPr/>
        </p:nvSpPr>
        <p:spPr>
          <a:xfrm>
            <a:off x="3741067" y="4747417"/>
            <a:ext cx="187956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b="1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Trust Assessment OnCorps</a:t>
            </a:r>
          </a:p>
        </p:txBody>
      </p:sp>
      <p:sp>
        <p:nvSpPr>
          <p:cNvPr id="59" name="Rectangle 2721">
            <a:extLst>
              <a:ext uri="{FF2B5EF4-FFF2-40B4-BE49-F238E27FC236}">
                <a16:creationId xmlns:a16="http://schemas.microsoft.com/office/drawing/2014/main" id="{B991AF75-2A8F-4894-8588-56B23D858605}"/>
              </a:ext>
            </a:extLst>
          </p:cNvPr>
          <p:cNvSpPr/>
          <p:nvPr/>
        </p:nvSpPr>
        <p:spPr>
          <a:xfrm>
            <a:off x="3741066" y="5003849"/>
            <a:ext cx="1687437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b="1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Other relevant surveys:</a:t>
            </a:r>
            <a:endParaRPr lang="en-US" sz="1000" kern="0" dirty="0">
              <a:solidFill>
                <a:srgbClr val="FFE600"/>
              </a:solidFill>
              <a:latin typeface="EYInterstate Light" panose="02000506000000020004" pitchFamily="2" charset="0"/>
            </a:endParaRPr>
          </a:p>
          <a:p>
            <a:pPr marL="171450" indent="-171450">
              <a:buClr>
                <a:srgbClr val="FFE600"/>
              </a:buClr>
              <a:buFont typeface="EYInterstate" panose="02000503020000020004" pitchFamily="2" charset="0"/>
              <a:buChar char="•"/>
            </a:pPr>
            <a:r>
              <a:rPr lang="en-US" sz="1000" kern="0" dirty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t>GISS survey</a:t>
            </a:r>
          </a:p>
          <a:p>
            <a:pPr marL="171450" indent="-171450">
              <a:buClr>
                <a:srgbClr val="FFE600"/>
              </a:buClr>
              <a:buFont typeface="EYInterstate" panose="02000503020000020004" pitchFamily="2" charset="0"/>
              <a:buChar char="•"/>
            </a:pPr>
            <a:r>
              <a:rPr lang="en-US" sz="1000" kern="0" dirty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t>Board Risk survey</a:t>
            </a:r>
          </a:p>
        </p:txBody>
      </p:sp>
      <p:sp>
        <p:nvSpPr>
          <p:cNvPr id="60" name="Rectangle 2713">
            <a:extLst>
              <a:ext uri="{FF2B5EF4-FFF2-40B4-BE49-F238E27FC236}">
                <a16:creationId xmlns:a16="http://schemas.microsoft.com/office/drawing/2014/main" id="{F12F7FBB-EDC8-4BAD-A148-5EE1476965F7}"/>
              </a:ext>
            </a:extLst>
          </p:cNvPr>
          <p:cNvSpPr/>
          <p:nvPr/>
        </p:nvSpPr>
        <p:spPr>
          <a:xfrm>
            <a:off x="1774398" y="2132352"/>
            <a:ext cx="1713914" cy="431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3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Understand client and sector dynamics</a:t>
            </a:r>
          </a:p>
        </p:txBody>
      </p:sp>
      <p:sp>
        <p:nvSpPr>
          <p:cNvPr id="61" name="Rectangle 2714">
            <a:extLst>
              <a:ext uri="{FF2B5EF4-FFF2-40B4-BE49-F238E27FC236}">
                <a16:creationId xmlns:a16="http://schemas.microsoft.com/office/drawing/2014/main" id="{018114F8-5B90-4773-A4B4-5B62A778EDF9}"/>
              </a:ext>
            </a:extLst>
          </p:cNvPr>
          <p:cNvSpPr/>
          <p:nvPr/>
        </p:nvSpPr>
        <p:spPr>
          <a:xfrm>
            <a:off x="1774399" y="2666884"/>
            <a:ext cx="1790937" cy="1331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Understand and analyze the organization’s business needs and sector dynamics</a:t>
            </a:r>
          </a:p>
          <a:p>
            <a:pPr marL="176213" indent="-176213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en-US" sz="1202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Identify the trust successes and gaps</a:t>
            </a:r>
          </a:p>
        </p:txBody>
      </p:sp>
      <p:sp>
        <p:nvSpPr>
          <p:cNvPr id="62" name="Rectangle 2718">
            <a:extLst>
              <a:ext uri="{FF2B5EF4-FFF2-40B4-BE49-F238E27FC236}">
                <a16:creationId xmlns:a16="http://schemas.microsoft.com/office/drawing/2014/main" id="{2C4FD79B-CC36-4975-97EE-A9E13DFE6FAE}"/>
              </a:ext>
            </a:extLst>
          </p:cNvPr>
          <p:cNvSpPr/>
          <p:nvPr/>
        </p:nvSpPr>
        <p:spPr>
          <a:xfrm>
            <a:off x="5733291" y="2132352"/>
            <a:ext cx="1557341" cy="431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3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Construct</a:t>
            </a:r>
            <a:r>
              <a:rPr lang="en-US" sz="1403" kern="0" spc="-30" dirty="0">
                <a:solidFill>
                  <a:srgbClr val="FFE600"/>
                </a:solidFill>
                <a:latin typeface="EYInterstate Light" panose="02000506000000020004" pitchFamily="2" charset="0"/>
              </a:rPr>
              <a:t> </a:t>
            </a:r>
            <a:r>
              <a:rPr lang="en-US" sz="1403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the future back</a:t>
            </a:r>
          </a:p>
        </p:txBody>
      </p:sp>
      <p:sp>
        <p:nvSpPr>
          <p:cNvPr id="63" name="Rectangle 2719">
            <a:extLst>
              <a:ext uri="{FF2B5EF4-FFF2-40B4-BE49-F238E27FC236}">
                <a16:creationId xmlns:a16="http://schemas.microsoft.com/office/drawing/2014/main" id="{1312107F-A320-4135-B8A5-3AF3E3DA0262}"/>
              </a:ext>
            </a:extLst>
          </p:cNvPr>
          <p:cNvSpPr/>
          <p:nvPr/>
        </p:nvSpPr>
        <p:spPr>
          <a:xfrm>
            <a:off x="5733293" y="2666884"/>
            <a:ext cx="1628010" cy="18851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Validate the current state diagnostic results with the client in a wavespace</a:t>
            </a:r>
            <a:r>
              <a:rPr lang="en-US" sz="1200" kern="0" baseline="30000" dirty="0">
                <a:solidFill>
                  <a:srgbClr val="FFFFFF"/>
                </a:solidFill>
                <a:latin typeface="EYInterstate Light" panose="02000506000000020004" pitchFamily="2" charset="0"/>
              </a:rPr>
              <a:t>TM</a:t>
            </a:r>
          </a:p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Envision with the client an ideal end state and build a roadmap, working from the future back</a:t>
            </a:r>
          </a:p>
        </p:txBody>
      </p:sp>
      <p:sp>
        <p:nvSpPr>
          <p:cNvPr id="64" name="Rectangle 2720">
            <a:extLst>
              <a:ext uri="{FF2B5EF4-FFF2-40B4-BE49-F238E27FC236}">
                <a16:creationId xmlns:a16="http://schemas.microsoft.com/office/drawing/2014/main" id="{0CACC64A-8EE8-4302-AB8E-A3B111405DB7}"/>
              </a:ext>
            </a:extLst>
          </p:cNvPr>
          <p:cNvSpPr/>
          <p:nvPr/>
        </p:nvSpPr>
        <p:spPr>
          <a:xfrm>
            <a:off x="7548042" y="2633288"/>
            <a:ext cx="1701296" cy="431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3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Transform to address gaps</a:t>
            </a:r>
          </a:p>
        </p:txBody>
      </p:sp>
      <p:sp>
        <p:nvSpPr>
          <p:cNvPr id="65" name="Rectangle 2721">
            <a:extLst>
              <a:ext uri="{FF2B5EF4-FFF2-40B4-BE49-F238E27FC236}">
                <a16:creationId xmlns:a16="http://schemas.microsoft.com/office/drawing/2014/main" id="{357A0085-B0E5-4DE0-9C55-1CF3A967FD03}"/>
              </a:ext>
            </a:extLst>
          </p:cNvPr>
          <p:cNvSpPr/>
          <p:nvPr/>
        </p:nvSpPr>
        <p:spPr>
          <a:xfrm>
            <a:off x="7557865" y="3191162"/>
            <a:ext cx="1687076" cy="151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Start a multitrack transformation to address gaps for each trust journey</a:t>
            </a:r>
          </a:p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Prioritize and build trusted solutions to achieve desired end states</a:t>
            </a:r>
          </a:p>
        </p:txBody>
      </p:sp>
      <p:sp>
        <p:nvSpPr>
          <p:cNvPr id="66" name="Rectangle 2721">
            <a:extLst>
              <a:ext uri="{FF2B5EF4-FFF2-40B4-BE49-F238E27FC236}">
                <a16:creationId xmlns:a16="http://schemas.microsoft.com/office/drawing/2014/main" id="{053A9765-CFF8-40EB-91D0-98BD2A6C7AC1}"/>
              </a:ext>
            </a:extLst>
          </p:cNvPr>
          <p:cNvSpPr/>
          <p:nvPr/>
        </p:nvSpPr>
        <p:spPr>
          <a:xfrm>
            <a:off x="7557865" y="4746742"/>
            <a:ext cx="1767109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b="1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Solutions built per journey and in sector can be found </a:t>
            </a:r>
            <a:r>
              <a:rPr lang="en-US" sz="1000" b="1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here</a:t>
            </a:r>
          </a:p>
        </p:txBody>
      </p:sp>
      <p:sp>
        <p:nvSpPr>
          <p:cNvPr id="67" name="Rectangle 2722">
            <a:extLst>
              <a:ext uri="{FF2B5EF4-FFF2-40B4-BE49-F238E27FC236}">
                <a16:creationId xmlns:a16="http://schemas.microsoft.com/office/drawing/2014/main" id="{FAFCD216-BCB6-4A63-BC31-20E85C13B562}"/>
              </a:ext>
            </a:extLst>
          </p:cNvPr>
          <p:cNvSpPr/>
          <p:nvPr/>
        </p:nvSpPr>
        <p:spPr>
          <a:xfrm>
            <a:off x="9528271" y="2132352"/>
            <a:ext cx="1123345" cy="215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3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Deli</a:t>
            </a:r>
            <a:r>
              <a:rPr lang="en-US" sz="1403" kern="0" spc="-12" dirty="0">
                <a:solidFill>
                  <a:srgbClr val="FFE600"/>
                </a:solidFill>
                <a:latin typeface="EYInterstate Light" panose="02000506000000020004" pitchFamily="2" charset="0"/>
              </a:rPr>
              <a:t>v</a:t>
            </a:r>
            <a:r>
              <a:rPr lang="en-US" sz="1403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er trust</a:t>
            </a:r>
          </a:p>
        </p:txBody>
      </p:sp>
      <p:sp>
        <p:nvSpPr>
          <p:cNvPr id="68" name="Rectangle 2723">
            <a:extLst>
              <a:ext uri="{FF2B5EF4-FFF2-40B4-BE49-F238E27FC236}">
                <a16:creationId xmlns:a16="http://schemas.microsoft.com/office/drawing/2014/main" id="{D7A1840E-0575-4271-8113-2977029757E8}"/>
              </a:ext>
            </a:extLst>
          </p:cNvPr>
          <p:cNvSpPr/>
          <p:nvPr/>
        </p:nvSpPr>
        <p:spPr>
          <a:xfrm>
            <a:off x="9538518" y="2457373"/>
            <a:ext cx="1932997" cy="1923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Execute on trusted solutions to match client ambitions for end states of journeys</a:t>
            </a:r>
          </a:p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Deli</a:t>
            </a:r>
            <a:r>
              <a:rPr lang="en-US" sz="1200" kern="0" spc="-14" dirty="0">
                <a:solidFill>
                  <a:srgbClr val="FFFFFF"/>
                </a:solidFill>
                <a:latin typeface="EYInterstate Light" panose="02000506000000020004" pitchFamily="2" charset="0"/>
              </a:rPr>
              <a:t>v</a:t>
            </a: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er</a:t>
            </a:r>
            <a:r>
              <a:rPr lang="en-US" sz="1200" kern="0" spc="-13" dirty="0">
                <a:solidFill>
                  <a:srgbClr val="FFFFFF"/>
                </a:solidFill>
                <a:latin typeface="EYInterstate Light" panose="02000506000000020004" pitchFamily="2" charset="0"/>
              </a:rPr>
              <a:t> </a:t>
            </a: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through</a:t>
            </a:r>
            <a:r>
              <a:rPr lang="en-US" sz="1200" kern="0" spc="-21" dirty="0">
                <a:solidFill>
                  <a:srgbClr val="FFFFFF"/>
                </a:solidFill>
                <a:latin typeface="EYInterstate Light" panose="02000506000000020004" pitchFamily="2" charset="0"/>
              </a:rPr>
              <a:t> </a:t>
            </a: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an integrated,</a:t>
            </a:r>
            <a:r>
              <a:rPr lang="en-US" sz="1200" kern="0" spc="-19" dirty="0">
                <a:solidFill>
                  <a:srgbClr val="FFFFFF"/>
                </a:solidFill>
                <a:latin typeface="EYInterstate Light" panose="02000506000000020004" pitchFamily="2" charset="0"/>
              </a:rPr>
              <a:t> </a:t>
            </a:r>
            <a:r>
              <a:rPr lang="en-US" sz="1200" kern="0" dirty="0">
                <a:solidFill>
                  <a:srgbClr val="FFFFFF"/>
                </a:solidFill>
                <a:latin typeface="EYInterstate Light" panose="02000506000000020004" pitchFamily="2" charset="0"/>
              </a:rPr>
              <a:t>coordinated approach while generating trust for the organization</a:t>
            </a:r>
          </a:p>
          <a:p>
            <a:pPr marL="171450" indent="-171450">
              <a:spcAft>
                <a:spcPts val="300"/>
              </a:spcAft>
              <a:buClr>
                <a:srgbClr val="FFE600"/>
              </a:buClr>
              <a:buSzPct val="100000"/>
              <a:buFont typeface="EYInterstate" panose="02000503020000020004" pitchFamily="2" charset="0"/>
              <a:buChar char="•"/>
            </a:pPr>
            <a:endParaRPr lang="en-US" sz="1200" kern="0" dirty="0">
              <a:solidFill>
                <a:srgbClr val="FFFFFF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69" name="Rectangle 2721">
            <a:extLst>
              <a:ext uri="{FF2B5EF4-FFF2-40B4-BE49-F238E27FC236}">
                <a16:creationId xmlns:a16="http://schemas.microsoft.com/office/drawing/2014/main" id="{35742930-E89E-4779-A476-FA70C5506BC8}"/>
              </a:ext>
            </a:extLst>
          </p:cNvPr>
          <p:cNvSpPr/>
          <p:nvPr/>
        </p:nvSpPr>
        <p:spPr>
          <a:xfrm>
            <a:off x="9551504" y="4275671"/>
            <a:ext cx="1992283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b="1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Comprehensive list of Managed Service platforms can be found </a:t>
            </a:r>
            <a:r>
              <a:rPr lang="en-US" sz="1000" b="1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here</a:t>
            </a:r>
            <a:r>
              <a:rPr lang="en-US" sz="1000" b="1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 </a:t>
            </a:r>
          </a:p>
        </p:txBody>
      </p:sp>
      <p:sp>
        <p:nvSpPr>
          <p:cNvPr id="70" name="Freeform 1250">
            <a:extLst>
              <a:ext uri="{FF2B5EF4-FFF2-40B4-BE49-F238E27FC236}">
                <a16:creationId xmlns:a16="http://schemas.microsoft.com/office/drawing/2014/main" id="{81034E55-C2D9-4E38-BEF6-2E9F4BD47985}"/>
              </a:ext>
            </a:extLst>
          </p:cNvPr>
          <p:cNvSpPr/>
          <p:nvPr/>
        </p:nvSpPr>
        <p:spPr>
          <a:xfrm>
            <a:off x="2227037" y="4114208"/>
            <a:ext cx="909354" cy="910878"/>
          </a:xfrm>
          <a:custGeom>
            <a:avLst/>
            <a:gdLst/>
            <a:ahLst/>
            <a:cxnLst/>
            <a:rect l="0" t="0" r="0" b="0"/>
            <a:pathLst>
              <a:path w="909828" h="911352">
                <a:moveTo>
                  <a:pt x="0" y="455677"/>
                </a:moveTo>
                <a:cubicBezTo>
                  <a:pt x="0" y="203962"/>
                  <a:pt x="203709" y="0"/>
                  <a:pt x="454914" y="0"/>
                </a:cubicBezTo>
                <a:cubicBezTo>
                  <a:pt x="706120" y="0"/>
                  <a:pt x="909828" y="203962"/>
                  <a:pt x="909828" y="455677"/>
                </a:cubicBezTo>
                <a:cubicBezTo>
                  <a:pt x="909828" y="707390"/>
                  <a:pt x="706120" y="911352"/>
                  <a:pt x="454914" y="911352"/>
                </a:cubicBezTo>
                <a:cubicBezTo>
                  <a:pt x="203709" y="911352"/>
                  <a:pt x="0" y="707390"/>
                  <a:pt x="0" y="455677"/>
                </a:cubicBezTo>
                <a:close/>
              </a:path>
            </a:pathLst>
          </a:custGeom>
          <a:noFill/>
          <a:ln w="12700">
            <a:solidFill>
              <a:srgbClr val="C4C4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Rectangle 1365">
            <a:extLst>
              <a:ext uri="{FF2B5EF4-FFF2-40B4-BE49-F238E27FC236}">
                <a16:creationId xmlns:a16="http://schemas.microsoft.com/office/drawing/2014/main" id="{D826E9A3-8A6E-4CC2-9688-D07A3AED0EF1}"/>
              </a:ext>
            </a:extLst>
          </p:cNvPr>
          <p:cNvSpPr/>
          <p:nvPr/>
        </p:nvSpPr>
        <p:spPr>
          <a:xfrm>
            <a:off x="2309231" y="5076778"/>
            <a:ext cx="718984" cy="262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913943"/>
            <a:r>
              <a:rPr lang="en-US" sz="1703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Step</a:t>
            </a:r>
            <a:r>
              <a:rPr lang="en-US" sz="1703" kern="0" spc="-13" dirty="0">
                <a:solidFill>
                  <a:schemeClr val="bg1"/>
                </a:solidFill>
                <a:latin typeface="EYInterstate Light" panose="02000506000000020004" pitchFamily="2" charset="0"/>
              </a:rPr>
              <a:t> </a:t>
            </a:r>
            <a:r>
              <a:rPr lang="en-US" sz="1703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1</a:t>
            </a:r>
          </a:p>
        </p:txBody>
      </p:sp>
      <p:sp>
        <p:nvSpPr>
          <p:cNvPr id="73" name="Freeform 1251">
            <a:extLst>
              <a:ext uri="{FF2B5EF4-FFF2-40B4-BE49-F238E27FC236}">
                <a16:creationId xmlns:a16="http://schemas.microsoft.com/office/drawing/2014/main" id="{0BFB2781-BD31-4CF3-9406-C2691FFD8652}"/>
              </a:ext>
            </a:extLst>
          </p:cNvPr>
          <p:cNvSpPr/>
          <p:nvPr/>
        </p:nvSpPr>
        <p:spPr>
          <a:xfrm>
            <a:off x="4127153" y="1605221"/>
            <a:ext cx="910878" cy="909353"/>
          </a:xfrm>
          <a:custGeom>
            <a:avLst/>
            <a:gdLst/>
            <a:ahLst/>
            <a:cxnLst/>
            <a:rect l="0" t="0" r="0" b="0"/>
            <a:pathLst>
              <a:path w="911352" h="909827">
                <a:moveTo>
                  <a:pt x="0" y="454914"/>
                </a:moveTo>
                <a:cubicBezTo>
                  <a:pt x="0" y="203708"/>
                  <a:pt x="203963" y="0"/>
                  <a:pt x="455676" y="0"/>
                </a:cubicBezTo>
                <a:cubicBezTo>
                  <a:pt x="707390" y="0"/>
                  <a:pt x="911352" y="203708"/>
                  <a:pt x="911352" y="454914"/>
                </a:cubicBezTo>
                <a:cubicBezTo>
                  <a:pt x="911352" y="706120"/>
                  <a:pt x="707390" y="909827"/>
                  <a:pt x="455676" y="909827"/>
                </a:cubicBezTo>
                <a:cubicBezTo>
                  <a:pt x="203963" y="909827"/>
                  <a:pt x="0" y="706120"/>
                  <a:pt x="0" y="454914"/>
                </a:cubicBezTo>
                <a:close/>
              </a:path>
            </a:pathLst>
          </a:custGeom>
          <a:noFill/>
          <a:ln w="12700">
            <a:solidFill>
              <a:srgbClr val="C4C4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1366">
            <a:extLst>
              <a:ext uri="{FF2B5EF4-FFF2-40B4-BE49-F238E27FC236}">
                <a16:creationId xmlns:a16="http://schemas.microsoft.com/office/drawing/2014/main" id="{2846A350-50C0-4C4C-987C-2A451B3791F6}"/>
              </a:ext>
            </a:extLst>
          </p:cNvPr>
          <p:cNvSpPr/>
          <p:nvPr/>
        </p:nvSpPr>
        <p:spPr>
          <a:xfrm>
            <a:off x="4231368" y="1195710"/>
            <a:ext cx="730622" cy="2646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913943">
              <a:tabLst>
                <a:tab pos="3645743" algn="l"/>
              </a:tabLst>
            </a:pPr>
            <a:r>
              <a:rPr lang="en-US" sz="1703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Step</a:t>
            </a:r>
            <a:r>
              <a:rPr lang="en-US" sz="1703" kern="0" spc="-13" dirty="0">
                <a:solidFill>
                  <a:schemeClr val="bg1"/>
                </a:solidFill>
                <a:latin typeface="EYInterstate Light" panose="02000506000000020004" pitchFamily="2" charset="0"/>
              </a:rPr>
              <a:t> 2</a:t>
            </a:r>
            <a:endParaRPr lang="en-US" sz="2580" kern="0" baseline="-821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75" name="Freeform 1252">
            <a:extLst>
              <a:ext uri="{FF2B5EF4-FFF2-40B4-BE49-F238E27FC236}">
                <a16:creationId xmlns:a16="http://schemas.microsoft.com/office/drawing/2014/main" id="{CC75ACC2-A36C-4000-A895-2FCA516B36AA}"/>
              </a:ext>
            </a:extLst>
          </p:cNvPr>
          <p:cNvSpPr/>
          <p:nvPr/>
        </p:nvSpPr>
        <p:spPr>
          <a:xfrm>
            <a:off x="6030513" y="4910578"/>
            <a:ext cx="910878" cy="909354"/>
          </a:xfrm>
          <a:custGeom>
            <a:avLst/>
            <a:gdLst/>
            <a:ahLst/>
            <a:cxnLst/>
            <a:rect l="0" t="0" r="0" b="0"/>
            <a:pathLst>
              <a:path w="911352" h="909828">
                <a:moveTo>
                  <a:pt x="0" y="454913"/>
                </a:moveTo>
                <a:cubicBezTo>
                  <a:pt x="0" y="203707"/>
                  <a:pt x="203962" y="0"/>
                  <a:pt x="455676" y="0"/>
                </a:cubicBezTo>
                <a:cubicBezTo>
                  <a:pt x="707390" y="0"/>
                  <a:pt x="911352" y="203707"/>
                  <a:pt x="911352" y="454913"/>
                </a:cubicBezTo>
                <a:cubicBezTo>
                  <a:pt x="911352" y="706119"/>
                  <a:pt x="707390" y="909828"/>
                  <a:pt x="455676" y="909828"/>
                </a:cubicBezTo>
                <a:cubicBezTo>
                  <a:pt x="203962" y="909828"/>
                  <a:pt x="0" y="706119"/>
                  <a:pt x="0" y="454913"/>
                </a:cubicBezTo>
                <a:close/>
              </a:path>
            </a:pathLst>
          </a:custGeom>
          <a:noFill/>
          <a:ln w="12700">
            <a:solidFill>
              <a:srgbClr val="C4C4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Rectangle 1367">
            <a:extLst>
              <a:ext uri="{FF2B5EF4-FFF2-40B4-BE49-F238E27FC236}">
                <a16:creationId xmlns:a16="http://schemas.microsoft.com/office/drawing/2014/main" id="{263DE1F1-2291-4251-A4DE-847745E73CF0}"/>
              </a:ext>
            </a:extLst>
          </p:cNvPr>
          <p:cNvSpPr/>
          <p:nvPr/>
        </p:nvSpPr>
        <p:spPr>
          <a:xfrm>
            <a:off x="6112961" y="5872208"/>
            <a:ext cx="718984" cy="262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913943"/>
            <a:r>
              <a:rPr lang="en-US" sz="1703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Step</a:t>
            </a:r>
            <a:r>
              <a:rPr lang="en-US" sz="1703" kern="0" spc="-13" dirty="0">
                <a:solidFill>
                  <a:schemeClr val="bg1"/>
                </a:solidFill>
                <a:latin typeface="EYInterstate Light" panose="02000506000000020004" pitchFamily="2" charset="0"/>
              </a:rPr>
              <a:t> 3</a:t>
            </a:r>
            <a:endParaRPr lang="en-US" sz="1703" kern="0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77" name="Freeform 1254">
            <a:extLst>
              <a:ext uri="{FF2B5EF4-FFF2-40B4-BE49-F238E27FC236}">
                <a16:creationId xmlns:a16="http://schemas.microsoft.com/office/drawing/2014/main" id="{64BD70C4-0E42-4EA5-B230-964D4074762D}"/>
              </a:ext>
            </a:extLst>
          </p:cNvPr>
          <p:cNvSpPr/>
          <p:nvPr/>
        </p:nvSpPr>
        <p:spPr>
          <a:xfrm>
            <a:off x="9958989" y="4909053"/>
            <a:ext cx="909354" cy="910879"/>
          </a:xfrm>
          <a:custGeom>
            <a:avLst/>
            <a:gdLst/>
            <a:ahLst/>
            <a:cxnLst/>
            <a:rect l="0" t="0" r="0" b="0"/>
            <a:pathLst>
              <a:path w="909828" h="911353">
                <a:moveTo>
                  <a:pt x="0" y="455677"/>
                </a:moveTo>
                <a:cubicBezTo>
                  <a:pt x="0" y="203962"/>
                  <a:pt x="203707" y="0"/>
                  <a:pt x="454914" y="0"/>
                </a:cubicBezTo>
                <a:cubicBezTo>
                  <a:pt x="706119" y="0"/>
                  <a:pt x="909828" y="203962"/>
                  <a:pt x="909828" y="455677"/>
                </a:cubicBezTo>
                <a:cubicBezTo>
                  <a:pt x="909828" y="707390"/>
                  <a:pt x="706119" y="911353"/>
                  <a:pt x="454914" y="911353"/>
                </a:cubicBezTo>
                <a:cubicBezTo>
                  <a:pt x="203707" y="911353"/>
                  <a:pt x="0" y="707390"/>
                  <a:pt x="0" y="455677"/>
                </a:cubicBezTo>
                <a:close/>
              </a:path>
            </a:pathLst>
          </a:custGeom>
          <a:noFill/>
          <a:ln w="12700">
            <a:solidFill>
              <a:srgbClr val="C4C4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1368">
            <a:extLst>
              <a:ext uri="{FF2B5EF4-FFF2-40B4-BE49-F238E27FC236}">
                <a16:creationId xmlns:a16="http://schemas.microsoft.com/office/drawing/2014/main" id="{C0F1A0F8-35FD-4CC1-BA20-0ECF8B73C8CE}"/>
              </a:ext>
            </a:extLst>
          </p:cNvPr>
          <p:cNvSpPr/>
          <p:nvPr/>
        </p:nvSpPr>
        <p:spPr>
          <a:xfrm>
            <a:off x="10058572" y="5872208"/>
            <a:ext cx="718984" cy="262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913943"/>
            <a:r>
              <a:rPr lang="en-US" sz="1703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Step</a:t>
            </a:r>
            <a:r>
              <a:rPr lang="en-US" sz="1703" kern="0" spc="-13" dirty="0">
                <a:solidFill>
                  <a:schemeClr val="bg1"/>
                </a:solidFill>
                <a:latin typeface="EYInterstate Light" panose="02000506000000020004" pitchFamily="2" charset="0"/>
              </a:rPr>
              <a:t> 5</a:t>
            </a:r>
            <a:endParaRPr lang="en-US" sz="1703" kern="0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79" name="Freeform 1253">
            <a:extLst>
              <a:ext uri="{FF2B5EF4-FFF2-40B4-BE49-F238E27FC236}">
                <a16:creationId xmlns:a16="http://schemas.microsoft.com/office/drawing/2014/main" id="{40EC2443-18CB-46C1-971F-816F343509B0}"/>
              </a:ext>
            </a:extLst>
          </p:cNvPr>
          <p:cNvSpPr/>
          <p:nvPr/>
        </p:nvSpPr>
        <p:spPr>
          <a:xfrm>
            <a:off x="7926255" y="1605221"/>
            <a:ext cx="910879" cy="909353"/>
          </a:xfrm>
          <a:custGeom>
            <a:avLst/>
            <a:gdLst/>
            <a:ahLst/>
            <a:cxnLst/>
            <a:rect l="0" t="0" r="0" b="0"/>
            <a:pathLst>
              <a:path w="911353" h="909827">
                <a:moveTo>
                  <a:pt x="0" y="454914"/>
                </a:moveTo>
                <a:cubicBezTo>
                  <a:pt x="0" y="203708"/>
                  <a:pt x="203962" y="0"/>
                  <a:pt x="455677" y="0"/>
                </a:cubicBezTo>
                <a:cubicBezTo>
                  <a:pt x="707391" y="0"/>
                  <a:pt x="911353" y="203708"/>
                  <a:pt x="911353" y="454914"/>
                </a:cubicBezTo>
                <a:cubicBezTo>
                  <a:pt x="911353" y="706120"/>
                  <a:pt x="707391" y="909827"/>
                  <a:pt x="455677" y="909827"/>
                </a:cubicBezTo>
                <a:cubicBezTo>
                  <a:pt x="203962" y="909827"/>
                  <a:pt x="0" y="706120"/>
                  <a:pt x="0" y="454914"/>
                </a:cubicBezTo>
                <a:close/>
              </a:path>
            </a:pathLst>
          </a:custGeom>
          <a:noFill/>
          <a:ln w="12700">
            <a:solidFill>
              <a:srgbClr val="C4C4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Rectangle 1366">
            <a:extLst>
              <a:ext uri="{FF2B5EF4-FFF2-40B4-BE49-F238E27FC236}">
                <a16:creationId xmlns:a16="http://schemas.microsoft.com/office/drawing/2014/main" id="{50380EE1-A639-4060-AD75-4FE3644BCF12}"/>
              </a:ext>
            </a:extLst>
          </p:cNvPr>
          <p:cNvSpPr/>
          <p:nvPr/>
        </p:nvSpPr>
        <p:spPr>
          <a:xfrm>
            <a:off x="7998105" y="1195710"/>
            <a:ext cx="730621" cy="2646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913943">
              <a:tabLst>
                <a:tab pos="3645743" algn="l"/>
              </a:tabLst>
            </a:pPr>
            <a:r>
              <a:rPr lang="en-US" sz="2580" kern="0" baseline="-821" dirty="0">
                <a:solidFill>
                  <a:schemeClr val="bg1"/>
                </a:solidFill>
                <a:latin typeface="EYInterstate Light" panose="02000506000000020004" pitchFamily="2" charset="0"/>
              </a:rPr>
              <a:t>Step</a:t>
            </a:r>
            <a:r>
              <a:rPr lang="en-US" sz="2580" kern="0" spc="-13" baseline="-821" dirty="0">
                <a:solidFill>
                  <a:schemeClr val="bg1"/>
                </a:solidFill>
                <a:latin typeface="EYInterstate Light" panose="02000506000000020004" pitchFamily="2" charset="0"/>
              </a:rPr>
              <a:t> 4</a:t>
            </a:r>
            <a:endParaRPr lang="en-US" sz="2580" kern="0" baseline="-821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945AEF6-55BA-4492-91B6-F4CE1B4B8814}"/>
              </a:ext>
            </a:extLst>
          </p:cNvPr>
          <p:cNvGrpSpPr/>
          <p:nvPr/>
        </p:nvGrpSpPr>
        <p:grpSpPr>
          <a:xfrm>
            <a:off x="2380501" y="4371975"/>
            <a:ext cx="626580" cy="350358"/>
            <a:chOff x="6870700" y="4821238"/>
            <a:chExt cx="1663700" cy="930275"/>
          </a:xfrm>
          <a:solidFill>
            <a:srgbClr val="F6F6FA"/>
          </a:solidFill>
        </p:grpSpPr>
        <p:sp>
          <p:nvSpPr>
            <p:cNvPr id="82" name="Freeform 5">
              <a:extLst>
                <a:ext uri="{FF2B5EF4-FFF2-40B4-BE49-F238E27FC236}">
                  <a16:creationId xmlns:a16="http://schemas.microsoft.com/office/drawing/2014/main" id="{5354647A-021B-4E63-B1E9-6FC2A64B3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700" y="4821238"/>
              <a:ext cx="908050" cy="930275"/>
            </a:xfrm>
            <a:custGeom>
              <a:avLst/>
              <a:gdLst>
                <a:gd name="T0" fmla="*/ 52 w 572"/>
                <a:gd name="T1" fmla="*/ 440 h 586"/>
                <a:gd name="T2" fmla="*/ 42 w 572"/>
                <a:gd name="T3" fmla="*/ 422 h 586"/>
                <a:gd name="T4" fmla="*/ 24 w 572"/>
                <a:gd name="T5" fmla="*/ 384 h 586"/>
                <a:gd name="T6" fmla="*/ 12 w 572"/>
                <a:gd name="T7" fmla="*/ 346 h 586"/>
                <a:gd name="T8" fmla="*/ 6 w 572"/>
                <a:gd name="T9" fmla="*/ 304 h 586"/>
                <a:gd name="T10" fmla="*/ 6 w 572"/>
                <a:gd name="T11" fmla="*/ 284 h 586"/>
                <a:gd name="T12" fmla="*/ 10 w 572"/>
                <a:gd name="T13" fmla="*/ 226 h 586"/>
                <a:gd name="T14" fmla="*/ 28 w 572"/>
                <a:gd name="T15" fmla="*/ 174 h 586"/>
                <a:gd name="T16" fmla="*/ 54 w 572"/>
                <a:gd name="T17" fmla="*/ 124 h 586"/>
                <a:gd name="T18" fmla="*/ 88 w 572"/>
                <a:gd name="T19" fmla="*/ 82 h 586"/>
                <a:gd name="T20" fmla="*/ 130 w 572"/>
                <a:gd name="T21" fmla="*/ 48 h 586"/>
                <a:gd name="T22" fmla="*/ 178 w 572"/>
                <a:gd name="T23" fmla="*/ 22 h 586"/>
                <a:gd name="T24" fmla="*/ 232 w 572"/>
                <a:gd name="T25" fmla="*/ 6 h 586"/>
                <a:gd name="T26" fmla="*/ 288 w 572"/>
                <a:gd name="T27" fmla="*/ 0 h 586"/>
                <a:gd name="T28" fmla="*/ 318 w 572"/>
                <a:gd name="T29" fmla="*/ 2 h 586"/>
                <a:gd name="T30" fmla="*/ 372 w 572"/>
                <a:gd name="T31" fmla="*/ 12 h 586"/>
                <a:gd name="T32" fmla="*/ 424 w 572"/>
                <a:gd name="T33" fmla="*/ 34 h 586"/>
                <a:gd name="T34" fmla="*/ 468 w 572"/>
                <a:gd name="T35" fmla="*/ 64 h 586"/>
                <a:gd name="T36" fmla="*/ 508 w 572"/>
                <a:gd name="T37" fmla="*/ 104 h 586"/>
                <a:gd name="T38" fmla="*/ 538 w 572"/>
                <a:gd name="T39" fmla="*/ 148 h 586"/>
                <a:gd name="T40" fmla="*/ 560 w 572"/>
                <a:gd name="T41" fmla="*/ 200 h 586"/>
                <a:gd name="T42" fmla="*/ 570 w 572"/>
                <a:gd name="T43" fmla="*/ 254 h 586"/>
                <a:gd name="T44" fmla="*/ 572 w 572"/>
                <a:gd name="T45" fmla="*/ 292 h 586"/>
                <a:gd name="T46" fmla="*/ 554 w 572"/>
                <a:gd name="T47" fmla="*/ 284 h 586"/>
                <a:gd name="T48" fmla="*/ 552 w 572"/>
                <a:gd name="T49" fmla="*/ 256 h 586"/>
                <a:gd name="T50" fmla="*/ 542 w 572"/>
                <a:gd name="T51" fmla="*/ 204 h 586"/>
                <a:gd name="T52" fmla="*/ 522 w 572"/>
                <a:gd name="T53" fmla="*/ 156 h 586"/>
                <a:gd name="T54" fmla="*/ 494 w 572"/>
                <a:gd name="T55" fmla="*/ 114 h 586"/>
                <a:gd name="T56" fmla="*/ 458 w 572"/>
                <a:gd name="T57" fmla="*/ 78 h 586"/>
                <a:gd name="T58" fmla="*/ 414 w 572"/>
                <a:gd name="T59" fmla="*/ 50 h 586"/>
                <a:gd name="T60" fmla="*/ 368 w 572"/>
                <a:gd name="T61" fmla="*/ 30 h 586"/>
                <a:gd name="T62" fmla="*/ 316 w 572"/>
                <a:gd name="T63" fmla="*/ 20 h 586"/>
                <a:gd name="T64" fmla="*/ 288 w 572"/>
                <a:gd name="T65" fmla="*/ 18 h 586"/>
                <a:gd name="T66" fmla="*/ 236 w 572"/>
                <a:gd name="T67" fmla="*/ 24 h 586"/>
                <a:gd name="T68" fmla="*/ 186 w 572"/>
                <a:gd name="T69" fmla="*/ 38 h 586"/>
                <a:gd name="T70" fmla="*/ 140 w 572"/>
                <a:gd name="T71" fmla="*/ 64 h 586"/>
                <a:gd name="T72" fmla="*/ 100 w 572"/>
                <a:gd name="T73" fmla="*/ 96 h 586"/>
                <a:gd name="T74" fmla="*/ 68 w 572"/>
                <a:gd name="T75" fmla="*/ 134 h 586"/>
                <a:gd name="T76" fmla="*/ 44 w 572"/>
                <a:gd name="T77" fmla="*/ 180 h 586"/>
                <a:gd name="T78" fmla="*/ 28 w 572"/>
                <a:gd name="T79" fmla="*/ 230 h 586"/>
                <a:gd name="T80" fmla="*/ 24 w 572"/>
                <a:gd name="T81" fmla="*/ 284 h 586"/>
                <a:gd name="T82" fmla="*/ 24 w 572"/>
                <a:gd name="T83" fmla="*/ 304 h 586"/>
                <a:gd name="T84" fmla="*/ 30 w 572"/>
                <a:gd name="T85" fmla="*/ 342 h 586"/>
                <a:gd name="T86" fmla="*/ 42 w 572"/>
                <a:gd name="T87" fmla="*/ 380 h 586"/>
                <a:gd name="T88" fmla="*/ 58 w 572"/>
                <a:gd name="T89" fmla="*/ 416 h 586"/>
                <a:gd name="T90" fmla="*/ 72 w 572"/>
                <a:gd name="T91" fmla="*/ 438 h 586"/>
                <a:gd name="T92" fmla="*/ 152 w 572"/>
                <a:gd name="T93" fmla="*/ 512 h 586"/>
                <a:gd name="T94" fmla="*/ 156 w 572"/>
                <a:gd name="T95" fmla="*/ 514 h 586"/>
                <a:gd name="T96" fmla="*/ 220 w 572"/>
                <a:gd name="T97" fmla="*/ 540 h 586"/>
                <a:gd name="T98" fmla="*/ 288 w 572"/>
                <a:gd name="T99" fmla="*/ 548 h 586"/>
                <a:gd name="T100" fmla="*/ 322 w 572"/>
                <a:gd name="T101" fmla="*/ 546 h 586"/>
                <a:gd name="T102" fmla="*/ 384 w 572"/>
                <a:gd name="T103" fmla="*/ 530 h 586"/>
                <a:gd name="T104" fmla="*/ 440 w 572"/>
                <a:gd name="T105" fmla="*/ 500 h 586"/>
                <a:gd name="T106" fmla="*/ 488 w 572"/>
                <a:gd name="T107" fmla="*/ 458 h 586"/>
                <a:gd name="T108" fmla="*/ 514 w 572"/>
                <a:gd name="T109" fmla="*/ 424 h 586"/>
                <a:gd name="T110" fmla="*/ 524 w 572"/>
                <a:gd name="T111" fmla="*/ 442 h 586"/>
                <a:gd name="T112" fmla="*/ 502 w 572"/>
                <a:gd name="T113" fmla="*/ 470 h 586"/>
                <a:gd name="T114" fmla="*/ 450 w 572"/>
                <a:gd name="T115" fmla="*/ 516 h 586"/>
                <a:gd name="T116" fmla="*/ 390 w 572"/>
                <a:gd name="T117" fmla="*/ 548 h 586"/>
                <a:gd name="T118" fmla="*/ 324 w 572"/>
                <a:gd name="T119" fmla="*/ 564 h 586"/>
                <a:gd name="T120" fmla="*/ 288 w 572"/>
                <a:gd name="T121" fmla="*/ 566 h 586"/>
                <a:gd name="T122" fmla="*/ 218 w 572"/>
                <a:gd name="T123" fmla="*/ 558 h 586"/>
                <a:gd name="T124" fmla="*/ 152 w 572"/>
                <a:gd name="T125" fmla="*/ 53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2" h="586">
                  <a:moveTo>
                    <a:pt x="0" y="586"/>
                  </a:moveTo>
                  <a:lnTo>
                    <a:pt x="52" y="440"/>
                  </a:lnTo>
                  <a:lnTo>
                    <a:pt x="52" y="440"/>
                  </a:lnTo>
                  <a:lnTo>
                    <a:pt x="42" y="422"/>
                  </a:lnTo>
                  <a:lnTo>
                    <a:pt x="32" y="404"/>
                  </a:lnTo>
                  <a:lnTo>
                    <a:pt x="24" y="384"/>
                  </a:lnTo>
                  <a:lnTo>
                    <a:pt x="18" y="364"/>
                  </a:lnTo>
                  <a:lnTo>
                    <a:pt x="12" y="346"/>
                  </a:lnTo>
                  <a:lnTo>
                    <a:pt x="8" y="324"/>
                  </a:lnTo>
                  <a:lnTo>
                    <a:pt x="6" y="304"/>
                  </a:lnTo>
                  <a:lnTo>
                    <a:pt x="6" y="284"/>
                  </a:lnTo>
                  <a:lnTo>
                    <a:pt x="6" y="284"/>
                  </a:lnTo>
                  <a:lnTo>
                    <a:pt x="6" y="254"/>
                  </a:lnTo>
                  <a:lnTo>
                    <a:pt x="10" y="226"/>
                  </a:lnTo>
                  <a:lnTo>
                    <a:pt x="18" y="200"/>
                  </a:lnTo>
                  <a:lnTo>
                    <a:pt x="28" y="174"/>
                  </a:lnTo>
                  <a:lnTo>
                    <a:pt x="40" y="148"/>
                  </a:lnTo>
                  <a:lnTo>
                    <a:pt x="54" y="124"/>
                  </a:lnTo>
                  <a:lnTo>
                    <a:pt x="70" y="104"/>
                  </a:lnTo>
                  <a:lnTo>
                    <a:pt x="88" y="82"/>
                  </a:lnTo>
                  <a:lnTo>
                    <a:pt x="108" y="64"/>
                  </a:lnTo>
                  <a:lnTo>
                    <a:pt x="130" y="48"/>
                  </a:lnTo>
                  <a:lnTo>
                    <a:pt x="154" y="34"/>
                  </a:lnTo>
                  <a:lnTo>
                    <a:pt x="178" y="22"/>
                  </a:lnTo>
                  <a:lnTo>
                    <a:pt x="204" y="12"/>
                  </a:lnTo>
                  <a:lnTo>
                    <a:pt x="232" y="6"/>
                  </a:lnTo>
                  <a:lnTo>
                    <a:pt x="260" y="2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318" y="2"/>
                  </a:lnTo>
                  <a:lnTo>
                    <a:pt x="346" y="6"/>
                  </a:lnTo>
                  <a:lnTo>
                    <a:pt x="372" y="12"/>
                  </a:lnTo>
                  <a:lnTo>
                    <a:pt x="398" y="22"/>
                  </a:lnTo>
                  <a:lnTo>
                    <a:pt x="424" y="34"/>
                  </a:lnTo>
                  <a:lnTo>
                    <a:pt x="446" y="48"/>
                  </a:lnTo>
                  <a:lnTo>
                    <a:pt x="468" y="64"/>
                  </a:lnTo>
                  <a:lnTo>
                    <a:pt x="488" y="82"/>
                  </a:lnTo>
                  <a:lnTo>
                    <a:pt x="508" y="104"/>
                  </a:lnTo>
                  <a:lnTo>
                    <a:pt x="524" y="124"/>
                  </a:lnTo>
                  <a:lnTo>
                    <a:pt x="538" y="148"/>
                  </a:lnTo>
                  <a:lnTo>
                    <a:pt x="550" y="174"/>
                  </a:lnTo>
                  <a:lnTo>
                    <a:pt x="560" y="200"/>
                  </a:lnTo>
                  <a:lnTo>
                    <a:pt x="566" y="226"/>
                  </a:lnTo>
                  <a:lnTo>
                    <a:pt x="570" y="254"/>
                  </a:lnTo>
                  <a:lnTo>
                    <a:pt x="572" y="284"/>
                  </a:lnTo>
                  <a:lnTo>
                    <a:pt x="572" y="292"/>
                  </a:lnTo>
                  <a:lnTo>
                    <a:pt x="554" y="292"/>
                  </a:lnTo>
                  <a:lnTo>
                    <a:pt x="554" y="284"/>
                  </a:lnTo>
                  <a:lnTo>
                    <a:pt x="554" y="284"/>
                  </a:lnTo>
                  <a:lnTo>
                    <a:pt x="552" y="256"/>
                  </a:lnTo>
                  <a:lnTo>
                    <a:pt x="548" y="230"/>
                  </a:lnTo>
                  <a:lnTo>
                    <a:pt x="542" y="204"/>
                  </a:lnTo>
                  <a:lnTo>
                    <a:pt x="534" y="180"/>
                  </a:lnTo>
                  <a:lnTo>
                    <a:pt x="522" y="156"/>
                  </a:lnTo>
                  <a:lnTo>
                    <a:pt x="508" y="134"/>
                  </a:lnTo>
                  <a:lnTo>
                    <a:pt x="494" y="114"/>
                  </a:lnTo>
                  <a:lnTo>
                    <a:pt x="476" y="96"/>
                  </a:lnTo>
                  <a:lnTo>
                    <a:pt x="458" y="78"/>
                  </a:lnTo>
                  <a:lnTo>
                    <a:pt x="436" y="64"/>
                  </a:lnTo>
                  <a:lnTo>
                    <a:pt x="414" y="50"/>
                  </a:lnTo>
                  <a:lnTo>
                    <a:pt x="392" y="38"/>
                  </a:lnTo>
                  <a:lnTo>
                    <a:pt x="368" y="30"/>
                  </a:lnTo>
                  <a:lnTo>
                    <a:pt x="342" y="24"/>
                  </a:lnTo>
                  <a:lnTo>
                    <a:pt x="316" y="20"/>
                  </a:lnTo>
                  <a:lnTo>
                    <a:pt x="288" y="18"/>
                  </a:lnTo>
                  <a:lnTo>
                    <a:pt x="288" y="18"/>
                  </a:lnTo>
                  <a:lnTo>
                    <a:pt x="262" y="20"/>
                  </a:lnTo>
                  <a:lnTo>
                    <a:pt x="236" y="24"/>
                  </a:lnTo>
                  <a:lnTo>
                    <a:pt x="210" y="30"/>
                  </a:lnTo>
                  <a:lnTo>
                    <a:pt x="186" y="38"/>
                  </a:lnTo>
                  <a:lnTo>
                    <a:pt x="162" y="50"/>
                  </a:lnTo>
                  <a:lnTo>
                    <a:pt x="140" y="64"/>
                  </a:lnTo>
                  <a:lnTo>
                    <a:pt x="120" y="78"/>
                  </a:lnTo>
                  <a:lnTo>
                    <a:pt x="100" y="96"/>
                  </a:lnTo>
                  <a:lnTo>
                    <a:pt x="84" y="114"/>
                  </a:lnTo>
                  <a:lnTo>
                    <a:pt x="68" y="134"/>
                  </a:lnTo>
                  <a:lnTo>
                    <a:pt x="56" y="156"/>
                  </a:lnTo>
                  <a:lnTo>
                    <a:pt x="44" y="180"/>
                  </a:lnTo>
                  <a:lnTo>
                    <a:pt x="36" y="204"/>
                  </a:lnTo>
                  <a:lnTo>
                    <a:pt x="28" y="230"/>
                  </a:lnTo>
                  <a:lnTo>
                    <a:pt x="24" y="256"/>
                  </a:lnTo>
                  <a:lnTo>
                    <a:pt x="24" y="284"/>
                  </a:lnTo>
                  <a:lnTo>
                    <a:pt x="24" y="284"/>
                  </a:lnTo>
                  <a:lnTo>
                    <a:pt x="24" y="304"/>
                  </a:lnTo>
                  <a:lnTo>
                    <a:pt x="26" y="324"/>
                  </a:lnTo>
                  <a:lnTo>
                    <a:pt x="30" y="342"/>
                  </a:lnTo>
                  <a:lnTo>
                    <a:pt x="36" y="362"/>
                  </a:lnTo>
                  <a:lnTo>
                    <a:pt x="42" y="380"/>
                  </a:lnTo>
                  <a:lnTo>
                    <a:pt x="50" y="398"/>
                  </a:lnTo>
                  <a:lnTo>
                    <a:pt x="58" y="416"/>
                  </a:lnTo>
                  <a:lnTo>
                    <a:pt x="70" y="434"/>
                  </a:lnTo>
                  <a:lnTo>
                    <a:pt x="72" y="438"/>
                  </a:lnTo>
                  <a:lnTo>
                    <a:pt x="30" y="556"/>
                  </a:lnTo>
                  <a:lnTo>
                    <a:pt x="152" y="512"/>
                  </a:lnTo>
                  <a:lnTo>
                    <a:pt x="156" y="514"/>
                  </a:lnTo>
                  <a:lnTo>
                    <a:pt x="156" y="514"/>
                  </a:lnTo>
                  <a:lnTo>
                    <a:pt x="188" y="528"/>
                  </a:lnTo>
                  <a:lnTo>
                    <a:pt x="220" y="540"/>
                  </a:lnTo>
                  <a:lnTo>
                    <a:pt x="254" y="546"/>
                  </a:lnTo>
                  <a:lnTo>
                    <a:pt x="288" y="548"/>
                  </a:lnTo>
                  <a:lnTo>
                    <a:pt x="288" y="548"/>
                  </a:lnTo>
                  <a:lnTo>
                    <a:pt x="322" y="546"/>
                  </a:lnTo>
                  <a:lnTo>
                    <a:pt x="354" y="540"/>
                  </a:lnTo>
                  <a:lnTo>
                    <a:pt x="384" y="530"/>
                  </a:lnTo>
                  <a:lnTo>
                    <a:pt x="414" y="518"/>
                  </a:lnTo>
                  <a:lnTo>
                    <a:pt x="440" y="500"/>
                  </a:lnTo>
                  <a:lnTo>
                    <a:pt x="466" y="480"/>
                  </a:lnTo>
                  <a:lnTo>
                    <a:pt x="488" y="458"/>
                  </a:lnTo>
                  <a:lnTo>
                    <a:pt x="508" y="432"/>
                  </a:lnTo>
                  <a:lnTo>
                    <a:pt x="514" y="424"/>
                  </a:lnTo>
                  <a:lnTo>
                    <a:pt x="528" y="434"/>
                  </a:lnTo>
                  <a:lnTo>
                    <a:pt x="524" y="442"/>
                  </a:lnTo>
                  <a:lnTo>
                    <a:pt x="524" y="442"/>
                  </a:lnTo>
                  <a:lnTo>
                    <a:pt x="502" y="470"/>
                  </a:lnTo>
                  <a:lnTo>
                    <a:pt x="478" y="494"/>
                  </a:lnTo>
                  <a:lnTo>
                    <a:pt x="450" y="516"/>
                  </a:lnTo>
                  <a:lnTo>
                    <a:pt x="422" y="534"/>
                  </a:lnTo>
                  <a:lnTo>
                    <a:pt x="390" y="548"/>
                  </a:lnTo>
                  <a:lnTo>
                    <a:pt x="358" y="558"/>
                  </a:lnTo>
                  <a:lnTo>
                    <a:pt x="324" y="564"/>
                  </a:lnTo>
                  <a:lnTo>
                    <a:pt x="288" y="566"/>
                  </a:lnTo>
                  <a:lnTo>
                    <a:pt x="288" y="566"/>
                  </a:lnTo>
                  <a:lnTo>
                    <a:pt x="252" y="564"/>
                  </a:lnTo>
                  <a:lnTo>
                    <a:pt x="218" y="558"/>
                  </a:lnTo>
                  <a:lnTo>
                    <a:pt x="184" y="546"/>
                  </a:lnTo>
                  <a:lnTo>
                    <a:pt x="152" y="530"/>
                  </a:lnTo>
                  <a:lnTo>
                    <a:pt x="0" y="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90AA3C33-DD10-4121-B8F6-8DDC3B047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175" y="4821238"/>
              <a:ext cx="911225" cy="930275"/>
            </a:xfrm>
            <a:custGeom>
              <a:avLst/>
              <a:gdLst>
                <a:gd name="T0" fmla="*/ 422 w 574"/>
                <a:gd name="T1" fmla="*/ 530 h 586"/>
                <a:gd name="T2" fmla="*/ 388 w 574"/>
                <a:gd name="T3" fmla="*/ 546 h 586"/>
                <a:gd name="T4" fmla="*/ 320 w 574"/>
                <a:gd name="T5" fmla="*/ 564 h 586"/>
                <a:gd name="T6" fmla="*/ 284 w 574"/>
                <a:gd name="T7" fmla="*/ 566 h 586"/>
                <a:gd name="T8" fmla="*/ 228 w 574"/>
                <a:gd name="T9" fmla="*/ 560 h 586"/>
                <a:gd name="T10" fmla="*/ 174 w 574"/>
                <a:gd name="T11" fmla="*/ 544 h 586"/>
                <a:gd name="T12" fmla="*/ 126 w 574"/>
                <a:gd name="T13" fmla="*/ 518 h 586"/>
                <a:gd name="T14" fmla="*/ 84 w 574"/>
                <a:gd name="T15" fmla="*/ 484 h 586"/>
                <a:gd name="T16" fmla="*/ 50 w 574"/>
                <a:gd name="T17" fmla="*/ 442 h 586"/>
                <a:gd name="T18" fmla="*/ 24 w 574"/>
                <a:gd name="T19" fmla="*/ 394 h 586"/>
                <a:gd name="T20" fmla="*/ 6 w 574"/>
                <a:gd name="T21" fmla="*/ 340 h 586"/>
                <a:gd name="T22" fmla="*/ 0 w 574"/>
                <a:gd name="T23" fmla="*/ 284 h 586"/>
                <a:gd name="T24" fmla="*/ 18 w 574"/>
                <a:gd name="T25" fmla="*/ 274 h 586"/>
                <a:gd name="T26" fmla="*/ 18 w 574"/>
                <a:gd name="T27" fmla="*/ 284 h 586"/>
                <a:gd name="T28" fmla="*/ 24 w 574"/>
                <a:gd name="T29" fmla="*/ 336 h 586"/>
                <a:gd name="T30" fmla="*/ 40 w 574"/>
                <a:gd name="T31" fmla="*/ 386 h 586"/>
                <a:gd name="T32" fmla="*/ 64 w 574"/>
                <a:gd name="T33" fmla="*/ 432 h 586"/>
                <a:gd name="T34" fmla="*/ 96 w 574"/>
                <a:gd name="T35" fmla="*/ 470 h 586"/>
                <a:gd name="T36" fmla="*/ 136 w 574"/>
                <a:gd name="T37" fmla="*/ 504 h 586"/>
                <a:gd name="T38" fmla="*/ 180 w 574"/>
                <a:gd name="T39" fmla="*/ 528 h 586"/>
                <a:gd name="T40" fmla="*/ 230 w 574"/>
                <a:gd name="T41" fmla="*/ 544 h 586"/>
                <a:gd name="T42" fmla="*/ 284 w 574"/>
                <a:gd name="T43" fmla="*/ 548 h 586"/>
                <a:gd name="T44" fmla="*/ 318 w 574"/>
                <a:gd name="T45" fmla="*/ 546 h 586"/>
                <a:gd name="T46" fmla="*/ 386 w 574"/>
                <a:gd name="T47" fmla="*/ 528 h 586"/>
                <a:gd name="T48" fmla="*/ 420 w 574"/>
                <a:gd name="T49" fmla="*/ 512 h 586"/>
                <a:gd name="T50" fmla="*/ 500 w 574"/>
                <a:gd name="T51" fmla="*/ 438 h 586"/>
                <a:gd name="T52" fmla="*/ 504 w 574"/>
                <a:gd name="T53" fmla="*/ 434 h 586"/>
                <a:gd name="T54" fmla="*/ 524 w 574"/>
                <a:gd name="T55" fmla="*/ 398 h 586"/>
                <a:gd name="T56" fmla="*/ 538 w 574"/>
                <a:gd name="T57" fmla="*/ 362 h 586"/>
                <a:gd name="T58" fmla="*/ 546 w 574"/>
                <a:gd name="T59" fmla="*/ 324 h 586"/>
                <a:gd name="T60" fmla="*/ 550 w 574"/>
                <a:gd name="T61" fmla="*/ 284 h 586"/>
                <a:gd name="T62" fmla="*/ 548 w 574"/>
                <a:gd name="T63" fmla="*/ 256 h 586"/>
                <a:gd name="T64" fmla="*/ 538 w 574"/>
                <a:gd name="T65" fmla="*/ 204 h 586"/>
                <a:gd name="T66" fmla="*/ 518 w 574"/>
                <a:gd name="T67" fmla="*/ 156 h 586"/>
                <a:gd name="T68" fmla="*/ 488 w 574"/>
                <a:gd name="T69" fmla="*/ 114 h 586"/>
                <a:gd name="T70" fmla="*/ 452 w 574"/>
                <a:gd name="T71" fmla="*/ 78 h 586"/>
                <a:gd name="T72" fmla="*/ 410 w 574"/>
                <a:gd name="T73" fmla="*/ 50 h 586"/>
                <a:gd name="T74" fmla="*/ 362 w 574"/>
                <a:gd name="T75" fmla="*/ 30 h 586"/>
                <a:gd name="T76" fmla="*/ 312 w 574"/>
                <a:gd name="T77" fmla="*/ 20 h 586"/>
                <a:gd name="T78" fmla="*/ 284 w 574"/>
                <a:gd name="T79" fmla="*/ 18 h 586"/>
                <a:gd name="T80" fmla="*/ 218 w 574"/>
                <a:gd name="T81" fmla="*/ 26 h 586"/>
                <a:gd name="T82" fmla="*/ 156 w 574"/>
                <a:gd name="T83" fmla="*/ 50 h 586"/>
                <a:gd name="T84" fmla="*/ 104 w 574"/>
                <a:gd name="T85" fmla="*/ 88 h 586"/>
                <a:gd name="T86" fmla="*/ 60 w 574"/>
                <a:gd name="T87" fmla="*/ 140 h 586"/>
                <a:gd name="T88" fmla="*/ 40 w 574"/>
                <a:gd name="T89" fmla="*/ 138 h 586"/>
                <a:gd name="T90" fmla="*/ 46 w 574"/>
                <a:gd name="T91" fmla="*/ 130 h 586"/>
                <a:gd name="T92" fmla="*/ 92 w 574"/>
                <a:gd name="T93" fmla="*/ 76 h 586"/>
                <a:gd name="T94" fmla="*/ 148 w 574"/>
                <a:gd name="T95" fmla="*/ 34 h 586"/>
                <a:gd name="T96" fmla="*/ 214 w 574"/>
                <a:gd name="T97" fmla="*/ 8 h 586"/>
                <a:gd name="T98" fmla="*/ 284 w 574"/>
                <a:gd name="T99" fmla="*/ 0 h 586"/>
                <a:gd name="T100" fmla="*/ 314 w 574"/>
                <a:gd name="T101" fmla="*/ 2 h 586"/>
                <a:gd name="T102" fmla="*/ 368 w 574"/>
                <a:gd name="T103" fmla="*/ 12 h 586"/>
                <a:gd name="T104" fmla="*/ 420 w 574"/>
                <a:gd name="T105" fmla="*/ 34 h 586"/>
                <a:gd name="T106" fmla="*/ 464 w 574"/>
                <a:gd name="T107" fmla="*/ 64 h 586"/>
                <a:gd name="T108" fmla="*/ 502 w 574"/>
                <a:gd name="T109" fmla="*/ 104 h 586"/>
                <a:gd name="T110" fmla="*/ 534 w 574"/>
                <a:gd name="T111" fmla="*/ 148 h 586"/>
                <a:gd name="T112" fmla="*/ 554 w 574"/>
                <a:gd name="T113" fmla="*/ 200 h 586"/>
                <a:gd name="T114" fmla="*/ 566 w 574"/>
                <a:gd name="T115" fmla="*/ 254 h 586"/>
                <a:gd name="T116" fmla="*/ 568 w 574"/>
                <a:gd name="T117" fmla="*/ 284 h 586"/>
                <a:gd name="T118" fmla="*/ 564 w 574"/>
                <a:gd name="T119" fmla="*/ 324 h 586"/>
                <a:gd name="T120" fmla="*/ 556 w 574"/>
                <a:gd name="T121" fmla="*/ 364 h 586"/>
                <a:gd name="T122" fmla="*/ 540 w 574"/>
                <a:gd name="T123" fmla="*/ 404 h 586"/>
                <a:gd name="T124" fmla="*/ 520 w 574"/>
                <a:gd name="T125" fmla="*/ 44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4" h="586">
                  <a:moveTo>
                    <a:pt x="574" y="586"/>
                  </a:moveTo>
                  <a:lnTo>
                    <a:pt x="422" y="530"/>
                  </a:lnTo>
                  <a:lnTo>
                    <a:pt x="422" y="530"/>
                  </a:lnTo>
                  <a:lnTo>
                    <a:pt x="388" y="546"/>
                  </a:lnTo>
                  <a:lnTo>
                    <a:pt x="354" y="558"/>
                  </a:lnTo>
                  <a:lnTo>
                    <a:pt x="320" y="564"/>
                  </a:lnTo>
                  <a:lnTo>
                    <a:pt x="284" y="566"/>
                  </a:lnTo>
                  <a:lnTo>
                    <a:pt x="284" y="566"/>
                  </a:lnTo>
                  <a:lnTo>
                    <a:pt x="256" y="566"/>
                  </a:lnTo>
                  <a:lnTo>
                    <a:pt x="228" y="560"/>
                  </a:lnTo>
                  <a:lnTo>
                    <a:pt x="200" y="554"/>
                  </a:lnTo>
                  <a:lnTo>
                    <a:pt x="174" y="544"/>
                  </a:lnTo>
                  <a:lnTo>
                    <a:pt x="150" y="532"/>
                  </a:lnTo>
                  <a:lnTo>
                    <a:pt x="126" y="518"/>
                  </a:lnTo>
                  <a:lnTo>
                    <a:pt x="104" y="502"/>
                  </a:lnTo>
                  <a:lnTo>
                    <a:pt x="84" y="484"/>
                  </a:lnTo>
                  <a:lnTo>
                    <a:pt x="66" y="464"/>
                  </a:lnTo>
                  <a:lnTo>
                    <a:pt x="50" y="442"/>
                  </a:lnTo>
                  <a:lnTo>
                    <a:pt x="34" y="418"/>
                  </a:lnTo>
                  <a:lnTo>
                    <a:pt x="24" y="394"/>
                  </a:lnTo>
                  <a:lnTo>
                    <a:pt x="14" y="368"/>
                  </a:lnTo>
                  <a:lnTo>
                    <a:pt x="6" y="340"/>
                  </a:lnTo>
                  <a:lnTo>
                    <a:pt x="2" y="312"/>
                  </a:lnTo>
                  <a:lnTo>
                    <a:pt x="0" y="284"/>
                  </a:lnTo>
                  <a:lnTo>
                    <a:pt x="0" y="274"/>
                  </a:lnTo>
                  <a:lnTo>
                    <a:pt x="18" y="274"/>
                  </a:lnTo>
                  <a:lnTo>
                    <a:pt x="18" y="284"/>
                  </a:lnTo>
                  <a:lnTo>
                    <a:pt x="18" y="284"/>
                  </a:lnTo>
                  <a:lnTo>
                    <a:pt x="20" y="310"/>
                  </a:lnTo>
                  <a:lnTo>
                    <a:pt x="24" y="336"/>
                  </a:lnTo>
                  <a:lnTo>
                    <a:pt x="30" y="362"/>
                  </a:lnTo>
                  <a:lnTo>
                    <a:pt x="40" y="386"/>
                  </a:lnTo>
                  <a:lnTo>
                    <a:pt x="50" y="410"/>
                  </a:lnTo>
                  <a:lnTo>
                    <a:pt x="64" y="432"/>
                  </a:lnTo>
                  <a:lnTo>
                    <a:pt x="80" y="452"/>
                  </a:lnTo>
                  <a:lnTo>
                    <a:pt x="96" y="470"/>
                  </a:lnTo>
                  <a:lnTo>
                    <a:pt x="116" y="488"/>
                  </a:lnTo>
                  <a:lnTo>
                    <a:pt x="136" y="504"/>
                  </a:lnTo>
                  <a:lnTo>
                    <a:pt x="158" y="516"/>
                  </a:lnTo>
                  <a:lnTo>
                    <a:pt x="180" y="528"/>
                  </a:lnTo>
                  <a:lnTo>
                    <a:pt x="206" y="536"/>
                  </a:lnTo>
                  <a:lnTo>
                    <a:pt x="230" y="544"/>
                  </a:lnTo>
                  <a:lnTo>
                    <a:pt x="258" y="548"/>
                  </a:lnTo>
                  <a:lnTo>
                    <a:pt x="284" y="548"/>
                  </a:lnTo>
                  <a:lnTo>
                    <a:pt x="284" y="548"/>
                  </a:lnTo>
                  <a:lnTo>
                    <a:pt x="318" y="546"/>
                  </a:lnTo>
                  <a:lnTo>
                    <a:pt x="352" y="540"/>
                  </a:lnTo>
                  <a:lnTo>
                    <a:pt x="386" y="528"/>
                  </a:lnTo>
                  <a:lnTo>
                    <a:pt x="416" y="514"/>
                  </a:lnTo>
                  <a:lnTo>
                    <a:pt x="420" y="512"/>
                  </a:lnTo>
                  <a:lnTo>
                    <a:pt x="544" y="556"/>
                  </a:lnTo>
                  <a:lnTo>
                    <a:pt x="500" y="438"/>
                  </a:lnTo>
                  <a:lnTo>
                    <a:pt x="504" y="434"/>
                  </a:lnTo>
                  <a:lnTo>
                    <a:pt x="504" y="434"/>
                  </a:lnTo>
                  <a:lnTo>
                    <a:pt x="514" y="416"/>
                  </a:lnTo>
                  <a:lnTo>
                    <a:pt x="524" y="398"/>
                  </a:lnTo>
                  <a:lnTo>
                    <a:pt x="532" y="380"/>
                  </a:lnTo>
                  <a:lnTo>
                    <a:pt x="538" y="362"/>
                  </a:lnTo>
                  <a:lnTo>
                    <a:pt x="542" y="342"/>
                  </a:lnTo>
                  <a:lnTo>
                    <a:pt x="546" y="324"/>
                  </a:lnTo>
                  <a:lnTo>
                    <a:pt x="548" y="304"/>
                  </a:lnTo>
                  <a:lnTo>
                    <a:pt x="550" y="284"/>
                  </a:lnTo>
                  <a:lnTo>
                    <a:pt x="550" y="284"/>
                  </a:lnTo>
                  <a:lnTo>
                    <a:pt x="548" y="256"/>
                  </a:lnTo>
                  <a:lnTo>
                    <a:pt x="544" y="230"/>
                  </a:lnTo>
                  <a:lnTo>
                    <a:pt x="538" y="204"/>
                  </a:lnTo>
                  <a:lnTo>
                    <a:pt x="528" y="180"/>
                  </a:lnTo>
                  <a:lnTo>
                    <a:pt x="518" y="156"/>
                  </a:lnTo>
                  <a:lnTo>
                    <a:pt x="504" y="134"/>
                  </a:lnTo>
                  <a:lnTo>
                    <a:pt x="488" y="114"/>
                  </a:lnTo>
                  <a:lnTo>
                    <a:pt x="472" y="96"/>
                  </a:lnTo>
                  <a:lnTo>
                    <a:pt x="452" y="78"/>
                  </a:lnTo>
                  <a:lnTo>
                    <a:pt x="432" y="64"/>
                  </a:lnTo>
                  <a:lnTo>
                    <a:pt x="410" y="50"/>
                  </a:lnTo>
                  <a:lnTo>
                    <a:pt x="388" y="38"/>
                  </a:lnTo>
                  <a:lnTo>
                    <a:pt x="362" y="30"/>
                  </a:lnTo>
                  <a:lnTo>
                    <a:pt x="338" y="24"/>
                  </a:lnTo>
                  <a:lnTo>
                    <a:pt x="312" y="20"/>
                  </a:lnTo>
                  <a:lnTo>
                    <a:pt x="284" y="18"/>
                  </a:lnTo>
                  <a:lnTo>
                    <a:pt x="284" y="18"/>
                  </a:lnTo>
                  <a:lnTo>
                    <a:pt x="250" y="20"/>
                  </a:lnTo>
                  <a:lnTo>
                    <a:pt x="218" y="26"/>
                  </a:lnTo>
                  <a:lnTo>
                    <a:pt x="186" y="36"/>
                  </a:lnTo>
                  <a:lnTo>
                    <a:pt x="156" y="50"/>
                  </a:lnTo>
                  <a:lnTo>
                    <a:pt x="130" y="68"/>
                  </a:lnTo>
                  <a:lnTo>
                    <a:pt x="104" y="88"/>
                  </a:lnTo>
                  <a:lnTo>
                    <a:pt x="80" y="112"/>
                  </a:lnTo>
                  <a:lnTo>
                    <a:pt x="60" y="140"/>
                  </a:lnTo>
                  <a:lnTo>
                    <a:pt x="56" y="148"/>
                  </a:lnTo>
                  <a:lnTo>
                    <a:pt x="40" y="138"/>
                  </a:lnTo>
                  <a:lnTo>
                    <a:pt x="46" y="130"/>
                  </a:lnTo>
                  <a:lnTo>
                    <a:pt x="46" y="130"/>
                  </a:lnTo>
                  <a:lnTo>
                    <a:pt x="68" y="102"/>
                  </a:lnTo>
                  <a:lnTo>
                    <a:pt x="92" y="76"/>
                  </a:lnTo>
                  <a:lnTo>
                    <a:pt x="118" y="54"/>
                  </a:lnTo>
                  <a:lnTo>
                    <a:pt x="148" y="34"/>
                  </a:lnTo>
                  <a:lnTo>
                    <a:pt x="180" y="20"/>
                  </a:lnTo>
                  <a:lnTo>
                    <a:pt x="214" y="8"/>
                  </a:lnTo>
                  <a:lnTo>
                    <a:pt x="248" y="2"/>
                  </a:lnTo>
                  <a:lnTo>
                    <a:pt x="284" y="0"/>
                  </a:lnTo>
                  <a:lnTo>
                    <a:pt x="284" y="0"/>
                  </a:lnTo>
                  <a:lnTo>
                    <a:pt x="314" y="2"/>
                  </a:lnTo>
                  <a:lnTo>
                    <a:pt x="342" y="6"/>
                  </a:lnTo>
                  <a:lnTo>
                    <a:pt x="368" y="12"/>
                  </a:lnTo>
                  <a:lnTo>
                    <a:pt x="394" y="22"/>
                  </a:lnTo>
                  <a:lnTo>
                    <a:pt x="420" y="34"/>
                  </a:lnTo>
                  <a:lnTo>
                    <a:pt x="442" y="48"/>
                  </a:lnTo>
                  <a:lnTo>
                    <a:pt x="464" y="64"/>
                  </a:lnTo>
                  <a:lnTo>
                    <a:pt x="484" y="82"/>
                  </a:lnTo>
                  <a:lnTo>
                    <a:pt x="502" y="104"/>
                  </a:lnTo>
                  <a:lnTo>
                    <a:pt x="520" y="124"/>
                  </a:lnTo>
                  <a:lnTo>
                    <a:pt x="534" y="148"/>
                  </a:lnTo>
                  <a:lnTo>
                    <a:pt x="546" y="174"/>
                  </a:lnTo>
                  <a:lnTo>
                    <a:pt x="554" y="200"/>
                  </a:lnTo>
                  <a:lnTo>
                    <a:pt x="562" y="226"/>
                  </a:lnTo>
                  <a:lnTo>
                    <a:pt x="566" y="254"/>
                  </a:lnTo>
                  <a:lnTo>
                    <a:pt x="568" y="284"/>
                  </a:lnTo>
                  <a:lnTo>
                    <a:pt x="568" y="284"/>
                  </a:lnTo>
                  <a:lnTo>
                    <a:pt x="566" y="304"/>
                  </a:lnTo>
                  <a:lnTo>
                    <a:pt x="564" y="324"/>
                  </a:lnTo>
                  <a:lnTo>
                    <a:pt x="560" y="346"/>
                  </a:lnTo>
                  <a:lnTo>
                    <a:pt x="556" y="364"/>
                  </a:lnTo>
                  <a:lnTo>
                    <a:pt x="548" y="384"/>
                  </a:lnTo>
                  <a:lnTo>
                    <a:pt x="540" y="404"/>
                  </a:lnTo>
                  <a:lnTo>
                    <a:pt x="532" y="422"/>
                  </a:lnTo>
                  <a:lnTo>
                    <a:pt x="520" y="440"/>
                  </a:lnTo>
                  <a:lnTo>
                    <a:pt x="574" y="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84" name="Freeform 7">
              <a:extLst>
                <a:ext uri="{FF2B5EF4-FFF2-40B4-BE49-F238E27FC236}">
                  <a16:creationId xmlns:a16="http://schemas.microsoft.com/office/drawing/2014/main" id="{0C67EE6B-B5A6-444F-90F8-D2FB536FAD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78675" y="5259388"/>
              <a:ext cx="273050" cy="44450"/>
            </a:xfrm>
            <a:custGeom>
              <a:avLst/>
              <a:gdLst>
                <a:gd name="T0" fmla="*/ 144 w 172"/>
                <a:gd name="T1" fmla="*/ 14 h 28"/>
                <a:gd name="T2" fmla="*/ 148 w 172"/>
                <a:gd name="T3" fmla="*/ 4 h 28"/>
                <a:gd name="T4" fmla="*/ 158 w 172"/>
                <a:gd name="T5" fmla="*/ 0 h 28"/>
                <a:gd name="T6" fmla="*/ 158 w 172"/>
                <a:gd name="T7" fmla="*/ 0 h 28"/>
                <a:gd name="T8" fmla="*/ 168 w 172"/>
                <a:gd name="T9" fmla="*/ 4 h 28"/>
                <a:gd name="T10" fmla="*/ 172 w 172"/>
                <a:gd name="T11" fmla="*/ 14 h 28"/>
                <a:gd name="T12" fmla="*/ 172 w 172"/>
                <a:gd name="T13" fmla="*/ 14 h 28"/>
                <a:gd name="T14" fmla="*/ 168 w 172"/>
                <a:gd name="T15" fmla="*/ 24 h 28"/>
                <a:gd name="T16" fmla="*/ 158 w 172"/>
                <a:gd name="T17" fmla="*/ 28 h 28"/>
                <a:gd name="T18" fmla="*/ 158 w 172"/>
                <a:gd name="T19" fmla="*/ 28 h 28"/>
                <a:gd name="T20" fmla="*/ 148 w 172"/>
                <a:gd name="T21" fmla="*/ 24 h 28"/>
                <a:gd name="T22" fmla="*/ 144 w 172"/>
                <a:gd name="T23" fmla="*/ 14 h 28"/>
                <a:gd name="T24" fmla="*/ 72 w 172"/>
                <a:gd name="T25" fmla="*/ 14 h 28"/>
                <a:gd name="T26" fmla="*/ 74 w 172"/>
                <a:gd name="T27" fmla="*/ 8 h 28"/>
                <a:gd name="T28" fmla="*/ 80 w 172"/>
                <a:gd name="T29" fmla="*/ 2 h 28"/>
                <a:gd name="T30" fmla="*/ 86 w 172"/>
                <a:gd name="T31" fmla="*/ 0 h 28"/>
                <a:gd name="T32" fmla="*/ 90 w 172"/>
                <a:gd name="T33" fmla="*/ 2 h 28"/>
                <a:gd name="T34" fmla="*/ 98 w 172"/>
                <a:gd name="T35" fmla="*/ 8 h 28"/>
                <a:gd name="T36" fmla="*/ 100 w 172"/>
                <a:gd name="T37" fmla="*/ 14 h 28"/>
                <a:gd name="T38" fmla="*/ 98 w 172"/>
                <a:gd name="T39" fmla="*/ 18 h 28"/>
                <a:gd name="T40" fmla="*/ 90 w 172"/>
                <a:gd name="T41" fmla="*/ 26 h 28"/>
                <a:gd name="T42" fmla="*/ 86 w 172"/>
                <a:gd name="T43" fmla="*/ 28 h 28"/>
                <a:gd name="T44" fmla="*/ 80 w 172"/>
                <a:gd name="T45" fmla="*/ 26 h 28"/>
                <a:gd name="T46" fmla="*/ 74 w 172"/>
                <a:gd name="T47" fmla="*/ 18 h 28"/>
                <a:gd name="T48" fmla="*/ 72 w 172"/>
                <a:gd name="T49" fmla="*/ 14 h 28"/>
                <a:gd name="T50" fmla="*/ 0 w 172"/>
                <a:gd name="T51" fmla="*/ 14 h 28"/>
                <a:gd name="T52" fmla="*/ 4 w 172"/>
                <a:gd name="T53" fmla="*/ 4 h 28"/>
                <a:gd name="T54" fmla="*/ 14 w 172"/>
                <a:gd name="T55" fmla="*/ 0 h 28"/>
                <a:gd name="T56" fmla="*/ 14 w 172"/>
                <a:gd name="T57" fmla="*/ 0 h 28"/>
                <a:gd name="T58" fmla="*/ 24 w 172"/>
                <a:gd name="T59" fmla="*/ 4 h 28"/>
                <a:gd name="T60" fmla="*/ 28 w 172"/>
                <a:gd name="T61" fmla="*/ 14 h 28"/>
                <a:gd name="T62" fmla="*/ 28 w 172"/>
                <a:gd name="T63" fmla="*/ 14 h 28"/>
                <a:gd name="T64" fmla="*/ 24 w 172"/>
                <a:gd name="T65" fmla="*/ 24 h 28"/>
                <a:gd name="T66" fmla="*/ 14 w 172"/>
                <a:gd name="T67" fmla="*/ 28 h 28"/>
                <a:gd name="T68" fmla="*/ 14 w 172"/>
                <a:gd name="T69" fmla="*/ 28 h 28"/>
                <a:gd name="T70" fmla="*/ 4 w 172"/>
                <a:gd name="T71" fmla="*/ 24 h 28"/>
                <a:gd name="T72" fmla="*/ 0 w 172"/>
                <a:gd name="T73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2" h="28">
                  <a:moveTo>
                    <a:pt x="144" y="14"/>
                  </a:moveTo>
                  <a:lnTo>
                    <a:pt x="144" y="14"/>
                  </a:lnTo>
                  <a:lnTo>
                    <a:pt x="146" y="8"/>
                  </a:lnTo>
                  <a:lnTo>
                    <a:pt x="148" y="4"/>
                  </a:lnTo>
                  <a:lnTo>
                    <a:pt x="152" y="2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62" y="2"/>
                  </a:lnTo>
                  <a:lnTo>
                    <a:pt x="168" y="4"/>
                  </a:lnTo>
                  <a:lnTo>
                    <a:pt x="170" y="8"/>
                  </a:lnTo>
                  <a:lnTo>
                    <a:pt x="172" y="14"/>
                  </a:lnTo>
                  <a:lnTo>
                    <a:pt x="172" y="14"/>
                  </a:lnTo>
                  <a:lnTo>
                    <a:pt x="172" y="14"/>
                  </a:lnTo>
                  <a:lnTo>
                    <a:pt x="170" y="18"/>
                  </a:lnTo>
                  <a:lnTo>
                    <a:pt x="168" y="24"/>
                  </a:lnTo>
                  <a:lnTo>
                    <a:pt x="162" y="26"/>
                  </a:lnTo>
                  <a:lnTo>
                    <a:pt x="158" y="28"/>
                  </a:lnTo>
                  <a:lnTo>
                    <a:pt x="158" y="28"/>
                  </a:lnTo>
                  <a:lnTo>
                    <a:pt x="158" y="28"/>
                  </a:lnTo>
                  <a:lnTo>
                    <a:pt x="152" y="26"/>
                  </a:lnTo>
                  <a:lnTo>
                    <a:pt x="148" y="24"/>
                  </a:lnTo>
                  <a:lnTo>
                    <a:pt x="146" y="18"/>
                  </a:lnTo>
                  <a:lnTo>
                    <a:pt x="144" y="14"/>
                  </a:lnTo>
                  <a:lnTo>
                    <a:pt x="144" y="14"/>
                  </a:lnTo>
                  <a:close/>
                  <a:moveTo>
                    <a:pt x="72" y="14"/>
                  </a:moveTo>
                  <a:lnTo>
                    <a:pt x="72" y="14"/>
                  </a:lnTo>
                  <a:lnTo>
                    <a:pt x="74" y="8"/>
                  </a:lnTo>
                  <a:lnTo>
                    <a:pt x="76" y="4"/>
                  </a:lnTo>
                  <a:lnTo>
                    <a:pt x="80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0" y="2"/>
                  </a:lnTo>
                  <a:lnTo>
                    <a:pt x="96" y="4"/>
                  </a:lnTo>
                  <a:lnTo>
                    <a:pt x="98" y="8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98" y="18"/>
                  </a:lnTo>
                  <a:lnTo>
                    <a:pt x="96" y="24"/>
                  </a:lnTo>
                  <a:lnTo>
                    <a:pt x="90" y="26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80" y="26"/>
                  </a:lnTo>
                  <a:lnTo>
                    <a:pt x="76" y="24"/>
                  </a:lnTo>
                  <a:lnTo>
                    <a:pt x="74" y="18"/>
                  </a:lnTo>
                  <a:lnTo>
                    <a:pt x="72" y="14"/>
                  </a:lnTo>
                  <a:lnTo>
                    <a:pt x="72" y="14"/>
                  </a:lnTo>
                  <a:close/>
                  <a:moveTo>
                    <a:pt x="0" y="14"/>
                  </a:move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6" y="18"/>
                  </a:lnTo>
                  <a:lnTo>
                    <a:pt x="24" y="24"/>
                  </a:lnTo>
                  <a:lnTo>
                    <a:pt x="20" y="26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85" name="Rectangle 8">
              <a:extLst>
                <a:ext uri="{FF2B5EF4-FFF2-40B4-BE49-F238E27FC236}">
                  <a16:creationId xmlns:a16="http://schemas.microsoft.com/office/drawing/2014/main" id="{3E36CB64-9140-4631-985D-0D5DCFDD8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6225" y="5164138"/>
              <a:ext cx="355600" cy="285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86" name="Rectangle 9">
              <a:extLst>
                <a:ext uri="{FF2B5EF4-FFF2-40B4-BE49-F238E27FC236}">
                  <a16:creationId xmlns:a16="http://schemas.microsoft.com/office/drawing/2014/main" id="{8777319C-9DCF-4C94-BAAF-A16051EB9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6225" y="5265738"/>
              <a:ext cx="355600" cy="285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87" name="Rectangle 10">
              <a:extLst>
                <a:ext uri="{FF2B5EF4-FFF2-40B4-BE49-F238E27FC236}">
                  <a16:creationId xmlns:a16="http://schemas.microsoft.com/office/drawing/2014/main" id="{26A57DB2-B298-4916-94F2-6B7482827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6225" y="5367338"/>
              <a:ext cx="355600" cy="285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grpSp>
        <p:nvGrpSpPr>
          <p:cNvPr id="88" name="Group 122">
            <a:extLst>
              <a:ext uri="{FF2B5EF4-FFF2-40B4-BE49-F238E27FC236}">
                <a16:creationId xmlns:a16="http://schemas.microsoft.com/office/drawing/2014/main" id="{D0CD0131-8BB1-4842-94AD-C21E38A64B3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58000" y="1757273"/>
            <a:ext cx="427374" cy="632566"/>
            <a:chOff x="-1462" y="1490"/>
            <a:chExt cx="981" cy="1452"/>
          </a:xfrm>
          <a:solidFill>
            <a:schemeClr val="bg1"/>
          </a:solidFill>
        </p:grpSpPr>
        <p:sp>
          <p:nvSpPr>
            <p:cNvPr id="89" name="Freeform 123">
              <a:extLst>
                <a:ext uri="{FF2B5EF4-FFF2-40B4-BE49-F238E27FC236}">
                  <a16:creationId xmlns:a16="http://schemas.microsoft.com/office/drawing/2014/main" id="{7FFD3E13-1E9D-4AD8-8D39-4EF2077D78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462" y="2155"/>
              <a:ext cx="981" cy="787"/>
            </a:xfrm>
            <a:custGeom>
              <a:avLst/>
              <a:gdLst>
                <a:gd name="T0" fmla="*/ 374 w 803"/>
                <a:gd name="T1" fmla="*/ 0 h 648"/>
                <a:gd name="T2" fmla="*/ 148 w 803"/>
                <a:gd name="T3" fmla="*/ 9 h 648"/>
                <a:gd name="T4" fmla="*/ 57 w 803"/>
                <a:gd name="T5" fmla="*/ 394 h 648"/>
                <a:gd name="T6" fmla="*/ 109 w 803"/>
                <a:gd name="T7" fmla="*/ 482 h 648"/>
                <a:gd name="T8" fmla="*/ 171 w 803"/>
                <a:gd name="T9" fmla="*/ 541 h 648"/>
                <a:gd name="T10" fmla="*/ 225 w 803"/>
                <a:gd name="T11" fmla="*/ 569 h 648"/>
                <a:gd name="T12" fmla="*/ 285 w 803"/>
                <a:gd name="T13" fmla="*/ 587 h 648"/>
                <a:gd name="T14" fmla="*/ 374 w 803"/>
                <a:gd name="T15" fmla="*/ 594 h 648"/>
                <a:gd name="T16" fmla="*/ 479 w 803"/>
                <a:gd name="T17" fmla="*/ 647 h 648"/>
                <a:gd name="T18" fmla="*/ 561 w 803"/>
                <a:gd name="T19" fmla="*/ 575 h 648"/>
                <a:gd name="T20" fmla="*/ 623 w 803"/>
                <a:gd name="T21" fmla="*/ 493 h 648"/>
                <a:gd name="T22" fmla="*/ 688 w 803"/>
                <a:gd name="T23" fmla="*/ 413 h 648"/>
                <a:gd name="T24" fmla="*/ 749 w 803"/>
                <a:gd name="T25" fmla="*/ 373 h 648"/>
                <a:gd name="T26" fmla="*/ 800 w 803"/>
                <a:gd name="T27" fmla="*/ 195 h 648"/>
                <a:gd name="T28" fmla="*/ 122 w 803"/>
                <a:gd name="T29" fmla="*/ 359 h 648"/>
                <a:gd name="T30" fmla="*/ 171 w 803"/>
                <a:gd name="T31" fmla="*/ 398 h 648"/>
                <a:gd name="T32" fmla="*/ 120 w 803"/>
                <a:gd name="T33" fmla="*/ 453 h 648"/>
                <a:gd name="T34" fmla="*/ 160 w 803"/>
                <a:gd name="T35" fmla="*/ 513 h 648"/>
                <a:gd name="T36" fmla="*/ 157 w 803"/>
                <a:gd name="T37" fmla="*/ 448 h 648"/>
                <a:gd name="T38" fmla="*/ 261 w 803"/>
                <a:gd name="T39" fmla="*/ 347 h 648"/>
                <a:gd name="T40" fmla="*/ 202 w 803"/>
                <a:gd name="T41" fmla="*/ 491 h 648"/>
                <a:gd name="T42" fmla="*/ 241 w 803"/>
                <a:gd name="T43" fmla="*/ 552 h 648"/>
                <a:gd name="T44" fmla="*/ 295 w 803"/>
                <a:gd name="T45" fmla="*/ 424 h 648"/>
                <a:gd name="T46" fmla="*/ 349 w 803"/>
                <a:gd name="T47" fmla="*/ 444 h 648"/>
                <a:gd name="T48" fmla="*/ 253 w 803"/>
                <a:gd name="T49" fmla="*/ 556 h 648"/>
                <a:gd name="T50" fmla="*/ 300 w 803"/>
                <a:gd name="T51" fmla="*/ 547 h 648"/>
                <a:gd name="T52" fmla="*/ 405 w 803"/>
                <a:gd name="T53" fmla="*/ 480 h 648"/>
                <a:gd name="T54" fmla="*/ 365 w 803"/>
                <a:gd name="T55" fmla="*/ 568 h 648"/>
                <a:gd name="T56" fmla="*/ 716 w 803"/>
                <a:gd name="T57" fmla="*/ 379 h 648"/>
                <a:gd name="T58" fmla="*/ 655 w 803"/>
                <a:gd name="T59" fmla="*/ 402 h 648"/>
                <a:gd name="T60" fmla="*/ 597 w 803"/>
                <a:gd name="T61" fmla="*/ 462 h 648"/>
                <a:gd name="T62" fmla="*/ 574 w 803"/>
                <a:gd name="T63" fmla="*/ 539 h 648"/>
                <a:gd name="T64" fmla="*/ 511 w 803"/>
                <a:gd name="T65" fmla="*/ 533 h 648"/>
                <a:gd name="T66" fmla="*/ 510 w 803"/>
                <a:gd name="T67" fmla="*/ 571 h 648"/>
                <a:gd name="T68" fmla="*/ 453 w 803"/>
                <a:gd name="T69" fmla="*/ 620 h 648"/>
                <a:gd name="T70" fmla="*/ 439 w 803"/>
                <a:gd name="T71" fmla="*/ 500 h 648"/>
                <a:gd name="T72" fmla="*/ 373 w 803"/>
                <a:gd name="T73" fmla="*/ 443 h 648"/>
                <a:gd name="T74" fmla="*/ 300 w 803"/>
                <a:gd name="T75" fmla="*/ 337 h 648"/>
                <a:gd name="T76" fmla="*/ 182 w 803"/>
                <a:gd name="T77" fmla="*/ 340 h 648"/>
                <a:gd name="T78" fmla="*/ 160 w 803"/>
                <a:gd name="T79" fmla="*/ 35 h 648"/>
                <a:gd name="T80" fmla="*/ 201 w 803"/>
                <a:gd name="T81" fmla="*/ 214 h 648"/>
                <a:gd name="T82" fmla="*/ 729 w 803"/>
                <a:gd name="T83" fmla="*/ 359 h 648"/>
                <a:gd name="T84" fmla="*/ 351 w 803"/>
                <a:gd name="T85" fmla="*/ 101 h 648"/>
                <a:gd name="T86" fmla="*/ 346 w 803"/>
                <a:gd name="T87" fmla="*/ 101 h 648"/>
                <a:gd name="T88" fmla="*/ 342 w 803"/>
                <a:gd name="T89" fmla="*/ 103 h 648"/>
                <a:gd name="T90" fmla="*/ 339 w 803"/>
                <a:gd name="T91" fmla="*/ 106 h 648"/>
                <a:gd name="T92" fmla="*/ 202 w 803"/>
                <a:gd name="T93" fmla="*/ 177 h 648"/>
                <a:gd name="T94" fmla="*/ 374 w 803"/>
                <a:gd name="T95" fmla="*/ 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03" h="648">
                  <a:moveTo>
                    <a:pt x="800" y="195"/>
                  </a:moveTo>
                  <a:cubicBezTo>
                    <a:pt x="651" y="5"/>
                    <a:pt x="651" y="5"/>
                    <a:pt x="651" y="5"/>
                  </a:cubicBezTo>
                  <a:cubicBezTo>
                    <a:pt x="648" y="2"/>
                    <a:pt x="645" y="1"/>
                    <a:pt x="641" y="1"/>
                  </a:cubicBezTo>
                  <a:cubicBezTo>
                    <a:pt x="641" y="1"/>
                    <a:pt x="446" y="0"/>
                    <a:pt x="374" y="0"/>
                  </a:cubicBezTo>
                  <a:cubicBezTo>
                    <a:pt x="314" y="0"/>
                    <a:pt x="267" y="47"/>
                    <a:pt x="247" y="70"/>
                  </a:cubicBezTo>
                  <a:cubicBezTo>
                    <a:pt x="205" y="47"/>
                    <a:pt x="167" y="8"/>
                    <a:pt x="167" y="7"/>
                  </a:cubicBezTo>
                  <a:cubicBezTo>
                    <a:pt x="164" y="5"/>
                    <a:pt x="161" y="4"/>
                    <a:pt x="157" y="4"/>
                  </a:cubicBezTo>
                  <a:cubicBezTo>
                    <a:pt x="154" y="4"/>
                    <a:pt x="150" y="6"/>
                    <a:pt x="148" y="9"/>
                  </a:cubicBezTo>
                  <a:cubicBezTo>
                    <a:pt x="3" y="228"/>
                    <a:pt x="3" y="228"/>
                    <a:pt x="3" y="228"/>
                  </a:cubicBezTo>
                  <a:cubicBezTo>
                    <a:pt x="0" y="232"/>
                    <a:pt x="0" y="238"/>
                    <a:pt x="3" y="242"/>
                  </a:cubicBezTo>
                  <a:cubicBezTo>
                    <a:pt x="27" y="278"/>
                    <a:pt x="57" y="317"/>
                    <a:pt x="93" y="356"/>
                  </a:cubicBezTo>
                  <a:cubicBezTo>
                    <a:pt x="57" y="394"/>
                    <a:pt x="57" y="394"/>
                    <a:pt x="57" y="394"/>
                  </a:cubicBezTo>
                  <a:cubicBezTo>
                    <a:pt x="42" y="411"/>
                    <a:pt x="43" y="436"/>
                    <a:pt x="59" y="451"/>
                  </a:cubicBezTo>
                  <a:cubicBezTo>
                    <a:pt x="81" y="471"/>
                    <a:pt x="81" y="471"/>
                    <a:pt x="81" y="471"/>
                  </a:cubicBezTo>
                  <a:cubicBezTo>
                    <a:pt x="89" y="478"/>
                    <a:pt x="98" y="482"/>
                    <a:pt x="108" y="482"/>
                  </a:cubicBezTo>
                  <a:cubicBezTo>
                    <a:pt x="109" y="482"/>
                    <a:pt x="109" y="482"/>
                    <a:pt x="109" y="482"/>
                  </a:cubicBezTo>
                  <a:cubicBezTo>
                    <a:pt x="109" y="482"/>
                    <a:pt x="109" y="482"/>
                    <a:pt x="109" y="482"/>
                  </a:cubicBezTo>
                  <a:cubicBezTo>
                    <a:pt x="110" y="493"/>
                    <a:pt x="114" y="503"/>
                    <a:pt x="122" y="510"/>
                  </a:cubicBezTo>
                  <a:cubicBezTo>
                    <a:pt x="144" y="530"/>
                    <a:pt x="144" y="530"/>
                    <a:pt x="144" y="530"/>
                  </a:cubicBezTo>
                  <a:cubicBezTo>
                    <a:pt x="151" y="537"/>
                    <a:pt x="161" y="541"/>
                    <a:pt x="171" y="541"/>
                  </a:cubicBezTo>
                  <a:cubicBezTo>
                    <a:pt x="172" y="541"/>
                    <a:pt x="172" y="541"/>
                    <a:pt x="173" y="541"/>
                  </a:cubicBezTo>
                  <a:cubicBezTo>
                    <a:pt x="180" y="541"/>
                    <a:pt x="187" y="538"/>
                    <a:pt x="193" y="534"/>
                  </a:cubicBezTo>
                  <a:cubicBezTo>
                    <a:pt x="195" y="540"/>
                    <a:pt x="199" y="545"/>
                    <a:pt x="203" y="549"/>
                  </a:cubicBezTo>
                  <a:cubicBezTo>
                    <a:pt x="225" y="569"/>
                    <a:pt x="225" y="569"/>
                    <a:pt x="225" y="569"/>
                  </a:cubicBezTo>
                  <a:cubicBezTo>
                    <a:pt x="232" y="576"/>
                    <a:pt x="242" y="580"/>
                    <a:pt x="252" y="580"/>
                  </a:cubicBezTo>
                  <a:cubicBezTo>
                    <a:pt x="253" y="580"/>
                    <a:pt x="253" y="580"/>
                    <a:pt x="254" y="580"/>
                  </a:cubicBezTo>
                  <a:cubicBezTo>
                    <a:pt x="261" y="580"/>
                    <a:pt x="269" y="577"/>
                    <a:pt x="275" y="573"/>
                  </a:cubicBezTo>
                  <a:cubicBezTo>
                    <a:pt x="277" y="578"/>
                    <a:pt x="280" y="583"/>
                    <a:pt x="285" y="587"/>
                  </a:cubicBezTo>
                  <a:cubicBezTo>
                    <a:pt x="307" y="608"/>
                    <a:pt x="307" y="608"/>
                    <a:pt x="307" y="608"/>
                  </a:cubicBezTo>
                  <a:cubicBezTo>
                    <a:pt x="315" y="615"/>
                    <a:pt x="324" y="618"/>
                    <a:pt x="334" y="618"/>
                  </a:cubicBezTo>
                  <a:cubicBezTo>
                    <a:pt x="345" y="618"/>
                    <a:pt x="356" y="614"/>
                    <a:pt x="363" y="605"/>
                  </a:cubicBezTo>
                  <a:cubicBezTo>
                    <a:pt x="374" y="594"/>
                    <a:pt x="374" y="594"/>
                    <a:pt x="374" y="594"/>
                  </a:cubicBezTo>
                  <a:cubicBezTo>
                    <a:pt x="413" y="622"/>
                    <a:pt x="436" y="637"/>
                    <a:pt x="437" y="638"/>
                  </a:cubicBezTo>
                  <a:cubicBezTo>
                    <a:pt x="440" y="639"/>
                    <a:pt x="440" y="639"/>
                    <a:pt x="440" y="639"/>
                  </a:cubicBezTo>
                  <a:cubicBezTo>
                    <a:pt x="449" y="645"/>
                    <a:pt x="459" y="648"/>
                    <a:pt x="469" y="648"/>
                  </a:cubicBezTo>
                  <a:cubicBezTo>
                    <a:pt x="472" y="648"/>
                    <a:pt x="476" y="648"/>
                    <a:pt x="479" y="647"/>
                  </a:cubicBezTo>
                  <a:cubicBezTo>
                    <a:pt x="493" y="645"/>
                    <a:pt x="504" y="637"/>
                    <a:pt x="512" y="625"/>
                  </a:cubicBezTo>
                  <a:cubicBezTo>
                    <a:pt x="525" y="606"/>
                    <a:pt x="525" y="606"/>
                    <a:pt x="525" y="606"/>
                  </a:cubicBezTo>
                  <a:cubicBezTo>
                    <a:pt x="531" y="597"/>
                    <a:pt x="535" y="586"/>
                    <a:pt x="534" y="575"/>
                  </a:cubicBezTo>
                  <a:cubicBezTo>
                    <a:pt x="543" y="578"/>
                    <a:pt x="552" y="578"/>
                    <a:pt x="561" y="575"/>
                  </a:cubicBezTo>
                  <a:cubicBezTo>
                    <a:pt x="575" y="572"/>
                    <a:pt x="587" y="563"/>
                    <a:pt x="594" y="552"/>
                  </a:cubicBezTo>
                  <a:cubicBezTo>
                    <a:pt x="608" y="532"/>
                    <a:pt x="608" y="532"/>
                    <a:pt x="608" y="532"/>
                  </a:cubicBezTo>
                  <a:cubicBezTo>
                    <a:pt x="616" y="520"/>
                    <a:pt x="619" y="506"/>
                    <a:pt x="617" y="493"/>
                  </a:cubicBezTo>
                  <a:cubicBezTo>
                    <a:pt x="619" y="493"/>
                    <a:pt x="621" y="493"/>
                    <a:pt x="623" y="493"/>
                  </a:cubicBezTo>
                  <a:cubicBezTo>
                    <a:pt x="624" y="493"/>
                    <a:pt x="625" y="493"/>
                    <a:pt x="626" y="493"/>
                  </a:cubicBezTo>
                  <a:cubicBezTo>
                    <a:pt x="644" y="492"/>
                    <a:pt x="658" y="486"/>
                    <a:pt x="666" y="474"/>
                  </a:cubicBezTo>
                  <a:cubicBezTo>
                    <a:pt x="679" y="454"/>
                    <a:pt x="679" y="454"/>
                    <a:pt x="679" y="454"/>
                  </a:cubicBezTo>
                  <a:cubicBezTo>
                    <a:pt x="688" y="441"/>
                    <a:pt x="690" y="426"/>
                    <a:pt x="688" y="413"/>
                  </a:cubicBezTo>
                  <a:cubicBezTo>
                    <a:pt x="689" y="413"/>
                    <a:pt x="690" y="413"/>
                    <a:pt x="691" y="413"/>
                  </a:cubicBezTo>
                  <a:cubicBezTo>
                    <a:pt x="693" y="413"/>
                    <a:pt x="695" y="413"/>
                    <a:pt x="697" y="412"/>
                  </a:cubicBezTo>
                  <a:cubicBezTo>
                    <a:pt x="714" y="411"/>
                    <a:pt x="728" y="404"/>
                    <a:pt x="736" y="392"/>
                  </a:cubicBezTo>
                  <a:cubicBezTo>
                    <a:pt x="749" y="373"/>
                    <a:pt x="749" y="373"/>
                    <a:pt x="749" y="373"/>
                  </a:cubicBezTo>
                  <a:cubicBezTo>
                    <a:pt x="765" y="349"/>
                    <a:pt x="759" y="316"/>
                    <a:pt x="735" y="300"/>
                  </a:cubicBezTo>
                  <a:cubicBezTo>
                    <a:pt x="720" y="290"/>
                    <a:pt x="720" y="290"/>
                    <a:pt x="720" y="290"/>
                  </a:cubicBezTo>
                  <a:cubicBezTo>
                    <a:pt x="770" y="252"/>
                    <a:pt x="799" y="211"/>
                    <a:pt x="800" y="209"/>
                  </a:cubicBezTo>
                  <a:cubicBezTo>
                    <a:pt x="803" y="205"/>
                    <a:pt x="803" y="199"/>
                    <a:pt x="800" y="195"/>
                  </a:cubicBezTo>
                  <a:close/>
                  <a:moveTo>
                    <a:pt x="98" y="454"/>
                  </a:moveTo>
                  <a:cubicBezTo>
                    <a:pt x="76" y="433"/>
                    <a:pt x="76" y="433"/>
                    <a:pt x="76" y="433"/>
                  </a:cubicBezTo>
                  <a:cubicBezTo>
                    <a:pt x="69" y="427"/>
                    <a:pt x="69" y="417"/>
                    <a:pt x="75" y="411"/>
                  </a:cubicBezTo>
                  <a:cubicBezTo>
                    <a:pt x="122" y="359"/>
                    <a:pt x="122" y="359"/>
                    <a:pt x="122" y="359"/>
                  </a:cubicBezTo>
                  <a:cubicBezTo>
                    <a:pt x="128" y="353"/>
                    <a:pt x="136" y="350"/>
                    <a:pt x="144" y="349"/>
                  </a:cubicBezTo>
                  <a:cubicBezTo>
                    <a:pt x="144" y="349"/>
                    <a:pt x="145" y="349"/>
                    <a:pt x="145" y="349"/>
                  </a:cubicBezTo>
                  <a:cubicBezTo>
                    <a:pt x="153" y="349"/>
                    <a:pt x="160" y="352"/>
                    <a:pt x="166" y="357"/>
                  </a:cubicBezTo>
                  <a:cubicBezTo>
                    <a:pt x="178" y="368"/>
                    <a:pt x="179" y="385"/>
                    <a:pt x="171" y="398"/>
                  </a:cubicBezTo>
                  <a:cubicBezTo>
                    <a:pt x="155" y="415"/>
                    <a:pt x="155" y="415"/>
                    <a:pt x="155" y="415"/>
                  </a:cubicBezTo>
                  <a:cubicBezTo>
                    <a:pt x="140" y="431"/>
                    <a:pt x="140" y="431"/>
                    <a:pt x="140" y="431"/>
                  </a:cubicBezTo>
                  <a:cubicBezTo>
                    <a:pt x="140" y="431"/>
                    <a:pt x="140" y="431"/>
                    <a:pt x="140" y="431"/>
                  </a:cubicBezTo>
                  <a:cubicBezTo>
                    <a:pt x="120" y="453"/>
                    <a:pt x="120" y="453"/>
                    <a:pt x="120" y="453"/>
                  </a:cubicBezTo>
                  <a:cubicBezTo>
                    <a:pt x="117" y="456"/>
                    <a:pt x="113" y="458"/>
                    <a:pt x="109" y="458"/>
                  </a:cubicBezTo>
                  <a:cubicBezTo>
                    <a:pt x="105" y="458"/>
                    <a:pt x="101" y="456"/>
                    <a:pt x="98" y="454"/>
                  </a:cubicBezTo>
                  <a:close/>
                  <a:moveTo>
                    <a:pt x="172" y="517"/>
                  </a:moveTo>
                  <a:cubicBezTo>
                    <a:pt x="167" y="517"/>
                    <a:pt x="163" y="516"/>
                    <a:pt x="160" y="513"/>
                  </a:cubicBezTo>
                  <a:cubicBezTo>
                    <a:pt x="138" y="493"/>
                    <a:pt x="138" y="493"/>
                    <a:pt x="138" y="493"/>
                  </a:cubicBezTo>
                  <a:cubicBezTo>
                    <a:pt x="135" y="490"/>
                    <a:pt x="133" y="486"/>
                    <a:pt x="133" y="482"/>
                  </a:cubicBezTo>
                  <a:cubicBezTo>
                    <a:pt x="133" y="477"/>
                    <a:pt x="134" y="473"/>
                    <a:pt x="137" y="470"/>
                  </a:cubicBezTo>
                  <a:cubicBezTo>
                    <a:pt x="157" y="448"/>
                    <a:pt x="157" y="448"/>
                    <a:pt x="157" y="448"/>
                  </a:cubicBezTo>
                  <a:cubicBezTo>
                    <a:pt x="186" y="417"/>
                    <a:pt x="186" y="417"/>
                    <a:pt x="186" y="417"/>
                  </a:cubicBezTo>
                  <a:cubicBezTo>
                    <a:pt x="187" y="415"/>
                    <a:pt x="189" y="413"/>
                    <a:pt x="190" y="411"/>
                  </a:cubicBezTo>
                  <a:cubicBezTo>
                    <a:pt x="240" y="357"/>
                    <a:pt x="240" y="357"/>
                    <a:pt x="240" y="357"/>
                  </a:cubicBezTo>
                  <a:cubicBezTo>
                    <a:pt x="245" y="351"/>
                    <a:pt x="253" y="347"/>
                    <a:pt x="261" y="347"/>
                  </a:cubicBezTo>
                  <a:cubicBezTo>
                    <a:pt x="261" y="347"/>
                    <a:pt x="262" y="347"/>
                    <a:pt x="262" y="347"/>
                  </a:cubicBezTo>
                  <a:cubicBezTo>
                    <a:pt x="270" y="347"/>
                    <a:pt x="277" y="350"/>
                    <a:pt x="283" y="355"/>
                  </a:cubicBezTo>
                  <a:cubicBezTo>
                    <a:pt x="296" y="367"/>
                    <a:pt x="297" y="386"/>
                    <a:pt x="285" y="399"/>
                  </a:cubicBezTo>
                  <a:cubicBezTo>
                    <a:pt x="202" y="491"/>
                    <a:pt x="202" y="491"/>
                    <a:pt x="202" y="491"/>
                  </a:cubicBezTo>
                  <a:cubicBezTo>
                    <a:pt x="183" y="512"/>
                    <a:pt x="183" y="512"/>
                    <a:pt x="183" y="512"/>
                  </a:cubicBezTo>
                  <a:cubicBezTo>
                    <a:pt x="180" y="515"/>
                    <a:pt x="176" y="517"/>
                    <a:pt x="172" y="517"/>
                  </a:cubicBezTo>
                  <a:close/>
                  <a:moveTo>
                    <a:pt x="253" y="556"/>
                  </a:moveTo>
                  <a:cubicBezTo>
                    <a:pt x="249" y="556"/>
                    <a:pt x="244" y="555"/>
                    <a:pt x="241" y="552"/>
                  </a:cubicBezTo>
                  <a:cubicBezTo>
                    <a:pt x="219" y="531"/>
                    <a:pt x="219" y="531"/>
                    <a:pt x="219" y="531"/>
                  </a:cubicBezTo>
                  <a:cubicBezTo>
                    <a:pt x="216" y="529"/>
                    <a:pt x="214" y="525"/>
                    <a:pt x="214" y="520"/>
                  </a:cubicBezTo>
                  <a:cubicBezTo>
                    <a:pt x="214" y="516"/>
                    <a:pt x="216" y="512"/>
                    <a:pt x="218" y="509"/>
                  </a:cubicBezTo>
                  <a:cubicBezTo>
                    <a:pt x="295" y="424"/>
                    <a:pt x="295" y="424"/>
                    <a:pt x="295" y="424"/>
                  </a:cubicBezTo>
                  <a:cubicBezTo>
                    <a:pt x="301" y="418"/>
                    <a:pt x="309" y="415"/>
                    <a:pt x="317" y="415"/>
                  </a:cubicBezTo>
                  <a:cubicBezTo>
                    <a:pt x="317" y="415"/>
                    <a:pt x="318" y="415"/>
                    <a:pt x="318" y="415"/>
                  </a:cubicBezTo>
                  <a:cubicBezTo>
                    <a:pt x="326" y="415"/>
                    <a:pt x="333" y="417"/>
                    <a:pt x="339" y="423"/>
                  </a:cubicBezTo>
                  <a:cubicBezTo>
                    <a:pt x="345" y="428"/>
                    <a:pt x="349" y="436"/>
                    <a:pt x="349" y="444"/>
                  </a:cubicBezTo>
                  <a:cubicBezTo>
                    <a:pt x="349" y="452"/>
                    <a:pt x="346" y="460"/>
                    <a:pt x="341" y="466"/>
                  </a:cubicBezTo>
                  <a:cubicBezTo>
                    <a:pt x="283" y="530"/>
                    <a:pt x="283" y="530"/>
                    <a:pt x="283" y="530"/>
                  </a:cubicBezTo>
                  <a:cubicBezTo>
                    <a:pt x="264" y="551"/>
                    <a:pt x="264" y="551"/>
                    <a:pt x="264" y="551"/>
                  </a:cubicBezTo>
                  <a:cubicBezTo>
                    <a:pt x="261" y="554"/>
                    <a:pt x="257" y="556"/>
                    <a:pt x="253" y="556"/>
                  </a:cubicBezTo>
                  <a:close/>
                  <a:moveTo>
                    <a:pt x="335" y="594"/>
                  </a:moveTo>
                  <a:cubicBezTo>
                    <a:pt x="330" y="594"/>
                    <a:pt x="326" y="593"/>
                    <a:pt x="323" y="590"/>
                  </a:cubicBezTo>
                  <a:cubicBezTo>
                    <a:pt x="301" y="570"/>
                    <a:pt x="301" y="570"/>
                    <a:pt x="301" y="570"/>
                  </a:cubicBezTo>
                  <a:cubicBezTo>
                    <a:pt x="295" y="564"/>
                    <a:pt x="294" y="554"/>
                    <a:pt x="300" y="547"/>
                  </a:cubicBezTo>
                  <a:cubicBezTo>
                    <a:pt x="361" y="481"/>
                    <a:pt x="361" y="481"/>
                    <a:pt x="361" y="481"/>
                  </a:cubicBezTo>
                  <a:cubicBezTo>
                    <a:pt x="367" y="475"/>
                    <a:pt x="374" y="472"/>
                    <a:pt x="383" y="471"/>
                  </a:cubicBezTo>
                  <a:cubicBezTo>
                    <a:pt x="383" y="471"/>
                    <a:pt x="384" y="471"/>
                    <a:pt x="384" y="471"/>
                  </a:cubicBezTo>
                  <a:cubicBezTo>
                    <a:pt x="392" y="471"/>
                    <a:pt x="399" y="474"/>
                    <a:pt x="405" y="480"/>
                  </a:cubicBezTo>
                  <a:cubicBezTo>
                    <a:pt x="411" y="485"/>
                    <a:pt x="415" y="493"/>
                    <a:pt x="415" y="501"/>
                  </a:cubicBezTo>
                  <a:cubicBezTo>
                    <a:pt x="415" y="509"/>
                    <a:pt x="412" y="517"/>
                    <a:pt x="407" y="523"/>
                  </a:cubicBezTo>
                  <a:cubicBezTo>
                    <a:pt x="365" y="568"/>
                    <a:pt x="365" y="568"/>
                    <a:pt x="365" y="568"/>
                  </a:cubicBezTo>
                  <a:cubicBezTo>
                    <a:pt x="365" y="568"/>
                    <a:pt x="365" y="568"/>
                    <a:pt x="365" y="568"/>
                  </a:cubicBezTo>
                  <a:cubicBezTo>
                    <a:pt x="346" y="589"/>
                    <a:pt x="346" y="589"/>
                    <a:pt x="346" y="589"/>
                  </a:cubicBezTo>
                  <a:cubicBezTo>
                    <a:pt x="343" y="592"/>
                    <a:pt x="339" y="594"/>
                    <a:pt x="335" y="594"/>
                  </a:cubicBezTo>
                  <a:close/>
                  <a:moveTo>
                    <a:pt x="729" y="359"/>
                  </a:moveTo>
                  <a:cubicBezTo>
                    <a:pt x="716" y="379"/>
                    <a:pt x="716" y="379"/>
                    <a:pt x="716" y="379"/>
                  </a:cubicBezTo>
                  <a:cubicBezTo>
                    <a:pt x="712" y="384"/>
                    <a:pt x="705" y="388"/>
                    <a:pt x="695" y="389"/>
                  </a:cubicBezTo>
                  <a:cubicBezTo>
                    <a:pt x="685" y="389"/>
                    <a:pt x="675" y="387"/>
                    <a:pt x="668" y="382"/>
                  </a:cubicBezTo>
                  <a:cubicBezTo>
                    <a:pt x="662" y="379"/>
                    <a:pt x="655" y="380"/>
                    <a:pt x="651" y="386"/>
                  </a:cubicBezTo>
                  <a:cubicBezTo>
                    <a:pt x="648" y="391"/>
                    <a:pt x="649" y="399"/>
                    <a:pt x="655" y="402"/>
                  </a:cubicBezTo>
                  <a:cubicBezTo>
                    <a:pt x="668" y="411"/>
                    <a:pt x="667" y="429"/>
                    <a:pt x="659" y="441"/>
                  </a:cubicBezTo>
                  <a:cubicBezTo>
                    <a:pt x="646" y="460"/>
                    <a:pt x="646" y="460"/>
                    <a:pt x="646" y="460"/>
                  </a:cubicBezTo>
                  <a:cubicBezTo>
                    <a:pt x="642" y="466"/>
                    <a:pt x="635" y="469"/>
                    <a:pt x="625" y="469"/>
                  </a:cubicBezTo>
                  <a:cubicBezTo>
                    <a:pt x="615" y="470"/>
                    <a:pt x="604" y="467"/>
                    <a:pt x="597" y="462"/>
                  </a:cubicBezTo>
                  <a:cubicBezTo>
                    <a:pt x="592" y="459"/>
                    <a:pt x="584" y="460"/>
                    <a:pt x="581" y="466"/>
                  </a:cubicBezTo>
                  <a:cubicBezTo>
                    <a:pt x="577" y="471"/>
                    <a:pt x="578" y="478"/>
                    <a:pt x="584" y="482"/>
                  </a:cubicBezTo>
                  <a:cubicBezTo>
                    <a:pt x="597" y="491"/>
                    <a:pt x="596" y="507"/>
                    <a:pt x="588" y="519"/>
                  </a:cubicBezTo>
                  <a:cubicBezTo>
                    <a:pt x="574" y="539"/>
                    <a:pt x="574" y="539"/>
                    <a:pt x="574" y="539"/>
                  </a:cubicBezTo>
                  <a:cubicBezTo>
                    <a:pt x="570" y="545"/>
                    <a:pt x="563" y="550"/>
                    <a:pt x="555" y="552"/>
                  </a:cubicBezTo>
                  <a:cubicBezTo>
                    <a:pt x="547" y="554"/>
                    <a:pt x="539" y="553"/>
                    <a:pt x="534" y="549"/>
                  </a:cubicBezTo>
                  <a:cubicBezTo>
                    <a:pt x="512" y="534"/>
                    <a:pt x="512" y="534"/>
                    <a:pt x="512" y="534"/>
                  </a:cubicBezTo>
                  <a:cubicBezTo>
                    <a:pt x="512" y="534"/>
                    <a:pt x="512" y="534"/>
                    <a:pt x="511" y="533"/>
                  </a:cubicBezTo>
                  <a:cubicBezTo>
                    <a:pt x="506" y="530"/>
                    <a:pt x="498" y="531"/>
                    <a:pt x="495" y="537"/>
                  </a:cubicBezTo>
                  <a:cubicBezTo>
                    <a:pt x="491" y="542"/>
                    <a:pt x="492" y="549"/>
                    <a:pt x="498" y="553"/>
                  </a:cubicBezTo>
                  <a:cubicBezTo>
                    <a:pt x="498" y="554"/>
                    <a:pt x="498" y="554"/>
                    <a:pt x="498" y="554"/>
                  </a:cubicBezTo>
                  <a:cubicBezTo>
                    <a:pt x="504" y="558"/>
                    <a:pt x="508" y="564"/>
                    <a:pt x="510" y="571"/>
                  </a:cubicBezTo>
                  <a:cubicBezTo>
                    <a:pt x="511" y="579"/>
                    <a:pt x="510" y="586"/>
                    <a:pt x="505" y="592"/>
                  </a:cubicBezTo>
                  <a:cubicBezTo>
                    <a:pt x="492" y="612"/>
                    <a:pt x="492" y="612"/>
                    <a:pt x="492" y="612"/>
                  </a:cubicBezTo>
                  <a:cubicBezTo>
                    <a:pt x="488" y="618"/>
                    <a:pt x="482" y="622"/>
                    <a:pt x="474" y="624"/>
                  </a:cubicBezTo>
                  <a:cubicBezTo>
                    <a:pt x="467" y="625"/>
                    <a:pt x="460" y="624"/>
                    <a:pt x="453" y="620"/>
                  </a:cubicBezTo>
                  <a:cubicBezTo>
                    <a:pt x="450" y="617"/>
                    <a:pt x="450" y="617"/>
                    <a:pt x="450" y="617"/>
                  </a:cubicBezTo>
                  <a:cubicBezTo>
                    <a:pt x="450" y="617"/>
                    <a:pt x="428" y="603"/>
                    <a:pt x="390" y="577"/>
                  </a:cubicBezTo>
                  <a:cubicBezTo>
                    <a:pt x="424" y="539"/>
                    <a:pt x="424" y="539"/>
                    <a:pt x="424" y="539"/>
                  </a:cubicBezTo>
                  <a:cubicBezTo>
                    <a:pt x="434" y="529"/>
                    <a:pt x="439" y="515"/>
                    <a:pt x="439" y="500"/>
                  </a:cubicBezTo>
                  <a:cubicBezTo>
                    <a:pt x="438" y="485"/>
                    <a:pt x="432" y="472"/>
                    <a:pt x="421" y="462"/>
                  </a:cubicBezTo>
                  <a:cubicBezTo>
                    <a:pt x="410" y="452"/>
                    <a:pt x="396" y="447"/>
                    <a:pt x="382" y="447"/>
                  </a:cubicBezTo>
                  <a:cubicBezTo>
                    <a:pt x="379" y="447"/>
                    <a:pt x="376" y="448"/>
                    <a:pt x="373" y="449"/>
                  </a:cubicBezTo>
                  <a:cubicBezTo>
                    <a:pt x="373" y="447"/>
                    <a:pt x="373" y="445"/>
                    <a:pt x="373" y="443"/>
                  </a:cubicBezTo>
                  <a:cubicBezTo>
                    <a:pt x="372" y="429"/>
                    <a:pt x="366" y="415"/>
                    <a:pt x="355" y="405"/>
                  </a:cubicBezTo>
                  <a:cubicBezTo>
                    <a:pt x="344" y="395"/>
                    <a:pt x="330" y="390"/>
                    <a:pt x="316" y="391"/>
                  </a:cubicBezTo>
                  <a:cubicBezTo>
                    <a:pt x="316" y="391"/>
                    <a:pt x="316" y="391"/>
                    <a:pt x="316" y="391"/>
                  </a:cubicBezTo>
                  <a:cubicBezTo>
                    <a:pt x="320" y="372"/>
                    <a:pt x="315" y="351"/>
                    <a:pt x="300" y="337"/>
                  </a:cubicBezTo>
                  <a:cubicBezTo>
                    <a:pt x="289" y="327"/>
                    <a:pt x="275" y="322"/>
                    <a:pt x="260" y="323"/>
                  </a:cubicBezTo>
                  <a:cubicBezTo>
                    <a:pt x="245" y="323"/>
                    <a:pt x="232" y="330"/>
                    <a:pt x="222" y="341"/>
                  </a:cubicBezTo>
                  <a:cubicBezTo>
                    <a:pt x="198" y="367"/>
                    <a:pt x="198" y="367"/>
                    <a:pt x="198" y="367"/>
                  </a:cubicBezTo>
                  <a:cubicBezTo>
                    <a:pt x="196" y="357"/>
                    <a:pt x="191" y="347"/>
                    <a:pt x="182" y="340"/>
                  </a:cubicBezTo>
                  <a:cubicBezTo>
                    <a:pt x="172" y="330"/>
                    <a:pt x="158" y="325"/>
                    <a:pt x="143" y="325"/>
                  </a:cubicBezTo>
                  <a:cubicBezTo>
                    <a:pt x="131" y="326"/>
                    <a:pt x="119" y="330"/>
                    <a:pt x="110" y="338"/>
                  </a:cubicBezTo>
                  <a:cubicBezTo>
                    <a:pt x="77" y="303"/>
                    <a:pt x="50" y="268"/>
                    <a:pt x="27" y="235"/>
                  </a:cubicBezTo>
                  <a:cubicBezTo>
                    <a:pt x="160" y="35"/>
                    <a:pt x="160" y="35"/>
                    <a:pt x="160" y="35"/>
                  </a:cubicBezTo>
                  <a:cubicBezTo>
                    <a:pt x="175" y="48"/>
                    <a:pt x="202" y="72"/>
                    <a:pt x="233" y="89"/>
                  </a:cubicBezTo>
                  <a:cubicBezTo>
                    <a:pt x="182" y="164"/>
                    <a:pt x="182" y="164"/>
                    <a:pt x="182" y="164"/>
                  </a:cubicBezTo>
                  <a:cubicBezTo>
                    <a:pt x="176" y="173"/>
                    <a:pt x="175" y="184"/>
                    <a:pt x="179" y="194"/>
                  </a:cubicBezTo>
                  <a:cubicBezTo>
                    <a:pt x="183" y="204"/>
                    <a:pt x="191" y="211"/>
                    <a:pt x="201" y="214"/>
                  </a:cubicBezTo>
                  <a:cubicBezTo>
                    <a:pt x="240" y="223"/>
                    <a:pt x="298" y="216"/>
                    <a:pt x="355" y="126"/>
                  </a:cubicBezTo>
                  <a:cubicBezTo>
                    <a:pt x="472" y="147"/>
                    <a:pt x="589" y="231"/>
                    <a:pt x="591" y="232"/>
                  </a:cubicBezTo>
                  <a:cubicBezTo>
                    <a:pt x="721" y="320"/>
                    <a:pt x="721" y="320"/>
                    <a:pt x="721" y="320"/>
                  </a:cubicBezTo>
                  <a:cubicBezTo>
                    <a:pt x="734" y="329"/>
                    <a:pt x="738" y="346"/>
                    <a:pt x="729" y="359"/>
                  </a:cubicBezTo>
                  <a:close/>
                  <a:moveTo>
                    <a:pt x="699" y="276"/>
                  </a:moveTo>
                  <a:cubicBezTo>
                    <a:pt x="604" y="213"/>
                    <a:pt x="604" y="213"/>
                    <a:pt x="604" y="213"/>
                  </a:cubicBezTo>
                  <a:cubicBezTo>
                    <a:pt x="599" y="209"/>
                    <a:pt x="476" y="121"/>
                    <a:pt x="351" y="101"/>
                  </a:cubicBezTo>
                  <a:cubicBezTo>
                    <a:pt x="351" y="101"/>
                    <a:pt x="351" y="101"/>
                    <a:pt x="351" y="101"/>
                  </a:cubicBezTo>
                  <a:cubicBezTo>
                    <a:pt x="350" y="101"/>
                    <a:pt x="349" y="101"/>
                    <a:pt x="349" y="101"/>
                  </a:cubicBezTo>
                  <a:cubicBezTo>
                    <a:pt x="349" y="101"/>
                    <a:pt x="348" y="101"/>
                    <a:pt x="348" y="101"/>
                  </a:cubicBezTo>
                  <a:cubicBezTo>
                    <a:pt x="348" y="101"/>
                    <a:pt x="347" y="101"/>
                    <a:pt x="347" y="101"/>
                  </a:cubicBezTo>
                  <a:cubicBezTo>
                    <a:pt x="346" y="101"/>
                    <a:pt x="346" y="101"/>
                    <a:pt x="346" y="101"/>
                  </a:cubicBezTo>
                  <a:cubicBezTo>
                    <a:pt x="345" y="101"/>
                    <a:pt x="345" y="101"/>
                    <a:pt x="345" y="101"/>
                  </a:cubicBezTo>
                  <a:cubicBezTo>
                    <a:pt x="344" y="102"/>
                    <a:pt x="344" y="102"/>
                    <a:pt x="344" y="102"/>
                  </a:cubicBezTo>
                  <a:cubicBezTo>
                    <a:pt x="343" y="102"/>
                    <a:pt x="343" y="102"/>
                    <a:pt x="342" y="103"/>
                  </a:cubicBezTo>
                  <a:cubicBezTo>
                    <a:pt x="342" y="103"/>
                    <a:pt x="342" y="103"/>
                    <a:pt x="342" y="103"/>
                  </a:cubicBezTo>
                  <a:cubicBezTo>
                    <a:pt x="341" y="103"/>
                    <a:pt x="341" y="104"/>
                    <a:pt x="341" y="104"/>
                  </a:cubicBezTo>
                  <a:cubicBezTo>
                    <a:pt x="340" y="104"/>
                    <a:pt x="340" y="104"/>
                    <a:pt x="340" y="105"/>
                  </a:cubicBezTo>
                  <a:cubicBezTo>
                    <a:pt x="340" y="105"/>
                    <a:pt x="340" y="105"/>
                    <a:pt x="339" y="105"/>
                  </a:cubicBezTo>
                  <a:cubicBezTo>
                    <a:pt x="339" y="106"/>
                    <a:pt x="339" y="106"/>
                    <a:pt x="339" y="106"/>
                  </a:cubicBezTo>
                  <a:cubicBezTo>
                    <a:pt x="338" y="106"/>
                    <a:pt x="338" y="106"/>
                    <a:pt x="338" y="107"/>
                  </a:cubicBezTo>
                  <a:cubicBezTo>
                    <a:pt x="298" y="174"/>
                    <a:pt x="254" y="202"/>
                    <a:pt x="207" y="190"/>
                  </a:cubicBezTo>
                  <a:cubicBezTo>
                    <a:pt x="203" y="189"/>
                    <a:pt x="202" y="187"/>
                    <a:pt x="201" y="185"/>
                  </a:cubicBezTo>
                  <a:cubicBezTo>
                    <a:pt x="201" y="184"/>
                    <a:pt x="200" y="181"/>
                    <a:pt x="202" y="177"/>
                  </a:cubicBezTo>
                  <a:cubicBezTo>
                    <a:pt x="257" y="96"/>
                    <a:pt x="257" y="96"/>
                    <a:pt x="257" y="96"/>
                  </a:cubicBezTo>
                  <a:cubicBezTo>
                    <a:pt x="257" y="96"/>
                    <a:pt x="258" y="95"/>
                    <a:pt x="259" y="94"/>
                  </a:cubicBezTo>
                  <a:cubicBezTo>
                    <a:pt x="260" y="93"/>
                    <a:pt x="260" y="92"/>
                    <a:pt x="261" y="91"/>
                  </a:cubicBezTo>
                  <a:cubicBezTo>
                    <a:pt x="274" y="75"/>
                    <a:pt x="319" y="24"/>
                    <a:pt x="374" y="24"/>
                  </a:cubicBezTo>
                  <a:cubicBezTo>
                    <a:pt x="439" y="24"/>
                    <a:pt x="603" y="25"/>
                    <a:pt x="635" y="25"/>
                  </a:cubicBezTo>
                  <a:cubicBezTo>
                    <a:pt x="775" y="202"/>
                    <a:pt x="775" y="202"/>
                    <a:pt x="775" y="202"/>
                  </a:cubicBezTo>
                  <a:cubicBezTo>
                    <a:pt x="765" y="216"/>
                    <a:pt x="738" y="248"/>
                    <a:pt x="699" y="2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90" name="Freeform 124">
              <a:extLst>
                <a:ext uri="{FF2B5EF4-FFF2-40B4-BE49-F238E27FC236}">
                  <a16:creationId xmlns:a16="http://schemas.microsoft.com/office/drawing/2014/main" id="{542AF82F-807B-45BC-A488-C4F7AD2263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391" y="1490"/>
              <a:ext cx="826" cy="775"/>
            </a:xfrm>
            <a:custGeom>
              <a:avLst/>
              <a:gdLst>
                <a:gd name="T0" fmla="*/ 338 w 676"/>
                <a:gd name="T1" fmla="*/ 0 h 638"/>
                <a:gd name="T2" fmla="*/ 0 w 676"/>
                <a:gd name="T3" fmla="*/ 338 h 638"/>
                <a:gd name="T4" fmla="*/ 186 w 676"/>
                <a:gd name="T5" fmla="*/ 634 h 638"/>
                <a:gd name="T6" fmla="*/ 194 w 676"/>
                <a:gd name="T7" fmla="*/ 625 h 638"/>
                <a:gd name="T8" fmla="*/ 200 w 676"/>
                <a:gd name="T9" fmla="*/ 618 h 638"/>
                <a:gd name="T10" fmla="*/ 174 w 676"/>
                <a:gd name="T11" fmla="*/ 505 h 638"/>
                <a:gd name="T12" fmla="*/ 222 w 676"/>
                <a:gd name="T13" fmla="*/ 596 h 638"/>
                <a:gd name="T14" fmla="*/ 231 w 676"/>
                <a:gd name="T15" fmla="*/ 589 h 638"/>
                <a:gd name="T16" fmla="*/ 239 w 676"/>
                <a:gd name="T17" fmla="*/ 584 h 638"/>
                <a:gd name="T18" fmla="*/ 325 w 676"/>
                <a:gd name="T19" fmla="*/ 505 h 638"/>
                <a:gd name="T20" fmla="*/ 329 w 676"/>
                <a:gd name="T21" fmla="*/ 557 h 638"/>
                <a:gd name="T22" fmla="*/ 341 w 676"/>
                <a:gd name="T23" fmla="*/ 557 h 638"/>
                <a:gd name="T24" fmla="*/ 351 w 676"/>
                <a:gd name="T25" fmla="*/ 557 h 638"/>
                <a:gd name="T26" fmla="*/ 474 w 676"/>
                <a:gd name="T27" fmla="*/ 505 h 638"/>
                <a:gd name="T28" fmla="*/ 458 w 676"/>
                <a:gd name="T29" fmla="*/ 557 h 638"/>
                <a:gd name="T30" fmla="*/ 471 w 676"/>
                <a:gd name="T31" fmla="*/ 557 h 638"/>
                <a:gd name="T32" fmla="*/ 481 w 676"/>
                <a:gd name="T33" fmla="*/ 557 h 638"/>
                <a:gd name="T34" fmla="*/ 601 w 676"/>
                <a:gd name="T35" fmla="*/ 505 h 638"/>
                <a:gd name="T36" fmla="*/ 566 w 676"/>
                <a:gd name="T37" fmla="*/ 557 h 638"/>
                <a:gd name="T38" fmla="*/ 583 w 676"/>
                <a:gd name="T39" fmla="*/ 557 h 638"/>
                <a:gd name="T40" fmla="*/ 595 w 676"/>
                <a:gd name="T41" fmla="*/ 557 h 638"/>
                <a:gd name="T42" fmla="*/ 343 w 676"/>
                <a:gd name="T43" fmla="*/ 0 h 638"/>
                <a:gd name="T44" fmla="*/ 176 w 676"/>
                <a:gd name="T45" fmla="*/ 168 h 638"/>
                <a:gd name="T46" fmla="*/ 250 w 676"/>
                <a:gd name="T47" fmla="*/ 39 h 638"/>
                <a:gd name="T48" fmla="*/ 500 w 676"/>
                <a:gd name="T49" fmla="*/ 168 h 638"/>
                <a:gd name="T50" fmla="*/ 599 w 676"/>
                <a:gd name="T51" fmla="*/ 168 h 638"/>
                <a:gd name="T52" fmla="*/ 325 w 676"/>
                <a:gd name="T53" fmla="*/ 323 h 638"/>
                <a:gd name="T54" fmla="*/ 195 w 676"/>
                <a:gd name="T55" fmla="*/ 194 h 638"/>
                <a:gd name="T56" fmla="*/ 351 w 676"/>
                <a:gd name="T57" fmla="*/ 194 h 638"/>
                <a:gd name="T58" fmla="*/ 499 w 676"/>
                <a:gd name="T59" fmla="*/ 323 h 638"/>
                <a:gd name="T60" fmla="*/ 351 w 676"/>
                <a:gd name="T61" fmla="*/ 194 h 638"/>
                <a:gd name="T62" fmla="*/ 351 w 676"/>
                <a:gd name="T63" fmla="*/ 168 h 638"/>
                <a:gd name="T64" fmla="*/ 473 w 676"/>
                <a:gd name="T65" fmla="*/ 168 h 638"/>
                <a:gd name="T66" fmla="*/ 203 w 676"/>
                <a:gd name="T67" fmla="*/ 168 h 638"/>
                <a:gd name="T68" fmla="*/ 325 w 676"/>
                <a:gd name="T69" fmla="*/ 168 h 638"/>
                <a:gd name="T70" fmla="*/ 508 w 676"/>
                <a:gd name="T71" fmla="*/ 194 h 638"/>
                <a:gd name="T72" fmla="*/ 649 w 676"/>
                <a:gd name="T73" fmla="*/ 323 h 638"/>
                <a:gd name="T74" fmla="*/ 168 w 676"/>
                <a:gd name="T75" fmla="*/ 194 h 638"/>
                <a:gd name="T76" fmla="*/ 27 w 676"/>
                <a:gd name="T77" fmla="*/ 323 h 638"/>
                <a:gd name="T78" fmla="*/ 168 w 676"/>
                <a:gd name="T79" fmla="*/ 194 h 638"/>
                <a:gd name="T80" fmla="*/ 167 w 676"/>
                <a:gd name="T81" fmla="*/ 478 h 638"/>
                <a:gd name="T82" fmla="*/ 26 w 676"/>
                <a:gd name="T83" fmla="*/ 349 h 638"/>
                <a:gd name="T84" fmla="*/ 176 w 676"/>
                <a:gd name="T85" fmla="*/ 349 h 638"/>
                <a:gd name="T86" fmla="*/ 325 w 676"/>
                <a:gd name="T87" fmla="*/ 478 h 638"/>
                <a:gd name="T88" fmla="*/ 176 w 676"/>
                <a:gd name="T89" fmla="*/ 349 h 638"/>
                <a:gd name="T90" fmla="*/ 499 w 676"/>
                <a:gd name="T91" fmla="*/ 349 h 638"/>
                <a:gd name="T92" fmla="*/ 351 w 676"/>
                <a:gd name="T93" fmla="*/ 478 h 638"/>
                <a:gd name="T94" fmla="*/ 526 w 676"/>
                <a:gd name="T95" fmla="*/ 349 h 638"/>
                <a:gd name="T96" fmla="*/ 616 w 676"/>
                <a:gd name="T97" fmla="*/ 478 h 638"/>
                <a:gd name="T98" fmla="*/ 526 w 676"/>
                <a:gd name="T99" fmla="*/ 349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76" h="638">
                  <a:moveTo>
                    <a:pt x="343" y="0"/>
                  </a:moveTo>
                  <a:cubicBezTo>
                    <a:pt x="341" y="0"/>
                    <a:pt x="340" y="0"/>
                    <a:pt x="338" y="0"/>
                  </a:cubicBezTo>
                  <a:cubicBezTo>
                    <a:pt x="336" y="0"/>
                    <a:pt x="334" y="0"/>
                    <a:pt x="333" y="0"/>
                  </a:cubicBezTo>
                  <a:cubicBezTo>
                    <a:pt x="149" y="3"/>
                    <a:pt x="0" y="153"/>
                    <a:pt x="0" y="338"/>
                  </a:cubicBezTo>
                  <a:cubicBezTo>
                    <a:pt x="0" y="469"/>
                    <a:pt x="74" y="582"/>
                    <a:pt x="183" y="638"/>
                  </a:cubicBezTo>
                  <a:cubicBezTo>
                    <a:pt x="184" y="637"/>
                    <a:pt x="185" y="636"/>
                    <a:pt x="186" y="634"/>
                  </a:cubicBezTo>
                  <a:cubicBezTo>
                    <a:pt x="187" y="633"/>
                    <a:pt x="188" y="632"/>
                    <a:pt x="189" y="631"/>
                  </a:cubicBezTo>
                  <a:cubicBezTo>
                    <a:pt x="191" y="629"/>
                    <a:pt x="192" y="627"/>
                    <a:pt x="194" y="625"/>
                  </a:cubicBezTo>
                  <a:cubicBezTo>
                    <a:pt x="195" y="624"/>
                    <a:pt x="196" y="623"/>
                    <a:pt x="197" y="621"/>
                  </a:cubicBezTo>
                  <a:cubicBezTo>
                    <a:pt x="198" y="620"/>
                    <a:pt x="199" y="619"/>
                    <a:pt x="200" y="618"/>
                  </a:cubicBezTo>
                  <a:cubicBezTo>
                    <a:pt x="149" y="592"/>
                    <a:pt x="105" y="553"/>
                    <a:pt x="75" y="505"/>
                  </a:cubicBezTo>
                  <a:cubicBezTo>
                    <a:pt x="174" y="505"/>
                    <a:pt x="174" y="505"/>
                    <a:pt x="174" y="505"/>
                  </a:cubicBezTo>
                  <a:cubicBezTo>
                    <a:pt x="186" y="541"/>
                    <a:pt x="201" y="573"/>
                    <a:pt x="219" y="599"/>
                  </a:cubicBezTo>
                  <a:cubicBezTo>
                    <a:pt x="220" y="598"/>
                    <a:pt x="221" y="597"/>
                    <a:pt x="222" y="596"/>
                  </a:cubicBezTo>
                  <a:cubicBezTo>
                    <a:pt x="223" y="595"/>
                    <a:pt x="225" y="594"/>
                    <a:pt x="226" y="593"/>
                  </a:cubicBezTo>
                  <a:cubicBezTo>
                    <a:pt x="228" y="592"/>
                    <a:pt x="229" y="591"/>
                    <a:pt x="231" y="589"/>
                  </a:cubicBezTo>
                  <a:cubicBezTo>
                    <a:pt x="232" y="588"/>
                    <a:pt x="234" y="587"/>
                    <a:pt x="235" y="586"/>
                  </a:cubicBezTo>
                  <a:cubicBezTo>
                    <a:pt x="236" y="585"/>
                    <a:pt x="237" y="585"/>
                    <a:pt x="239" y="584"/>
                  </a:cubicBezTo>
                  <a:cubicBezTo>
                    <a:pt x="224" y="562"/>
                    <a:pt x="211" y="535"/>
                    <a:pt x="201" y="505"/>
                  </a:cubicBezTo>
                  <a:cubicBezTo>
                    <a:pt x="325" y="505"/>
                    <a:pt x="325" y="505"/>
                    <a:pt x="325" y="505"/>
                  </a:cubicBezTo>
                  <a:cubicBezTo>
                    <a:pt x="325" y="557"/>
                    <a:pt x="325" y="557"/>
                    <a:pt x="325" y="557"/>
                  </a:cubicBezTo>
                  <a:cubicBezTo>
                    <a:pt x="326" y="557"/>
                    <a:pt x="328" y="557"/>
                    <a:pt x="329" y="557"/>
                  </a:cubicBezTo>
                  <a:cubicBezTo>
                    <a:pt x="331" y="557"/>
                    <a:pt x="333" y="557"/>
                    <a:pt x="334" y="557"/>
                  </a:cubicBezTo>
                  <a:cubicBezTo>
                    <a:pt x="336" y="557"/>
                    <a:pt x="339" y="557"/>
                    <a:pt x="341" y="557"/>
                  </a:cubicBezTo>
                  <a:cubicBezTo>
                    <a:pt x="343" y="557"/>
                    <a:pt x="345" y="557"/>
                    <a:pt x="346" y="557"/>
                  </a:cubicBezTo>
                  <a:cubicBezTo>
                    <a:pt x="348" y="557"/>
                    <a:pt x="349" y="557"/>
                    <a:pt x="351" y="557"/>
                  </a:cubicBezTo>
                  <a:cubicBezTo>
                    <a:pt x="351" y="505"/>
                    <a:pt x="351" y="505"/>
                    <a:pt x="351" y="505"/>
                  </a:cubicBezTo>
                  <a:cubicBezTo>
                    <a:pt x="474" y="505"/>
                    <a:pt x="474" y="505"/>
                    <a:pt x="474" y="505"/>
                  </a:cubicBezTo>
                  <a:cubicBezTo>
                    <a:pt x="468" y="523"/>
                    <a:pt x="461" y="541"/>
                    <a:pt x="453" y="557"/>
                  </a:cubicBezTo>
                  <a:cubicBezTo>
                    <a:pt x="454" y="557"/>
                    <a:pt x="456" y="557"/>
                    <a:pt x="458" y="557"/>
                  </a:cubicBezTo>
                  <a:cubicBezTo>
                    <a:pt x="460" y="557"/>
                    <a:pt x="461" y="557"/>
                    <a:pt x="463" y="557"/>
                  </a:cubicBezTo>
                  <a:cubicBezTo>
                    <a:pt x="466" y="557"/>
                    <a:pt x="468" y="557"/>
                    <a:pt x="471" y="557"/>
                  </a:cubicBezTo>
                  <a:cubicBezTo>
                    <a:pt x="472" y="557"/>
                    <a:pt x="474" y="557"/>
                    <a:pt x="476" y="557"/>
                  </a:cubicBezTo>
                  <a:cubicBezTo>
                    <a:pt x="478" y="557"/>
                    <a:pt x="479" y="557"/>
                    <a:pt x="481" y="557"/>
                  </a:cubicBezTo>
                  <a:cubicBezTo>
                    <a:pt x="489" y="540"/>
                    <a:pt x="495" y="523"/>
                    <a:pt x="501" y="505"/>
                  </a:cubicBezTo>
                  <a:cubicBezTo>
                    <a:pt x="601" y="505"/>
                    <a:pt x="601" y="505"/>
                    <a:pt x="601" y="505"/>
                  </a:cubicBezTo>
                  <a:cubicBezTo>
                    <a:pt x="589" y="523"/>
                    <a:pt x="575" y="541"/>
                    <a:pt x="560" y="557"/>
                  </a:cubicBezTo>
                  <a:cubicBezTo>
                    <a:pt x="562" y="557"/>
                    <a:pt x="564" y="557"/>
                    <a:pt x="566" y="557"/>
                  </a:cubicBezTo>
                  <a:cubicBezTo>
                    <a:pt x="568" y="557"/>
                    <a:pt x="571" y="557"/>
                    <a:pt x="573" y="557"/>
                  </a:cubicBezTo>
                  <a:cubicBezTo>
                    <a:pt x="576" y="557"/>
                    <a:pt x="579" y="557"/>
                    <a:pt x="583" y="557"/>
                  </a:cubicBezTo>
                  <a:cubicBezTo>
                    <a:pt x="585" y="557"/>
                    <a:pt x="587" y="557"/>
                    <a:pt x="589" y="557"/>
                  </a:cubicBezTo>
                  <a:cubicBezTo>
                    <a:pt x="591" y="557"/>
                    <a:pt x="593" y="557"/>
                    <a:pt x="595" y="557"/>
                  </a:cubicBezTo>
                  <a:cubicBezTo>
                    <a:pt x="645" y="498"/>
                    <a:pt x="676" y="421"/>
                    <a:pt x="676" y="338"/>
                  </a:cubicBezTo>
                  <a:cubicBezTo>
                    <a:pt x="676" y="153"/>
                    <a:pt x="527" y="3"/>
                    <a:pt x="343" y="0"/>
                  </a:cubicBezTo>
                  <a:close/>
                  <a:moveTo>
                    <a:pt x="250" y="39"/>
                  </a:moveTo>
                  <a:cubicBezTo>
                    <a:pt x="219" y="69"/>
                    <a:pt x="193" y="113"/>
                    <a:pt x="176" y="168"/>
                  </a:cubicBezTo>
                  <a:cubicBezTo>
                    <a:pt x="77" y="168"/>
                    <a:pt x="77" y="168"/>
                    <a:pt x="77" y="168"/>
                  </a:cubicBezTo>
                  <a:cubicBezTo>
                    <a:pt x="117" y="106"/>
                    <a:pt x="178" y="60"/>
                    <a:pt x="250" y="39"/>
                  </a:cubicBezTo>
                  <a:close/>
                  <a:moveTo>
                    <a:pt x="599" y="168"/>
                  </a:moveTo>
                  <a:cubicBezTo>
                    <a:pt x="500" y="168"/>
                    <a:pt x="500" y="168"/>
                    <a:pt x="500" y="168"/>
                  </a:cubicBezTo>
                  <a:cubicBezTo>
                    <a:pt x="482" y="113"/>
                    <a:pt x="456" y="69"/>
                    <a:pt x="425" y="39"/>
                  </a:cubicBezTo>
                  <a:cubicBezTo>
                    <a:pt x="497" y="60"/>
                    <a:pt x="558" y="106"/>
                    <a:pt x="599" y="168"/>
                  </a:cubicBezTo>
                  <a:close/>
                  <a:moveTo>
                    <a:pt x="325" y="194"/>
                  </a:moveTo>
                  <a:cubicBezTo>
                    <a:pt x="325" y="323"/>
                    <a:pt x="325" y="323"/>
                    <a:pt x="325" y="323"/>
                  </a:cubicBezTo>
                  <a:cubicBezTo>
                    <a:pt x="176" y="323"/>
                    <a:pt x="176" y="323"/>
                    <a:pt x="176" y="323"/>
                  </a:cubicBezTo>
                  <a:cubicBezTo>
                    <a:pt x="178" y="277"/>
                    <a:pt x="184" y="233"/>
                    <a:pt x="195" y="194"/>
                  </a:cubicBezTo>
                  <a:lnTo>
                    <a:pt x="325" y="194"/>
                  </a:lnTo>
                  <a:close/>
                  <a:moveTo>
                    <a:pt x="351" y="194"/>
                  </a:moveTo>
                  <a:cubicBezTo>
                    <a:pt x="481" y="194"/>
                    <a:pt x="481" y="194"/>
                    <a:pt x="481" y="194"/>
                  </a:cubicBezTo>
                  <a:cubicBezTo>
                    <a:pt x="492" y="233"/>
                    <a:pt x="498" y="277"/>
                    <a:pt x="499" y="323"/>
                  </a:cubicBezTo>
                  <a:cubicBezTo>
                    <a:pt x="351" y="323"/>
                    <a:pt x="351" y="323"/>
                    <a:pt x="351" y="323"/>
                  </a:cubicBezTo>
                  <a:lnTo>
                    <a:pt x="351" y="194"/>
                  </a:lnTo>
                  <a:close/>
                  <a:moveTo>
                    <a:pt x="473" y="168"/>
                  </a:moveTo>
                  <a:cubicBezTo>
                    <a:pt x="351" y="168"/>
                    <a:pt x="351" y="168"/>
                    <a:pt x="351" y="168"/>
                  </a:cubicBezTo>
                  <a:cubicBezTo>
                    <a:pt x="351" y="28"/>
                    <a:pt x="351" y="28"/>
                    <a:pt x="351" y="28"/>
                  </a:cubicBezTo>
                  <a:cubicBezTo>
                    <a:pt x="402" y="36"/>
                    <a:pt x="446" y="89"/>
                    <a:pt x="473" y="168"/>
                  </a:cubicBezTo>
                  <a:close/>
                  <a:moveTo>
                    <a:pt x="325" y="168"/>
                  </a:moveTo>
                  <a:cubicBezTo>
                    <a:pt x="203" y="168"/>
                    <a:pt x="203" y="168"/>
                    <a:pt x="203" y="168"/>
                  </a:cubicBezTo>
                  <a:cubicBezTo>
                    <a:pt x="229" y="89"/>
                    <a:pt x="274" y="36"/>
                    <a:pt x="325" y="28"/>
                  </a:cubicBezTo>
                  <a:lnTo>
                    <a:pt x="325" y="168"/>
                  </a:lnTo>
                  <a:close/>
                  <a:moveTo>
                    <a:pt x="525" y="323"/>
                  </a:moveTo>
                  <a:cubicBezTo>
                    <a:pt x="524" y="277"/>
                    <a:pt x="518" y="234"/>
                    <a:pt x="508" y="194"/>
                  </a:cubicBezTo>
                  <a:cubicBezTo>
                    <a:pt x="614" y="194"/>
                    <a:pt x="614" y="194"/>
                    <a:pt x="614" y="194"/>
                  </a:cubicBezTo>
                  <a:cubicBezTo>
                    <a:pt x="634" y="233"/>
                    <a:pt x="647" y="277"/>
                    <a:pt x="649" y="323"/>
                  </a:cubicBezTo>
                  <a:lnTo>
                    <a:pt x="525" y="323"/>
                  </a:lnTo>
                  <a:close/>
                  <a:moveTo>
                    <a:pt x="168" y="194"/>
                  </a:moveTo>
                  <a:cubicBezTo>
                    <a:pt x="157" y="234"/>
                    <a:pt x="151" y="277"/>
                    <a:pt x="150" y="323"/>
                  </a:cubicBezTo>
                  <a:cubicBezTo>
                    <a:pt x="27" y="323"/>
                    <a:pt x="27" y="323"/>
                    <a:pt x="27" y="323"/>
                  </a:cubicBezTo>
                  <a:cubicBezTo>
                    <a:pt x="29" y="277"/>
                    <a:pt x="41" y="233"/>
                    <a:pt x="62" y="194"/>
                  </a:cubicBezTo>
                  <a:lnTo>
                    <a:pt x="168" y="194"/>
                  </a:lnTo>
                  <a:close/>
                  <a:moveTo>
                    <a:pt x="150" y="349"/>
                  </a:moveTo>
                  <a:cubicBezTo>
                    <a:pt x="151" y="395"/>
                    <a:pt x="157" y="439"/>
                    <a:pt x="167" y="478"/>
                  </a:cubicBezTo>
                  <a:cubicBezTo>
                    <a:pt x="60" y="478"/>
                    <a:pt x="60" y="478"/>
                    <a:pt x="60" y="478"/>
                  </a:cubicBezTo>
                  <a:cubicBezTo>
                    <a:pt x="40" y="439"/>
                    <a:pt x="28" y="396"/>
                    <a:pt x="26" y="349"/>
                  </a:cubicBezTo>
                  <a:lnTo>
                    <a:pt x="150" y="349"/>
                  </a:lnTo>
                  <a:close/>
                  <a:moveTo>
                    <a:pt x="176" y="349"/>
                  </a:moveTo>
                  <a:cubicBezTo>
                    <a:pt x="325" y="349"/>
                    <a:pt x="325" y="349"/>
                    <a:pt x="325" y="349"/>
                  </a:cubicBezTo>
                  <a:cubicBezTo>
                    <a:pt x="325" y="478"/>
                    <a:pt x="325" y="478"/>
                    <a:pt x="325" y="478"/>
                  </a:cubicBezTo>
                  <a:cubicBezTo>
                    <a:pt x="194" y="478"/>
                    <a:pt x="194" y="478"/>
                    <a:pt x="194" y="478"/>
                  </a:cubicBezTo>
                  <a:cubicBezTo>
                    <a:pt x="183" y="439"/>
                    <a:pt x="177" y="396"/>
                    <a:pt x="176" y="349"/>
                  </a:cubicBezTo>
                  <a:close/>
                  <a:moveTo>
                    <a:pt x="351" y="349"/>
                  </a:moveTo>
                  <a:cubicBezTo>
                    <a:pt x="499" y="349"/>
                    <a:pt x="499" y="349"/>
                    <a:pt x="499" y="349"/>
                  </a:cubicBezTo>
                  <a:cubicBezTo>
                    <a:pt x="498" y="396"/>
                    <a:pt x="492" y="439"/>
                    <a:pt x="482" y="478"/>
                  </a:cubicBezTo>
                  <a:cubicBezTo>
                    <a:pt x="351" y="478"/>
                    <a:pt x="351" y="478"/>
                    <a:pt x="351" y="478"/>
                  </a:cubicBezTo>
                  <a:lnTo>
                    <a:pt x="351" y="349"/>
                  </a:lnTo>
                  <a:close/>
                  <a:moveTo>
                    <a:pt x="526" y="349"/>
                  </a:moveTo>
                  <a:cubicBezTo>
                    <a:pt x="649" y="349"/>
                    <a:pt x="649" y="349"/>
                    <a:pt x="649" y="349"/>
                  </a:cubicBezTo>
                  <a:cubicBezTo>
                    <a:pt x="647" y="396"/>
                    <a:pt x="636" y="439"/>
                    <a:pt x="616" y="478"/>
                  </a:cubicBezTo>
                  <a:cubicBezTo>
                    <a:pt x="509" y="478"/>
                    <a:pt x="509" y="478"/>
                    <a:pt x="509" y="478"/>
                  </a:cubicBezTo>
                  <a:cubicBezTo>
                    <a:pt x="519" y="439"/>
                    <a:pt x="525" y="395"/>
                    <a:pt x="526" y="3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grpSp>
        <p:nvGrpSpPr>
          <p:cNvPr id="91" name="Group 4">
            <a:extLst>
              <a:ext uri="{FF2B5EF4-FFF2-40B4-BE49-F238E27FC236}">
                <a16:creationId xmlns:a16="http://schemas.microsoft.com/office/drawing/2014/main" id="{CB27B868-ABA2-4A9A-AEAF-5ACB8A01668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62127" y="5059882"/>
            <a:ext cx="465697" cy="573346"/>
            <a:chOff x="401" y="1920"/>
            <a:chExt cx="597" cy="735"/>
          </a:xfrm>
          <a:solidFill>
            <a:srgbClr val="F6F6FA"/>
          </a:solidFill>
        </p:grpSpPr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1D0274DC-B5B3-4311-8955-2FF54DF2E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2206"/>
              <a:ext cx="18" cy="28"/>
            </a:xfrm>
            <a:custGeom>
              <a:avLst/>
              <a:gdLst>
                <a:gd name="T0" fmla="*/ 54 w 54"/>
                <a:gd name="T1" fmla="*/ 0 h 88"/>
                <a:gd name="T2" fmla="*/ 13 w 54"/>
                <a:gd name="T3" fmla="*/ 21 h 88"/>
                <a:gd name="T4" fmla="*/ 4 w 54"/>
                <a:gd name="T5" fmla="*/ 67 h 88"/>
                <a:gd name="T6" fmla="*/ 10 w 54"/>
                <a:gd name="T7" fmla="*/ 77 h 88"/>
                <a:gd name="T8" fmla="*/ 2 w 54"/>
                <a:gd name="T9" fmla="*/ 79 h 88"/>
                <a:gd name="T10" fmla="*/ 0 w 54"/>
                <a:gd name="T11" fmla="*/ 88 h 88"/>
                <a:gd name="T12" fmla="*/ 50 w 54"/>
                <a:gd name="T13" fmla="*/ 44 h 88"/>
                <a:gd name="T14" fmla="*/ 54 w 54"/>
                <a:gd name="T1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88">
                  <a:moveTo>
                    <a:pt x="54" y="0"/>
                  </a:moveTo>
                  <a:cubicBezTo>
                    <a:pt x="13" y="21"/>
                    <a:pt x="13" y="21"/>
                    <a:pt x="13" y="21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7" y="78"/>
                    <a:pt x="4" y="79"/>
                    <a:pt x="2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50" y="44"/>
                    <a:pt x="50" y="44"/>
                    <a:pt x="50" y="44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B84B13B2-9F36-4A77-976C-50A4A57BF3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2" y="1964"/>
              <a:ext cx="82" cy="82"/>
            </a:xfrm>
            <a:custGeom>
              <a:avLst/>
              <a:gdLst>
                <a:gd name="T0" fmla="*/ 128 w 255"/>
                <a:gd name="T1" fmla="*/ 254 h 254"/>
                <a:gd name="T2" fmla="*/ 255 w 255"/>
                <a:gd name="T3" fmla="*/ 127 h 254"/>
                <a:gd name="T4" fmla="*/ 128 w 255"/>
                <a:gd name="T5" fmla="*/ 0 h 254"/>
                <a:gd name="T6" fmla="*/ 0 w 255"/>
                <a:gd name="T7" fmla="*/ 127 h 254"/>
                <a:gd name="T8" fmla="*/ 128 w 255"/>
                <a:gd name="T9" fmla="*/ 254 h 254"/>
                <a:gd name="T10" fmla="*/ 128 w 255"/>
                <a:gd name="T11" fmla="*/ 31 h 254"/>
                <a:gd name="T12" fmla="*/ 224 w 255"/>
                <a:gd name="T13" fmla="*/ 127 h 254"/>
                <a:gd name="T14" fmla="*/ 128 w 255"/>
                <a:gd name="T15" fmla="*/ 224 h 254"/>
                <a:gd name="T16" fmla="*/ 31 w 255"/>
                <a:gd name="T17" fmla="*/ 127 h 254"/>
                <a:gd name="T18" fmla="*/ 128 w 255"/>
                <a:gd name="T19" fmla="*/ 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54">
                  <a:moveTo>
                    <a:pt x="128" y="254"/>
                  </a:moveTo>
                  <a:cubicBezTo>
                    <a:pt x="198" y="254"/>
                    <a:pt x="255" y="197"/>
                    <a:pt x="255" y="127"/>
                  </a:cubicBezTo>
                  <a:cubicBezTo>
                    <a:pt x="255" y="57"/>
                    <a:pt x="198" y="0"/>
                    <a:pt x="128" y="0"/>
                  </a:cubicBezTo>
                  <a:cubicBezTo>
                    <a:pt x="58" y="0"/>
                    <a:pt x="0" y="57"/>
                    <a:pt x="0" y="127"/>
                  </a:cubicBezTo>
                  <a:cubicBezTo>
                    <a:pt x="0" y="197"/>
                    <a:pt x="58" y="254"/>
                    <a:pt x="128" y="254"/>
                  </a:cubicBezTo>
                  <a:close/>
                  <a:moveTo>
                    <a:pt x="128" y="31"/>
                  </a:moveTo>
                  <a:cubicBezTo>
                    <a:pt x="181" y="31"/>
                    <a:pt x="224" y="74"/>
                    <a:pt x="224" y="127"/>
                  </a:cubicBezTo>
                  <a:cubicBezTo>
                    <a:pt x="224" y="180"/>
                    <a:pt x="181" y="224"/>
                    <a:pt x="128" y="224"/>
                  </a:cubicBezTo>
                  <a:cubicBezTo>
                    <a:pt x="74" y="224"/>
                    <a:pt x="31" y="180"/>
                    <a:pt x="31" y="127"/>
                  </a:cubicBezTo>
                  <a:cubicBezTo>
                    <a:pt x="31" y="74"/>
                    <a:pt x="74" y="31"/>
                    <a:pt x="128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77E724A8-5E79-4E90-B1B4-D6D4A3004A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" y="1962"/>
              <a:ext cx="88" cy="87"/>
            </a:xfrm>
            <a:custGeom>
              <a:avLst/>
              <a:gdLst>
                <a:gd name="T0" fmla="*/ 136 w 271"/>
                <a:gd name="T1" fmla="*/ 271 h 271"/>
                <a:gd name="T2" fmla="*/ 0 w 271"/>
                <a:gd name="T3" fmla="*/ 135 h 271"/>
                <a:gd name="T4" fmla="*/ 136 w 271"/>
                <a:gd name="T5" fmla="*/ 0 h 271"/>
                <a:gd name="T6" fmla="*/ 271 w 271"/>
                <a:gd name="T7" fmla="*/ 135 h 271"/>
                <a:gd name="T8" fmla="*/ 136 w 271"/>
                <a:gd name="T9" fmla="*/ 271 h 271"/>
                <a:gd name="T10" fmla="*/ 136 w 271"/>
                <a:gd name="T11" fmla="*/ 16 h 271"/>
                <a:gd name="T12" fmla="*/ 17 w 271"/>
                <a:gd name="T13" fmla="*/ 135 h 271"/>
                <a:gd name="T14" fmla="*/ 136 w 271"/>
                <a:gd name="T15" fmla="*/ 254 h 271"/>
                <a:gd name="T16" fmla="*/ 255 w 271"/>
                <a:gd name="T17" fmla="*/ 135 h 271"/>
                <a:gd name="T18" fmla="*/ 136 w 271"/>
                <a:gd name="T19" fmla="*/ 16 h 271"/>
                <a:gd name="T20" fmla="*/ 136 w 271"/>
                <a:gd name="T21" fmla="*/ 240 h 271"/>
                <a:gd name="T22" fmla="*/ 31 w 271"/>
                <a:gd name="T23" fmla="*/ 135 h 271"/>
                <a:gd name="T24" fmla="*/ 136 w 271"/>
                <a:gd name="T25" fmla="*/ 30 h 271"/>
                <a:gd name="T26" fmla="*/ 241 w 271"/>
                <a:gd name="T27" fmla="*/ 135 h 271"/>
                <a:gd name="T28" fmla="*/ 136 w 271"/>
                <a:gd name="T29" fmla="*/ 240 h 271"/>
                <a:gd name="T30" fmla="*/ 136 w 271"/>
                <a:gd name="T31" fmla="*/ 47 h 271"/>
                <a:gd name="T32" fmla="*/ 47 w 271"/>
                <a:gd name="T33" fmla="*/ 135 h 271"/>
                <a:gd name="T34" fmla="*/ 136 w 271"/>
                <a:gd name="T35" fmla="*/ 224 h 271"/>
                <a:gd name="T36" fmla="*/ 224 w 271"/>
                <a:gd name="T37" fmla="*/ 135 h 271"/>
                <a:gd name="T38" fmla="*/ 136 w 271"/>
                <a:gd name="T39" fmla="*/ 47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1" h="271">
                  <a:moveTo>
                    <a:pt x="136" y="271"/>
                  </a:moveTo>
                  <a:cubicBezTo>
                    <a:pt x="61" y="271"/>
                    <a:pt x="0" y="210"/>
                    <a:pt x="0" y="135"/>
                  </a:cubicBezTo>
                  <a:cubicBezTo>
                    <a:pt x="0" y="61"/>
                    <a:pt x="61" y="0"/>
                    <a:pt x="136" y="0"/>
                  </a:cubicBezTo>
                  <a:cubicBezTo>
                    <a:pt x="210" y="0"/>
                    <a:pt x="271" y="61"/>
                    <a:pt x="271" y="135"/>
                  </a:cubicBezTo>
                  <a:cubicBezTo>
                    <a:pt x="271" y="210"/>
                    <a:pt x="210" y="271"/>
                    <a:pt x="136" y="271"/>
                  </a:cubicBezTo>
                  <a:close/>
                  <a:moveTo>
                    <a:pt x="136" y="16"/>
                  </a:moveTo>
                  <a:cubicBezTo>
                    <a:pt x="70" y="16"/>
                    <a:pt x="17" y="70"/>
                    <a:pt x="17" y="135"/>
                  </a:cubicBezTo>
                  <a:cubicBezTo>
                    <a:pt x="17" y="201"/>
                    <a:pt x="70" y="254"/>
                    <a:pt x="136" y="254"/>
                  </a:cubicBezTo>
                  <a:cubicBezTo>
                    <a:pt x="201" y="254"/>
                    <a:pt x="255" y="201"/>
                    <a:pt x="255" y="135"/>
                  </a:cubicBezTo>
                  <a:cubicBezTo>
                    <a:pt x="255" y="70"/>
                    <a:pt x="201" y="16"/>
                    <a:pt x="136" y="16"/>
                  </a:cubicBezTo>
                  <a:close/>
                  <a:moveTo>
                    <a:pt x="136" y="240"/>
                  </a:moveTo>
                  <a:cubicBezTo>
                    <a:pt x="78" y="240"/>
                    <a:pt x="31" y="193"/>
                    <a:pt x="31" y="135"/>
                  </a:cubicBezTo>
                  <a:cubicBezTo>
                    <a:pt x="31" y="77"/>
                    <a:pt x="78" y="30"/>
                    <a:pt x="136" y="30"/>
                  </a:cubicBezTo>
                  <a:cubicBezTo>
                    <a:pt x="193" y="30"/>
                    <a:pt x="241" y="77"/>
                    <a:pt x="241" y="135"/>
                  </a:cubicBezTo>
                  <a:cubicBezTo>
                    <a:pt x="241" y="193"/>
                    <a:pt x="193" y="240"/>
                    <a:pt x="136" y="240"/>
                  </a:cubicBezTo>
                  <a:close/>
                  <a:moveTo>
                    <a:pt x="136" y="47"/>
                  </a:moveTo>
                  <a:cubicBezTo>
                    <a:pt x="87" y="47"/>
                    <a:pt x="47" y="86"/>
                    <a:pt x="47" y="135"/>
                  </a:cubicBezTo>
                  <a:cubicBezTo>
                    <a:pt x="47" y="184"/>
                    <a:pt x="87" y="224"/>
                    <a:pt x="136" y="224"/>
                  </a:cubicBezTo>
                  <a:cubicBezTo>
                    <a:pt x="184" y="224"/>
                    <a:pt x="224" y="184"/>
                    <a:pt x="224" y="135"/>
                  </a:cubicBezTo>
                  <a:cubicBezTo>
                    <a:pt x="224" y="86"/>
                    <a:pt x="184" y="47"/>
                    <a:pt x="136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774D3674-B9CE-4353-B7A5-C03E61509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" y="2205"/>
              <a:ext cx="29" cy="122"/>
            </a:xfrm>
            <a:custGeom>
              <a:avLst/>
              <a:gdLst>
                <a:gd name="T0" fmla="*/ 32 w 92"/>
                <a:gd name="T1" fmla="*/ 143 h 376"/>
                <a:gd name="T2" fmla="*/ 27 w 92"/>
                <a:gd name="T3" fmla="*/ 138 h 376"/>
                <a:gd name="T4" fmla="*/ 74 w 92"/>
                <a:gd name="T5" fmla="*/ 376 h 376"/>
                <a:gd name="T6" fmla="*/ 92 w 92"/>
                <a:gd name="T7" fmla="*/ 314 h 376"/>
                <a:gd name="T8" fmla="*/ 30 w 92"/>
                <a:gd name="T9" fmla="*/ 0 h 376"/>
                <a:gd name="T10" fmla="*/ 0 w 92"/>
                <a:gd name="T11" fmla="*/ 0 h 376"/>
                <a:gd name="T12" fmla="*/ 17 w 92"/>
                <a:gd name="T13" fmla="*/ 89 h 376"/>
                <a:gd name="T14" fmla="*/ 52 w 92"/>
                <a:gd name="T15" fmla="*/ 120 h 376"/>
                <a:gd name="T16" fmla="*/ 32 w 92"/>
                <a:gd name="T17" fmla="*/ 14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376">
                  <a:moveTo>
                    <a:pt x="32" y="143"/>
                  </a:moveTo>
                  <a:cubicBezTo>
                    <a:pt x="27" y="138"/>
                    <a:pt x="27" y="138"/>
                    <a:pt x="27" y="138"/>
                  </a:cubicBezTo>
                  <a:cubicBezTo>
                    <a:pt x="74" y="376"/>
                    <a:pt x="74" y="376"/>
                    <a:pt x="74" y="376"/>
                  </a:cubicBezTo>
                  <a:cubicBezTo>
                    <a:pt x="79" y="355"/>
                    <a:pt x="84" y="334"/>
                    <a:pt x="92" y="314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52" y="120"/>
                    <a:pt x="52" y="120"/>
                    <a:pt x="52" y="120"/>
                  </a:cubicBezTo>
                  <a:lnTo>
                    <a:pt x="32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6BB6F8CB-3B56-4B6E-986C-48E291252F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" y="2203"/>
              <a:ext cx="36" cy="136"/>
            </a:xfrm>
            <a:custGeom>
              <a:avLst/>
              <a:gdLst>
                <a:gd name="T0" fmla="*/ 83 w 110"/>
                <a:gd name="T1" fmla="*/ 423 h 423"/>
                <a:gd name="T2" fmla="*/ 24 w 110"/>
                <a:gd name="T3" fmla="*/ 124 h 423"/>
                <a:gd name="T4" fmla="*/ 41 w 110"/>
                <a:gd name="T5" fmla="*/ 139 h 423"/>
                <a:gd name="T6" fmla="*/ 51 w 110"/>
                <a:gd name="T7" fmla="*/ 129 h 423"/>
                <a:gd name="T8" fmla="*/ 20 w 110"/>
                <a:gd name="T9" fmla="*/ 101 h 423"/>
                <a:gd name="T10" fmla="*/ 0 w 110"/>
                <a:gd name="T11" fmla="*/ 0 h 423"/>
                <a:gd name="T12" fmla="*/ 46 w 110"/>
                <a:gd name="T13" fmla="*/ 0 h 423"/>
                <a:gd name="T14" fmla="*/ 71 w 110"/>
                <a:gd name="T15" fmla="*/ 124 h 423"/>
                <a:gd name="T16" fmla="*/ 72 w 110"/>
                <a:gd name="T17" fmla="*/ 129 h 423"/>
                <a:gd name="T18" fmla="*/ 110 w 110"/>
                <a:gd name="T19" fmla="*/ 323 h 423"/>
                <a:gd name="T20" fmla="*/ 109 w 110"/>
                <a:gd name="T21" fmla="*/ 325 h 423"/>
                <a:gd name="T22" fmla="*/ 92 w 110"/>
                <a:gd name="T23" fmla="*/ 385 h 423"/>
                <a:gd name="T24" fmla="*/ 83 w 110"/>
                <a:gd name="T25" fmla="*/ 423 h 423"/>
                <a:gd name="T26" fmla="*/ 47 w 110"/>
                <a:gd name="T27" fmla="*/ 157 h 423"/>
                <a:gd name="T28" fmla="*/ 85 w 110"/>
                <a:gd name="T29" fmla="*/ 347 h 423"/>
                <a:gd name="T30" fmla="*/ 93 w 110"/>
                <a:gd name="T31" fmla="*/ 322 h 423"/>
                <a:gd name="T32" fmla="*/ 58 w 110"/>
                <a:gd name="T33" fmla="*/ 145 h 423"/>
                <a:gd name="T34" fmla="*/ 47 w 110"/>
                <a:gd name="T35" fmla="*/ 157 h 423"/>
                <a:gd name="T36" fmla="*/ 35 w 110"/>
                <a:gd name="T37" fmla="*/ 93 h 423"/>
                <a:gd name="T38" fmla="*/ 51 w 110"/>
                <a:gd name="T39" fmla="*/ 107 h 423"/>
                <a:gd name="T40" fmla="*/ 33 w 110"/>
                <a:gd name="T41" fmla="*/ 16 h 423"/>
                <a:gd name="T42" fmla="*/ 20 w 110"/>
                <a:gd name="T43" fmla="*/ 16 h 423"/>
                <a:gd name="T44" fmla="*/ 35 w 110"/>
                <a:gd name="T45" fmla="*/ 9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0" h="423">
                  <a:moveTo>
                    <a:pt x="83" y="423"/>
                  </a:moveTo>
                  <a:cubicBezTo>
                    <a:pt x="24" y="124"/>
                    <a:pt x="24" y="124"/>
                    <a:pt x="24" y="124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51" y="129"/>
                    <a:pt x="51" y="129"/>
                    <a:pt x="51" y="129"/>
                  </a:cubicBezTo>
                  <a:cubicBezTo>
                    <a:pt x="20" y="101"/>
                    <a:pt x="20" y="101"/>
                    <a:pt x="20" y="10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2" y="129"/>
                    <a:pt x="72" y="129"/>
                    <a:pt x="72" y="129"/>
                  </a:cubicBezTo>
                  <a:cubicBezTo>
                    <a:pt x="110" y="323"/>
                    <a:pt x="110" y="323"/>
                    <a:pt x="110" y="323"/>
                  </a:cubicBezTo>
                  <a:cubicBezTo>
                    <a:pt x="109" y="325"/>
                    <a:pt x="109" y="325"/>
                    <a:pt x="109" y="325"/>
                  </a:cubicBezTo>
                  <a:cubicBezTo>
                    <a:pt x="102" y="344"/>
                    <a:pt x="96" y="365"/>
                    <a:pt x="92" y="385"/>
                  </a:cubicBezTo>
                  <a:lnTo>
                    <a:pt x="83" y="423"/>
                  </a:lnTo>
                  <a:close/>
                  <a:moveTo>
                    <a:pt x="47" y="157"/>
                  </a:moveTo>
                  <a:cubicBezTo>
                    <a:pt x="85" y="347"/>
                    <a:pt x="85" y="347"/>
                    <a:pt x="85" y="347"/>
                  </a:cubicBezTo>
                  <a:cubicBezTo>
                    <a:pt x="87" y="339"/>
                    <a:pt x="90" y="330"/>
                    <a:pt x="93" y="322"/>
                  </a:cubicBezTo>
                  <a:cubicBezTo>
                    <a:pt x="58" y="145"/>
                    <a:pt x="58" y="145"/>
                    <a:pt x="58" y="145"/>
                  </a:cubicBezTo>
                  <a:lnTo>
                    <a:pt x="47" y="157"/>
                  </a:lnTo>
                  <a:close/>
                  <a:moveTo>
                    <a:pt x="35" y="93"/>
                  </a:moveTo>
                  <a:cubicBezTo>
                    <a:pt x="51" y="107"/>
                    <a:pt x="51" y="107"/>
                    <a:pt x="51" y="107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0" y="16"/>
                    <a:pt x="20" y="16"/>
                    <a:pt x="20" y="16"/>
                  </a:cubicBezTo>
                  <a:lnTo>
                    <a:pt x="35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7541246B-5DB6-4147-A30E-6E595D8B6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" y="2234"/>
              <a:ext cx="11" cy="17"/>
            </a:xfrm>
            <a:custGeom>
              <a:avLst/>
              <a:gdLst>
                <a:gd name="T0" fmla="*/ 5 w 11"/>
                <a:gd name="T1" fmla="*/ 17 h 17"/>
                <a:gd name="T2" fmla="*/ 11 w 11"/>
                <a:gd name="T3" fmla="*/ 10 h 17"/>
                <a:gd name="T4" fmla="*/ 0 w 11"/>
                <a:gd name="T5" fmla="*/ 0 h 17"/>
                <a:gd name="T6" fmla="*/ 3 w 11"/>
                <a:gd name="T7" fmla="*/ 16 h 17"/>
                <a:gd name="T8" fmla="*/ 5 w 11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7">
                  <a:moveTo>
                    <a:pt x="5" y="17"/>
                  </a:moveTo>
                  <a:lnTo>
                    <a:pt x="11" y="10"/>
                  </a:lnTo>
                  <a:lnTo>
                    <a:pt x="0" y="0"/>
                  </a:lnTo>
                  <a:lnTo>
                    <a:pt x="3" y="16"/>
                  </a:lnTo>
                  <a:lnTo>
                    <a:pt x="5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D73810AF-C528-41E4-8D9A-339E870727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5" y="1964"/>
              <a:ext cx="83" cy="82"/>
            </a:xfrm>
            <a:custGeom>
              <a:avLst/>
              <a:gdLst>
                <a:gd name="T0" fmla="*/ 128 w 255"/>
                <a:gd name="T1" fmla="*/ 254 h 254"/>
                <a:gd name="T2" fmla="*/ 255 w 255"/>
                <a:gd name="T3" fmla="*/ 127 h 254"/>
                <a:gd name="T4" fmla="*/ 128 w 255"/>
                <a:gd name="T5" fmla="*/ 0 h 254"/>
                <a:gd name="T6" fmla="*/ 0 w 255"/>
                <a:gd name="T7" fmla="*/ 127 h 254"/>
                <a:gd name="T8" fmla="*/ 128 w 255"/>
                <a:gd name="T9" fmla="*/ 254 h 254"/>
                <a:gd name="T10" fmla="*/ 128 w 255"/>
                <a:gd name="T11" fmla="*/ 31 h 254"/>
                <a:gd name="T12" fmla="*/ 224 w 255"/>
                <a:gd name="T13" fmla="*/ 127 h 254"/>
                <a:gd name="T14" fmla="*/ 128 w 255"/>
                <a:gd name="T15" fmla="*/ 224 h 254"/>
                <a:gd name="T16" fmla="*/ 31 w 255"/>
                <a:gd name="T17" fmla="*/ 127 h 254"/>
                <a:gd name="T18" fmla="*/ 128 w 255"/>
                <a:gd name="T19" fmla="*/ 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54">
                  <a:moveTo>
                    <a:pt x="128" y="254"/>
                  </a:moveTo>
                  <a:cubicBezTo>
                    <a:pt x="198" y="254"/>
                    <a:pt x="255" y="197"/>
                    <a:pt x="255" y="127"/>
                  </a:cubicBezTo>
                  <a:cubicBezTo>
                    <a:pt x="255" y="57"/>
                    <a:pt x="198" y="0"/>
                    <a:pt x="128" y="0"/>
                  </a:cubicBezTo>
                  <a:cubicBezTo>
                    <a:pt x="57" y="0"/>
                    <a:pt x="0" y="57"/>
                    <a:pt x="0" y="127"/>
                  </a:cubicBezTo>
                  <a:cubicBezTo>
                    <a:pt x="0" y="197"/>
                    <a:pt x="57" y="254"/>
                    <a:pt x="128" y="254"/>
                  </a:cubicBezTo>
                  <a:close/>
                  <a:moveTo>
                    <a:pt x="128" y="31"/>
                  </a:moveTo>
                  <a:cubicBezTo>
                    <a:pt x="181" y="31"/>
                    <a:pt x="224" y="74"/>
                    <a:pt x="224" y="127"/>
                  </a:cubicBezTo>
                  <a:cubicBezTo>
                    <a:pt x="224" y="180"/>
                    <a:pt x="181" y="224"/>
                    <a:pt x="128" y="224"/>
                  </a:cubicBezTo>
                  <a:cubicBezTo>
                    <a:pt x="74" y="224"/>
                    <a:pt x="31" y="180"/>
                    <a:pt x="31" y="127"/>
                  </a:cubicBezTo>
                  <a:cubicBezTo>
                    <a:pt x="31" y="74"/>
                    <a:pt x="74" y="31"/>
                    <a:pt x="128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BF106E59-109B-4428-BF38-9B048D498A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2" y="1962"/>
              <a:ext cx="88" cy="87"/>
            </a:xfrm>
            <a:custGeom>
              <a:avLst/>
              <a:gdLst>
                <a:gd name="T0" fmla="*/ 136 w 271"/>
                <a:gd name="T1" fmla="*/ 271 h 271"/>
                <a:gd name="T2" fmla="*/ 0 w 271"/>
                <a:gd name="T3" fmla="*/ 135 h 271"/>
                <a:gd name="T4" fmla="*/ 136 w 271"/>
                <a:gd name="T5" fmla="*/ 0 h 271"/>
                <a:gd name="T6" fmla="*/ 271 w 271"/>
                <a:gd name="T7" fmla="*/ 135 h 271"/>
                <a:gd name="T8" fmla="*/ 136 w 271"/>
                <a:gd name="T9" fmla="*/ 271 h 271"/>
                <a:gd name="T10" fmla="*/ 136 w 271"/>
                <a:gd name="T11" fmla="*/ 16 h 271"/>
                <a:gd name="T12" fmla="*/ 17 w 271"/>
                <a:gd name="T13" fmla="*/ 135 h 271"/>
                <a:gd name="T14" fmla="*/ 136 w 271"/>
                <a:gd name="T15" fmla="*/ 254 h 271"/>
                <a:gd name="T16" fmla="*/ 255 w 271"/>
                <a:gd name="T17" fmla="*/ 135 h 271"/>
                <a:gd name="T18" fmla="*/ 136 w 271"/>
                <a:gd name="T19" fmla="*/ 16 h 271"/>
                <a:gd name="T20" fmla="*/ 136 w 271"/>
                <a:gd name="T21" fmla="*/ 240 h 271"/>
                <a:gd name="T22" fmla="*/ 31 w 271"/>
                <a:gd name="T23" fmla="*/ 135 h 271"/>
                <a:gd name="T24" fmla="*/ 136 w 271"/>
                <a:gd name="T25" fmla="*/ 30 h 271"/>
                <a:gd name="T26" fmla="*/ 240 w 271"/>
                <a:gd name="T27" fmla="*/ 135 h 271"/>
                <a:gd name="T28" fmla="*/ 136 w 271"/>
                <a:gd name="T29" fmla="*/ 240 h 271"/>
                <a:gd name="T30" fmla="*/ 136 w 271"/>
                <a:gd name="T31" fmla="*/ 47 h 271"/>
                <a:gd name="T32" fmla="*/ 47 w 271"/>
                <a:gd name="T33" fmla="*/ 135 h 271"/>
                <a:gd name="T34" fmla="*/ 136 w 271"/>
                <a:gd name="T35" fmla="*/ 224 h 271"/>
                <a:gd name="T36" fmla="*/ 224 w 271"/>
                <a:gd name="T37" fmla="*/ 135 h 271"/>
                <a:gd name="T38" fmla="*/ 136 w 271"/>
                <a:gd name="T39" fmla="*/ 47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1" h="271">
                  <a:moveTo>
                    <a:pt x="136" y="271"/>
                  </a:moveTo>
                  <a:cubicBezTo>
                    <a:pt x="61" y="271"/>
                    <a:pt x="0" y="210"/>
                    <a:pt x="0" y="135"/>
                  </a:cubicBezTo>
                  <a:cubicBezTo>
                    <a:pt x="0" y="61"/>
                    <a:pt x="61" y="0"/>
                    <a:pt x="136" y="0"/>
                  </a:cubicBezTo>
                  <a:cubicBezTo>
                    <a:pt x="210" y="0"/>
                    <a:pt x="271" y="61"/>
                    <a:pt x="271" y="135"/>
                  </a:cubicBezTo>
                  <a:cubicBezTo>
                    <a:pt x="271" y="210"/>
                    <a:pt x="210" y="271"/>
                    <a:pt x="136" y="271"/>
                  </a:cubicBezTo>
                  <a:close/>
                  <a:moveTo>
                    <a:pt x="136" y="16"/>
                  </a:moveTo>
                  <a:cubicBezTo>
                    <a:pt x="70" y="16"/>
                    <a:pt x="17" y="70"/>
                    <a:pt x="17" y="135"/>
                  </a:cubicBezTo>
                  <a:cubicBezTo>
                    <a:pt x="17" y="201"/>
                    <a:pt x="70" y="254"/>
                    <a:pt x="136" y="254"/>
                  </a:cubicBezTo>
                  <a:cubicBezTo>
                    <a:pt x="201" y="254"/>
                    <a:pt x="255" y="201"/>
                    <a:pt x="255" y="135"/>
                  </a:cubicBezTo>
                  <a:cubicBezTo>
                    <a:pt x="255" y="70"/>
                    <a:pt x="201" y="16"/>
                    <a:pt x="136" y="16"/>
                  </a:cubicBezTo>
                  <a:close/>
                  <a:moveTo>
                    <a:pt x="136" y="240"/>
                  </a:moveTo>
                  <a:cubicBezTo>
                    <a:pt x="78" y="240"/>
                    <a:pt x="31" y="193"/>
                    <a:pt x="31" y="135"/>
                  </a:cubicBezTo>
                  <a:cubicBezTo>
                    <a:pt x="31" y="77"/>
                    <a:pt x="78" y="30"/>
                    <a:pt x="136" y="30"/>
                  </a:cubicBezTo>
                  <a:cubicBezTo>
                    <a:pt x="193" y="30"/>
                    <a:pt x="240" y="77"/>
                    <a:pt x="240" y="135"/>
                  </a:cubicBezTo>
                  <a:cubicBezTo>
                    <a:pt x="240" y="193"/>
                    <a:pt x="193" y="240"/>
                    <a:pt x="136" y="240"/>
                  </a:cubicBezTo>
                  <a:close/>
                  <a:moveTo>
                    <a:pt x="136" y="47"/>
                  </a:moveTo>
                  <a:cubicBezTo>
                    <a:pt x="87" y="47"/>
                    <a:pt x="47" y="86"/>
                    <a:pt x="47" y="135"/>
                  </a:cubicBezTo>
                  <a:cubicBezTo>
                    <a:pt x="47" y="184"/>
                    <a:pt x="87" y="224"/>
                    <a:pt x="136" y="224"/>
                  </a:cubicBezTo>
                  <a:cubicBezTo>
                    <a:pt x="184" y="224"/>
                    <a:pt x="224" y="184"/>
                    <a:pt x="224" y="135"/>
                  </a:cubicBezTo>
                  <a:cubicBezTo>
                    <a:pt x="224" y="86"/>
                    <a:pt x="184" y="47"/>
                    <a:pt x="136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4EAA7C4F-E10A-4112-8F95-9F5C9A435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" y="2205"/>
              <a:ext cx="0" cy="1"/>
            </a:xfrm>
            <a:custGeom>
              <a:avLst/>
              <a:gdLst>
                <a:gd name="T0" fmla="*/ 0 h 1"/>
                <a:gd name="T1" fmla="*/ 1 h 1"/>
                <a:gd name="T2" fmla="*/ 0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2093FF8C-9C23-4049-BC41-921BAA4AC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" y="2234"/>
              <a:ext cx="11" cy="17"/>
            </a:xfrm>
            <a:custGeom>
              <a:avLst/>
              <a:gdLst>
                <a:gd name="T0" fmla="*/ 0 w 11"/>
                <a:gd name="T1" fmla="*/ 10 h 17"/>
                <a:gd name="T2" fmla="*/ 6 w 11"/>
                <a:gd name="T3" fmla="*/ 17 h 17"/>
                <a:gd name="T4" fmla="*/ 8 w 11"/>
                <a:gd name="T5" fmla="*/ 16 h 17"/>
                <a:gd name="T6" fmla="*/ 11 w 11"/>
                <a:gd name="T7" fmla="*/ 0 h 17"/>
                <a:gd name="T8" fmla="*/ 0 w 11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7">
                  <a:moveTo>
                    <a:pt x="0" y="10"/>
                  </a:moveTo>
                  <a:lnTo>
                    <a:pt x="6" y="17"/>
                  </a:lnTo>
                  <a:lnTo>
                    <a:pt x="8" y="16"/>
                  </a:lnTo>
                  <a:lnTo>
                    <a:pt x="11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FD9D4F78-03FD-4EC5-8538-75948C91D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" y="2307"/>
              <a:ext cx="339" cy="226"/>
            </a:xfrm>
            <a:custGeom>
              <a:avLst/>
              <a:gdLst>
                <a:gd name="T0" fmla="*/ 1032 w 1045"/>
                <a:gd name="T1" fmla="*/ 61 h 701"/>
                <a:gd name="T2" fmla="*/ 1014 w 1045"/>
                <a:gd name="T3" fmla="*/ 0 h 701"/>
                <a:gd name="T4" fmla="*/ 1001 w 1045"/>
                <a:gd name="T5" fmla="*/ 65 h 701"/>
                <a:gd name="T6" fmla="*/ 1013 w 1045"/>
                <a:gd name="T7" fmla="*/ 151 h 701"/>
                <a:gd name="T8" fmla="*/ 1014 w 1045"/>
                <a:gd name="T9" fmla="*/ 178 h 701"/>
                <a:gd name="T10" fmla="*/ 870 w 1045"/>
                <a:gd name="T11" fmla="*/ 526 h 701"/>
                <a:gd name="T12" fmla="*/ 522 w 1045"/>
                <a:gd name="T13" fmla="*/ 670 h 701"/>
                <a:gd name="T14" fmla="*/ 174 w 1045"/>
                <a:gd name="T15" fmla="*/ 526 h 701"/>
                <a:gd name="T16" fmla="*/ 30 w 1045"/>
                <a:gd name="T17" fmla="*/ 178 h 701"/>
                <a:gd name="T18" fmla="*/ 31 w 1045"/>
                <a:gd name="T19" fmla="*/ 151 h 701"/>
                <a:gd name="T20" fmla="*/ 43 w 1045"/>
                <a:gd name="T21" fmla="*/ 65 h 701"/>
                <a:gd name="T22" fmla="*/ 31 w 1045"/>
                <a:gd name="T23" fmla="*/ 0 h 701"/>
                <a:gd name="T24" fmla="*/ 13 w 1045"/>
                <a:gd name="T25" fmla="*/ 62 h 701"/>
                <a:gd name="T26" fmla="*/ 0 w 1045"/>
                <a:gd name="T27" fmla="*/ 178 h 701"/>
                <a:gd name="T28" fmla="*/ 522 w 1045"/>
                <a:gd name="T29" fmla="*/ 701 h 701"/>
                <a:gd name="T30" fmla="*/ 1045 w 1045"/>
                <a:gd name="T31" fmla="*/ 178 h 701"/>
                <a:gd name="T32" fmla="*/ 1032 w 1045"/>
                <a:gd name="T33" fmla="*/ 61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45" h="701">
                  <a:moveTo>
                    <a:pt x="1032" y="61"/>
                  </a:moveTo>
                  <a:cubicBezTo>
                    <a:pt x="1027" y="40"/>
                    <a:pt x="1021" y="20"/>
                    <a:pt x="1014" y="0"/>
                  </a:cubicBezTo>
                  <a:cubicBezTo>
                    <a:pt x="1001" y="65"/>
                    <a:pt x="1001" y="65"/>
                    <a:pt x="1001" y="65"/>
                  </a:cubicBezTo>
                  <a:cubicBezTo>
                    <a:pt x="1008" y="93"/>
                    <a:pt x="1012" y="122"/>
                    <a:pt x="1013" y="151"/>
                  </a:cubicBezTo>
                  <a:cubicBezTo>
                    <a:pt x="1014" y="160"/>
                    <a:pt x="1014" y="169"/>
                    <a:pt x="1014" y="178"/>
                  </a:cubicBezTo>
                  <a:cubicBezTo>
                    <a:pt x="1014" y="314"/>
                    <a:pt x="959" y="437"/>
                    <a:pt x="870" y="526"/>
                  </a:cubicBezTo>
                  <a:cubicBezTo>
                    <a:pt x="781" y="615"/>
                    <a:pt x="658" y="670"/>
                    <a:pt x="522" y="670"/>
                  </a:cubicBezTo>
                  <a:cubicBezTo>
                    <a:pt x="386" y="670"/>
                    <a:pt x="263" y="615"/>
                    <a:pt x="174" y="526"/>
                  </a:cubicBezTo>
                  <a:cubicBezTo>
                    <a:pt x="85" y="437"/>
                    <a:pt x="30" y="314"/>
                    <a:pt x="30" y="178"/>
                  </a:cubicBezTo>
                  <a:cubicBezTo>
                    <a:pt x="30" y="169"/>
                    <a:pt x="31" y="160"/>
                    <a:pt x="31" y="151"/>
                  </a:cubicBezTo>
                  <a:cubicBezTo>
                    <a:pt x="33" y="122"/>
                    <a:pt x="37" y="93"/>
                    <a:pt x="43" y="65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3" y="20"/>
                    <a:pt x="18" y="41"/>
                    <a:pt x="13" y="62"/>
                  </a:cubicBezTo>
                  <a:cubicBezTo>
                    <a:pt x="4" y="99"/>
                    <a:pt x="0" y="138"/>
                    <a:pt x="0" y="178"/>
                  </a:cubicBezTo>
                  <a:cubicBezTo>
                    <a:pt x="0" y="467"/>
                    <a:pt x="234" y="701"/>
                    <a:pt x="522" y="701"/>
                  </a:cubicBezTo>
                  <a:cubicBezTo>
                    <a:pt x="811" y="701"/>
                    <a:pt x="1045" y="467"/>
                    <a:pt x="1045" y="178"/>
                  </a:cubicBezTo>
                  <a:cubicBezTo>
                    <a:pt x="1045" y="138"/>
                    <a:pt x="1040" y="99"/>
                    <a:pt x="1032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3" name="Freeform 16">
              <a:extLst>
                <a:ext uri="{FF2B5EF4-FFF2-40B4-BE49-F238E27FC236}">
                  <a16:creationId xmlns:a16="http://schemas.microsoft.com/office/drawing/2014/main" id="{5512B4B8-2E9B-4991-ABF3-3CABD3FE5E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" y="2297"/>
              <a:ext cx="345" cy="238"/>
            </a:xfrm>
            <a:custGeom>
              <a:avLst/>
              <a:gdLst>
                <a:gd name="T0" fmla="*/ 531 w 1062"/>
                <a:gd name="T1" fmla="*/ 739 h 739"/>
                <a:gd name="T2" fmla="*/ 0 w 1062"/>
                <a:gd name="T3" fmla="*/ 208 h 739"/>
                <a:gd name="T4" fmla="*/ 14 w 1062"/>
                <a:gd name="T5" fmla="*/ 90 h 739"/>
                <a:gd name="T6" fmla="*/ 32 w 1062"/>
                <a:gd name="T7" fmla="*/ 28 h 739"/>
                <a:gd name="T8" fmla="*/ 42 w 1062"/>
                <a:gd name="T9" fmla="*/ 0 h 739"/>
                <a:gd name="T10" fmla="*/ 61 w 1062"/>
                <a:gd name="T11" fmla="*/ 95 h 739"/>
                <a:gd name="T12" fmla="*/ 60 w 1062"/>
                <a:gd name="T13" fmla="*/ 97 h 739"/>
                <a:gd name="T14" fmla="*/ 48 w 1062"/>
                <a:gd name="T15" fmla="*/ 182 h 739"/>
                <a:gd name="T16" fmla="*/ 47 w 1062"/>
                <a:gd name="T17" fmla="*/ 208 h 739"/>
                <a:gd name="T18" fmla="*/ 189 w 1062"/>
                <a:gd name="T19" fmla="*/ 550 h 739"/>
                <a:gd name="T20" fmla="*/ 531 w 1062"/>
                <a:gd name="T21" fmla="*/ 692 h 739"/>
                <a:gd name="T22" fmla="*/ 873 w 1062"/>
                <a:gd name="T23" fmla="*/ 550 h 739"/>
                <a:gd name="T24" fmla="*/ 1015 w 1062"/>
                <a:gd name="T25" fmla="*/ 208 h 739"/>
                <a:gd name="T26" fmla="*/ 1014 w 1062"/>
                <a:gd name="T27" fmla="*/ 182 h 739"/>
                <a:gd name="T28" fmla="*/ 1002 w 1062"/>
                <a:gd name="T29" fmla="*/ 97 h 739"/>
                <a:gd name="T30" fmla="*/ 1002 w 1062"/>
                <a:gd name="T31" fmla="*/ 95 h 739"/>
                <a:gd name="T32" fmla="*/ 1020 w 1062"/>
                <a:gd name="T33" fmla="*/ 0 h 739"/>
                <a:gd name="T34" fmla="*/ 1030 w 1062"/>
                <a:gd name="T35" fmla="*/ 27 h 739"/>
                <a:gd name="T36" fmla="*/ 1049 w 1062"/>
                <a:gd name="T37" fmla="*/ 89 h 739"/>
                <a:gd name="T38" fmla="*/ 1049 w 1062"/>
                <a:gd name="T39" fmla="*/ 89 h 739"/>
                <a:gd name="T40" fmla="*/ 1062 w 1062"/>
                <a:gd name="T41" fmla="*/ 208 h 739"/>
                <a:gd name="T42" fmla="*/ 531 w 1062"/>
                <a:gd name="T43" fmla="*/ 739 h 739"/>
                <a:gd name="T44" fmla="*/ 38 w 1062"/>
                <a:gd name="T45" fmla="*/ 63 h 739"/>
                <a:gd name="T46" fmla="*/ 30 w 1062"/>
                <a:gd name="T47" fmla="*/ 93 h 739"/>
                <a:gd name="T48" fmla="*/ 17 w 1062"/>
                <a:gd name="T49" fmla="*/ 208 h 739"/>
                <a:gd name="T50" fmla="*/ 531 w 1062"/>
                <a:gd name="T51" fmla="*/ 723 h 739"/>
                <a:gd name="T52" fmla="*/ 1046 w 1062"/>
                <a:gd name="T53" fmla="*/ 208 h 739"/>
                <a:gd name="T54" fmla="*/ 1033 w 1062"/>
                <a:gd name="T55" fmla="*/ 93 h 739"/>
                <a:gd name="T56" fmla="*/ 1033 w 1062"/>
                <a:gd name="T57" fmla="*/ 93 h 739"/>
                <a:gd name="T58" fmla="*/ 1025 w 1062"/>
                <a:gd name="T59" fmla="*/ 62 h 739"/>
                <a:gd name="T60" fmla="*/ 1018 w 1062"/>
                <a:gd name="T61" fmla="*/ 95 h 739"/>
                <a:gd name="T62" fmla="*/ 1031 w 1062"/>
                <a:gd name="T63" fmla="*/ 181 h 739"/>
                <a:gd name="T64" fmla="*/ 1031 w 1062"/>
                <a:gd name="T65" fmla="*/ 208 h 739"/>
                <a:gd name="T66" fmla="*/ 885 w 1062"/>
                <a:gd name="T67" fmla="*/ 562 h 739"/>
                <a:gd name="T68" fmla="*/ 531 w 1062"/>
                <a:gd name="T69" fmla="*/ 709 h 739"/>
                <a:gd name="T70" fmla="*/ 178 w 1062"/>
                <a:gd name="T71" fmla="*/ 562 h 739"/>
                <a:gd name="T72" fmla="*/ 31 w 1062"/>
                <a:gd name="T73" fmla="*/ 208 h 739"/>
                <a:gd name="T74" fmla="*/ 32 w 1062"/>
                <a:gd name="T75" fmla="*/ 181 h 739"/>
                <a:gd name="T76" fmla="*/ 44 w 1062"/>
                <a:gd name="T77" fmla="*/ 95 h 739"/>
                <a:gd name="T78" fmla="*/ 38 w 1062"/>
                <a:gd name="T79" fmla="*/ 63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2" h="739">
                  <a:moveTo>
                    <a:pt x="531" y="739"/>
                  </a:moveTo>
                  <a:cubicBezTo>
                    <a:pt x="239" y="739"/>
                    <a:pt x="0" y="501"/>
                    <a:pt x="0" y="208"/>
                  </a:cubicBezTo>
                  <a:cubicBezTo>
                    <a:pt x="0" y="169"/>
                    <a:pt x="5" y="129"/>
                    <a:pt x="14" y="90"/>
                  </a:cubicBezTo>
                  <a:cubicBezTo>
                    <a:pt x="19" y="68"/>
                    <a:pt x="25" y="47"/>
                    <a:pt x="32" y="28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54" y="125"/>
                    <a:pt x="50" y="154"/>
                    <a:pt x="48" y="182"/>
                  </a:cubicBezTo>
                  <a:cubicBezTo>
                    <a:pt x="48" y="191"/>
                    <a:pt x="47" y="199"/>
                    <a:pt x="47" y="208"/>
                  </a:cubicBezTo>
                  <a:cubicBezTo>
                    <a:pt x="47" y="338"/>
                    <a:pt x="98" y="459"/>
                    <a:pt x="189" y="550"/>
                  </a:cubicBezTo>
                  <a:cubicBezTo>
                    <a:pt x="281" y="642"/>
                    <a:pt x="402" y="692"/>
                    <a:pt x="531" y="692"/>
                  </a:cubicBezTo>
                  <a:cubicBezTo>
                    <a:pt x="660" y="692"/>
                    <a:pt x="782" y="642"/>
                    <a:pt x="873" y="550"/>
                  </a:cubicBezTo>
                  <a:cubicBezTo>
                    <a:pt x="965" y="459"/>
                    <a:pt x="1015" y="338"/>
                    <a:pt x="1015" y="208"/>
                  </a:cubicBezTo>
                  <a:cubicBezTo>
                    <a:pt x="1015" y="199"/>
                    <a:pt x="1015" y="191"/>
                    <a:pt x="1014" y="182"/>
                  </a:cubicBezTo>
                  <a:cubicBezTo>
                    <a:pt x="1013" y="154"/>
                    <a:pt x="1009" y="125"/>
                    <a:pt x="1002" y="97"/>
                  </a:cubicBezTo>
                  <a:cubicBezTo>
                    <a:pt x="1002" y="95"/>
                    <a:pt x="1002" y="95"/>
                    <a:pt x="1002" y="95"/>
                  </a:cubicBezTo>
                  <a:cubicBezTo>
                    <a:pt x="1020" y="0"/>
                    <a:pt x="1020" y="0"/>
                    <a:pt x="1020" y="0"/>
                  </a:cubicBezTo>
                  <a:cubicBezTo>
                    <a:pt x="1030" y="27"/>
                    <a:pt x="1030" y="27"/>
                    <a:pt x="1030" y="27"/>
                  </a:cubicBezTo>
                  <a:cubicBezTo>
                    <a:pt x="1037" y="47"/>
                    <a:pt x="1044" y="68"/>
                    <a:pt x="1049" y="89"/>
                  </a:cubicBezTo>
                  <a:cubicBezTo>
                    <a:pt x="1049" y="89"/>
                    <a:pt x="1049" y="89"/>
                    <a:pt x="1049" y="89"/>
                  </a:cubicBezTo>
                  <a:cubicBezTo>
                    <a:pt x="1058" y="129"/>
                    <a:pt x="1062" y="169"/>
                    <a:pt x="1062" y="208"/>
                  </a:cubicBezTo>
                  <a:cubicBezTo>
                    <a:pt x="1062" y="501"/>
                    <a:pt x="824" y="739"/>
                    <a:pt x="531" y="739"/>
                  </a:cubicBezTo>
                  <a:close/>
                  <a:moveTo>
                    <a:pt x="38" y="63"/>
                  </a:moveTo>
                  <a:cubicBezTo>
                    <a:pt x="35" y="73"/>
                    <a:pt x="32" y="83"/>
                    <a:pt x="30" y="93"/>
                  </a:cubicBezTo>
                  <a:cubicBezTo>
                    <a:pt x="21" y="131"/>
                    <a:pt x="17" y="170"/>
                    <a:pt x="17" y="208"/>
                  </a:cubicBezTo>
                  <a:cubicBezTo>
                    <a:pt x="17" y="492"/>
                    <a:pt x="248" y="723"/>
                    <a:pt x="531" y="723"/>
                  </a:cubicBezTo>
                  <a:cubicBezTo>
                    <a:pt x="815" y="723"/>
                    <a:pt x="1046" y="492"/>
                    <a:pt x="1046" y="208"/>
                  </a:cubicBezTo>
                  <a:cubicBezTo>
                    <a:pt x="1046" y="170"/>
                    <a:pt x="1041" y="131"/>
                    <a:pt x="1033" y="93"/>
                  </a:cubicBezTo>
                  <a:cubicBezTo>
                    <a:pt x="1033" y="93"/>
                    <a:pt x="1033" y="93"/>
                    <a:pt x="1033" y="93"/>
                  </a:cubicBezTo>
                  <a:cubicBezTo>
                    <a:pt x="1030" y="83"/>
                    <a:pt x="1028" y="72"/>
                    <a:pt x="1025" y="62"/>
                  </a:cubicBezTo>
                  <a:cubicBezTo>
                    <a:pt x="1018" y="95"/>
                    <a:pt x="1018" y="95"/>
                    <a:pt x="1018" y="95"/>
                  </a:cubicBezTo>
                  <a:cubicBezTo>
                    <a:pt x="1025" y="123"/>
                    <a:pt x="1029" y="152"/>
                    <a:pt x="1031" y="181"/>
                  </a:cubicBezTo>
                  <a:cubicBezTo>
                    <a:pt x="1031" y="190"/>
                    <a:pt x="1031" y="199"/>
                    <a:pt x="1031" y="208"/>
                  </a:cubicBezTo>
                  <a:cubicBezTo>
                    <a:pt x="1031" y="342"/>
                    <a:pt x="979" y="468"/>
                    <a:pt x="885" y="562"/>
                  </a:cubicBezTo>
                  <a:cubicBezTo>
                    <a:pt x="790" y="657"/>
                    <a:pt x="665" y="709"/>
                    <a:pt x="531" y="709"/>
                  </a:cubicBezTo>
                  <a:cubicBezTo>
                    <a:pt x="398" y="709"/>
                    <a:pt x="272" y="657"/>
                    <a:pt x="178" y="562"/>
                  </a:cubicBezTo>
                  <a:cubicBezTo>
                    <a:pt x="83" y="468"/>
                    <a:pt x="31" y="342"/>
                    <a:pt x="31" y="208"/>
                  </a:cubicBezTo>
                  <a:cubicBezTo>
                    <a:pt x="31" y="199"/>
                    <a:pt x="31" y="190"/>
                    <a:pt x="32" y="181"/>
                  </a:cubicBezTo>
                  <a:cubicBezTo>
                    <a:pt x="33" y="152"/>
                    <a:pt x="38" y="124"/>
                    <a:pt x="44" y="95"/>
                  </a:cubicBezTo>
                  <a:lnTo>
                    <a:pt x="38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4" name="Freeform 17">
              <a:extLst>
                <a:ext uri="{FF2B5EF4-FFF2-40B4-BE49-F238E27FC236}">
                  <a16:creationId xmlns:a16="http://schemas.microsoft.com/office/drawing/2014/main" id="{057420D2-E1DE-4396-9CCB-673B65011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" y="2437"/>
              <a:ext cx="6" cy="6"/>
            </a:xfrm>
            <a:custGeom>
              <a:avLst/>
              <a:gdLst>
                <a:gd name="T0" fmla="*/ 0 w 19"/>
                <a:gd name="T1" fmla="*/ 13 h 18"/>
                <a:gd name="T2" fmla="*/ 15 w 19"/>
                <a:gd name="T3" fmla="*/ 18 h 18"/>
                <a:gd name="T4" fmla="*/ 19 w 19"/>
                <a:gd name="T5" fmla="*/ 6 h 18"/>
                <a:gd name="T6" fmla="*/ 8 w 19"/>
                <a:gd name="T7" fmla="*/ 0 h 18"/>
                <a:gd name="T8" fmla="*/ 0 w 19"/>
                <a:gd name="T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0" y="13"/>
                  </a:moveTo>
                  <a:cubicBezTo>
                    <a:pt x="15" y="18"/>
                    <a:pt x="15" y="18"/>
                    <a:pt x="15" y="18"/>
                  </a:cubicBezTo>
                  <a:cubicBezTo>
                    <a:pt x="16" y="14"/>
                    <a:pt x="17" y="10"/>
                    <a:pt x="19" y="6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id="{D4692E92-C8CD-48C0-8B31-600517919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" y="2537"/>
              <a:ext cx="6" cy="6"/>
            </a:xfrm>
            <a:custGeom>
              <a:avLst/>
              <a:gdLst>
                <a:gd name="T0" fmla="*/ 0 w 19"/>
                <a:gd name="T1" fmla="*/ 7 h 19"/>
                <a:gd name="T2" fmla="*/ 10 w 19"/>
                <a:gd name="T3" fmla="*/ 19 h 19"/>
                <a:gd name="T4" fmla="*/ 19 w 19"/>
                <a:gd name="T5" fmla="*/ 11 h 19"/>
                <a:gd name="T6" fmla="*/ 13 w 19"/>
                <a:gd name="T7" fmla="*/ 0 h 19"/>
                <a:gd name="T8" fmla="*/ 0 w 19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0" y="7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13" y="16"/>
                    <a:pt x="16" y="13"/>
                    <a:pt x="19" y="11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id="{E3117D70-3934-412C-B2E9-3F706683D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" y="2315"/>
              <a:ext cx="5" cy="5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3 h 16"/>
                <a:gd name="T4" fmla="*/ 13 w 16"/>
                <a:gd name="T5" fmla="*/ 1 h 16"/>
                <a:gd name="T6" fmla="*/ 1 w 16"/>
                <a:gd name="T7" fmla="*/ 0 h 16"/>
                <a:gd name="T8" fmla="*/ 0 w 16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5" y="9"/>
                    <a:pt x="14" y="5"/>
                    <a:pt x="13" y="1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id="{4BDACA39-C231-47DC-BBB8-4A24980A6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" y="2578"/>
              <a:ext cx="6" cy="5"/>
            </a:xfrm>
            <a:custGeom>
              <a:avLst/>
              <a:gdLst>
                <a:gd name="T0" fmla="*/ 13 w 19"/>
                <a:gd name="T1" fmla="*/ 0 h 18"/>
                <a:gd name="T2" fmla="*/ 0 w 19"/>
                <a:gd name="T3" fmla="*/ 8 h 18"/>
                <a:gd name="T4" fmla="*/ 7 w 19"/>
                <a:gd name="T5" fmla="*/ 18 h 18"/>
                <a:gd name="T6" fmla="*/ 19 w 19"/>
                <a:gd name="T7" fmla="*/ 14 h 18"/>
                <a:gd name="T8" fmla="*/ 13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3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1" y="17"/>
                    <a:pt x="15" y="16"/>
                    <a:pt x="19" y="14"/>
                  </a:cubicBezTo>
                  <a:lnTo>
                    <a:pt x="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DB092BA6-88B7-40AD-99C6-EFE0A5A91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" y="2315"/>
              <a:ext cx="5" cy="5"/>
            </a:xfrm>
            <a:custGeom>
              <a:avLst/>
              <a:gdLst>
                <a:gd name="T0" fmla="*/ 15 w 15"/>
                <a:gd name="T1" fmla="*/ 16 h 16"/>
                <a:gd name="T2" fmla="*/ 14 w 15"/>
                <a:gd name="T3" fmla="*/ 0 h 16"/>
                <a:gd name="T4" fmla="*/ 2 w 15"/>
                <a:gd name="T5" fmla="*/ 1 h 16"/>
                <a:gd name="T6" fmla="*/ 0 w 15"/>
                <a:gd name="T7" fmla="*/ 13 h 16"/>
                <a:gd name="T8" fmla="*/ 15 w 15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5" y="16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5"/>
                    <a:pt x="1" y="9"/>
                    <a:pt x="0" y="13"/>
                  </a:cubicBezTo>
                  <a:lnTo>
                    <a:pt x="15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09" name="Freeform 22">
              <a:extLst>
                <a:ext uri="{FF2B5EF4-FFF2-40B4-BE49-F238E27FC236}">
                  <a16:creationId xmlns:a16="http://schemas.microsoft.com/office/drawing/2014/main" id="{AF15F443-0198-4D8F-BB19-EC44E5596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" y="2273"/>
              <a:ext cx="6" cy="6"/>
            </a:xfrm>
            <a:custGeom>
              <a:avLst/>
              <a:gdLst>
                <a:gd name="T0" fmla="*/ 0 w 19"/>
                <a:gd name="T1" fmla="*/ 5 h 18"/>
                <a:gd name="T2" fmla="*/ 8 w 19"/>
                <a:gd name="T3" fmla="*/ 18 h 18"/>
                <a:gd name="T4" fmla="*/ 19 w 19"/>
                <a:gd name="T5" fmla="*/ 11 h 18"/>
                <a:gd name="T6" fmla="*/ 15 w 19"/>
                <a:gd name="T7" fmla="*/ 0 h 18"/>
                <a:gd name="T8" fmla="*/ 0 w 19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0" y="5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7" y="7"/>
                    <a:pt x="16" y="3"/>
                    <a:pt x="15" y="0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8FAFDC02-CF64-430C-94F8-A79F3A434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" y="2273"/>
              <a:ext cx="6" cy="6"/>
            </a:xfrm>
            <a:custGeom>
              <a:avLst/>
              <a:gdLst>
                <a:gd name="T0" fmla="*/ 18 w 18"/>
                <a:gd name="T1" fmla="*/ 5 h 18"/>
                <a:gd name="T2" fmla="*/ 4 w 18"/>
                <a:gd name="T3" fmla="*/ 0 h 18"/>
                <a:gd name="T4" fmla="*/ 0 w 18"/>
                <a:gd name="T5" fmla="*/ 11 h 18"/>
                <a:gd name="T6" fmla="*/ 10 w 18"/>
                <a:gd name="T7" fmla="*/ 18 h 18"/>
                <a:gd name="T8" fmla="*/ 18 w 18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5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7"/>
                    <a:pt x="0" y="11"/>
                  </a:cubicBezTo>
                  <a:cubicBezTo>
                    <a:pt x="10" y="18"/>
                    <a:pt x="10" y="18"/>
                    <a:pt x="10" y="18"/>
                  </a:cubicBezTo>
                  <a:lnTo>
                    <a:pt x="18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567AD156-E5F2-46AF-8923-454D680C8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" y="2590"/>
              <a:ext cx="6" cy="4"/>
            </a:xfrm>
            <a:custGeom>
              <a:avLst/>
              <a:gdLst>
                <a:gd name="T0" fmla="*/ 0 w 16"/>
                <a:gd name="T1" fmla="*/ 0 h 15"/>
                <a:gd name="T2" fmla="*/ 3 w 16"/>
                <a:gd name="T3" fmla="*/ 15 h 15"/>
                <a:gd name="T4" fmla="*/ 15 w 16"/>
                <a:gd name="T5" fmla="*/ 13 h 15"/>
                <a:gd name="T6" fmla="*/ 16 w 16"/>
                <a:gd name="T7" fmla="*/ 1 h 15"/>
                <a:gd name="T8" fmla="*/ 0 w 16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5">
                  <a:moveTo>
                    <a:pt x="0" y="0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7" y="15"/>
                    <a:pt x="11" y="14"/>
                    <a:pt x="15" y="13"/>
                  </a:cubicBezTo>
                  <a:cubicBezTo>
                    <a:pt x="16" y="1"/>
                    <a:pt x="16" y="1"/>
                    <a:pt x="16" y="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442A12D0-58C7-4AB5-B4CB-E5E593AB2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" y="2506"/>
              <a:ext cx="6" cy="7"/>
            </a:xfrm>
            <a:custGeom>
              <a:avLst/>
              <a:gdLst>
                <a:gd name="T0" fmla="*/ 8 w 19"/>
                <a:gd name="T1" fmla="*/ 0 h 20"/>
                <a:gd name="T2" fmla="*/ 0 w 19"/>
                <a:gd name="T3" fmla="*/ 14 h 20"/>
                <a:gd name="T4" fmla="*/ 11 w 19"/>
                <a:gd name="T5" fmla="*/ 20 h 20"/>
                <a:gd name="T6" fmla="*/ 19 w 19"/>
                <a:gd name="T7" fmla="*/ 10 h 20"/>
                <a:gd name="T8" fmla="*/ 8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8" y="0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4" y="16"/>
                    <a:pt x="17" y="13"/>
                    <a:pt x="19" y="10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A3FB3BDF-5EA5-48CC-8C8E-580D353FA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" y="2578"/>
              <a:ext cx="6" cy="5"/>
            </a:xfrm>
            <a:custGeom>
              <a:avLst/>
              <a:gdLst>
                <a:gd name="T0" fmla="*/ 5 w 18"/>
                <a:gd name="T1" fmla="*/ 0 h 18"/>
                <a:gd name="T2" fmla="*/ 0 w 18"/>
                <a:gd name="T3" fmla="*/ 14 h 18"/>
                <a:gd name="T4" fmla="*/ 12 w 18"/>
                <a:gd name="T5" fmla="*/ 18 h 18"/>
                <a:gd name="T6" fmla="*/ 18 w 18"/>
                <a:gd name="T7" fmla="*/ 8 h 18"/>
                <a:gd name="T8" fmla="*/ 5 w 18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5" y="0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4" y="16"/>
                    <a:pt x="8" y="17"/>
                    <a:pt x="12" y="18"/>
                  </a:cubicBezTo>
                  <a:cubicBezTo>
                    <a:pt x="18" y="8"/>
                    <a:pt x="18" y="8"/>
                    <a:pt x="18" y="8"/>
                  </a:cubicBez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EA9FE17F-07A2-4240-9316-18F749948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" y="2537"/>
              <a:ext cx="6" cy="6"/>
            </a:xfrm>
            <a:custGeom>
              <a:avLst/>
              <a:gdLst>
                <a:gd name="T0" fmla="*/ 20 w 20"/>
                <a:gd name="T1" fmla="*/ 7 h 19"/>
                <a:gd name="T2" fmla="*/ 6 w 20"/>
                <a:gd name="T3" fmla="*/ 0 h 19"/>
                <a:gd name="T4" fmla="*/ 0 w 20"/>
                <a:gd name="T5" fmla="*/ 11 h 19"/>
                <a:gd name="T6" fmla="*/ 10 w 20"/>
                <a:gd name="T7" fmla="*/ 19 h 19"/>
                <a:gd name="T8" fmla="*/ 20 w 20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9">
                  <a:moveTo>
                    <a:pt x="20" y="7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3"/>
                    <a:pt x="7" y="16"/>
                    <a:pt x="10" y="19"/>
                  </a:cubicBezTo>
                  <a:lnTo>
                    <a:pt x="2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B6688BB5-3925-4CDE-8A07-79DB7BF5B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" y="2176"/>
              <a:ext cx="591" cy="476"/>
            </a:xfrm>
            <a:custGeom>
              <a:avLst/>
              <a:gdLst>
                <a:gd name="T0" fmla="*/ 1646 w 1824"/>
                <a:gd name="T1" fmla="*/ 684 h 1477"/>
                <a:gd name="T2" fmla="*/ 1824 w 1824"/>
                <a:gd name="T3" fmla="*/ 440 h 1477"/>
                <a:gd name="T4" fmla="*/ 1630 w 1824"/>
                <a:gd name="T5" fmla="*/ 448 h 1477"/>
                <a:gd name="T6" fmla="*/ 1612 w 1824"/>
                <a:gd name="T7" fmla="*/ 313 h 1477"/>
                <a:gd name="T8" fmla="*/ 1608 w 1824"/>
                <a:gd name="T9" fmla="*/ 302 h 1477"/>
                <a:gd name="T10" fmla="*/ 1639 w 1824"/>
                <a:gd name="T11" fmla="*/ 0 h 1477"/>
                <a:gd name="T12" fmla="*/ 1627 w 1824"/>
                <a:gd name="T13" fmla="*/ 41 h 1477"/>
                <a:gd name="T14" fmla="*/ 1579 w 1824"/>
                <a:gd name="T15" fmla="*/ 312 h 1477"/>
                <a:gd name="T16" fmla="*/ 1793 w 1824"/>
                <a:gd name="T17" fmla="*/ 469 h 1477"/>
                <a:gd name="T18" fmla="*/ 1615 w 1824"/>
                <a:gd name="T19" fmla="*/ 680 h 1477"/>
                <a:gd name="T20" fmla="*/ 1723 w 1824"/>
                <a:gd name="T21" fmla="*/ 923 h 1477"/>
                <a:gd name="T22" fmla="*/ 1464 w 1824"/>
                <a:gd name="T23" fmla="*/ 1016 h 1477"/>
                <a:gd name="T24" fmla="*/ 1436 w 1824"/>
                <a:gd name="T25" fmla="*/ 1280 h 1477"/>
                <a:gd name="T26" fmla="*/ 1165 w 1824"/>
                <a:gd name="T27" fmla="*/ 1231 h 1477"/>
                <a:gd name="T28" fmla="*/ 1008 w 1824"/>
                <a:gd name="T29" fmla="*/ 1446 h 1477"/>
                <a:gd name="T30" fmla="*/ 797 w 1824"/>
                <a:gd name="T31" fmla="*/ 1268 h 1477"/>
                <a:gd name="T32" fmla="*/ 555 w 1824"/>
                <a:gd name="T33" fmla="*/ 1376 h 1477"/>
                <a:gd name="T34" fmla="*/ 461 w 1824"/>
                <a:gd name="T35" fmla="*/ 1116 h 1477"/>
                <a:gd name="T36" fmla="*/ 197 w 1824"/>
                <a:gd name="T37" fmla="*/ 1088 h 1477"/>
                <a:gd name="T38" fmla="*/ 246 w 1824"/>
                <a:gd name="T39" fmla="*/ 817 h 1477"/>
                <a:gd name="T40" fmla="*/ 31 w 1824"/>
                <a:gd name="T41" fmla="*/ 660 h 1477"/>
                <a:gd name="T42" fmla="*/ 209 w 1824"/>
                <a:gd name="T43" fmla="*/ 450 h 1477"/>
                <a:gd name="T44" fmla="*/ 101 w 1824"/>
                <a:gd name="T45" fmla="*/ 207 h 1477"/>
                <a:gd name="T46" fmla="*/ 258 w 1824"/>
                <a:gd name="T47" fmla="*/ 39 h 1477"/>
                <a:gd name="T48" fmla="*/ 213 w 1824"/>
                <a:gd name="T49" fmla="*/ 313 h 1477"/>
                <a:gd name="T50" fmla="*/ 223 w 1824"/>
                <a:gd name="T51" fmla="*/ 320 h 1477"/>
                <a:gd name="T52" fmla="*/ 193 w 1824"/>
                <a:gd name="T53" fmla="*/ 432 h 1477"/>
                <a:gd name="T54" fmla="*/ 181 w 1824"/>
                <a:gd name="T55" fmla="*/ 433 h 1477"/>
                <a:gd name="T56" fmla="*/ 181 w 1824"/>
                <a:gd name="T57" fmla="*/ 697 h 1477"/>
                <a:gd name="T58" fmla="*/ 193 w 1824"/>
                <a:gd name="T59" fmla="*/ 697 h 1477"/>
                <a:gd name="T60" fmla="*/ 223 w 1824"/>
                <a:gd name="T61" fmla="*/ 810 h 1477"/>
                <a:gd name="T62" fmla="*/ 213 w 1824"/>
                <a:gd name="T63" fmla="*/ 816 h 1477"/>
                <a:gd name="T64" fmla="*/ 345 w 1824"/>
                <a:gd name="T65" fmla="*/ 1045 h 1477"/>
                <a:gd name="T66" fmla="*/ 356 w 1824"/>
                <a:gd name="T67" fmla="*/ 1039 h 1477"/>
                <a:gd name="T68" fmla="*/ 438 w 1824"/>
                <a:gd name="T69" fmla="*/ 1121 h 1477"/>
                <a:gd name="T70" fmla="*/ 432 w 1824"/>
                <a:gd name="T71" fmla="*/ 1132 h 1477"/>
                <a:gd name="T72" fmla="*/ 661 w 1824"/>
                <a:gd name="T73" fmla="*/ 1264 h 1477"/>
                <a:gd name="T74" fmla="*/ 667 w 1824"/>
                <a:gd name="T75" fmla="*/ 1254 h 1477"/>
                <a:gd name="T76" fmla="*/ 780 w 1824"/>
                <a:gd name="T77" fmla="*/ 1284 h 1477"/>
                <a:gd name="T78" fmla="*/ 780 w 1824"/>
                <a:gd name="T79" fmla="*/ 1296 h 1477"/>
                <a:gd name="T80" fmla="*/ 1044 w 1824"/>
                <a:gd name="T81" fmla="*/ 1296 h 1477"/>
                <a:gd name="T82" fmla="*/ 1045 w 1824"/>
                <a:gd name="T83" fmla="*/ 1284 h 1477"/>
                <a:gd name="T84" fmla="*/ 1157 w 1824"/>
                <a:gd name="T85" fmla="*/ 1254 h 1477"/>
                <a:gd name="T86" fmla="*/ 1164 w 1824"/>
                <a:gd name="T87" fmla="*/ 1264 h 1477"/>
                <a:gd name="T88" fmla="*/ 1392 w 1824"/>
                <a:gd name="T89" fmla="*/ 1132 h 1477"/>
                <a:gd name="T90" fmla="*/ 1386 w 1824"/>
                <a:gd name="T91" fmla="*/ 1121 h 1477"/>
                <a:gd name="T92" fmla="*/ 1468 w 1824"/>
                <a:gd name="T93" fmla="*/ 1039 h 1477"/>
                <a:gd name="T94" fmla="*/ 1479 w 1824"/>
                <a:gd name="T95" fmla="*/ 1045 h 1477"/>
                <a:gd name="T96" fmla="*/ 1612 w 1824"/>
                <a:gd name="T97" fmla="*/ 816 h 1477"/>
                <a:gd name="T98" fmla="*/ 1601 w 1824"/>
                <a:gd name="T99" fmla="*/ 810 h 1477"/>
                <a:gd name="T100" fmla="*/ 1631 w 1824"/>
                <a:gd name="T101" fmla="*/ 697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24" h="1477">
                  <a:moveTo>
                    <a:pt x="1631" y="697"/>
                  </a:moveTo>
                  <a:cubicBezTo>
                    <a:pt x="1630" y="682"/>
                    <a:pt x="1630" y="682"/>
                    <a:pt x="1630" y="682"/>
                  </a:cubicBezTo>
                  <a:cubicBezTo>
                    <a:pt x="1646" y="684"/>
                    <a:pt x="1646" y="684"/>
                    <a:pt x="1646" y="684"/>
                  </a:cubicBezTo>
                  <a:cubicBezTo>
                    <a:pt x="1645" y="689"/>
                    <a:pt x="1644" y="693"/>
                    <a:pt x="1643" y="697"/>
                  </a:cubicBezTo>
                  <a:cubicBezTo>
                    <a:pt x="1824" y="690"/>
                    <a:pt x="1824" y="690"/>
                    <a:pt x="1824" y="690"/>
                  </a:cubicBezTo>
                  <a:cubicBezTo>
                    <a:pt x="1824" y="440"/>
                    <a:pt x="1824" y="440"/>
                    <a:pt x="1824" y="440"/>
                  </a:cubicBezTo>
                  <a:cubicBezTo>
                    <a:pt x="1643" y="433"/>
                    <a:pt x="1643" y="433"/>
                    <a:pt x="1643" y="433"/>
                  </a:cubicBezTo>
                  <a:cubicBezTo>
                    <a:pt x="1644" y="437"/>
                    <a:pt x="1645" y="441"/>
                    <a:pt x="1646" y="445"/>
                  </a:cubicBezTo>
                  <a:cubicBezTo>
                    <a:pt x="1630" y="448"/>
                    <a:pt x="1630" y="448"/>
                    <a:pt x="1630" y="448"/>
                  </a:cubicBezTo>
                  <a:cubicBezTo>
                    <a:pt x="1631" y="432"/>
                    <a:pt x="1631" y="432"/>
                    <a:pt x="1631" y="432"/>
                  </a:cubicBezTo>
                  <a:cubicBezTo>
                    <a:pt x="1643" y="433"/>
                    <a:pt x="1643" y="433"/>
                    <a:pt x="1643" y="433"/>
                  </a:cubicBezTo>
                  <a:cubicBezTo>
                    <a:pt x="1636" y="392"/>
                    <a:pt x="1625" y="352"/>
                    <a:pt x="1612" y="313"/>
                  </a:cubicBezTo>
                  <a:cubicBezTo>
                    <a:pt x="1601" y="320"/>
                    <a:pt x="1601" y="320"/>
                    <a:pt x="1601" y="320"/>
                  </a:cubicBezTo>
                  <a:cubicBezTo>
                    <a:pt x="1593" y="307"/>
                    <a:pt x="1593" y="307"/>
                    <a:pt x="1593" y="307"/>
                  </a:cubicBezTo>
                  <a:cubicBezTo>
                    <a:pt x="1608" y="302"/>
                    <a:pt x="1608" y="302"/>
                    <a:pt x="1608" y="302"/>
                  </a:cubicBezTo>
                  <a:cubicBezTo>
                    <a:pt x="1609" y="305"/>
                    <a:pt x="1610" y="309"/>
                    <a:pt x="1612" y="313"/>
                  </a:cubicBezTo>
                  <a:cubicBezTo>
                    <a:pt x="1764" y="217"/>
                    <a:pt x="1764" y="217"/>
                    <a:pt x="1764" y="217"/>
                  </a:cubicBezTo>
                  <a:cubicBezTo>
                    <a:pt x="1639" y="0"/>
                    <a:pt x="1639" y="0"/>
                    <a:pt x="1639" y="0"/>
                  </a:cubicBezTo>
                  <a:cubicBezTo>
                    <a:pt x="1567" y="39"/>
                    <a:pt x="1567" y="39"/>
                    <a:pt x="1567" y="39"/>
                  </a:cubicBezTo>
                  <a:cubicBezTo>
                    <a:pt x="1564" y="75"/>
                    <a:pt x="1564" y="75"/>
                    <a:pt x="1564" y="75"/>
                  </a:cubicBezTo>
                  <a:cubicBezTo>
                    <a:pt x="1627" y="41"/>
                    <a:pt x="1627" y="41"/>
                    <a:pt x="1627" y="41"/>
                  </a:cubicBezTo>
                  <a:cubicBezTo>
                    <a:pt x="1723" y="207"/>
                    <a:pt x="1723" y="207"/>
                    <a:pt x="1723" y="207"/>
                  </a:cubicBezTo>
                  <a:cubicBezTo>
                    <a:pt x="1574" y="301"/>
                    <a:pt x="1574" y="301"/>
                    <a:pt x="1574" y="301"/>
                  </a:cubicBezTo>
                  <a:cubicBezTo>
                    <a:pt x="1579" y="312"/>
                    <a:pt x="1579" y="312"/>
                    <a:pt x="1579" y="312"/>
                  </a:cubicBezTo>
                  <a:cubicBezTo>
                    <a:pt x="1595" y="356"/>
                    <a:pt x="1608" y="402"/>
                    <a:pt x="1615" y="450"/>
                  </a:cubicBezTo>
                  <a:cubicBezTo>
                    <a:pt x="1617" y="462"/>
                    <a:pt x="1617" y="462"/>
                    <a:pt x="1617" y="462"/>
                  </a:cubicBezTo>
                  <a:cubicBezTo>
                    <a:pt x="1793" y="469"/>
                    <a:pt x="1793" y="469"/>
                    <a:pt x="1793" y="469"/>
                  </a:cubicBezTo>
                  <a:cubicBezTo>
                    <a:pt x="1793" y="660"/>
                    <a:pt x="1793" y="660"/>
                    <a:pt x="1793" y="660"/>
                  </a:cubicBezTo>
                  <a:cubicBezTo>
                    <a:pt x="1617" y="667"/>
                    <a:pt x="1617" y="667"/>
                    <a:pt x="1617" y="667"/>
                  </a:cubicBezTo>
                  <a:cubicBezTo>
                    <a:pt x="1615" y="680"/>
                    <a:pt x="1615" y="680"/>
                    <a:pt x="1615" y="680"/>
                  </a:cubicBezTo>
                  <a:cubicBezTo>
                    <a:pt x="1608" y="727"/>
                    <a:pt x="1595" y="773"/>
                    <a:pt x="1579" y="817"/>
                  </a:cubicBezTo>
                  <a:cubicBezTo>
                    <a:pt x="1574" y="829"/>
                    <a:pt x="1574" y="829"/>
                    <a:pt x="1574" y="829"/>
                  </a:cubicBezTo>
                  <a:cubicBezTo>
                    <a:pt x="1723" y="923"/>
                    <a:pt x="1723" y="923"/>
                    <a:pt x="1723" y="923"/>
                  </a:cubicBezTo>
                  <a:cubicBezTo>
                    <a:pt x="1627" y="1088"/>
                    <a:pt x="1627" y="1088"/>
                    <a:pt x="1627" y="1088"/>
                  </a:cubicBezTo>
                  <a:cubicBezTo>
                    <a:pt x="1472" y="1006"/>
                    <a:pt x="1472" y="1006"/>
                    <a:pt x="1472" y="1006"/>
                  </a:cubicBezTo>
                  <a:cubicBezTo>
                    <a:pt x="1464" y="1016"/>
                    <a:pt x="1464" y="1016"/>
                    <a:pt x="1464" y="1016"/>
                  </a:cubicBezTo>
                  <a:cubicBezTo>
                    <a:pt x="1434" y="1052"/>
                    <a:pt x="1400" y="1086"/>
                    <a:pt x="1363" y="1116"/>
                  </a:cubicBezTo>
                  <a:cubicBezTo>
                    <a:pt x="1353" y="1124"/>
                    <a:pt x="1353" y="1124"/>
                    <a:pt x="1353" y="1124"/>
                  </a:cubicBezTo>
                  <a:cubicBezTo>
                    <a:pt x="1436" y="1280"/>
                    <a:pt x="1436" y="1280"/>
                    <a:pt x="1436" y="1280"/>
                  </a:cubicBezTo>
                  <a:cubicBezTo>
                    <a:pt x="1270" y="1376"/>
                    <a:pt x="1270" y="1376"/>
                    <a:pt x="1270" y="1376"/>
                  </a:cubicBezTo>
                  <a:cubicBezTo>
                    <a:pt x="1176" y="1227"/>
                    <a:pt x="1176" y="1227"/>
                    <a:pt x="1176" y="1227"/>
                  </a:cubicBezTo>
                  <a:cubicBezTo>
                    <a:pt x="1165" y="1231"/>
                    <a:pt x="1165" y="1231"/>
                    <a:pt x="1165" y="1231"/>
                  </a:cubicBezTo>
                  <a:cubicBezTo>
                    <a:pt x="1121" y="1248"/>
                    <a:pt x="1075" y="1260"/>
                    <a:pt x="1027" y="1268"/>
                  </a:cubicBezTo>
                  <a:cubicBezTo>
                    <a:pt x="1015" y="1270"/>
                    <a:pt x="1015" y="1270"/>
                    <a:pt x="1015" y="1270"/>
                  </a:cubicBezTo>
                  <a:cubicBezTo>
                    <a:pt x="1008" y="1446"/>
                    <a:pt x="1008" y="1446"/>
                    <a:pt x="1008" y="1446"/>
                  </a:cubicBezTo>
                  <a:cubicBezTo>
                    <a:pt x="817" y="1446"/>
                    <a:pt x="817" y="1446"/>
                    <a:pt x="817" y="1446"/>
                  </a:cubicBezTo>
                  <a:cubicBezTo>
                    <a:pt x="810" y="1270"/>
                    <a:pt x="810" y="1270"/>
                    <a:pt x="810" y="1270"/>
                  </a:cubicBezTo>
                  <a:cubicBezTo>
                    <a:pt x="797" y="1268"/>
                    <a:pt x="797" y="1268"/>
                    <a:pt x="797" y="1268"/>
                  </a:cubicBezTo>
                  <a:cubicBezTo>
                    <a:pt x="750" y="1260"/>
                    <a:pt x="704" y="1248"/>
                    <a:pt x="660" y="1231"/>
                  </a:cubicBezTo>
                  <a:cubicBezTo>
                    <a:pt x="648" y="1227"/>
                    <a:pt x="648" y="1227"/>
                    <a:pt x="648" y="1227"/>
                  </a:cubicBezTo>
                  <a:cubicBezTo>
                    <a:pt x="555" y="1376"/>
                    <a:pt x="555" y="1376"/>
                    <a:pt x="555" y="1376"/>
                  </a:cubicBezTo>
                  <a:cubicBezTo>
                    <a:pt x="389" y="1280"/>
                    <a:pt x="389" y="1280"/>
                    <a:pt x="389" y="1280"/>
                  </a:cubicBezTo>
                  <a:cubicBezTo>
                    <a:pt x="471" y="1124"/>
                    <a:pt x="471" y="1124"/>
                    <a:pt x="471" y="1124"/>
                  </a:cubicBezTo>
                  <a:cubicBezTo>
                    <a:pt x="461" y="1116"/>
                    <a:pt x="461" y="1116"/>
                    <a:pt x="461" y="1116"/>
                  </a:cubicBezTo>
                  <a:cubicBezTo>
                    <a:pt x="425" y="1086"/>
                    <a:pt x="391" y="1052"/>
                    <a:pt x="361" y="1016"/>
                  </a:cubicBezTo>
                  <a:cubicBezTo>
                    <a:pt x="353" y="1006"/>
                    <a:pt x="353" y="1006"/>
                    <a:pt x="353" y="1006"/>
                  </a:cubicBezTo>
                  <a:cubicBezTo>
                    <a:pt x="197" y="1088"/>
                    <a:pt x="197" y="1088"/>
                    <a:pt x="197" y="1088"/>
                  </a:cubicBezTo>
                  <a:cubicBezTo>
                    <a:pt x="101" y="923"/>
                    <a:pt x="101" y="923"/>
                    <a:pt x="101" y="923"/>
                  </a:cubicBezTo>
                  <a:cubicBezTo>
                    <a:pt x="250" y="829"/>
                    <a:pt x="250" y="829"/>
                    <a:pt x="250" y="829"/>
                  </a:cubicBezTo>
                  <a:cubicBezTo>
                    <a:pt x="246" y="817"/>
                    <a:pt x="246" y="817"/>
                    <a:pt x="246" y="817"/>
                  </a:cubicBezTo>
                  <a:cubicBezTo>
                    <a:pt x="229" y="773"/>
                    <a:pt x="217" y="727"/>
                    <a:pt x="209" y="680"/>
                  </a:cubicBezTo>
                  <a:cubicBezTo>
                    <a:pt x="207" y="667"/>
                    <a:pt x="207" y="667"/>
                    <a:pt x="207" y="667"/>
                  </a:cubicBezTo>
                  <a:cubicBezTo>
                    <a:pt x="31" y="660"/>
                    <a:pt x="31" y="660"/>
                    <a:pt x="31" y="660"/>
                  </a:cubicBezTo>
                  <a:cubicBezTo>
                    <a:pt x="31" y="469"/>
                    <a:pt x="31" y="469"/>
                    <a:pt x="31" y="469"/>
                  </a:cubicBezTo>
                  <a:cubicBezTo>
                    <a:pt x="207" y="462"/>
                    <a:pt x="207" y="462"/>
                    <a:pt x="207" y="462"/>
                  </a:cubicBezTo>
                  <a:cubicBezTo>
                    <a:pt x="209" y="450"/>
                    <a:pt x="209" y="450"/>
                    <a:pt x="209" y="450"/>
                  </a:cubicBezTo>
                  <a:cubicBezTo>
                    <a:pt x="217" y="402"/>
                    <a:pt x="229" y="356"/>
                    <a:pt x="246" y="312"/>
                  </a:cubicBezTo>
                  <a:cubicBezTo>
                    <a:pt x="250" y="301"/>
                    <a:pt x="250" y="301"/>
                    <a:pt x="250" y="301"/>
                  </a:cubicBezTo>
                  <a:cubicBezTo>
                    <a:pt x="101" y="207"/>
                    <a:pt x="101" y="207"/>
                    <a:pt x="101" y="207"/>
                  </a:cubicBezTo>
                  <a:cubicBezTo>
                    <a:pt x="197" y="41"/>
                    <a:pt x="197" y="41"/>
                    <a:pt x="197" y="41"/>
                  </a:cubicBezTo>
                  <a:cubicBezTo>
                    <a:pt x="261" y="75"/>
                    <a:pt x="261" y="75"/>
                    <a:pt x="261" y="75"/>
                  </a:cubicBezTo>
                  <a:cubicBezTo>
                    <a:pt x="258" y="39"/>
                    <a:pt x="258" y="39"/>
                    <a:pt x="258" y="39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60" y="217"/>
                    <a:pt x="60" y="217"/>
                    <a:pt x="60" y="217"/>
                  </a:cubicBezTo>
                  <a:cubicBezTo>
                    <a:pt x="213" y="313"/>
                    <a:pt x="213" y="313"/>
                    <a:pt x="213" y="313"/>
                  </a:cubicBezTo>
                  <a:cubicBezTo>
                    <a:pt x="214" y="309"/>
                    <a:pt x="215" y="305"/>
                    <a:pt x="217" y="302"/>
                  </a:cubicBezTo>
                  <a:cubicBezTo>
                    <a:pt x="231" y="307"/>
                    <a:pt x="231" y="307"/>
                    <a:pt x="231" y="307"/>
                  </a:cubicBezTo>
                  <a:cubicBezTo>
                    <a:pt x="223" y="320"/>
                    <a:pt x="223" y="320"/>
                    <a:pt x="223" y="320"/>
                  </a:cubicBezTo>
                  <a:cubicBezTo>
                    <a:pt x="213" y="313"/>
                    <a:pt x="213" y="313"/>
                    <a:pt x="213" y="313"/>
                  </a:cubicBezTo>
                  <a:cubicBezTo>
                    <a:pt x="199" y="352"/>
                    <a:pt x="188" y="392"/>
                    <a:pt x="181" y="433"/>
                  </a:cubicBezTo>
                  <a:cubicBezTo>
                    <a:pt x="193" y="432"/>
                    <a:pt x="193" y="432"/>
                    <a:pt x="193" y="432"/>
                  </a:cubicBezTo>
                  <a:cubicBezTo>
                    <a:pt x="194" y="448"/>
                    <a:pt x="194" y="448"/>
                    <a:pt x="194" y="448"/>
                  </a:cubicBezTo>
                  <a:cubicBezTo>
                    <a:pt x="179" y="445"/>
                    <a:pt x="179" y="445"/>
                    <a:pt x="179" y="445"/>
                  </a:cubicBezTo>
                  <a:cubicBezTo>
                    <a:pt x="180" y="441"/>
                    <a:pt x="180" y="437"/>
                    <a:pt x="181" y="433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0" y="690"/>
                    <a:pt x="0" y="690"/>
                    <a:pt x="0" y="690"/>
                  </a:cubicBezTo>
                  <a:cubicBezTo>
                    <a:pt x="181" y="697"/>
                    <a:pt x="181" y="697"/>
                    <a:pt x="181" y="697"/>
                  </a:cubicBezTo>
                  <a:cubicBezTo>
                    <a:pt x="180" y="693"/>
                    <a:pt x="180" y="689"/>
                    <a:pt x="179" y="684"/>
                  </a:cubicBezTo>
                  <a:cubicBezTo>
                    <a:pt x="194" y="682"/>
                    <a:pt x="194" y="682"/>
                    <a:pt x="194" y="682"/>
                  </a:cubicBezTo>
                  <a:cubicBezTo>
                    <a:pt x="193" y="697"/>
                    <a:pt x="193" y="697"/>
                    <a:pt x="193" y="697"/>
                  </a:cubicBezTo>
                  <a:cubicBezTo>
                    <a:pt x="181" y="697"/>
                    <a:pt x="181" y="697"/>
                    <a:pt x="181" y="697"/>
                  </a:cubicBezTo>
                  <a:cubicBezTo>
                    <a:pt x="188" y="738"/>
                    <a:pt x="199" y="778"/>
                    <a:pt x="213" y="816"/>
                  </a:cubicBezTo>
                  <a:cubicBezTo>
                    <a:pt x="223" y="810"/>
                    <a:pt x="223" y="810"/>
                    <a:pt x="223" y="810"/>
                  </a:cubicBezTo>
                  <a:cubicBezTo>
                    <a:pt x="231" y="823"/>
                    <a:pt x="231" y="823"/>
                    <a:pt x="231" y="823"/>
                  </a:cubicBezTo>
                  <a:cubicBezTo>
                    <a:pt x="217" y="828"/>
                    <a:pt x="217" y="828"/>
                    <a:pt x="217" y="828"/>
                  </a:cubicBezTo>
                  <a:cubicBezTo>
                    <a:pt x="215" y="824"/>
                    <a:pt x="214" y="820"/>
                    <a:pt x="213" y="816"/>
                  </a:cubicBezTo>
                  <a:cubicBezTo>
                    <a:pt x="60" y="912"/>
                    <a:pt x="60" y="912"/>
                    <a:pt x="60" y="912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345" y="1045"/>
                    <a:pt x="345" y="1045"/>
                    <a:pt x="345" y="1045"/>
                  </a:cubicBezTo>
                  <a:cubicBezTo>
                    <a:pt x="343" y="1041"/>
                    <a:pt x="340" y="1038"/>
                    <a:pt x="337" y="1035"/>
                  </a:cubicBezTo>
                  <a:cubicBezTo>
                    <a:pt x="349" y="1025"/>
                    <a:pt x="349" y="1025"/>
                    <a:pt x="349" y="1025"/>
                  </a:cubicBezTo>
                  <a:cubicBezTo>
                    <a:pt x="356" y="1039"/>
                    <a:pt x="356" y="1039"/>
                    <a:pt x="356" y="1039"/>
                  </a:cubicBezTo>
                  <a:cubicBezTo>
                    <a:pt x="345" y="1045"/>
                    <a:pt x="345" y="1045"/>
                    <a:pt x="345" y="1045"/>
                  </a:cubicBezTo>
                  <a:cubicBezTo>
                    <a:pt x="372" y="1076"/>
                    <a:pt x="401" y="1105"/>
                    <a:pt x="432" y="1132"/>
                  </a:cubicBezTo>
                  <a:cubicBezTo>
                    <a:pt x="438" y="1121"/>
                    <a:pt x="438" y="1121"/>
                    <a:pt x="438" y="1121"/>
                  </a:cubicBezTo>
                  <a:cubicBezTo>
                    <a:pt x="452" y="1128"/>
                    <a:pt x="452" y="1128"/>
                    <a:pt x="452" y="1128"/>
                  </a:cubicBezTo>
                  <a:cubicBezTo>
                    <a:pt x="442" y="1140"/>
                    <a:pt x="442" y="1140"/>
                    <a:pt x="442" y="1140"/>
                  </a:cubicBezTo>
                  <a:cubicBezTo>
                    <a:pt x="439" y="1137"/>
                    <a:pt x="436" y="1134"/>
                    <a:pt x="432" y="1132"/>
                  </a:cubicBezTo>
                  <a:cubicBezTo>
                    <a:pt x="348" y="1292"/>
                    <a:pt x="348" y="1292"/>
                    <a:pt x="348" y="1292"/>
                  </a:cubicBezTo>
                  <a:cubicBezTo>
                    <a:pt x="565" y="1417"/>
                    <a:pt x="565" y="1417"/>
                    <a:pt x="565" y="1417"/>
                  </a:cubicBezTo>
                  <a:cubicBezTo>
                    <a:pt x="661" y="1264"/>
                    <a:pt x="661" y="1264"/>
                    <a:pt x="661" y="1264"/>
                  </a:cubicBezTo>
                  <a:cubicBezTo>
                    <a:pt x="657" y="1263"/>
                    <a:pt x="653" y="1262"/>
                    <a:pt x="649" y="1260"/>
                  </a:cubicBezTo>
                  <a:cubicBezTo>
                    <a:pt x="654" y="1246"/>
                    <a:pt x="654" y="1246"/>
                    <a:pt x="654" y="1246"/>
                  </a:cubicBezTo>
                  <a:cubicBezTo>
                    <a:pt x="667" y="1254"/>
                    <a:pt x="667" y="1254"/>
                    <a:pt x="667" y="1254"/>
                  </a:cubicBezTo>
                  <a:cubicBezTo>
                    <a:pt x="661" y="1264"/>
                    <a:pt x="661" y="1264"/>
                    <a:pt x="661" y="1264"/>
                  </a:cubicBezTo>
                  <a:cubicBezTo>
                    <a:pt x="699" y="1278"/>
                    <a:pt x="739" y="1289"/>
                    <a:pt x="780" y="1296"/>
                  </a:cubicBezTo>
                  <a:cubicBezTo>
                    <a:pt x="780" y="1284"/>
                    <a:pt x="780" y="1284"/>
                    <a:pt x="780" y="1284"/>
                  </a:cubicBezTo>
                  <a:cubicBezTo>
                    <a:pt x="795" y="1283"/>
                    <a:pt x="795" y="1283"/>
                    <a:pt x="795" y="1283"/>
                  </a:cubicBezTo>
                  <a:cubicBezTo>
                    <a:pt x="793" y="1298"/>
                    <a:pt x="793" y="1298"/>
                    <a:pt x="793" y="1298"/>
                  </a:cubicBezTo>
                  <a:cubicBezTo>
                    <a:pt x="788" y="1298"/>
                    <a:pt x="784" y="1297"/>
                    <a:pt x="780" y="1296"/>
                  </a:cubicBezTo>
                  <a:cubicBezTo>
                    <a:pt x="787" y="1477"/>
                    <a:pt x="787" y="1477"/>
                    <a:pt x="787" y="1477"/>
                  </a:cubicBezTo>
                  <a:cubicBezTo>
                    <a:pt x="1037" y="1477"/>
                    <a:pt x="1037" y="1477"/>
                    <a:pt x="1037" y="1477"/>
                  </a:cubicBezTo>
                  <a:cubicBezTo>
                    <a:pt x="1044" y="1296"/>
                    <a:pt x="1044" y="1296"/>
                    <a:pt x="1044" y="1296"/>
                  </a:cubicBezTo>
                  <a:cubicBezTo>
                    <a:pt x="1040" y="1297"/>
                    <a:pt x="1036" y="1298"/>
                    <a:pt x="1032" y="1298"/>
                  </a:cubicBezTo>
                  <a:cubicBezTo>
                    <a:pt x="1029" y="1283"/>
                    <a:pt x="1029" y="1283"/>
                    <a:pt x="1029" y="1283"/>
                  </a:cubicBezTo>
                  <a:cubicBezTo>
                    <a:pt x="1045" y="1284"/>
                    <a:pt x="1045" y="1284"/>
                    <a:pt x="1045" y="1284"/>
                  </a:cubicBezTo>
                  <a:cubicBezTo>
                    <a:pt x="1044" y="1296"/>
                    <a:pt x="1044" y="1296"/>
                    <a:pt x="1044" y="1296"/>
                  </a:cubicBezTo>
                  <a:cubicBezTo>
                    <a:pt x="1085" y="1289"/>
                    <a:pt x="1125" y="1278"/>
                    <a:pt x="1164" y="1264"/>
                  </a:cubicBezTo>
                  <a:cubicBezTo>
                    <a:pt x="1157" y="1254"/>
                    <a:pt x="1157" y="1254"/>
                    <a:pt x="1157" y="1254"/>
                  </a:cubicBezTo>
                  <a:cubicBezTo>
                    <a:pt x="1170" y="1246"/>
                    <a:pt x="1170" y="1246"/>
                    <a:pt x="1170" y="1246"/>
                  </a:cubicBezTo>
                  <a:cubicBezTo>
                    <a:pt x="1176" y="1260"/>
                    <a:pt x="1176" y="1260"/>
                    <a:pt x="1176" y="1260"/>
                  </a:cubicBezTo>
                  <a:cubicBezTo>
                    <a:pt x="1172" y="1262"/>
                    <a:pt x="1168" y="1263"/>
                    <a:pt x="1164" y="1264"/>
                  </a:cubicBezTo>
                  <a:cubicBezTo>
                    <a:pt x="1260" y="1417"/>
                    <a:pt x="1260" y="1417"/>
                    <a:pt x="1260" y="1417"/>
                  </a:cubicBezTo>
                  <a:cubicBezTo>
                    <a:pt x="1477" y="1292"/>
                    <a:pt x="1477" y="1292"/>
                    <a:pt x="1477" y="1292"/>
                  </a:cubicBezTo>
                  <a:cubicBezTo>
                    <a:pt x="1392" y="1132"/>
                    <a:pt x="1392" y="1132"/>
                    <a:pt x="1392" y="1132"/>
                  </a:cubicBezTo>
                  <a:cubicBezTo>
                    <a:pt x="1389" y="1134"/>
                    <a:pt x="1386" y="1137"/>
                    <a:pt x="1383" y="1140"/>
                  </a:cubicBezTo>
                  <a:cubicBezTo>
                    <a:pt x="1373" y="1128"/>
                    <a:pt x="1373" y="1128"/>
                    <a:pt x="1373" y="1128"/>
                  </a:cubicBezTo>
                  <a:cubicBezTo>
                    <a:pt x="1386" y="1121"/>
                    <a:pt x="1386" y="1121"/>
                    <a:pt x="1386" y="1121"/>
                  </a:cubicBezTo>
                  <a:cubicBezTo>
                    <a:pt x="1392" y="1132"/>
                    <a:pt x="1392" y="1132"/>
                    <a:pt x="1392" y="1132"/>
                  </a:cubicBezTo>
                  <a:cubicBezTo>
                    <a:pt x="1424" y="1105"/>
                    <a:pt x="1453" y="1076"/>
                    <a:pt x="1479" y="1045"/>
                  </a:cubicBezTo>
                  <a:cubicBezTo>
                    <a:pt x="1468" y="1039"/>
                    <a:pt x="1468" y="1039"/>
                    <a:pt x="1468" y="1039"/>
                  </a:cubicBezTo>
                  <a:cubicBezTo>
                    <a:pt x="1476" y="1025"/>
                    <a:pt x="1476" y="1025"/>
                    <a:pt x="1476" y="1025"/>
                  </a:cubicBezTo>
                  <a:cubicBezTo>
                    <a:pt x="1487" y="1035"/>
                    <a:pt x="1487" y="1035"/>
                    <a:pt x="1487" y="1035"/>
                  </a:cubicBezTo>
                  <a:cubicBezTo>
                    <a:pt x="1485" y="1038"/>
                    <a:pt x="1482" y="1041"/>
                    <a:pt x="1479" y="1045"/>
                  </a:cubicBezTo>
                  <a:cubicBezTo>
                    <a:pt x="1639" y="1129"/>
                    <a:pt x="1639" y="1129"/>
                    <a:pt x="1639" y="1129"/>
                  </a:cubicBezTo>
                  <a:cubicBezTo>
                    <a:pt x="1764" y="912"/>
                    <a:pt x="1764" y="912"/>
                    <a:pt x="1764" y="912"/>
                  </a:cubicBezTo>
                  <a:cubicBezTo>
                    <a:pt x="1612" y="816"/>
                    <a:pt x="1612" y="816"/>
                    <a:pt x="1612" y="816"/>
                  </a:cubicBezTo>
                  <a:cubicBezTo>
                    <a:pt x="1610" y="820"/>
                    <a:pt x="1609" y="824"/>
                    <a:pt x="1608" y="828"/>
                  </a:cubicBezTo>
                  <a:cubicBezTo>
                    <a:pt x="1593" y="823"/>
                    <a:pt x="1593" y="823"/>
                    <a:pt x="1593" y="823"/>
                  </a:cubicBezTo>
                  <a:cubicBezTo>
                    <a:pt x="1601" y="810"/>
                    <a:pt x="1601" y="810"/>
                    <a:pt x="1601" y="810"/>
                  </a:cubicBezTo>
                  <a:cubicBezTo>
                    <a:pt x="1612" y="816"/>
                    <a:pt x="1612" y="816"/>
                    <a:pt x="1612" y="816"/>
                  </a:cubicBezTo>
                  <a:cubicBezTo>
                    <a:pt x="1625" y="778"/>
                    <a:pt x="1636" y="738"/>
                    <a:pt x="1643" y="697"/>
                  </a:cubicBezTo>
                  <a:lnTo>
                    <a:pt x="1631" y="6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24A65DE8-D0E1-46CF-8FC3-621B963880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1" y="2173"/>
              <a:ext cx="597" cy="482"/>
            </a:xfrm>
            <a:custGeom>
              <a:avLst/>
              <a:gdLst>
                <a:gd name="T0" fmla="*/ 575 w 1840"/>
                <a:gd name="T1" fmla="*/ 1438 h 1495"/>
                <a:gd name="T2" fmla="*/ 57 w 1840"/>
                <a:gd name="T3" fmla="*/ 920 h 1495"/>
                <a:gd name="T4" fmla="*/ 182 w 1840"/>
                <a:gd name="T5" fmla="*/ 435 h 1495"/>
                <a:gd name="T6" fmla="*/ 278 w 1840"/>
                <a:gd name="T7" fmla="*/ 99 h 1495"/>
                <a:gd name="T8" fmla="*/ 225 w 1840"/>
                <a:gd name="T9" fmla="*/ 461 h 1495"/>
                <a:gd name="T10" fmla="*/ 225 w 1840"/>
                <a:gd name="T11" fmla="*/ 688 h 1495"/>
                <a:gd name="T12" fmla="*/ 363 w 1840"/>
                <a:gd name="T13" fmla="*/ 1006 h 1495"/>
                <a:gd name="T14" fmla="*/ 560 w 1840"/>
                <a:gd name="T15" fmla="*/ 1375 h 1495"/>
                <a:gd name="T16" fmla="*/ 833 w 1840"/>
                <a:gd name="T17" fmla="*/ 1448 h 1495"/>
                <a:gd name="T18" fmla="*/ 1188 w 1840"/>
                <a:gd name="T19" fmla="*/ 1227 h 1495"/>
                <a:gd name="T20" fmla="*/ 1465 w 1840"/>
                <a:gd name="T21" fmla="*/ 1020 h 1495"/>
                <a:gd name="T22" fmla="*/ 1579 w 1840"/>
                <a:gd name="T23" fmla="*/ 824 h 1495"/>
                <a:gd name="T24" fmla="*/ 1618 w 1840"/>
                <a:gd name="T25" fmla="*/ 480 h 1495"/>
                <a:gd name="T26" fmla="*/ 1632 w 1840"/>
                <a:gd name="T27" fmla="*/ 62 h 1495"/>
                <a:gd name="T28" fmla="*/ 1630 w 1840"/>
                <a:gd name="T29" fmla="*/ 327 h 1495"/>
                <a:gd name="T30" fmla="*/ 1630 w 1840"/>
                <a:gd name="T31" fmla="*/ 823 h 1495"/>
                <a:gd name="T32" fmla="*/ 1495 w 1840"/>
                <a:gd name="T33" fmla="*/ 1305 h 1495"/>
                <a:gd name="T34" fmla="*/ 803 w 1840"/>
                <a:gd name="T35" fmla="*/ 1478 h 1495"/>
                <a:gd name="T36" fmla="*/ 1030 w 1840"/>
                <a:gd name="T37" fmla="*/ 1298 h 1495"/>
                <a:gd name="T38" fmla="*/ 799 w 1840"/>
                <a:gd name="T39" fmla="*/ 1316 h 1495"/>
                <a:gd name="T40" fmla="*/ 1474 w 1840"/>
                <a:gd name="T41" fmla="*/ 1299 h 1495"/>
                <a:gd name="T42" fmla="*/ 1454 w 1840"/>
                <a:gd name="T43" fmla="*/ 1293 h 1495"/>
                <a:gd name="T44" fmla="*/ 1184 w 1840"/>
                <a:gd name="T45" fmla="*/ 1279 h 1495"/>
                <a:gd name="T46" fmla="*/ 646 w 1840"/>
                <a:gd name="T47" fmla="*/ 1275 h 1495"/>
                <a:gd name="T48" fmla="*/ 451 w 1840"/>
                <a:gd name="T49" fmla="*/ 1161 h 1495"/>
                <a:gd name="T50" fmla="*/ 780 w 1840"/>
                <a:gd name="T51" fmla="*/ 1296 h 1495"/>
                <a:gd name="T52" fmla="*/ 681 w 1840"/>
                <a:gd name="T53" fmla="*/ 1270 h 1495"/>
                <a:gd name="T54" fmla="*/ 1154 w 1840"/>
                <a:gd name="T55" fmla="*/ 1261 h 1495"/>
                <a:gd name="T56" fmla="*/ 366 w 1840"/>
                <a:gd name="T57" fmla="*/ 1035 h 1495"/>
                <a:gd name="T58" fmla="*/ 1475 w 1840"/>
                <a:gd name="T59" fmla="*/ 1035 h 1495"/>
                <a:gd name="T60" fmla="*/ 1465 w 1840"/>
                <a:gd name="T61" fmla="*/ 1052 h 1495"/>
                <a:gd name="T62" fmla="*/ 1624 w 1840"/>
                <a:gd name="T63" fmla="*/ 839 h 1495"/>
                <a:gd name="T64" fmla="*/ 1639 w 1840"/>
                <a:gd name="T65" fmla="*/ 1109 h 1495"/>
                <a:gd name="T66" fmla="*/ 79 w 1840"/>
                <a:gd name="T67" fmla="*/ 925 h 1495"/>
                <a:gd name="T68" fmla="*/ 349 w 1840"/>
                <a:gd name="T69" fmla="*/ 1032 h 1495"/>
                <a:gd name="T70" fmla="*/ 217 w 1840"/>
                <a:gd name="T71" fmla="*/ 841 h 1495"/>
                <a:gd name="T72" fmla="*/ 1607 w 1840"/>
                <a:gd name="T73" fmla="*/ 808 h 1495"/>
                <a:gd name="T74" fmla="*/ 234 w 1840"/>
                <a:gd name="T75" fmla="*/ 808 h 1495"/>
                <a:gd name="T76" fmla="*/ 225 w 1840"/>
                <a:gd name="T77" fmla="*/ 814 h 1495"/>
                <a:gd name="T78" fmla="*/ 1661 w 1840"/>
                <a:gd name="T79" fmla="*/ 698 h 1495"/>
                <a:gd name="T80" fmla="*/ 1663 w 1840"/>
                <a:gd name="T81" fmla="*/ 462 h 1495"/>
                <a:gd name="T82" fmla="*/ 17 w 1840"/>
                <a:gd name="T83" fmla="*/ 692 h 1495"/>
                <a:gd name="T84" fmla="*/ 31 w 1840"/>
                <a:gd name="T85" fmla="*/ 678 h 1495"/>
                <a:gd name="T86" fmla="*/ 179 w 1840"/>
                <a:gd name="T87" fmla="*/ 451 h 1495"/>
                <a:gd name="T88" fmla="*/ 244 w 1840"/>
                <a:gd name="T89" fmla="*/ 325 h 1495"/>
                <a:gd name="T90" fmla="*/ 1596 w 1840"/>
                <a:gd name="T91" fmla="*/ 325 h 1495"/>
                <a:gd name="T92" fmla="*/ 1607 w 1840"/>
                <a:gd name="T93" fmla="*/ 341 h 1495"/>
                <a:gd name="T94" fmla="*/ 1761 w 1840"/>
                <a:gd name="T95" fmla="*/ 225 h 1495"/>
                <a:gd name="T96" fmla="*/ 1742 w 1840"/>
                <a:gd name="T97" fmla="*/ 220 h 1495"/>
                <a:gd name="T98" fmla="*/ 217 w 1840"/>
                <a:gd name="T99" fmla="*/ 309 h 1495"/>
                <a:gd name="T100" fmla="*/ 259 w 1840"/>
                <a:gd name="T101" fmla="*/ 71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0" h="1495">
                  <a:moveTo>
                    <a:pt x="1053" y="1495"/>
                  </a:moveTo>
                  <a:cubicBezTo>
                    <a:pt x="787" y="1495"/>
                    <a:pt x="787" y="1495"/>
                    <a:pt x="787" y="1495"/>
                  </a:cubicBezTo>
                  <a:cubicBezTo>
                    <a:pt x="780" y="1313"/>
                    <a:pt x="780" y="1313"/>
                    <a:pt x="780" y="1313"/>
                  </a:cubicBezTo>
                  <a:cubicBezTo>
                    <a:pt x="743" y="1306"/>
                    <a:pt x="707" y="1296"/>
                    <a:pt x="672" y="1284"/>
                  </a:cubicBezTo>
                  <a:cubicBezTo>
                    <a:pt x="575" y="1438"/>
                    <a:pt x="575" y="1438"/>
                    <a:pt x="575" y="1438"/>
                  </a:cubicBezTo>
                  <a:cubicBezTo>
                    <a:pt x="345" y="1305"/>
                    <a:pt x="345" y="1305"/>
                    <a:pt x="345" y="1305"/>
                  </a:cubicBezTo>
                  <a:cubicBezTo>
                    <a:pt x="430" y="1144"/>
                    <a:pt x="430" y="1144"/>
                    <a:pt x="430" y="1144"/>
                  </a:cubicBezTo>
                  <a:cubicBezTo>
                    <a:pt x="402" y="1120"/>
                    <a:pt x="376" y="1093"/>
                    <a:pt x="351" y="1065"/>
                  </a:cubicBezTo>
                  <a:cubicBezTo>
                    <a:pt x="190" y="1150"/>
                    <a:pt x="190" y="1150"/>
                    <a:pt x="190" y="1150"/>
                  </a:cubicBezTo>
                  <a:cubicBezTo>
                    <a:pt x="57" y="920"/>
                    <a:pt x="57" y="920"/>
                    <a:pt x="57" y="920"/>
                  </a:cubicBezTo>
                  <a:cubicBezTo>
                    <a:pt x="211" y="823"/>
                    <a:pt x="211" y="823"/>
                    <a:pt x="211" y="823"/>
                  </a:cubicBezTo>
                  <a:cubicBezTo>
                    <a:pt x="199" y="788"/>
                    <a:pt x="189" y="752"/>
                    <a:pt x="182" y="715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0" y="442"/>
                    <a:pt x="0" y="442"/>
                    <a:pt x="0" y="442"/>
                  </a:cubicBezTo>
                  <a:cubicBezTo>
                    <a:pt x="182" y="435"/>
                    <a:pt x="182" y="435"/>
                    <a:pt x="182" y="435"/>
                  </a:cubicBezTo>
                  <a:cubicBezTo>
                    <a:pt x="189" y="398"/>
                    <a:pt x="199" y="362"/>
                    <a:pt x="211" y="327"/>
                  </a:cubicBezTo>
                  <a:cubicBezTo>
                    <a:pt x="57" y="230"/>
                    <a:pt x="57" y="230"/>
                    <a:pt x="57" y="23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273" y="44"/>
                    <a:pt x="273" y="44"/>
                    <a:pt x="273" y="44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120" y="214"/>
                    <a:pt x="120" y="214"/>
                    <a:pt x="120" y="214"/>
                  </a:cubicBezTo>
                  <a:cubicBezTo>
                    <a:pt x="268" y="307"/>
                    <a:pt x="268" y="307"/>
                    <a:pt x="268" y="307"/>
                  </a:cubicBezTo>
                  <a:cubicBezTo>
                    <a:pt x="261" y="325"/>
                    <a:pt x="261" y="325"/>
                    <a:pt x="261" y="325"/>
                  </a:cubicBezTo>
                  <a:cubicBezTo>
                    <a:pt x="245" y="368"/>
                    <a:pt x="233" y="414"/>
                    <a:pt x="225" y="461"/>
                  </a:cubicBezTo>
                  <a:cubicBezTo>
                    <a:pt x="222" y="480"/>
                    <a:pt x="222" y="480"/>
                    <a:pt x="222" y="480"/>
                  </a:cubicBezTo>
                  <a:cubicBezTo>
                    <a:pt x="47" y="487"/>
                    <a:pt x="47" y="487"/>
                    <a:pt x="47" y="487"/>
                  </a:cubicBezTo>
                  <a:cubicBezTo>
                    <a:pt x="47" y="663"/>
                    <a:pt x="47" y="663"/>
                    <a:pt x="47" y="663"/>
                  </a:cubicBezTo>
                  <a:cubicBezTo>
                    <a:pt x="222" y="669"/>
                    <a:pt x="222" y="669"/>
                    <a:pt x="222" y="669"/>
                  </a:cubicBezTo>
                  <a:cubicBezTo>
                    <a:pt x="225" y="688"/>
                    <a:pt x="225" y="688"/>
                    <a:pt x="225" y="688"/>
                  </a:cubicBezTo>
                  <a:cubicBezTo>
                    <a:pt x="233" y="735"/>
                    <a:pt x="245" y="781"/>
                    <a:pt x="261" y="824"/>
                  </a:cubicBezTo>
                  <a:cubicBezTo>
                    <a:pt x="268" y="842"/>
                    <a:pt x="268" y="842"/>
                    <a:pt x="268" y="842"/>
                  </a:cubicBezTo>
                  <a:cubicBezTo>
                    <a:pt x="120" y="935"/>
                    <a:pt x="120" y="935"/>
                    <a:pt x="120" y="935"/>
                  </a:cubicBezTo>
                  <a:cubicBezTo>
                    <a:pt x="208" y="1087"/>
                    <a:pt x="208" y="1087"/>
                    <a:pt x="208" y="1087"/>
                  </a:cubicBezTo>
                  <a:cubicBezTo>
                    <a:pt x="363" y="1006"/>
                    <a:pt x="363" y="1006"/>
                    <a:pt x="363" y="1006"/>
                  </a:cubicBezTo>
                  <a:cubicBezTo>
                    <a:pt x="375" y="1020"/>
                    <a:pt x="375" y="1020"/>
                    <a:pt x="375" y="1020"/>
                  </a:cubicBezTo>
                  <a:cubicBezTo>
                    <a:pt x="405" y="1057"/>
                    <a:pt x="438" y="1090"/>
                    <a:pt x="475" y="1120"/>
                  </a:cubicBezTo>
                  <a:cubicBezTo>
                    <a:pt x="489" y="1132"/>
                    <a:pt x="489" y="1132"/>
                    <a:pt x="489" y="1132"/>
                  </a:cubicBezTo>
                  <a:cubicBezTo>
                    <a:pt x="408" y="1287"/>
                    <a:pt x="408" y="1287"/>
                    <a:pt x="408" y="1287"/>
                  </a:cubicBezTo>
                  <a:cubicBezTo>
                    <a:pt x="560" y="1375"/>
                    <a:pt x="560" y="1375"/>
                    <a:pt x="560" y="1375"/>
                  </a:cubicBezTo>
                  <a:cubicBezTo>
                    <a:pt x="653" y="1227"/>
                    <a:pt x="653" y="1227"/>
                    <a:pt x="653" y="1227"/>
                  </a:cubicBezTo>
                  <a:cubicBezTo>
                    <a:pt x="671" y="1234"/>
                    <a:pt x="671" y="1234"/>
                    <a:pt x="671" y="1234"/>
                  </a:cubicBezTo>
                  <a:cubicBezTo>
                    <a:pt x="714" y="1250"/>
                    <a:pt x="760" y="1262"/>
                    <a:pt x="807" y="1270"/>
                  </a:cubicBezTo>
                  <a:cubicBezTo>
                    <a:pt x="826" y="1273"/>
                    <a:pt x="826" y="1273"/>
                    <a:pt x="826" y="1273"/>
                  </a:cubicBezTo>
                  <a:cubicBezTo>
                    <a:pt x="833" y="1448"/>
                    <a:pt x="833" y="1448"/>
                    <a:pt x="833" y="1448"/>
                  </a:cubicBezTo>
                  <a:cubicBezTo>
                    <a:pt x="1008" y="1448"/>
                    <a:pt x="1008" y="1448"/>
                    <a:pt x="1008" y="1448"/>
                  </a:cubicBezTo>
                  <a:cubicBezTo>
                    <a:pt x="1015" y="1273"/>
                    <a:pt x="1015" y="1273"/>
                    <a:pt x="1015" y="1273"/>
                  </a:cubicBezTo>
                  <a:cubicBezTo>
                    <a:pt x="1034" y="1270"/>
                    <a:pt x="1034" y="1270"/>
                    <a:pt x="1034" y="1270"/>
                  </a:cubicBezTo>
                  <a:cubicBezTo>
                    <a:pt x="1081" y="1262"/>
                    <a:pt x="1127" y="1250"/>
                    <a:pt x="1170" y="1234"/>
                  </a:cubicBezTo>
                  <a:cubicBezTo>
                    <a:pt x="1188" y="1227"/>
                    <a:pt x="1188" y="1227"/>
                    <a:pt x="1188" y="1227"/>
                  </a:cubicBezTo>
                  <a:cubicBezTo>
                    <a:pt x="1281" y="1375"/>
                    <a:pt x="1281" y="1375"/>
                    <a:pt x="1281" y="1375"/>
                  </a:cubicBezTo>
                  <a:cubicBezTo>
                    <a:pt x="1433" y="1287"/>
                    <a:pt x="1433" y="1287"/>
                    <a:pt x="1433" y="1287"/>
                  </a:cubicBezTo>
                  <a:cubicBezTo>
                    <a:pt x="1351" y="1132"/>
                    <a:pt x="1351" y="1132"/>
                    <a:pt x="1351" y="1132"/>
                  </a:cubicBezTo>
                  <a:cubicBezTo>
                    <a:pt x="1366" y="1120"/>
                    <a:pt x="1366" y="1120"/>
                    <a:pt x="1366" y="1120"/>
                  </a:cubicBezTo>
                  <a:cubicBezTo>
                    <a:pt x="1402" y="1090"/>
                    <a:pt x="1436" y="1057"/>
                    <a:pt x="1465" y="1020"/>
                  </a:cubicBezTo>
                  <a:cubicBezTo>
                    <a:pt x="1478" y="1006"/>
                    <a:pt x="1478" y="1006"/>
                    <a:pt x="1478" y="1006"/>
                  </a:cubicBezTo>
                  <a:cubicBezTo>
                    <a:pt x="1632" y="1087"/>
                    <a:pt x="1632" y="1087"/>
                    <a:pt x="1632" y="1087"/>
                  </a:cubicBezTo>
                  <a:cubicBezTo>
                    <a:pt x="1720" y="935"/>
                    <a:pt x="1720" y="935"/>
                    <a:pt x="1720" y="935"/>
                  </a:cubicBezTo>
                  <a:cubicBezTo>
                    <a:pt x="1572" y="842"/>
                    <a:pt x="1572" y="842"/>
                    <a:pt x="1572" y="842"/>
                  </a:cubicBezTo>
                  <a:cubicBezTo>
                    <a:pt x="1579" y="824"/>
                    <a:pt x="1579" y="824"/>
                    <a:pt x="1579" y="824"/>
                  </a:cubicBezTo>
                  <a:cubicBezTo>
                    <a:pt x="1596" y="781"/>
                    <a:pt x="1608" y="735"/>
                    <a:pt x="1615" y="688"/>
                  </a:cubicBezTo>
                  <a:cubicBezTo>
                    <a:pt x="1618" y="669"/>
                    <a:pt x="1618" y="669"/>
                    <a:pt x="1618" y="669"/>
                  </a:cubicBezTo>
                  <a:cubicBezTo>
                    <a:pt x="1793" y="663"/>
                    <a:pt x="1793" y="663"/>
                    <a:pt x="1793" y="663"/>
                  </a:cubicBezTo>
                  <a:cubicBezTo>
                    <a:pt x="1793" y="487"/>
                    <a:pt x="1793" y="487"/>
                    <a:pt x="1793" y="487"/>
                  </a:cubicBezTo>
                  <a:cubicBezTo>
                    <a:pt x="1618" y="480"/>
                    <a:pt x="1618" y="480"/>
                    <a:pt x="1618" y="480"/>
                  </a:cubicBezTo>
                  <a:cubicBezTo>
                    <a:pt x="1615" y="461"/>
                    <a:pt x="1615" y="461"/>
                    <a:pt x="1615" y="461"/>
                  </a:cubicBezTo>
                  <a:cubicBezTo>
                    <a:pt x="1608" y="414"/>
                    <a:pt x="1596" y="369"/>
                    <a:pt x="1579" y="325"/>
                  </a:cubicBezTo>
                  <a:cubicBezTo>
                    <a:pt x="1572" y="307"/>
                    <a:pt x="1572" y="307"/>
                    <a:pt x="1572" y="307"/>
                  </a:cubicBezTo>
                  <a:cubicBezTo>
                    <a:pt x="1720" y="214"/>
                    <a:pt x="1720" y="214"/>
                    <a:pt x="1720" y="214"/>
                  </a:cubicBezTo>
                  <a:cubicBezTo>
                    <a:pt x="1632" y="62"/>
                    <a:pt x="1632" y="62"/>
                    <a:pt x="1632" y="62"/>
                  </a:cubicBezTo>
                  <a:cubicBezTo>
                    <a:pt x="1562" y="99"/>
                    <a:pt x="1562" y="99"/>
                    <a:pt x="1562" y="99"/>
                  </a:cubicBezTo>
                  <a:cubicBezTo>
                    <a:pt x="1567" y="44"/>
                    <a:pt x="1567" y="44"/>
                    <a:pt x="1567" y="44"/>
                  </a:cubicBezTo>
                  <a:cubicBezTo>
                    <a:pt x="1650" y="0"/>
                    <a:pt x="1650" y="0"/>
                    <a:pt x="1650" y="0"/>
                  </a:cubicBezTo>
                  <a:cubicBezTo>
                    <a:pt x="1783" y="230"/>
                    <a:pt x="1783" y="230"/>
                    <a:pt x="1783" y="230"/>
                  </a:cubicBezTo>
                  <a:cubicBezTo>
                    <a:pt x="1630" y="327"/>
                    <a:pt x="1630" y="327"/>
                    <a:pt x="1630" y="327"/>
                  </a:cubicBezTo>
                  <a:cubicBezTo>
                    <a:pt x="1642" y="362"/>
                    <a:pt x="1651" y="398"/>
                    <a:pt x="1658" y="435"/>
                  </a:cubicBezTo>
                  <a:cubicBezTo>
                    <a:pt x="1840" y="442"/>
                    <a:pt x="1840" y="442"/>
                    <a:pt x="1840" y="442"/>
                  </a:cubicBezTo>
                  <a:cubicBezTo>
                    <a:pt x="1840" y="708"/>
                    <a:pt x="1840" y="708"/>
                    <a:pt x="1840" y="708"/>
                  </a:cubicBezTo>
                  <a:cubicBezTo>
                    <a:pt x="1658" y="715"/>
                    <a:pt x="1658" y="715"/>
                    <a:pt x="1658" y="715"/>
                  </a:cubicBezTo>
                  <a:cubicBezTo>
                    <a:pt x="1651" y="752"/>
                    <a:pt x="1642" y="788"/>
                    <a:pt x="1630" y="823"/>
                  </a:cubicBezTo>
                  <a:cubicBezTo>
                    <a:pt x="1783" y="920"/>
                    <a:pt x="1783" y="920"/>
                    <a:pt x="1783" y="920"/>
                  </a:cubicBezTo>
                  <a:cubicBezTo>
                    <a:pt x="1650" y="1150"/>
                    <a:pt x="1650" y="1150"/>
                    <a:pt x="1650" y="1150"/>
                  </a:cubicBezTo>
                  <a:cubicBezTo>
                    <a:pt x="1489" y="1065"/>
                    <a:pt x="1489" y="1065"/>
                    <a:pt x="1489" y="1065"/>
                  </a:cubicBezTo>
                  <a:cubicBezTo>
                    <a:pt x="1465" y="1093"/>
                    <a:pt x="1438" y="1120"/>
                    <a:pt x="1410" y="1144"/>
                  </a:cubicBezTo>
                  <a:cubicBezTo>
                    <a:pt x="1495" y="1305"/>
                    <a:pt x="1495" y="1305"/>
                    <a:pt x="1495" y="1305"/>
                  </a:cubicBezTo>
                  <a:cubicBezTo>
                    <a:pt x="1265" y="1438"/>
                    <a:pt x="1265" y="1438"/>
                    <a:pt x="1265" y="1438"/>
                  </a:cubicBezTo>
                  <a:cubicBezTo>
                    <a:pt x="1168" y="1284"/>
                    <a:pt x="1168" y="1284"/>
                    <a:pt x="1168" y="1284"/>
                  </a:cubicBezTo>
                  <a:cubicBezTo>
                    <a:pt x="1133" y="1296"/>
                    <a:pt x="1097" y="1306"/>
                    <a:pt x="1060" y="1313"/>
                  </a:cubicBezTo>
                  <a:lnTo>
                    <a:pt x="1053" y="1495"/>
                  </a:lnTo>
                  <a:close/>
                  <a:moveTo>
                    <a:pt x="803" y="1478"/>
                  </a:moveTo>
                  <a:cubicBezTo>
                    <a:pt x="1038" y="1478"/>
                    <a:pt x="1038" y="1478"/>
                    <a:pt x="1038" y="1478"/>
                  </a:cubicBezTo>
                  <a:cubicBezTo>
                    <a:pt x="1044" y="1316"/>
                    <a:pt x="1044" y="1316"/>
                    <a:pt x="1044" y="1316"/>
                  </a:cubicBezTo>
                  <a:cubicBezTo>
                    <a:pt x="1043" y="1316"/>
                    <a:pt x="1042" y="1316"/>
                    <a:pt x="1041" y="1316"/>
                  </a:cubicBezTo>
                  <a:cubicBezTo>
                    <a:pt x="1033" y="1318"/>
                    <a:pt x="1033" y="1318"/>
                    <a:pt x="1033" y="1318"/>
                  </a:cubicBezTo>
                  <a:cubicBezTo>
                    <a:pt x="1030" y="1298"/>
                    <a:pt x="1030" y="1298"/>
                    <a:pt x="1030" y="1298"/>
                  </a:cubicBezTo>
                  <a:cubicBezTo>
                    <a:pt x="1024" y="1464"/>
                    <a:pt x="1024" y="1464"/>
                    <a:pt x="1024" y="1464"/>
                  </a:cubicBezTo>
                  <a:cubicBezTo>
                    <a:pt x="817" y="1464"/>
                    <a:pt x="817" y="1464"/>
                    <a:pt x="817" y="1464"/>
                  </a:cubicBezTo>
                  <a:cubicBezTo>
                    <a:pt x="810" y="1298"/>
                    <a:pt x="810" y="1298"/>
                    <a:pt x="810" y="1298"/>
                  </a:cubicBezTo>
                  <a:cubicBezTo>
                    <a:pt x="807" y="1318"/>
                    <a:pt x="807" y="1318"/>
                    <a:pt x="807" y="1318"/>
                  </a:cubicBezTo>
                  <a:cubicBezTo>
                    <a:pt x="799" y="1316"/>
                    <a:pt x="799" y="1316"/>
                    <a:pt x="799" y="1316"/>
                  </a:cubicBezTo>
                  <a:cubicBezTo>
                    <a:pt x="798" y="1316"/>
                    <a:pt x="798" y="1316"/>
                    <a:pt x="797" y="1316"/>
                  </a:cubicBezTo>
                  <a:lnTo>
                    <a:pt x="803" y="1478"/>
                  </a:lnTo>
                  <a:close/>
                  <a:moveTo>
                    <a:pt x="1184" y="1279"/>
                  </a:moveTo>
                  <a:cubicBezTo>
                    <a:pt x="1270" y="1416"/>
                    <a:pt x="1270" y="1416"/>
                    <a:pt x="1270" y="1416"/>
                  </a:cubicBezTo>
                  <a:cubicBezTo>
                    <a:pt x="1474" y="1299"/>
                    <a:pt x="1474" y="1299"/>
                    <a:pt x="1474" y="1299"/>
                  </a:cubicBezTo>
                  <a:cubicBezTo>
                    <a:pt x="1398" y="1155"/>
                    <a:pt x="1398" y="1155"/>
                    <a:pt x="1398" y="1155"/>
                  </a:cubicBezTo>
                  <a:cubicBezTo>
                    <a:pt x="1397" y="1155"/>
                    <a:pt x="1396" y="1156"/>
                    <a:pt x="1396" y="1156"/>
                  </a:cubicBezTo>
                  <a:cubicBezTo>
                    <a:pt x="1389" y="1161"/>
                    <a:pt x="1389" y="1161"/>
                    <a:pt x="1389" y="1161"/>
                  </a:cubicBezTo>
                  <a:cubicBezTo>
                    <a:pt x="1377" y="1146"/>
                    <a:pt x="1377" y="1146"/>
                    <a:pt x="1377" y="1146"/>
                  </a:cubicBezTo>
                  <a:cubicBezTo>
                    <a:pt x="1454" y="1293"/>
                    <a:pt x="1454" y="1293"/>
                    <a:pt x="1454" y="1293"/>
                  </a:cubicBezTo>
                  <a:cubicBezTo>
                    <a:pt x="1275" y="1397"/>
                    <a:pt x="1275" y="1397"/>
                    <a:pt x="1275" y="1397"/>
                  </a:cubicBezTo>
                  <a:cubicBezTo>
                    <a:pt x="1187" y="1257"/>
                    <a:pt x="1187" y="1257"/>
                    <a:pt x="1187" y="1257"/>
                  </a:cubicBezTo>
                  <a:cubicBezTo>
                    <a:pt x="1194" y="1275"/>
                    <a:pt x="1194" y="1275"/>
                    <a:pt x="1194" y="1275"/>
                  </a:cubicBezTo>
                  <a:cubicBezTo>
                    <a:pt x="1186" y="1278"/>
                    <a:pt x="1186" y="1278"/>
                    <a:pt x="1186" y="1278"/>
                  </a:cubicBezTo>
                  <a:cubicBezTo>
                    <a:pt x="1186" y="1278"/>
                    <a:pt x="1185" y="1278"/>
                    <a:pt x="1184" y="1279"/>
                  </a:cubicBezTo>
                  <a:close/>
                  <a:moveTo>
                    <a:pt x="367" y="1299"/>
                  </a:moveTo>
                  <a:cubicBezTo>
                    <a:pt x="570" y="1416"/>
                    <a:pt x="570" y="1416"/>
                    <a:pt x="570" y="1416"/>
                  </a:cubicBezTo>
                  <a:cubicBezTo>
                    <a:pt x="656" y="1279"/>
                    <a:pt x="656" y="1279"/>
                    <a:pt x="656" y="1279"/>
                  </a:cubicBezTo>
                  <a:cubicBezTo>
                    <a:pt x="656" y="1278"/>
                    <a:pt x="655" y="1278"/>
                    <a:pt x="654" y="1278"/>
                  </a:cubicBezTo>
                  <a:cubicBezTo>
                    <a:pt x="646" y="1275"/>
                    <a:pt x="646" y="1275"/>
                    <a:pt x="646" y="1275"/>
                  </a:cubicBezTo>
                  <a:cubicBezTo>
                    <a:pt x="653" y="1257"/>
                    <a:pt x="653" y="1257"/>
                    <a:pt x="653" y="1257"/>
                  </a:cubicBezTo>
                  <a:cubicBezTo>
                    <a:pt x="565" y="1397"/>
                    <a:pt x="565" y="1397"/>
                    <a:pt x="565" y="1397"/>
                  </a:cubicBezTo>
                  <a:cubicBezTo>
                    <a:pt x="386" y="1293"/>
                    <a:pt x="386" y="1293"/>
                    <a:pt x="386" y="1293"/>
                  </a:cubicBezTo>
                  <a:cubicBezTo>
                    <a:pt x="463" y="1146"/>
                    <a:pt x="463" y="1146"/>
                    <a:pt x="463" y="1146"/>
                  </a:cubicBezTo>
                  <a:cubicBezTo>
                    <a:pt x="451" y="1161"/>
                    <a:pt x="451" y="1161"/>
                    <a:pt x="451" y="1161"/>
                  </a:cubicBezTo>
                  <a:cubicBezTo>
                    <a:pt x="445" y="1156"/>
                    <a:pt x="445" y="1156"/>
                    <a:pt x="445" y="1156"/>
                  </a:cubicBezTo>
                  <a:cubicBezTo>
                    <a:pt x="444" y="1156"/>
                    <a:pt x="443" y="1155"/>
                    <a:pt x="443" y="1155"/>
                  </a:cubicBezTo>
                  <a:lnTo>
                    <a:pt x="367" y="1299"/>
                  </a:lnTo>
                  <a:close/>
                  <a:moveTo>
                    <a:pt x="681" y="1270"/>
                  </a:moveTo>
                  <a:cubicBezTo>
                    <a:pt x="713" y="1281"/>
                    <a:pt x="746" y="1290"/>
                    <a:pt x="780" y="1296"/>
                  </a:cubicBezTo>
                  <a:cubicBezTo>
                    <a:pt x="779" y="1286"/>
                    <a:pt x="779" y="1286"/>
                    <a:pt x="779" y="1286"/>
                  </a:cubicBezTo>
                  <a:cubicBezTo>
                    <a:pt x="799" y="1285"/>
                    <a:pt x="799" y="1285"/>
                    <a:pt x="799" y="1285"/>
                  </a:cubicBezTo>
                  <a:cubicBezTo>
                    <a:pt x="754" y="1278"/>
                    <a:pt x="711" y="1266"/>
                    <a:pt x="670" y="1251"/>
                  </a:cubicBezTo>
                  <a:cubicBezTo>
                    <a:pt x="687" y="1261"/>
                    <a:pt x="687" y="1261"/>
                    <a:pt x="687" y="1261"/>
                  </a:cubicBezTo>
                  <a:lnTo>
                    <a:pt x="681" y="1270"/>
                  </a:lnTo>
                  <a:close/>
                  <a:moveTo>
                    <a:pt x="1042" y="1285"/>
                  </a:moveTo>
                  <a:cubicBezTo>
                    <a:pt x="1061" y="1286"/>
                    <a:pt x="1061" y="1286"/>
                    <a:pt x="1061" y="1286"/>
                  </a:cubicBezTo>
                  <a:cubicBezTo>
                    <a:pt x="1061" y="1296"/>
                    <a:pt x="1061" y="1296"/>
                    <a:pt x="1061" y="1296"/>
                  </a:cubicBezTo>
                  <a:cubicBezTo>
                    <a:pt x="1095" y="1290"/>
                    <a:pt x="1128" y="1281"/>
                    <a:pt x="1159" y="1270"/>
                  </a:cubicBezTo>
                  <a:cubicBezTo>
                    <a:pt x="1154" y="1261"/>
                    <a:pt x="1154" y="1261"/>
                    <a:pt x="1154" y="1261"/>
                  </a:cubicBezTo>
                  <a:cubicBezTo>
                    <a:pt x="1170" y="1251"/>
                    <a:pt x="1170" y="1251"/>
                    <a:pt x="1170" y="1251"/>
                  </a:cubicBezTo>
                  <a:cubicBezTo>
                    <a:pt x="1129" y="1266"/>
                    <a:pt x="1086" y="1278"/>
                    <a:pt x="1042" y="1285"/>
                  </a:cubicBezTo>
                  <a:close/>
                  <a:moveTo>
                    <a:pt x="443" y="1120"/>
                  </a:moveTo>
                  <a:cubicBezTo>
                    <a:pt x="460" y="1129"/>
                    <a:pt x="460" y="1129"/>
                    <a:pt x="460" y="1129"/>
                  </a:cubicBezTo>
                  <a:cubicBezTo>
                    <a:pt x="426" y="1101"/>
                    <a:pt x="394" y="1069"/>
                    <a:pt x="366" y="1035"/>
                  </a:cubicBezTo>
                  <a:cubicBezTo>
                    <a:pt x="375" y="1052"/>
                    <a:pt x="375" y="1052"/>
                    <a:pt x="375" y="1052"/>
                  </a:cubicBezTo>
                  <a:cubicBezTo>
                    <a:pt x="366" y="1057"/>
                    <a:pt x="366" y="1057"/>
                    <a:pt x="366" y="1057"/>
                  </a:cubicBezTo>
                  <a:cubicBezTo>
                    <a:pt x="388" y="1083"/>
                    <a:pt x="412" y="1107"/>
                    <a:pt x="438" y="1129"/>
                  </a:cubicBezTo>
                  <a:lnTo>
                    <a:pt x="443" y="1120"/>
                  </a:lnTo>
                  <a:close/>
                  <a:moveTo>
                    <a:pt x="1475" y="1035"/>
                  </a:moveTo>
                  <a:cubicBezTo>
                    <a:pt x="1446" y="1069"/>
                    <a:pt x="1415" y="1101"/>
                    <a:pt x="1381" y="1129"/>
                  </a:cubicBezTo>
                  <a:cubicBezTo>
                    <a:pt x="1398" y="1120"/>
                    <a:pt x="1398" y="1120"/>
                    <a:pt x="1398" y="1120"/>
                  </a:cubicBezTo>
                  <a:cubicBezTo>
                    <a:pt x="1403" y="1129"/>
                    <a:pt x="1403" y="1129"/>
                    <a:pt x="1403" y="1129"/>
                  </a:cubicBezTo>
                  <a:cubicBezTo>
                    <a:pt x="1428" y="1107"/>
                    <a:pt x="1452" y="1083"/>
                    <a:pt x="1474" y="1057"/>
                  </a:cubicBezTo>
                  <a:cubicBezTo>
                    <a:pt x="1465" y="1052"/>
                    <a:pt x="1465" y="1052"/>
                    <a:pt x="1465" y="1052"/>
                  </a:cubicBezTo>
                  <a:lnTo>
                    <a:pt x="1475" y="1035"/>
                  </a:lnTo>
                  <a:close/>
                  <a:moveTo>
                    <a:pt x="1500" y="1052"/>
                  </a:moveTo>
                  <a:cubicBezTo>
                    <a:pt x="1644" y="1128"/>
                    <a:pt x="1644" y="1128"/>
                    <a:pt x="1644" y="1128"/>
                  </a:cubicBezTo>
                  <a:cubicBezTo>
                    <a:pt x="1761" y="925"/>
                    <a:pt x="1761" y="925"/>
                    <a:pt x="1761" y="925"/>
                  </a:cubicBezTo>
                  <a:cubicBezTo>
                    <a:pt x="1624" y="839"/>
                    <a:pt x="1624" y="839"/>
                    <a:pt x="1624" y="839"/>
                  </a:cubicBezTo>
                  <a:cubicBezTo>
                    <a:pt x="1624" y="839"/>
                    <a:pt x="1624" y="840"/>
                    <a:pt x="1623" y="841"/>
                  </a:cubicBezTo>
                  <a:cubicBezTo>
                    <a:pt x="1620" y="849"/>
                    <a:pt x="1620" y="849"/>
                    <a:pt x="1620" y="849"/>
                  </a:cubicBezTo>
                  <a:cubicBezTo>
                    <a:pt x="1602" y="842"/>
                    <a:pt x="1602" y="842"/>
                    <a:pt x="1602" y="842"/>
                  </a:cubicBezTo>
                  <a:cubicBezTo>
                    <a:pt x="1742" y="930"/>
                    <a:pt x="1742" y="930"/>
                    <a:pt x="1742" y="930"/>
                  </a:cubicBezTo>
                  <a:cubicBezTo>
                    <a:pt x="1639" y="1109"/>
                    <a:pt x="1639" y="1109"/>
                    <a:pt x="1639" y="1109"/>
                  </a:cubicBezTo>
                  <a:cubicBezTo>
                    <a:pt x="1492" y="1032"/>
                    <a:pt x="1492" y="1032"/>
                    <a:pt x="1492" y="1032"/>
                  </a:cubicBezTo>
                  <a:cubicBezTo>
                    <a:pt x="1507" y="1044"/>
                    <a:pt x="1507" y="1044"/>
                    <a:pt x="1507" y="1044"/>
                  </a:cubicBezTo>
                  <a:cubicBezTo>
                    <a:pt x="1502" y="1050"/>
                    <a:pt x="1502" y="1050"/>
                    <a:pt x="1502" y="1050"/>
                  </a:cubicBezTo>
                  <a:cubicBezTo>
                    <a:pt x="1501" y="1051"/>
                    <a:pt x="1501" y="1052"/>
                    <a:pt x="1500" y="1052"/>
                  </a:cubicBezTo>
                  <a:close/>
                  <a:moveTo>
                    <a:pt x="79" y="925"/>
                  </a:moveTo>
                  <a:cubicBezTo>
                    <a:pt x="196" y="1128"/>
                    <a:pt x="196" y="1128"/>
                    <a:pt x="196" y="1128"/>
                  </a:cubicBezTo>
                  <a:cubicBezTo>
                    <a:pt x="340" y="1052"/>
                    <a:pt x="340" y="1052"/>
                    <a:pt x="340" y="1052"/>
                  </a:cubicBezTo>
                  <a:cubicBezTo>
                    <a:pt x="340" y="1052"/>
                    <a:pt x="339" y="1051"/>
                    <a:pt x="339" y="1050"/>
                  </a:cubicBezTo>
                  <a:cubicBezTo>
                    <a:pt x="334" y="1044"/>
                    <a:pt x="334" y="1044"/>
                    <a:pt x="334" y="1044"/>
                  </a:cubicBezTo>
                  <a:cubicBezTo>
                    <a:pt x="349" y="1032"/>
                    <a:pt x="349" y="1032"/>
                    <a:pt x="349" y="1032"/>
                  </a:cubicBezTo>
                  <a:cubicBezTo>
                    <a:pt x="202" y="1109"/>
                    <a:pt x="202" y="1109"/>
                    <a:pt x="202" y="1109"/>
                  </a:cubicBezTo>
                  <a:cubicBezTo>
                    <a:pt x="98" y="930"/>
                    <a:pt x="98" y="930"/>
                    <a:pt x="98" y="930"/>
                  </a:cubicBezTo>
                  <a:cubicBezTo>
                    <a:pt x="238" y="842"/>
                    <a:pt x="238" y="842"/>
                    <a:pt x="238" y="842"/>
                  </a:cubicBezTo>
                  <a:cubicBezTo>
                    <a:pt x="220" y="849"/>
                    <a:pt x="220" y="849"/>
                    <a:pt x="220" y="849"/>
                  </a:cubicBezTo>
                  <a:cubicBezTo>
                    <a:pt x="217" y="841"/>
                    <a:pt x="217" y="841"/>
                    <a:pt x="217" y="841"/>
                  </a:cubicBezTo>
                  <a:cubicBezTo>
                    <a:pt x="217" y="840"/>
                    <a:pt x="217" y="839"/>
                    <a:pt x="216" y="839"/>
                  </a:cubicBezTo>
                  <a:lnTo>
                    <a:pt x="79" y="925"/>
                  </a:lnTo>
                  <a:close/>
                  <a:moveTo>
                    <a:pt x="1630" y="696"/>
                  </a:moveTo>
                  <a:cubicBezTo>
                    <a:pt x="1623" y="741"/>
                    <a:pt x="1612" y="784"/>
                    <a:pt x="1596" y="825"/>
                  </a:cubicBezTo>
                  <a:cubicBezTo>
                    <a:pt x="1607" y="808"/>
                    <a:pt x="1607" y="808"/>
                    <a:pt x="1607" y="808"/>
                  </a:cubicBezTo>
                  <a:cubicBezTo>
                    <a:pt x="1615" y="814"/>
                    <a:pt x="1615" y="814"/>
                    <a:pt x="1615" y="814"/>
                  </a:cubicBezTo>
                  <a:cubicBezTo>
                    <a:pt x="1626" y="782"/>
                    <a:pt x="1635" y="749"/>
                    <a:pt x="1641" y="715"/>
                  </a:cubicBezTo>
                  <a:cubicBezTo>
                    <a:pt x="1631" y="716"/>
                    <a:pt x="1631" y="716"/>
                    <a:pt x="1631" y="716"/>
                  </a:cubicBezTo>
                  <a:lnTo>
                    <a:pt x="1630" y="696"/>
                  </a:lnTo>
                  <a:close/>
                  <a:moveTo>
                    <a:pt x="234" y="808"/>
                  </a:moveTo>
                  <a:cubicBezTo>
                    <a:pt x="244" y="825"/>
                    <a:pt x="244" y="825"/>
                    <a:pt x="244" y="825"/>
                  </a:cubicBezTo>
                  <a:cubicBezTo>
                    <a:pt x="229" y="784"/>
                    <a:pt x="218" y="741"/>
                    <a:pt x="210" y="696"/>
                  </a:cubicBezTo>
                  <a:cubicBezTo>
                    <a:pt x="209" y="716"/>
                    <a:pt x="209" y="716"/>
                    <a:pt x="209" y="716"/>
                  </a:cubicBezTo>
                  <a:cubicBezTo>
                    <a:pt x="199" y="715"/>
                    <a:pt x="199" y="715"/>
                    <a:pt x="199" y="715"/>
                  </a:cubicBezTo>
                  <a:cubicBezTo>
                    <a:pt x="205" y="749"/>
                    <a:pt x="214" y="782"/>
                    <a:pt x="225" y="814"/>
                  </a:cubicBezTo>
                  <a:lnTo>
                    <a:pt x="234" y="808"/>
                  </a:lnTo>
                  <a:close/>
                  <a:moveTo>
                    <a:pt x="1644" y="685"/>
                  </a:moveTo>
                  <a:cubicBezTo>
                    <a:pt x="1663" y="688"/>
                    <a:pt x="1663" y="688"/>
                    <a:pt x="1663" y="688"/>
                  </a:cubicBezTo>
                  <a:cubicBezTo>
                    <a:pt x="1662" y="696"/>
                    <a:pt x="1662" y="696"/>
                    <a:pt x="1662" y="696"/>
                  </a:cubicBezTo>
                  <a:cubicBezTo>
                    <a:pt x="1662" y="697"/>
                    <a:pt x="1661" y="697"/>
                    <a:pt x="1661" y="698"/>
                  </a:cubicBezTo>
                  <a:cubicBezTo>
                    <a:pt x="1824" y="692"/>
                    <a:pt x="1824" y="692"/>
                    <a:pt x="1824" y="692"/>
                  </a:cubicBezTo>
                  <a:cubicBezTo>
                    <a:pt x="1824" y="457"/>
                    <a:pt x="1824" y="457"/>
                    <a:pt x="1824" y="457"/>
                  </a:cubicBezTo>
                  <a:cubicBezTo>
                    <a:pt x="1661" y="451"/>
                    <a:pt x="1661" y="451"/>
                    <a:pt x="1661" y="451"/>
                  </a:cubicBezTo>
                  <a:cubicBezTo>
                    <a:pt x="1661" y="452"/>
                    <a:pt x="1662" y="453"/>
                    <a:pt x="1662" y="454"/>
                  </a:cubicBezTo>
                  <a:cubicBezTo>
                    <a:pt x="1663" y="462"/>
                    <a:pt x="1663" y="462"/>
                    <a:pt x="1663" y="462"/>
                  </a:cubicBezTo>
                  <a:cubicBezTo>
                    <a:pt x="1644" y="465"/>
                    <a:pt x="1644" y="465"/>
                    <a:pt x="1644" y="465"/>
                  </a:cubicBezTo>
                  <a:cubicBezTo>
                    <a:pt x="1809" y="471"/>
                    <a:pt x="1809" y="471"/>
                    <a:pt x="1809" y="471"/>
                  </a:cubicBezTo>
                  <a:cubicBezTo>
                    <a:pt x="1809" y="678"/>
                    <a:pt x="1809" y="678"/>
                    <a:pt x="1809" y="678"/>
                  </a:cubicBezTo>
                  <a:lnTo>
                    <a:pt x="1644" y="685"/>
                  </a:lnTo>
                  <a:close/>
                  <a:moveTo>
                    <a:pt x="17" y="692"/>
                  </a:moveTo>
                  <a:cubicBezTo>
                    <a:pt x="179" y="698"/>
                    <a:pt x="179" y="698"/>
                    <a:pt x="179" y="698"/>
                  </a:cubicBezTo>
                  <a:cubicBezTo>
                    <a:pt x="179" y="697"/>
                    <a:pt x="179" y="697"/>
                    <a:pt x="179" y="696"/>
                  </a:cubicBezTo>
                  <a:cubicBezTo>
                    <a:pt x="178" y="688"/>
                    <a:pt x="178" y="688"/>
                    <a:pt x="178" y="688"/>
                  </a:cubicBezTo>
                  <a:cubicBezTo>
                    <a:pt x="197" y="685"/>
                    <a:pt x="197" y="685"/>
                    <a:pt x="197" y="685"/>
                  </a:cubicBezTo>
                  <a:cubicBezTo>
                    <a:pt x="31" y="678"/>
                    <a:pt x="31" y="678"/>
                    <a:pt x="31" y="678"/>
                  </a:cubicBezTo>
                  <a:cubicBezTo>
                    <a:pt x="31" y="471"/>
                    <a:pt x="31" y="471"/>
                    <a:pt x="31" y="471"/>
                  </a:cubicBezTo>
                  <a:cubicBezTo>
                    <a:pt x="197" y="465"/>
                    <a:pt x="197" y="465"/>
                    <a:pt x="197" y="465"/>
                  </a:cubicBezTo>
                  <a:cubicBezTo>
                    <a:pt x="178" y="462"/>
                    <a:pt x="178" y="462"/>
                    <a:pt x="178" y="462"/>
                  </a:cubicBezTo>
                  <a:cubicBezTo>
                    <a:pt x="179" y="454"/>
                    <a:pt x="179" y="454"/>
                    <a:pt x="179" y="454"/>
                  </a:cubicBezTo>
                  <a:cubicBezTo>
                    <a:pt x="179" y="453"/>
                    <a:pt x="179" y="452"/>
                    <a:pt x="179" y="451"/>
                  </a:cubicBezTo>
                  <a:cubicBezTo>
                    <a:pt x="17" y="457"/>
                    <a:pt x="17" y="457"/>
                    <a:pt x="17" y="457"/>
                  </a:cubicBezTo>
                  <a:lnTo>
                    <a:pt x="17" y="692"/>
                  </a:lnTo>
                  <a:close/>
                  <a:moveTo>
                    <a:pt x="209" y="434"/>
                  </a:moveTo>
                  <a:cubicBezTo>
                    <a:pt x="210" y="453"/>
                    <a:pt x="210" y="453"/>
                    <a:pt x="210" y="453"/>
                  </a:cubicBezTo>
                  <a:cubicBezTo>
                    <a:pt x="218" y="409"/>
                    <a:pt x="229" y="366"/>
                    <a:pt x="244" y="325"/>
                  </a:cubicBezTo>
                  <a:cubicBezTo>
                    <a:pt x="234" y="341"/>
                    <a:pt x="234" y="341"/>
                    <a:pt x="234" y="341"/>
                  </a:cubicBezTo>
                  <a:cubicBezTo>
                    <a:pt x="225" y="336"/>
                    <a:pt x="225" y="336"/>
                    <a:pt x="225" y="336"/>
                  </a:cubicBezTo>
                  <a:cubicBezTo>
                    <a:pt x="214" y="368"/>
                    <a:pt x="206" y="401"/>
                    <a:pt x="199" y="434"/>
                  </a:cubicBezTo>
                  <a:lnTo>
                    <a:pt x="209" y="434"/>
                  </a:lnTo>
                  <a:close/>
                  <a:moveTo>
                    <a:pt x="1596" y="325"/>
                  </a:moveTo>
                  <a:cubicBezTo>
                    <a:pt x="1612" y="366"/>
                    <a:pt x="1623" y="409"/>
                    <a:pt x="1630" y="453"/>
                  </a:cubicBezTo>
                  <a:cubicBezTo>
                    <a:pt x="1631" y="434"/>
                    <a:pt x="1631" y="434"/>
                    <a:pt x="1631" y="434"/>
                  </a:cubicBezTo>
                  <a:cubicBezTo>
                    <a:pt x="1641" y="434"/>
                    <a:pt x="1641" y="434"/>
                    <a:pt x="1641" y="434"/>
                  </a:cubicBezTo>
                  <a:cubicBezTo>
                    <a:pt x="1635" y="401"/>
                    <a:pt x="1626" y="368"/>
                    <a:pt x="1615" y="336"/>
                  </a:cubicBezTo>
                  <a:cubicBezTo>
                    <a:pt x="1607" y="341"/>
                    <a:pt x="1607" y="341"/>
                    <a:pt x="1607" y="341"/>
                  </a:cubicBezTo>
                  <a:lnTo>
                    <a:pt x="1596" y="325"/>
                  </a:lnTo>
                  <a:close/>
                  <a:moveTo>
                    <a:pt x="1620" y="301"/>
                  </a:moveTo>
                  <a:cubicBezTo>
                    <a:pt x="1623" y="309"/>
                    <a:pt x="1623" y="309"/>
                    <a:pt x="1623" y="309"/>
                  </a:cubicBezTo>
                  <a:cubicBezTo>
                    <a:pt x="1624" y="309"/>
                    <a:pt x="1624" y="310"/>
                    <a:pt x="1624" y="311"/>
                  </a:cubicBezTo>
                  <a:cubicBezTo>
                    <a:pt x="1761" y="225"/>
                    <a:pt x="1761" y="225"/>
                    <a:pt x="1761" y="225"/>
                  </a:cubicBezTo>
                  <a:cubicBezTo>
                    <a:pt x="1644" y="21"/>
                    <a:pt x="1644" y="21"/>
                    <a:pt x="1644" y="21"/>
                  </a:cubicBezTo>
                  <a:cubicBezTo>
                    <a:pt x="1582" y="54"/>
                    <a:pt x="1582" y="54"/>
                    <a:pt x="1582" y="54"/>
                  </a:cubicBezTo>
                  <a:cubicBezTo>
                    <a:pt x="1581" y="71"/>
                    <a:pt x="1581" y="71"/>
                    <a:pt x="1581" y="71"/>
                  </a:cubicBezTo>
                  <a:cubicBezTo>
                    <a:pt x="1639" y="41"/>
                    <a:pt x="1639" y="41"/>
                    <a:pt x="1639" y="41"/>
                  </a:cubicBezTo>
                  <a:cubicBezTo>
                    <a:pt x="1742" y="220"/>
                    <a:pt x="1742" y="220"/>
                    <a:pt x="1742" y="220"/>
                  </a:cubicBezTo>
                  <a:cubicBezTo>
                    <a:pt x="1602" y="308"/>
                    <a:pt x="1602" y="308"/>
                    <a:pt x="1602" y="308"/>
                  </a:cubicBezTo>
                  <a:lnTo>
                    <a:pt x="1620" y="301"/>
                  </a:lnTo>
                  <a:close/>
                  <a:moveTo>
                    <a:pt x="79" y="225"/>
                  </a:moveTo>
                  <a:cubicBezTo>
                    <a:pt x="216" y="311"/>
                    <a:pt x="216" y="311"/>
                    <a:pt x="216" y="311"/>
                  </a:cubicBezTo>
                  <a:cubicBezTo>
                    <a:pt x="217" y="310"/>
                    <a:pt x="217" y="309"/>
                    <a:pt x="217" y="309"/>
                  </a:cubicBezTo>
                  <a:cubicBezTo>
                    <a:pt x="220" y="301"/>
                    <a:pt x="220" y="301"/>
                    <a:pt x="220" y="301"/>
                  </a:cubicBezTo>
                  <a:cubicBezTo>
                    <a:pt x="238" y="308"/>
                    <a:pt x="238" y="308"/>
                    <a:pt x="238" y="308"/>
                  </a:cubicBezTo>
                  <a:cubicBezTo>
                    <a:pt x="98" y="220"/>
                    <a:pt x="98" y="220"/>
                    <a:pt x="98" y="220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59" y="71"/>
                    <a:pt x="259" y="71"/>
                    <a:pt x="259" y="71"/>
                  </a:cubicBezTo>
                  <a:cubicBezTo>
                    <a:pt x="258" y="54"/>
                    <a:pt x="258" y="54"/>
                    <a:pt x="258" y="54"/>
                  </a:cubicBezTo>
                  <a:cubicBezTo>
                    <a:pt x="196" y="21"/>
                    <a:pt x="196" y="21"/>
                    <a:pt x="196" y="21"/>
                  </a:cubicBezTo>
                  <a:lnTo>
                    <a:pt x="79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ABD066A2-0AD0-40AD-BF22-7D548E0D7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" y="2506"/>
              <a:ext cx="6" cy="7"/>
            </a:xfrm>
            <a:custGeom>
              <a:avLst/>
              <a:gdLst>
                <a:gd name="T0" fmla="*/ 12 w 19"/>
                <a:gd name="T1" fmla="*/ 0 h 20"/>
                <a:gd name="T2" fmla="*/ 0 w 19"/>
                <a:gd name="T3" fmla="*/ 10 h 20"/>
                <a:gd name="T4" fmla="*/ 8 w 19"/>
                <a:gd name="T5" fmla="*/ 20 h 20"/>
                <a:gd name="T6" fmla="*/ 19 w 19"/>
                <a:gd name="T7" fmla="*/ 14 h 20"/>
                <a:gd name="T8" fmla="*/ 12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12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3" y="13"/>
                    <a:pt x="6" y="16"/>
                    <a:pt x="8" y="20"/>
                  </a:cubicBezTo>
                  <a:cubicBezTo>
                    <a:pt x="19" y="14"/>
                    <a:pt x="19" y="14"/>
                    <a:pt x="19" y="14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89F8B364-D02A-4E4E-BD7F-E5A0CDC00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" y="2396"/>
              <a:ext cx="5" cy="5"/>
            </a:xfrm>
            <a:custGeom>
              <a:avLst/>
              <a:gdLst>
                <a:gd name="T0" fmla="*/ 0 w 16"/>
                <a:gd name="T1" fmla="*/ 0 h 15"/>
                <a:gd name="T2" fmla="*/ 1 w 16"/>
                <a:gd name="T3" fmla="*/ 15 h 15"/>
                <a:gd name="T4" fmla="*/ 13 w 16"/>
                <a:gd name="T5" fmla="*/ 15 h 15"/>
                <a:gd name="T6" fmla="*/ 16 w 16"/>
                <a:gd name="T7" fmla="*/ 2 h 15"/>
                <a:gd name="T8" fmla="*/ 0 w 16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5">
                  <a:moveTo>
                    <a:pt x="0" y="0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1"/>
                    <a:pt x="15" y="7"/>
                    <a:pt x="16" y="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id="{6058A840-D4DD-40C9-B295-652B7AC05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" y="2437"/>
              <a:ext cx="6" cy="6"/>
            </a:xfrm>
            <a:custGeom>
              <a:avLst/>
              <a:gdLst>
                <a:gd name="T0" fmla="*/ 18 w 18"/>
                <a:gd name="T1" fmla="*/ 13 h 18"/>
                <a:gd name="T2" fmla="*/ 10 w 18"/>
                <a:gd name="T3" fmla="*/ 0 h 18"/>
                <a:gd name="T4" fmla="*/ 0 w 18"/>
                <a:gd name="T5" fmla="*/ 6 h 18"/>
                <a:gd name="T6" fmla="*/ 4 w 18"/>
                <a:gd name="T7" fmla="*/ 18 h 18"/>
                <a:gd name="T8" fmla="*/ 18 w 18"/>
                <a:gd name="T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13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10"/>
                    <a:pt x="2" y="14"/>
                    <a:pt x="4" y="18"/>
                  </a:cubicBezTo>
                  <a:lnTo>
                    <a:pt x="18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20" name="Freeform 33">
              <a:extLst>
                <a:ext uri="{FF2B5EF4-FFF2-40B4-BE49-F238E27FC236}">
                  <a16:creationId xmlns:a16="http://schemas.microsoft.com/office/drawing/2014/main" id="{90FA7808-8FE1-46C9-A526-5518E0A55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" y="2590"/>
              <a:ext cx="5" cy="4"/>
            </a:xfrm>
            <a:custGeom>
              <a:avLst/>
              <a:gdLst>
                <a:gd name="T0" fmla="*/ 15 w 15"/>
                <a:gd name="T1" fmla="*/ 0 h 15"/>
                <a:gd name="T2" fmla="*/ 0 w 15"/>
                <a:gd name="T3" fmla="*/ 1 h 15"/>
                <a:gd name="T4" fmla="*/ 0 w 15"/>
                <a:gd name="T5" fmla="*/ 13 h 15"/>
                <a:gd name="T6" fmla="*/ 13 w 15"/>
                <a:gd name="T7" fmla="*/ 15 h 15"/>
                <a:gd name="T8" fmla="*/ 15 w 1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" y="14"/>
                    <a:pt x="8" y="15"/>
                    <a:pt x="13" y="15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21" name="Freeform 34">
              <a:extLst>
                <a:ext uri="{FF2B5EF4-FFF2-40B4-BE49-F238E27FC236}">
                  <a16:creationId xmlns:a16="http://schemas.microsoft.com/office/drawing/2014/main" id="{2EBD8F4C-36B7-43D1-8F96-2ADD6658D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" y="2396"/>
              <a:ext cx="5" cy="5"/>
            </a:xfrm>
            <a:custGeom>
              <a:avLst/>
              <a:gdLst>
                <a:gd name="T0" fmla="*/ 15 w 15"/>
                <a:gd name="T1" fmla="*/ 0 h 15"/>
                <a:gd name="T2" fmla="*/ 0 w 15"/>
                <a:gd name="T3" fmla="*/ 2 h 15"/>
                <a:gd name="T4" fmla="*/ 2 w 15"/>
                <a:gd name="T5" fmla="*/ 15 h 15"/>
                <a:gd name="T6" fmla="*/ 14 w 15"/>
                <a:gd name="T7" fmla="*/ 15 h 15"/>
                <a:gd name="T8" fmla="*/ 15 w 1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7"/>
                    <a:pt x="1" y="11"/>
                    <a:pt x="2" y="15"/>
                  </a:cubicBezTo>
                  <a:cubicBezTo>
                    <a:pt x="14" y="15"/>
                    <a:pt x="14" y="15"/>
                    <a:pt x="14" y="15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22" name="Freeform 35">
              <a:extLst>
                <a:ext uri="{FF2B5EF4-FFF2-40B4-BE49-F238E27FC236}">
                  <a16:creationId xmlns:a16="http://schemas.microsoft.com/office/drawing/2014/main" id="{5BBB84CB-3929-418B-8809-E13CF506C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" y="2059"/>
              <a:ext cx="125" cy="191"/>
            </a:xfrm>
            <a:custGeom>
              <a:avLst/>
              <a:gdLst>
                <a:gd name="T0" fmla="*/ 230 w 386"/>
                <a:gd name="T1" fmla="*/ 0 h 592"/>
                <a:gd name="T2" fmla="*/ 206 w 386"/>
                <a:gd name="T3" fmla="*/ 0 h 592"/>
                <a:gd name="T4" fmla="*/ 0 w 386"/>
                <a:gd name="T5" fmla="*/ 208 h 592"/>
                <a:gd name="T6" fmla="*/ 4 w 386"/>
                <a:gd name="T7" fmla="*/ 269 h 592"/>
                <a:gd name="T8" fmla="*/ 15 w 386"/>
                <a:gd name="T9" fmla="*/ 402 h 592"/>
                <a:gd name="T10" fmla="*/ 18 w 386"/>
                <a:gd name="T11" fmla="*/ 438 h 592"/>
                <a:gd name="T12" fmla="*/ 24 w 386"/>
                <a:gd name="T13" fmla="*/ 514 h 592"/>
                <a:gd name="T14" fmla="*/ 113 w 386"/>
                <a:gd name="T15" fmla="*/ 592 h 592"/>
                <a:gd name="T16" fmla="*/ 103 w 386"/>
                <a:gd name="T17" fmla="*/ 543 h 592"/>
                <a:gd name="T18" fmla="*/ 53 w 386"/>
                <a:gd name="T19" fmla="*/ 499 h 592"/>
                <a:gd name="T20" fmla="*/ 50 w 386"/>
                <a:gd name="T21" fmla="*/ 455 h 592"/>
                <a:gd name="T22" fmla="*/ 47 w 386"/>
                <a:gd name="T23" fmla="*/ 419 h 592"/>
                <a:gd name="T24" fmla="*/ 34 w 386"/>
                <a:gd name="T25" fmla="*/ 267 h 592"/>
                <a:gd name="T26" fmla="*/ 31 w 386"/>
                <a:gd name="T27" fmla="*/ 207 h 592"/>
                <a:gd name="T28" fmla="*/ 206 w 386"/>
                <a:gd name="T29" fmla="*/ 30 h 592"/>
                <a:gd name="T30" fmla="*/ 230 w 386"/>
                <a:gd name="T31" fmla="*/ 30 h 592"/>
                <a:gd name="T32" fmla="*/ 363 w 386"/>
                <a:gd name="T33" fmla="*/ 93 h 592"/>
                <a:gd name="T34" fmla="*/ 386 w 386"/>
                <a:gd name="T35" fmla="*/ 74 h 592"/>
                <a:gd name="T36" fmla="*/ 230 w 386"/>
                <a:gd name="T37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592">
                  <a:moveTo>
                    <a:pt x="230" y="0"/>
                  </a:moveTo>
                  <a:cubicBezTo>
                    <a:pt x="206" y="0"/>
                    <a:pt x="206" y="0"/>
                    <a:pt x="206" y="0"/>
                  </a:cubicBezTo>
                  <a:cubicBezTo>
                    <a:pt x="93" y="0"/>
                    <a:pt x="0" y="93"/>
                    <a:pt x="0" y="208"/>
                  </a:cubicBezTo>
                  <a:cubicBezTo>
                    <a:pt x="4" y="269"/>
                    <a:pt x="4" y="269"/>
                    <a:pt x="4" y="269"/>
                  </a:cubicBezTo>
                  <a:cubicBezTo>
                    <a:pt x="15" y="402"/>
                    <a:pt x="15" y="402"/>
                    <a:pt x="15" y="402"/>
                  </a:cubicBezTo>
                  <a:cubicBezTo>
                    <a:pt x="18" y="438"/>
                    <a:pt x="18" y="438"/>
                    <a:pt x="18" y="438"/>
                  </a:cubicBezTo>
                  <a:cubicBezTo>
                    <a:pt x="24" y="514"/>
                    <a:pt x="24" y="514"/>
                    <a:pt x="24" y="514"/>
                  </a:cubicBezTo>
                  <a:cubicBezTo>
                    <a:pt x="113" y="592"/>
                    <a:pt x="113" y="592"/>
                    <a:pt x="113" y="592"/>
                  </a:cubicBezTo>
                  <a:cubicBezTo>
                    <a:pt x="103" y="543"/>
                    <a:pt x="103" y="543"/>
                    <a:pt x="103" y="543"/>
                  </a:cubicBezTo>
                  <a:cubicBezTo>
                    <a:pt x="53" y="499"/>
                    <a:pt x="53" y="499"/>
                    <a:pt x="53" y="499"/>
                  </a:cubicBezTo>
                  <a:cubicBezTo>
                    <a:pt x="50" y="455"/>
                    <a:pt x="50" y="455"/>
                    <a:pt x="50" y="455"/>
                  </a:cubicBezTo>
                  <a:cubicBezTo>
                    <a:pt x="47" y="419"/>
                    <a:pt x="47" y="419"/>
                    <a:pt x="47" y="419"/>
                  </a:cubicBezTo>
                  <a:cubicBezTo>
                    <a:pt x="34" y="267"/>
                    <a:pt x="34" y="267"/>
                    <a:pt x="34" y="267"/>
                  </a:cubicBezTo>
                  <a:cubicBezTo>
                    <a:pt x="31" y="207"/>
                    <a:pt x="31" y="207"/>
                    <a:pt x="31" y="207"/>
                  </a:cubicBezTo>
                  <a:cubicBezTo>
                    <a:pt x="31" y="110"/>
                    <a:pt x="109" y="30"/>
                    <a:pt x="206" y="30"/>
                  </a:cubicBezTo>
                  <a:cubicBezTo>
                    <a:pt x="230" y="30"/>
                    <a:pt x="230" y="30"/>
                    <a:pt x="230" y="30"/>
                  </a:cubicBezTo>
                  <a:cubicBezTo>
                    <a:pt x="282" y="30"/>
                    <a:pt x="330" y="53"/>
                    <a:pt x="363" y="93"/>
                  </a:cubicBezTo>
                  <a:cubicBezTo>
                    <a:pt x="386" y="74"/>
                    <a:pt x="386" y="74"/>
                    <a:pt x="386" y="74"/>
                  </a:cubicBezTo>
                  <a:cubicBezTo>
                    <a:pt x="348" y="27"/>
                    <a:pt x="291" y="0"/>
                    <a:pt x="23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23" name="Freeform 36">
              <a:extLst>
                <a:ext uri="{FF2B5EF4-FFF2-40B4-BE49-F238E27FC236}">
                  <a16:creationId xmlns:a16="http://schemas.microsoft.com/office/drawing/2014/main" id="{B63FBBAE-412B-4A63-8493-33E0203884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" y="2056"/>
              <a:ext cx="132" cy="201"/>
            </a:xfrm>
            <a:custGeom>
              <a:avLst/>
              <a:gdLst>
                <a:gd name="T0" fmla="*/ 134 w 406"/>
                <a:gd name="T1" fmla="*/ 622 h 622"/>
                <a:gd name="T2" fmla="*/ 24 w 406"/>
                <a:gd name="T3" fmla="*/ 526 h 622"/>
                <a:gd name="T4" fmla="*/ 4 w 406"/>
                <a:gd name="T5" fmla="*/ 277 h 622"/>
                <a:gd name="T6" fmla="*/ 0 w 406"/>
                <a:gd name="T7" fmla="*/ 217 h 622"/>
                <a:gd name="T8" fmla="*/ 63 w 406"/>
                <a:gd name="T9" fmla="*/ 63 h 622"/>
                <a:gd name="T10" fmla="*/ 214 w 406"/>
                <a:gd name="T11" fmla="*/ 0 h 622"/>
                <a:gd name="T12" fmla="*/ 238 w 406"/>
                <a:gd name="T13" fmla="*/ 0 h 622"/>
                <a:gd name="T14" fmla="*/ 400 w 406"/>
                <a:gd name="T15" fmla="*/ 76 h 622"/>
                <a:gd name="T16" fmla="*/ 406 w 406"/>
                <a:gd name="T17" fmla="*/ 83 h 622"/>
                <a:gd name="T18" fmla="*/ 369 w 406"/>
                <a:gd name="T19" fmla="*/ 113 h 622"/>
                <a:gd name="T20" fmla="*/ 364 w 406"/>
                <a:gd name="T21" fmla="*/ 106 h 622"/>
                <a:gd name="T22" fmla="*/ 238 w 406"/>
                <a:gd name="T23" fmla="*/ 47 h 622"/>
                <a:gd name="T24" fmla="*/ 214 w 406"/>
                <a:gd name="T25" fmla="*/ 47 h 622"/>
                <a:gd name="T26" fmla="*/ 47 w 406"/>
                <a:gd name="T27" fmla="*/ 215 h 622"/>
                <a:gd name="T28" fmla="*/ 50 w 406"/>
                <a:gd name="T29" fmla="*/ 274 h 622"/>
                <a:gd name="T30" fmla="*/ 69 w 406"/>
                <a:gd name="T31" fmla="*/ 503 h 622"/>
                <a:gd name="T32" fmla="*/ 119 w 406"/>
                <a:gd name="T33" fmla="*/ 547 h 622"/>
                <a:gd name="T34" fmla="*/ 134 w 406"/>
                <a:gd name="T35" fmla="*/ 622 h 622"/>
                <a:gd name="T36" fmla="*/ 40 w 406"/>
                <a:gd name="T37" fmla="*/ 518 h 622"/>
                <a:gd name="T38" fmla="*/ 108 w 406"/>
                <a:gd name="T39" fmla="*/ 578 h 622"/>
                <a:gd name="T40" fmla="*/ 104 w 406"/>
                <a:gd name="T41" fmla="*/ 555 h 622"/>
                <a:gd name="T42" fmla="*/ 53 w 406"/>
                <a:gd name="T43" fmla="*/ 511 h 622"/>
                <a:gd name="T44" fmla="*/ 34 w 406"/>
                <a:gd name="T45" fmla="*/ 275 h 622"/>
                <a:gd name="T46" fmla="*/ 30 w 406"/>
                <a:gd name="T47" fmla="*/ 216 h 622"/>
                <a:gd name="T48" fmla="*/ 214 w 406"/>
                <a:gd name="T49" fmla="*/ 30 h 622"/>
                <a:gd name="T50" fmla="*/ 238 w 406"/>
                <a:gd name="T51" fmla="*/ 30 h 622"/>
                <a:gd name="T52" fmla="*/ 372 w 406"/>
                <a:gd name="T53" fmla="*/ 90 h 622"/>
                <a:gd name="T54" fmla="*/ 382 w 406"/>
                <a:gd name="T55" fmla="*/ 81 h 622"/>
                <a:gd name="T56" fmla="*/ 238 w 406"/>
                <a:gd name="T57" fmla="*/ 16 h 622"/>
                <a:gd name="T58" fmla="*/ 214 w 406"/>
                <a:gd name="T59" fmla="*/ 16 h 622"/>
                <a:gd name="T60" fmla="*/ 74 w 406"/>
                <a:gd name="T61" fmla="*/ 75 h 622"/>
                <a:gd name="T62" fmla="*/ 16 w 406"/>
                <a:gd name="T63" fmla="*/ 216 h 622"/>
                <a:gd name="T64" fmla="*/ 20 w 406"/>
                <a:gd name="T65" fmla="*/ 276 h 622"/>
                <a:gd name="T66" fmla="*/ 40 w 406"/>
                <a:gd name="T67" fmla="*/ 518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6" h="622">
                  <a:moveTo>
                    <a:pt x="134" y="622"/>
                  </a:moveTo>
                  <a:cubicBezTo>
                    <a:pt x="24" y="526"/>
                    <a:pt x="24" y="526"/>
                    <a:pt x="24" y="526"/>
                  </a:cubicBezTo>
                  <a:cubicBezTo>
                    <a:pt x="4" y="277"/>
                    <a:pt x="4" y="277"/>
                    <a:pt x="4" y="27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8"/>
                    <a:pt x="22" y="104"/>
                    <a:pt x="63" y="63"/>
                  </a:cubicBezTo>
                  <a:cubicBezTo>
                    <a:pt x="103" y="22"/>
                    <a:pt x="157" y="0"/>
                    <a:pt x="214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301" y="0"/>
                    <a:pt x="360" y="28"/>
                    <a:pt x="400" y="76"/>
                  </a:cubicBezTo>
                  <a:cubicBezTo>
                    <a:pt x="406" y="83"/>
                    <a:pt x="406" y="83"/>
                    <a:pt x="406" y="83"/>
                  </a:cubicBezTo>
                  <a:cubicBezTo>
                    <a:pt x="369" y="113"/>
                    <a:pt x="369" y="113"/>
                    <a:pt x="369" y="113"/>
                  </a:cubicBezTo>
                  <a:cubicBezTo>
                    <a:pt x="364" y="106"/>
                    <a:pt x="364" y="106"/>
                    <a:pt x="364" y="106"/>
                  </a:cubicBezTo>
                  <a:cubicBezTo>
                    <a:pt x="333" y="68"/>
                    <a:pt x="287" y="47"/>
                    <a:pt x="238" y="47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122" y="47"/>
                    <a:pt x="47" y="122"/>
                    <a:pt x="47" y="215"/>
                  </a:cubicBezTo>
                  <a:cubicBezTo>
                    <a:pt x="50" y="274"/>
                    <a:pt x="50" y="274"/>
                    <a:pt x="50" y="274"/>
                  </a:cubicBezTo>
                  <a:cubicBezTo>
                    <a:pt x="69" y="503"/>
                    <a:pt x="69" y="503"/>
                    <a:pt x="69" y="503"/>
                  </a:cubicBezTo>
                  <a:cubicBezTo>
                    <a:pt x="119" y="547"/>
                    <a:pt x="119" y="547"/>
                    <a:pt x="119" y="547"/>
                  </a:cubicBezTo>
                  <a:lnTo>
                    <a:pt x="134" y="622"/>
                  </a:lnTo>
                  <a:close/>
                  <a:moveTo>
                    <a:pt x="40" y="518"/>
                  </a:moveTo>
                  <a:cubicBezTo>
                    <a:pt x="108" y="578"/>
                    <a:pt x="108" y="578"/>
                    <a:pt x="108" y="578"/>
                  </a:cubicBezTo>
                  <a:cubicBezTo>
                    <a:pt x="104" y="555"/>
                    <a:pt x="104" y="555"/>
                    <a:pt x="104" y="555"/>
                  </a:cubicBezTo>
                  <a:cubicBezTo>
                    <a:pt x="53" y="511"/>
                    <a:pt x="53" y="511"/>
                    <a:pt x="53" y="51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0" y="216"/>
                    <a:pt x="30" y="216"/>
                    <a:pt x="30" y="216"/>
                  </a:cubicBezTo>
                  <a:cubicBezTo>
                    <a:pt x="30" y="113"/>
                    <a:pt x="113" y="30"/>
                    <a:pt x="214" y="30"/>
                  </a:cubicBezTo>
                  <a:cubicBezTo>
                    <a:pt x="238" y="30"/>
                    <a:pt x="238" y="30"/>
                    <a:pt x="238" y="30"/>
                  </a:cubicBezTo>
                  <a:cubicBezTo>
                    <a:pt x="289" y="30"/>
                    <a:pt x="337" y="52"/>
                    <a:pt x="372" y="90"/>
                  </a:cubicBezTo>
                  <a:cubicBezTo>
                    <a:pt x="382" y="81"/>
                    <a:pt x="382" y="81"/>
                    <a:pt x="382" y="81"/>
                  </a:cubicBezTo>
                  <a:cubicBezTo>
                    <a:pt x="346" y="39"/>
                    <a:pt x="293" y="16"/>
                    <a:pt x="238" y="16"/>
                  </a:cubicBezTo>
                  <a:cubicBezTo>
                    <a:pt x="214" y="16"/>
                    <a:pt x="214" y="16"/>
                    <a:pt x="214" y="16"/>
                  </a:cubicBezTo>
                  <a:cubicBezTo>
                    <a:pt x="161" y="16"/>
                    <a:pt x="112" y="37"/>
                    <a:pt x="74" y="75"/>
                  </a:cubicBezTo>
                  <a:cubicBezTo>
                    <a:pt x="37" y="112"/>
                    <a:pt x="16" y="163"/>
                    <a:pt x="16" y="216"/>
                  </a:cubicBezTo>
                  <a:cubicBezTo>
                    <a:pt x="20" y="276"/>
                    <a:pt x="20" y="276"/>
                    <a:pt x="20" y="276"/>
                  </a:cubicBezTo>
                  <a:lnTo>
                    <a:pt x="4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24" name="Freeform 37">
              <a:extLst>
                <a:ext uri="{FF2B5EF4-FFF2-40B4-BE49-F238E27FC236}">
                  <a16:creationId xmlns:a16="http://schemas.microsoft.com/office/drawing/2014/main" id="{0A8147A1-B305-43C9-A419-C8ABF6C84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" y="2059"/>
              <a:ext cx="125" cy="191"/>
            </a:xfrm>
            <a:custGeom>
              <a:avLst/>
              <a:gdLst>
                <a:gd name="T0" fmla="*/ 180 w 386"/>
                <a:gd name="T1" fmla="*/ 0 h 592"/>
                <a:gd name="T2" fmla="*/ 156 w 386"/>
                <a:gd name="T3" fmla="*/ 0 h 592"/>
                <a:gd name="T4" fmla="*/ 0 w 386"/>
                <a:gd name="T5" fmla="*/ 74 h 592"/>
                <a:gd name="T6" fmla="*/ 24 w 386"/>
                <a:gd name="T7" fmla="*/ 93 h 592"/>
                <a:gd name="T8" fmla="*/ 156 w 386"/>
                <a:gd name="T9" fmla="*/ 30 h 592"/>
                <a:gd name="T10" fmla="*/ 180 w 386"/>
                <a:gd name="T11" fmla="*/ 30 h 592"/>
                <a:gd name="T12" fmla="*/ 356 w 386"/>
                <a:gd name="T13" fmla="*/ 206 h 592"/>
                <a:gd name="T14" fmla="*/ 352 w 386"/>
                <a:gd name="T15" fmla="*/ 266 h 592"/>
                <a:gd name="T16" fmla="*/ 340 w 386"/>
                <a:gd name="T17" fmla="*/ 419 h 592"/>
                <a:gd name="T18" fmla="*/ 337 w 386"/>
                <a:gd name="T19" fmla="*/ 455 h 592"/>
                <a:gd name="T20" fmla="*/ 333 w 386"/>
                <a:gd name="T21" fmla="*/ 499 h 592"/>
                <a:gd name="T22" fmla="*/ 283 w 386"/>
                <a:gd name="T23" fmla="*/ 543 h 592"/>
                <a:gd name="T24" fmla="*/ 273 w 386"/>
                <a:gd name="T25" fmla="*/ 592 h 592"/>
                <a:gd name="T26" fmla="*/ 362 w 386"/>
                <a:gd name="T27" fmla="*/ 514 h 592"/>
                <a:gd name="T28" fmla="*/ 369 w 386"/>
                <a:gd name="T29" fmla="*/ 438 h 592"/>
                <a:gd name="T30" fmla="*/ 372 w 386"/>
                <a:gd name="T31" fmla="*/ 402 h 592"/>
                <a:gd name="T32" fmla="*/ 383 w 386"/>
                <a:gd name="T33" fmla="*/ 268 h 592"/>
                <a:gd name="T34" fmla="*/ 386 w 386"/>
                <a:gd name="T35" fmla="*/ 207 h 592"/>
                <a:gd name="T36" fmla="*/ 180 w 386"/>
                <a:gd name="T37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592"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96" y="0"/>
                    <a:pt x="39" y="27"/>
                    <a:pt x="0" y="74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57" y="53"/>
                    <a:pt x="105" y="30"/>
                    <a:pt x="156" y="30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277" y="30"/>
                    <a:pt x="356" y="110"/>
                    <a:pt x="356" y="206"/>
                  </a:cubicBezTo>
                  <a:cubicBezTo>
                    <a:pt x="352" y="266"/>
                    <a:pt x="352" y="266"/>
                    <a:pt x="352" y="266"/>
                  </a:cubicBezTo>
                  <a:cubicBezTo>
                    <a:pt x="340" y="419"/>
                    <a:pt x="340" y="419"/>
                    <a:pt x="340" y="419"/>
                  </a:cubicBezTo>
                  <a:cubicBezTo>
                    <a:pt x="337" y="455"/>
                    <a:pt x="337" y="455"/>
                    <a:pt x="337" y="455"/>
                  </a:cubicBezTo>
                  <a:cubicBezTo>
                    <a:pt x="333" y="499"/>
                    <a:pt x="333" y="499"/>
                    <a:pt x="333" y="499"/>
                  </a:cubicBezTo>
                  <a:cubicBezTo>
                    <a:pt x="283" y="543"/>
                    <a:pt x="283" y="543"/>
                    <a:pt x="283" y="543"/>
                  </a:cubicBezTo>
                  <a:cubicBezTo>
                    <a:pt x="273" y="592"/>
                    <a:pt x="273" y="592"/>
                    <a:pt x="273" y="592"/>
                  </a:cubicBezTo>
                  <a:cubicBezTo>
                    <a:pt x="362" y="514"/>
                    <a:pt x="362" y="514"/>
                    <a:pt x="362" y="514"/>
                  </a:cubicBezTo>
                  <a:cubicBezTo>
                    <a:pt x="369" y="438"/>
                    <a:pt x="369" y="438"/>
                    <a:pt x="369" y="438"/>
                  </a:cubicBezTo>
                  <a:cubicBezTo>
                    <a:pt x="372" y="402"/>
                    <a:pt x="372" y="402"/>
                    <a:pt x="372" y="402"/>
                  </a:cubicBezTo>
                  <a:cubicBezTo>
                    <a:pt x="383" y="268"/>
                    <a:pt x="383" y="268"/>
                    <a:pt x="383" y="268"/>
                  </a:cubicBezTo>
                  <a:cubicBezTo>
                    <a:pt x="386" y="207"/>
                    <a:pt x="386" y="207"/>
                    <a:pt x="386" y="207"/>
                  </a:cubicBezTo>
                  <a:cubicBezTo>
                    <a:pt x="386" y="93"/>
                    <a:pt x="294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25" name="Freeform 38">
              <a:extLst>
                <a:ext uri="{FF2B5EF4-FFF2-40B4-BE49-F238E27FC236}">
                  <a16:creationId xmlns:a16="http://schemas.microsoft.com/office/drawing/2014/main" id="{F1455C67-5690-4999-BE70-21E83BBB42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8" y="2056"/>
              <a:ext cx="131" cy="201"/>
            </a:xfrm>
            <a:custGeom>
              <a:avLst/>
              <a:gdLst>
                <a:gd name="T0" fmla="*/ 272 w 405"/>
                <a:gd name="T1" fmla="*/ 622 h 622"/>
                <a:gd name="T2" fmla="*/ 287 w 405"/>
                <a:gd name="T3" fmla="*/ 547 h 622"/>
                <a:gd name="T4" fmla="*/ 336 w 405"/>
                <a:gd name="T5" fmla="*/ 503 h 622"/>
                <a:gd name="T6" fmla="*/ 355 w 405"/>
                <a:gd name="T7" fmla="*/ 274 h 622"/>
                <a:gd name="T8" fmla="*/ 359 w 405"/>
                <a:gd name="T9" fmla="*/ 214 h 622"/>
                <a:gd name="T10" fmla="*/ 191 w 405"/>
                <a:gd name="T11" fmla="*/ 47 h 622"/>
                <a:gd name="T12" fmla="*/ 167 w 405"/>
                <a:gd name="T13" fmla="*/ 47 h 622"/>
                <a:gd name="T14" fmla="*/ 41 w 405"/>
                <a:gd name="T15" fmla="*/ 106 h 622"/>
                <a:gd name="T16" fmla="*/ 36 w 405"/>
                <a:gd name="T17" fmla="*/ 113 h 622"/>
                <a:gd name="T18" fmla="*/ 0 w 405"/>
                <a:gd name="T19" fmla="*/ 83 h 622"/>
                <a:gd name="T20" fmla="*/ 5 w 405"/>
                <a:gd name="T21" fmla="*/ 76 h 622"/>
                <a:gd name="T22" fmla="*/ 167 w 405"/>
                <a:gd name="T23" fmla="*/ 0 h 622"/>
                <a:gd name="T24" fmla="*/ 191 w 405"/>
                <a:gd name="T25" fmla="*/ 0 h 622"/>
                <a:gd name="T26" fmla="*/ 405 w 405"/>
                <a:gd name="T27" fmla="*/ 215 h 622"/>
                <a:gd name="T28" fmla="*/ 402 w 405"/>
                <a:gd name="T29" fmla="*/ 277 h 622"/>
                <a:gd name="T30" fmla="*/ 381 w 405"/>
                <a:gd name="T31" fmla="*/ 526 h 622"/>
                <a:gd name="T32" fmla="*/ 272 w 405"/>
                <a:gd name="T33" fmla="*/ 622 h 622"/>
                <a:gd name="T34" fmla="*/ 302 w 405"/>
                <a:gd name="T35" fmla="*/ 555 h 622"/>
                <a:gd name="T36" fmla="*/ 297 w 405"/>
                <a:gd name="T37" fmla="*/ 578 h 622"/>
                <a:gd name="T38" fmla="*/ 366 w 405"/>
                <a:gd name="T39" fmla="*/ 518 h 622"/>
                <a:gd name="T40" fmla="*/ 385 w 405"/>
                <a:gd name="T41" fmla="*/ 276 h 622"/>
                <a:gd name="T42" fmla="*/ 389 w 405"/>
                <a:gd name="T43" fmla="*/ 215 h 622"/>
                <a:gd name="T44" fmla="*/ 191 w 405"/>
                <a:gd name="T45" fmla="*/ 16 h 622"/>
                <a:gd name="T46" fmla="*/ 167 w 405"/>
                <a:gd name="T47" fmla="*/ 16 h 622"/>
                <a:gd name="T48" fmla="*/ 23 w 405"/>
                <a:gd name="T49" fmla="*/ 81 h 622"/>
                <a:gd name="T50" fmla="*/ 34 w 405"/>
                <a:gd name="T51" fmla="*/ 90 h 622"/>
                <a:gd name="T52" fmla="*/ 167 w 405"/>
                <a:gd name="T53" fmla="*/ 30 h 622"/>
                <a:gd name="T54" fmla="*/ 191 w 405"/>
                <a:gd name="T55" fmla="*/ 30 h 622"/>
                <a:gd name="T56" fmla="*/ 375 w 405"/>
                <a:gd name="T57" fmla="*/ 214 h 622"/>
                <a:gd name="T58" fmla="*/ 371 w 405"/>
                <a:gd name="T59" fmla="*/ 275 h 622"/>
                <a:gd name="T60" fmla="*/ 352 w 405"/>
                <a:gd name="T61" fmla="*/ 511 h 622"/>
                <a:gd name="T62" fmla="*/ 302 w 405"/>
                <a:gd name="T63" fmla="*/ 555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5" h="622">
                  <a:moveTo>
                    <a:pt x="272" y="622"/>
                  </a:moveTo>
                  <a:cubicBezTo>
                    <a:pt x="287" y="547"/>
                    <a:pt x="287" y="547"/>
                    <a:pt x="287" y="547"/>
                  </a:cubicBezTo>
                  <a:cubicBezTo>
                    <a:pt x="336" y="503"/>
                    <a:pt x="336" y="503"/>
                    <a:pt x="336" y="503"/>
                  </a:cubicBezTo>
                  <a:cubicBezTo>
                    <a:pt x="355" y="274"/>
                    <a:pt x="355" y="274"/>
                    <a:pt x="355" y="274"/>
                  </a:cubicBezTo>
                  <a:cubicBezTo>
                    <a:pt x="359" y="214"/>
                    <a:pt x="359" y="214"/>
                    <a:pt x="359" y="214"/>
                  </a:cubicBezTo>
                  <a:cubicBezTo>
                    <a:pt x="359" y="122"/>
                    <a:pt x="283" y="47"/>
                    <a:pt x="191" y="47"/>
                  </a:cubicBezTo>
                  <a:cubicBezTo>
                    <a:pt x="167" y="47"/>
                    <a:pt x="167" y="47"/>
                    <a:pt x="167" y="47"/>
                  </a:cubicBezTo>
                  <a:cubicBezTo>
                    <a:pt x="118" y="47"/>
                    <a:pt x="72" y="68"/>
                    <a:pt x="41" y="106"/>
                  </a:cubicBezTo>
                  <a:cubicBezTo>
                    <a:pt x="36" y="113"/>
                    <a:pt x="36" y="113"/>
                    <a:pt x="36" y="11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5" y="28"/>
                    <a:pt x="104" y="0"/>
                    <a:pt x="167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309" y="0"/>
                    <a:pt x="405" y="96"/>
                    <a:pt x="405" y="215"/>
                  </a:cubicBezTo>
                  <a:cubicBezTo>
                    <a:pt x="402" y="277"/>
                    <a:pt x="402" y="277"/>
                    <a:pt x="402" y="277"/>
                  </a:cubicBezTo>
                  <a:cubicBezTo>
                    <a:pt x="381" y="526"/>
                    <a:pt x="381" y="526"/>
                    <a:pt x="381" y="526"/>
                  </a:cubicBezTo>
                  <a:lnTo>
                    <a:pt x="272" y="622"/>
                  </a:lnTo>
                  <a:close/>
                  <a:moveTo>
                    <a:pt x="302" y="555"/>
                  </a:moveTo>
                  <a:cubicBezTo>
                    <a:pt x="297" y="578"/>
                    <a:pt x="297" y="578"/>
                    <a:pt x="297" y="578"/>
                  </a:cubicBezTo>
                  <a:cubicBezTo>
                    <a:pt x="366" y="518"/>
                    <a:pt x="366" y="518"/>
                    <a:pt x="366" y="518"/>
                  </a:cubicBezTo>
                  <a:cubicBezTo>
                    <a:pt x="385" y="276"/>
                    <a:pt x="385" y="276"/>
                    <a:pt x="385" y="276"/>
                  </a:cubicBezTo>
                  <a:cubicBezTo>
                    <a:pt x="389" y="215"/>
                    <a:pt x="389" y="215"/>
                    <a:pt x="389" y="215"/>
                  </a:cubicBezTo>
                  <a:cubicBezTo>
                    <a:pt x="389" y="105"/>
                    <a:pt x="300" y="16"/>
                    <a:pt x="191" y="16"/>
                  </a:cubicBezTo>
                  <a:cubicBezTo>
                    <a:pt x="167" y="16"/>
                    <a:pt x="167" y="16"/>
                    <a:pt x="167" y="16"/>
                  </a:cubicBezTo>
                  <a:cubicBezTo>
                    <a:pt x="112" y="16"/>
                    <a:pt x="60" y="39"/>
                    <a:pt x="23" y="81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68" y="52"/>
                    <a:pt x="116" y="30"/>
                    <a:pt x="167" y="30"/>
                  </a:cubicBezTo>
                  <a:cubicBezTo>
                    <a:pt x="191" y="30"/>
                    <a:pt x="191" y="30"/>
                    <a:pt x="191" y="30"/>
                  </a:cubicBezTo>
                  <a:cubicBezTo>
                    <a:pt x="292" y="30"/>
                    <a:pt x="375" y="113"/>
                    <a:pt x="375" y="214"/>
                  </a:cubicBezTo>
                  <a:cubicBezTo>
                    <a:pt x="371" y="275"/>
                    <a:pt x="371" y="275"/>
                    <a:pt x="371" y="275"/>
                  </a:cubicBezTo>
                  <a:cubicBezTo>
                    <a:pt x="352" y="511"/>
                    <a:pt x="352" y="511"/>
                    <a:pt x="352" y="511"/>
                  </a:cubicBezTo>
                  <a:lnTo>
                    <a:pt x="302" y="5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26" name="Freeform 39">
              <a:extLst>
                <a:ext uri="{FF2B5EF4-FFF2-40B4-BE49-F238E27FC236}">
                  <a16:creationId xmlns:a16="http://schemas.microsoft.com/office/drawing/2014/main" id="{B08D9FBC-2E23-4F62-AC83-D70BC8C28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2221"/>
              <a:ext cx="0" cy="1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27" name="Freeform 40">
              <a:extLst>
                <a:ext uri="{FF2B5EF4-FFF2-40B4-BE49-F238E27FC236}">
                  <a16:creationId xmlns:a16="http://schemas.microsoft.com/office/drawing/2014/main" id="{2B057B0B-C9C8-4470-A95C-C414D368B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" y="2222"/>
              <a:ext cx="2" cy="2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28" name="Freeform 41">
              <a:extLst>
                <a:ext uri="{FF2B5EF4-FFF2-40B4-BE49-F238E27FC236}">
                  <a16:creationId xmlns:a16="http://schemas.microsoft.com/office/drawing/2014/main" id="{40CBDE63-D2B2-43B0-9B08-B868EBFCE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" y="2215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0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29" name="Freeform 42">
              <a:extLst>
                <a:ext uri="{FF2B5EF4-FFF2-40B4-BE49-F238E27FC236}">
                  <a16:creationId xmlns:a16="http://schemas.microsoft.com/office/drawing/2014/main" id="{D34F6BCF-2A5A-426A-8844-6A6E041AF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" y="2205"/>
              <a:ext cx="30" cy="121"/>
            </a:xfrm>
            <a:custGeom>
              <a:avLst/>
              <a:gdLst>
                <a:gd name="T0" fmla="*/ 63 w 92"/>
                <a:gd name="T1" fmla="*/ 0 h 375"/>
                <a:gd name="T2" fmla="*/ 62 w 92"/>
                <a:gd name="T3" fmla="*/ 0 h 375"/>
                <a:gd name="T4" fmla="*/ 61 w 92"/>
                <a:gd name="T5" fmla="*/ 1 h 375"/>
                <a:gd name="T6" fmla="*/ 49 w 92"/>
                <a:gd name="T7" fmla="*/ 65 h 375"/>
                <a:gd name="T8" fmla="*/ 0 w 92"/>
                <a:gd name="T9" fmla="*/ 314 h 375"/>
                <a:gd name="T10" fmla="*/ 18 w 92"/>
                <a:gd name="T11" fmla="*/ 375 h 375"/>
                <a:gd name="T12" fmla="*/ 64 w 92"/>
                <a:gd name="T13" fmla="*/ 138 h 375"/>
                <a:gd name="T14" fmla="*/ 59 w 92"/>
                <a:gd name="T15" fmla="*/ 143 h 375"/>
                <a:gd name="T16" fmla="*/ 39 w 92"/>
                <a:gd name="T17" fmla="*/ 120 h 375"/>
                <a:gd name="T18" fmla="*/ 74 w 92"/>
                <a:gd name="T19" fmla="*/ 89 h 375"/>
                <a:gd name="T20" fmla="*/ 76 w 92"/>
                <a:gd name="T21" fmla="*/ 80 h 375"/>
                <a:gd name="T22" fmla="*/ 78 w 92"/>
                <a:gd name="T23" fmla="*/ 68 h 375"/>
                <a:gd name="T24" fmla="*/ 87 w 92"/>
                <a:gd name="T25" fmla="*/ 22 h 375"/>
                <a:gd name="T26" fmla="*/ 92 w 92"/>
                <a:gd name="T27" fmla="*/ 0 h 375"/>
                <a:gd name="T28" fmla="*/ 63 w 92"/>
                <a:gd name="T29" fmla="*/ 0 h 375"/>
                <a:gd name="T30" fmla="*/ 60 w 92"/>
                <a:gd name="T31" fmla="*/ 29 h 375"/>
                <a:gd name="T32" fmla="*/ 60 w 92"/>
                <a:gd name="T33" fmla="*/ 29 h 375"/>
                <a:gd name="T34" fmla="*/ 65 w 92"/>
                <a:gd name="T35" fmla="*/ 32 h 375"/>
                <a:gd name="T36" fmla="*/ 60 w 92"/>
                <a:gd name="T37" fmla="*/ 29 h 375"/>
                <a:gd name="T38" fmla="*/ 69 w 92"/>
                <a:gd name="T39" fmla="*/ 51 h 375"/>
                <a:gd name="T40" fmla="*/ 69 w 92"/>
                <a:gd name="T41" fmla="*/ 51 h 375"/>
                <a:gd name="T42" fmla="*/ 74 w 92"/>
                <a:gd name="T43" fmla="*/ 59 h 375"/>
                <a:gd name="T44" fmla="*/ 69 w 92"/>
                <a:gd name="T45" fmla="*/ 51 h 375"/>
                <a:gd name="T46" fmla="*/ 76 w 92"/>
                <a:gd name="T47" fmla="*/ 52 h 375"/>
                <a:gd name="T48" fmla="*/ 76 w 92"/>
                <a:gd name="T49" fmla="*/ 52 h 375"/>
                <a:gd name="T50" fmla="*/ 77 w 92"/>
                <a:gd name="T51" fmla="*/ 50 h 375"/>
                <a:gd name="T52" fmla="*/ 77 w 92"/>
                <a:gd name="T53" fmla="*/ 50 h 375"/>
                <a:gd name="T54" fmla="*/ 76 w 92"/>
                <a:gd name="T55" fmla="*/ 5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2" h="375">
                  <a:moveTo>
                    <a:pt x="63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7" y="334"/>
                    <a:pt x="13" y="354"/>
                    <a:pt x="18" y="375"/>
                  </a:cubicBezTo>
                  <a:cubicBezTo>
                    <a:pt x="64" y="138"/>
                    <a:pt x="64" y="138"/>
                    <a:pt x="64" y="138"/>
                  </a:cubicBezTo>
                  <a:cubicBezTo>
                    <a:pt x="59" y="143"/>
                    <a:pt x="59" y="143"/>
                    <a:pt x="5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74" y="89"/>
                    <a:pt x="74" y="89"/>
                    <a:pt x="74" y="89"/>
                  </a:cubicBezTo>
                  <a:cubicBezTo>
                    <a:pt x="76" y="80"/>
                    <a:pt x="76" y="80"/>
                    <a:pt x="76" y="80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92" y="0"/>
                    <a:pt x="92" y="0"/>
                    <a:pt x="92" y="0"/>
                  </a:cubicBezTo>
                  <a:lnTo>
                    <a:pt x="63" y="0"/>
                  </a:lnTo>
                  <a:close/>
                  <a:moveTo>
                    <a:pt x="60" y="29"/>
                  </a:moveTo>
                  <a:cubicBezTo>
                    <a:pt x="60" y="29"/>
                    <a:pt x="60" y="29"/>
                    <a:pt x="60" y="29"/>
                  </a:cubicBezTo>
                  <a:cubicBezTo>
                    <a:pt x="65" y="32"/>
                    <a:pt x="65" y="32"/>
                    <a:pt x="65" y="32"/>
                  </a:cubicBezTo>
                  <a:lnTo>
                    <a:pt x="60" y="29"/>
                  </a:lnTo>
                  <a:close/>
                  <a:moveTo>
                    <a:pt x="69" y="51"/>
                  </a:moveTo>
                  <a:cubicBezTo>
                    <a:pt x="69" y="51"/>
                    <a:pt x="69" y="51"/>
                    <a:pt x="69" y="51"/>
                  </a:cubicBezTo>
                  <a:cubicBezTo>
                    <a:pt x="74" y="59"/>
                    <a:pt x="74" y="59"/>
                    <a:pt x="74" y="59"/>
                  </a:cubicBezTo>
                  <a:lnTo>
                    <a:pt x="69" y="51"/>
                  </a:lnTo>
                  <a:close/>
                  <a:moveTo>
                    <a:pt x="76" y="52"/>
                  </a:moveTo>
                  <a:cubicBezTo>
                    <a:pt x="76" y="52"/>
                    <a:pt x="76" y="52"/>
                    <a:pt x="76" y="52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lnTo>
                    <a:pt x="7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30" name="Freeform 43">
              <a:extLst>
                <a:ext uri="{FF2B5EF4-FFF2-40B4-BE49-F238E27FC236}">
                  <a16:creationId xmlns:a16="http://schemas.microsoft.com/office/drawing/2014/main" id="{E0DCD1B7-6F79-45E6-981C-77F0BFBA45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6" y="2203"/>
              <a:ext cx="36" cy="136"/>
            </a:xfrm>
            <a:custGeom>
              <a:avLst/>
              <a:gdLst>
                <a:gd name="T0" fmla="*/ 39 w 111"/>
                <a:gd name="T1" fmla="*/ 124 h 422"/>
                <a:gd name="T2" fmla="*/ 64 w 111"/>
                <a:gd name="T3" fmla="*/ 1 h 422"/>
                <a:gd name="T4" fmla="*/ 72 w 111"/>
                <a:gd name="T5" fmla="*/ 0 h 422"/>
                <a:gd name="T6" fmla="*/ 111 w 111"/>
                <a:gd name="T7" fmla="*/ 0 h 422"/>
                <a:gd name="T8" fmla="*/ 91 w 111"/>
                <a:gd name="T9" fmla="*/ 101 h 422"/>
                <a:gd name="T10" fmla="*/ 59 w 111"/>
                <a:gd name="T11" fmla="*/ 129 h 422"/>
                <a:gd name="T12" fmla="*/ 69 w 111"/>
                <a:gd name="T13" fmla="*/ 139 h 422"/>
                <a:gd name="T14" fmla="*/ 86 w 111"/>
                <a:gd name="T15" fmla="*/ 124 h 422"/>
                <a:gd name="T16" fmla="*/ 27 w 111"/>
                <a:gd name="T17" fmla="*/ 422 h 422"/>
                <a:gd name="T18" fmla="*/ 19 w 111"/>
                <a:gd name="T19" fmla="*/ 385 h 422"/>
                <a:gd name="T20" fmla="*/ 1 w 111"/>
                <a:gd name="T21" fmla="*/ 325 h 422"/>
                <a:gd name="T22" fmla="*/ 0 w 111"/>
                <a:gd name="T23" fmla="*/ 323 h 422"/>
                <a:gd name="T24" fmla="*/ 38 w 111"/>
                <a:gd name="T25" fmla="*/ 129 h 422"/>
                <a:gd name="T26" fmla="*/ 17 w 111"/>
                <a:gd name="T27" fmla="*/ 321 h 422"/>
                <a:gd name="T28" fmla="*/ 25 w 111"/>
                <a:gd name="T29" fmla="*/ 347 h 422"/>
                <a:gd name="T30" fmla="*/ 63 w 111"/>
                <a:gd name="T31" fmla="*/ 157 h 422"/>
                <a:gd name="T32" fmla="*/ 52 w 111"/>
                <a:gd name="T33" fmla="*/ 145 h 422"/>
                <a:gd name="T34" fmla="*/ 17 w 111"/>
                <a:gd name="T35" fmla="*/ 321 h 422"/>
                <a:gd name="T36" fmla="*/ 72 w 111"/>
                <a:gd name="T37" fmla="*/ 45 h 422"/>
                <a:gd name="T38" fmla="*/ 60 w 111"/>
                <a:gd name="T39" fmla="*/ 107 h 422"/>
                <a:gd name="T40" fmla="*/ 76 w 111"/>
                <a:gd name="T41" fmla="*/ 93 h 422"/>
                <a:gd name="T42" fmla="*/ 80 w 111"/>
                <a:gd name="T43" fmla="*/ 69 h 422"/>
                <a:gd name="T44" fmla="*/ 75 w 111"/>
                <a:gd name="T45" fmla="*/ 71 h 422"/>
                <a:gd name="T46" fmla="*/ 71 w 111"/>
                <a:gd name="T47" fmla="*/ 63 h 422"/>
                <a:gd name="T48" fmla="*/ 81 w 111"/>
                <a:gd name="T49" fmla="*/ 57 h 422"/>
                <a:gd name="T50" fmla="*/ 78 w 111"/>
                <a:gd name="T51" fmla="*/ 56 h 422"/>
                <a:gd name="T52" fmla="*/ 83 w 111"/>
                <a:gd name="T53" fmla="*/ 48 h 422"/>
                <a:gd name="T54" fmla="*/ 84 w 111"/>
                <a:gd name="T55" fmla="*/ 48 h 422"/>
                <a:gd name="T56" fmla="*/ 91 w 111"/>
                <a:gd name="T57" fmla="*/ 16 h 422"/>
                <a:gd name="T58" fmla="*/ 77 w 111"/>
                <a:gd name="T59" fmla="*/ 16 h 422"/>
                <a:gd name="T60" fmla="*/ 75 w 111"/>
                <a:gd name="T61" fmla="*/ 31 h 422"/>
                <a:gd name="T62" fmla="*/ 78 w 111"/>
                <a:gd name="T63" fmla="*/ 33 h 422"/>
                <a:gd name="T64" fmla="*/ 72 w 111"/>
                <a:gd name="T65" fmla="*/ 45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1" h="422">
                  <a:moveTo>
                    <a:pt x="39" y="124"/>
                  </a:moveTo>
                  <a:cubicBezTo>
                    <a:pt x="64" y="1"/>
                    <a:pt x="64" y="1"/>
                    <a:pt x="64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59" y="129"/>
                    <a:pt x="59" y="129"/>
                    <a:pt x="59" y="129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86" y="124"/>
                    <a:pt x="86" y="124"/>
                    <a:pt x="86" y="124"/>
                  </a:cubicBezTo>
                  <a:cubicBezTo>
                    <a:pt x="27" y="422"/>
                    <a:pt x="27" y="422"/>
                    <a:pt x="27" y="422"/>
                  </a:cubicBezTo>
                  <a:cubicBezTo>
                    <a:pt x="19" y="385"/>
                    <a:pt x="19" y="385"/>
                    <a:pt x="19" y="385"/>
                  </a:cubicBezTo>
                  <a:cubicBezTo>
                    <a:pt x="14" y="364"/>
                    <a:pt x="8" y="344"/>
                    <a:pt x="1" y="325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38" y="129"/>
                    <a:pt x="38" y="129"/>
                    <a:pt x="38" y="129"/>
                  </a:cubicBezTo>
                  <a:moveTo>
                    <a:pt x="17" y="321"/>
                  </a:moveTo>
                  <a:cubicBezTo>
                    <a:pt x="20" y="330"/>
                    <a:pt x="23" y="338"/>
                    <a:pt x="25" y="347"/>
                  </a:cubicBezTo>
                  <a:cubicBezTo>
                    <a:pt x="63" y="157"/>
                    <a:pt x="63" y="157"/>
                    <a:pt x="63" y="157"/>
                  </a:cubicBezTo>
                  <a:cubicBezTo>
                    <a:pt x="52" y="145"/>
                    <a:pt x="52" y="145"/>
                    <a:pt x="52" y="145"/>
                  </a:cubicBezTo>
                  <a:lnTo>
                    <a:pt x="17" y="321"/>
                  </a:lnTo>
                  <a:close/>
                  <a:moveTo>
                    <a:pt x="72" y="45"/>
                  </a:moveTo>
                  <a:cubicBezTo>
                    <a:pt x="60" y="107"/>
                    <a:pt x="60" y="107"/>
                    <a:pt x="60" y="107"/>
                  </a:cubicBezTo>
                  <a:cubicBezTo>
                    <a:pt x="76" y="93"/>
                    <a:pt x="76" y="93"/>
                    <a:pt x="76" y="93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77" y="16"/>
                    <a:pt x="77" y="16"/>
                    <a:pt x="77" y="16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8" y="33"/>
                    <a:pt x="78" y="33"/>
                    <a:pt x="78" y="33"/>
                  </a:cubicBezTo>
                  <a:lnTo>
                    <a:pt x="72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31" name="Freeform 44">
              <a:extLst>
                <a:ext uri="{FF2B5EF4-FFF2-40B4-BE49-F238E27FC236}">
                  <a16:creationId xmlns:a16="http://schemas.microsoft.com/office/drawing/2014/main" id="{1D878832-5D30-45D8-8B08-AA58D46EF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2221"/>
              <a:ext cx="0" cy="1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32" name="Freeform 45">
              <a:extLst>
                <a:ext uri="{FF2B5EF4-FFF2-40B4-BE49-F238E27FC236}">
                  <a16:creationId xmlns:a16="http://schemas.microsoft.com/office/drawing/2014/main" id="{2E91DA0F-0026-4AEF-BC9B-F4609C9CAE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6" y="1923"/>
              <a:ext cx="127" cy="108"/>
            </a:xfrm>
            <a:custGeom>
              <a:avLst/>
              <a:gdLst>
                <a:gd name="T0" fmla="*/ 195 w 390"/>
                <a:gd name="T1" fmla="*/ 335 h 335"/>
                <a:gd name="T2" fmla="*/ 194 w 390"/>
                <a:gd name="T3" fmla="*/ 335 h 335"/>
                <a:gd name="T4" fmla="*/ 15 w 390"/>
                <a:gd name="T5" fmla="*/ 287 h 335"/>
                <a:gd name="T6" fmla="*/ 0 w 390"/>
                <a:gd name="T7" fmla="*/ 277 h 335"/>
                <a:gd name="T8" fmla="*/ 13 w 390"/>
                <a:gd name="T9" fmla="*/ 264 h 335"/>
                <a:gd name="T10" fmla="*/ 39 w 390"/>
                <a:gd name="T11" fmla="*/ 155 h 335"/>
                <a:gd name="T12" fmla="*/ 194 w 390"/>
                <a:gd name="T13" fmla="*/ 0 h 335"/>
                <a:gd name="T14" fmla="*/ 196 w 390"/>
                <a:gd name="T15" fmla="*/ 0 h 335"/>
                <a:gd name="T16" fmla="*/ 351 w 390"/>
                <a:gd name="T17" fmla="*/ 155 h 335"/>
                <a:gd name="T18" fmla="*/ 377 w 390"/>
                <a:gd name="T19" fmla="*/ 264 h 335"/>
                <a:gd name="T20" fmla="*/ 390 w 390"/>
                <a:gd name="T21" fmla="*/ 277 h 335"/>
                <a:gd name="T22" fmla="*/ 375 w 390"/>
                <a:gd name="T23" fmla="*/ 287 h 335"/>
                <a:gd name="T24" fmla="*/ 195 w 390"/>
                <a:gd name="T25" fmla="*/ 335 h 335"/>
                <a:gd name="T26" fmla="*/ 45 w 390"/>
                <a:gd name="T27" fmla="*/ 270 h 335"/>
                <a:gd name="T28" fmla="*/ 194 w 390"/>
                <a:gd name="T29" fmla="*/ 305 h 335"/>
                <a:gd name="T30" fmla="*/ 195 w 390"/>
                <a:gd name="T31" fmla="*/ 305 h 335"/>
                <a:gd name="T32" fmla="*/ 344 w 390"/>
                <a:gd name="T33" fmla="*/ 270 h 335"/>
                <a:gd name="T34" fmla="*/ 321 w 390"/>
                <a:gd name="T35" fmla="*/ 155 h 335"/>
                <a:gd name="T36" fmla="*/ 196 w 390"/>
                <a:gd name="T37" fmla="*/ 30 h 335"/>
                <a:gd name="T38" fmla="*/ 194 w 390"/>
                <a:gd name="T39" fmla="*/ 30 h 335"/>
                <a:gd name="T40" fmla="*/ 68 w 390"/>
                <a:gd name="T41" fmla="*/ 155 h 335"/>
                <a:gd name="T42" fmla="*/ 45 w 390"/>
                <a:gd name="T43" fmla="*/ 27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0" h="335">
                  <a:moveTo>
                    <a:pt x="195" y="335"/>
                  </a:moveTo>
                  <a:cubicBezTo>
                    <a:pt x="194" y="335"/>
                    <a:pt x="194" y="335"/>
                    <a:pt x="194" y="335"/>
                  </a:cubicBezTo>
                  <a:cubicBezTo>
                    <a:pt x="88" y="335"/>
                    <a:pt x="18" y="289"/>
                    <a:pt x="15" y="287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13" y="264"/>
                    <a:pt x="13" y="264"/>
                    <a:pt x="13" y="264"/>
                  </a:cubicBezTo>
                  <a:cubicBezTo>
                    <a:pt x="35" y="242"/>
                    <a:pt x="39" y="178"/>
                    <a:pt x="39" y="155"/>
                  </a:cubicBezTo>
                  <a:cubicBezTo>
                    <a:pt x="39" y="69"/>
                    <a:pt x="108" y="0"/>
                    <a:pt x="194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81" y="0"/>
                    <a:pt x="351" y="69"/>
                    <a:pt x="351" y="155"/>
                  </a:cubicBezTo>
                  <a:cubicBezTo>
                    <a:pt x="351" y="178"/>
                    <a:pt x="355" y="242"/>
                    <a:pt x="377" y="264"/>
                  </a:cubicBezTo>
                  <a:cubicBezTo>
                    <a:pt x="390" y="277"/>
                    <a:pt x="390" y="277"/>
                    <a:pt x="390" y="277"/>
                  </a:cubicBezTo>
                  <a:cubicBezTo>
                    <a:pt x="375" y="287"/>
                    <a:pt x="375" y="287"/>
                    <a:pt x="375" y="287"/>
                  </a:cubicBezTo>
                  <a:cubicBezTo>
                    <a:pt x="372" y="289"/>
                    <a:pt x="301" y="335"/>
                    <a:pt x="195" y="335"/>
                  </a:cubicBezTo>
                  <a:close/>
                  <a:moveTo>
                    <a:pt x="45" y="270"/>
                  </a:moveTo>
                  <a:cubicBezTo>
                    <a:pt x="69" y="282"/>
                    <a:pt x="123" y="305"/>
                    <a:pt x="194" y="305"/>
                  </a:cubicBezTo>
                  <a:cubicBezTo>
                    <a:pt x="195" y="305"/>
                    <a:pt x="195" y="305"/>
                    <a:pt x="195" y="305"/>
                  </a:cubicBezTo>
                  <a:cubicBezTo>
                    <a:pt x="266" y="305"/>
                    <a:pt x="320" y="282"/>
                    <a:pt x="344" y="270"/>
                  </a:cubicBezTo>
                  <a:cubicBezTo>
                    <a:pt x="321" y="230"/>
                    <a:pt x="321" y="163"/>
                    <a:pt x="321" y="155"/>
                  </a:cubicBezTo>
                  <a:cubicBezTo>
                    <a:pt x="321" y="86"/>
                    <a:pt x="265" y="30"/>
                    <a:pt x="196" y="30"/>
                  </a:cubicBezTo>
                  <a:cubicBezTo>
                    <a:pt x="194" y="30"/>
                    <a:pt x="194" y="30"/>
                    <a:pt x="194" y="30"/>
                  </a:cubicBezTo>
                  <a:cubicBezTo>
                    <a:pt x="125" y="30"/>
                    <a:pt x="68" y="86"/>
                    <a:pt x="68" y="155"/>
                  </a:cubicBezTo>
                  <a:cubicBezTo>
                    <a:pt x="69" y="163"/>
                    <a:pt x="69" y="230"/>
                    <a:pt x="45" y="2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33" name="Freeform 46">
              <a:extLst>
                <a:ext uri="{FF2B5EF4-FFF2-40B4-BE49-F238E27FC236}">
                  <a16:creationId xmlns:a16="http://schemas.microsoft.com/office/drawing/2014/main" id="{41DEC8FD-5482-4F30-B1A1-5F703B27B3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" y="1920"/>
              <a:ext cx="135" cy="113"/>
            </a:xfrm>
            <a:custGeom>
              <a:avLst/>
              <a:gdLst>
                <a:gd name="T0" fmla="*/ 208 w 416"/>
                <a:gd name="T1" fmla="*/ 352 h 352"/>
                <a:gd name="T2" fmla="*/ 207 w 416"/>
                <a:gd name="T3" fmla="*/ 352 h 352"/>
                <a:gd name="T4" fmla="*/ 23 w 416"/>
                <a:gd name="T5" fmla="*/ 303 h 352"/>
                <a:gd name="T6" fmla="*/ 0 w 416"/>
                <a:gd name="T7" fmla="*/ 287 h 352"/>
                <a:gd name="T8" fmla="*/ 20 w 416"/>
                <a:gd name="T9" fmla="*/ 267 h 352"/>
                <a:gd name="T10" fmla="*/ 43 w 416"/>
                <a:gd name="T11" fmla="*/ 164 h 352"/>
                <a:gd name="T12" fmla="*/ 207 w 416"/>
                <a:gd name="T13" fmla="*/ 0 h 352"/>
                <a:gd name="T14" fmla="*/ 209 w 416"/>
                <a:gd name="T15" fmla="*/ 0 h 352"/>
                <a:gd name="T16" fmla="*/ 372 w 416"/>
                <a:gd name="T17" fmla="*/ 164 h 352"/>
                <a:gd name="T18" fmla="*/ 396 w 416"/>
                <a:gd name="T19" fmla="*/ 267 h 352"/>
                <a:gd name="T20" fmla="*/ 416 w 416"/>
                <a:gd name="T21" fmla="*/ 287 h 352"/>
                <a:gd name="T22" fmla="*/ 392 w 416"/>
                <a:gd name="T23" fmla="*/ 303 h 352"/>
                <a:gd name="T24" fmla="*/ 208 w 416"/>
                <a:gd name="T25" fmla="*/ 352 h 352"/>
                <a:gd name="T26" fmla="*/ 26 w 416"/>
                <a:gd name="T27" fmla="*/ 285 h 352"/>
                <a:gd name="T28" fmla="*/ 32 w 416"/>
                <a:gd name="T29" fmla="*/ 289 h 352"/>
                <a:gd name="T30" fmla="*/ 207 w 416"/>
                <a:gd name="T31" fmla="*/ 336 h 352"/>
                <a:gd name="T32" fmla="*/ 208 w 416"/>
                <a:gd name="T33" fmla="*/ 336 h 352"/>
                <a:gd name="T34" fmla="*/ 383 w 416"/>
                <a:gd name="T35" fmla="*/ 289 h 352"/>
                <a:gd name="T36" fmla="*/ 390 w 416"/>
                <a:gd name="T37" fmla="*/ 285 h 352"/>
                <a:gd name="T38" fmla="*/ 384 w 416"/>
                <a:gd name="T39" fmla="*/ 279 h 352"/>
                <a:gd name="T40" fmla="*/ 356 w 416"/>
                <a:gd name="T41" fmla="*/ 164 h 352"/>
                <a:gd name="T42" fmla="*/ 209 w 416"/>
                <a:gd name="T43" fmla="*/ 17 h 352"/>
                <a:gd name="T44" fmla="*/ 207 w 416"/>
                <a:gd name="T45" fmla="*/ 17 h 352"/>
                <a:gd name="T46" fmla="*/ 60 w 416"/>
                <a:gd name="T47" fmla="*/ 164 h 352"/>
                <a:gd name="T48" fmla="*/ 31 w 416"/>
                <a:gd name="T49" fmla="*/ 279 h 352"/>
                <a:gd name="T50" fmla="*/ 26 w 416"/>
                <a:gd name="T51" fmla="*/ 285 h 352"/>
                <a:gd name="T52" fmla="*/ 208 w 416"/>
                <a:gd name="T53" fmla="*/ 322 h 352"/>
                <a:gd name="T54" fmla="*/ 54 w 416"/>
                <a:gd name="T55" fmla="*/ 286 h 352"/>
                <a:gd name="T56" fmla="*/ 47 w 416"/>
                <a:gd name="T57" fmla="*/ 282 h 352"/>
                <a:gd name="T58" fmla="*/ 51 w 416"/>
                <a:gd name="T59" fmla="*/ 275 h 352"/>
                <a:gd name="T60" fmla="*/ 73 w 416"/>
                <a:gd name="T61" fmla="*/ 164 h 352"/>
                <a:gd name="T62" fmla="*/ 207 w 416"/>
                <a:gd name="T63" fmla="*/ 30 h 352"/>
                <a:gd name="T64" fmla="*/ 209 w 416"/>
                <a:gd name="T65" fmla="*/ 30 h 352"/>
                <a:gd name="T66" fmla="*/ 342 w 416"/>
                <a:gd name="T67" fmla="*/ 164 h 352"/>
                <a:gd name="T68" fmla="*/ 364 w 416"/>
                <a:gd name="T69" fmla="*/ 275 h 352"/>
                <a:gd name="T70" fmla="*/ 369 w 416"/>
                <a:gd name="T71" fmla="*/ 282 h 352"/>
                <a:gd name="T72" fmla="*/ 361 w 416"/>
                <a:gd name="T73" fmla="*/ 286 h 352"/>
                <a:gd name="T74" fmla="*/ 208 w 416"/>
                <a:gd name="T75" fmla="*/ 322 h 352"/>
                <a:gd name="T76" fmla="*/ 70 w 416"/>
                <a:gd name="T77" fmla="*/ 275 h 352"/>
                <a:gd name="T78" fmla="*/ 207 w 416"/>
                <a:gd name="T79" fmla="*/ 306 h 352"/>
                <a:gd name="T80" fmla="*/ 346 w 416"/>
                <a:gd name="T81" fmla="*/ 275 h 352"/>
                <a:gd name="T82" fmla="*/ 326 w 416"/>
                <a:gd name="T83" fmla="*/ 163 h 352"/>
                <a:gd name="T84" fmla="*/ 209 w 416"/>
                <a:gd name="T85" fmla="*/ 47 h 352"/>
                <a:gd name="T86" fmla="*/ 207 w 416"/>
                <a:gd name="T87" fmla="*/ 47 h 352"/>
                <a:gd name="T88" fmla="*/ 90 w 416"/>
                <a:gd name="T89" fmla="*/ 164 h 352"/>
                <a:gd name="T90" fmla="*/ 70 w 416"/>
                <a:gd name="T91" fmla="*/ 275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16" h="352">
                  <a:moveTo>
                    <a:pt x="208" y="352"/>
                  </a:moveTo>
                  <a:cubicBezTo>
                    <a:pt x="207" y="352"/>
                    <a:pt x="207" y="352"/>
                    <a:pt x="207" y="352"/>
                  </a:cubicBezTo>
                  <a:cubicBezTo>
                    <a:pt x="99" y="352"/>
                    <a:pt x="26" y="305"/>
                    <a:pt x="23" y="303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20" y="267"/>
                    <a:pt x="20" y="267"/>
                    <a:pt x="20" y="267"/>
                  </a:cubicBezTo>
                  <a:cubicBezTo>
                    <a:pt x="37" y="249"/>
                    <a:pt x="44" y="194"/>
                    <a:pt x="43" y="164"/>
                  </a:cubicBezTo>
                  <a:cubicBezTo>
                    <a:pt x="43" y="74"/>
                    <a:pt x="117" y="0"/>
                    <a:pt x="207" y="0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99" y="0"/>
                    <a:pt x="372" y="74"/>
                    <a:pt x="372" y="164"/>
                  </a:cubicBezTo>
                  <a:cubicBezTo>
                    <a:pt x="372" y="194"/>
                    <a:pt x="378" y="249"/>
                    <a:pt x="396" y="267"/>
                  </a:cubicBezTo>
                  <a:cubicBezTo>
                    <a:pt x="416" y="287"/>
                    <a:pt x="416" y="287"/>
                    <a:pt x="416" y="287"/>
                  </a:cubicBezTo>
                  <a:cubicBezTo>
                    <a:pt x="392" y="303"/>
                    <a:pt x="392" y="303"/>
                    <a:pt x="392" y="303"/>
                  </a:cubicBezTo>
                  <a:cubicBezTo>
                    <a:pt x="389" y="305"/>
                    <a:pt x="317" y="352"/>
                    <a:pt x="208" y="352"/>
                  </a:cubicBezTo>
                  <a:close/>
                  <a:moveTo>
                    <a:pt x="26" y="285"/>
                  </a:moveTo>
                  <a:cubicBezTo>
                    <a:pt x="32" y="289"/>
                    <a:pt x="32" y="289"/>
                    <a:pt x="32" y="289"/>
                  </a:cubicBezTo>
                  <a:cubicBezTo>
                    <a:pt x="35" y="291"/>
                    <a:pt x="104" y="336"/>
                    <a:pt x="207" y="336"/>
                  </a:cubicBezTo>
                  <a:cubicBezTo>
                    <a:pt x="208" y="336"/>
                    <a:pt x="208" y="336"/>
                    <a:pt x="208" y="336"/>
                  </a:cubicBezTo>
                  <a:cubicBezTo>
                    <a:pt x="312" y="336"/>
                    <a:pt x="380" y="291"/>
                    <a:pt x="383" y="289"/>
                  </a:cubicBezTo>
                  <a:cubicBezTo>
                    <a:pt x="390" y="285"/>
                    <a:pt x="390" y="285"/>
                    <a:pt x="390" y="285"/>
                  </a:cubicBezTo>
                  <a:cubicBezTo>
                    <a:pt x="384" y="279"/>
                    <a:pt x="384" y="279"/>
                    <a:pt x="384" y="279"/>
                  </a:cubicBezTo>
                  <a:cubicBezTo>
                    <a:pt x="355" y="250"/>
                    <a:pt x="356" y="164"/>
                    <a:pt x="356" y="164"/>
                  </a:cubicBezTo>
                  <a:cubicBezTo>
                    <a:pt x="356" y="83"/>
                    <a:pt x="290" y="17"/>
                    <a:pt x="209" y="17"/>
                  </a:cubicBezTo>
                  <a:cubicBezTo>
                    <a:pt x="207" y="17"/>
                    <a:pt x="207" y="17"/>
                    <a:pt x="207" y="17"/>
                  </a:cubicBezTo>
                  <a:cubicBezTo>
                    <a:pt x="126" y="17"/>
                    <a:pt x="60" y="83"/>
                    <a:pt x="60" y="164"/>
                  </a:cubicBezTo>
                  <a:cubicBezTo>
                    <a:pt x="60" y="165"/>
                    <a:pt x="60" y="250"/>
                    <a:pt x="31" y="279"/>
                  </a:cubicBezTo>
                  <a:lnTo>
                    <a:pt x="26" y="285"/>
                  </a:lnTo>
                  <a:close/>
                  <a:moveTo>
                    <a:pt x="208" y="322"/>
                  </a:moveTo>
                  <a:cubicBezTo>
                    <a:pt x="136" y="322"/>
                    <a:pt x="81" y="300"/>
                    <a:pt x="54" y="286"/>
                  </a:cubicBezTo>
                  <a:cubicBezTo>
                    <a:pt x="47" y="282"/>
                    <a:pt x="47" y="282"/>
                    <a:pt x="47" y="282"/>
                  </a:cubicBezTo>
                  <a:cubicBezTo>
                    <a:pt x="51" y="275"/>
                    <a:pt x="51" y="275"/>
                    <a:pt x="51" y="275"/>
                  </a:cubicBezTo>
                  <a:cubicBezTo>
                    <a:pt x="73" y="237"/>
                    <a:pt x="73" y="171"/>
                    <a:pt x="73" y="164"/>
                  </a:cubicBezTo>
                  <a:cubicBezTo>
                    <a:pt x="73" y="90"/>
                    <a:pt x="133" y="30"/>
                    <a:pt x="207" y="30"/>
                  </a:cubicBezTo>
                  <a:cubicBezTo>
                    <a:pt x="209" y="30"/>
                    <a:pt x="209" y="30"/>
                    <a:pt x="209" y="30"/>
                  </a:cubicBezTo>
                  <a:cubicBezTo>
                    <a:pt x="282" y="30"/>
                    <a:pt x="342" y="90"/>
                    <a:pt x="342" y="164"/>
                  </a:cubicBezTo>
                  <a:cubicBezTo>
                    <a:pt x="342" y="171"/>
                    <a:pt x="342" y="237"/>
                    <a:pt x="364" y="275"/>
                  </a:cubicBezTo>
                  <a:cubicBezTo>
                    <a:pt x="369" y="282"/>
                    <a:pt x="369" y="282"/>
                    <a:pt x="369" y="282"/>
                  </a:cubicBezTo>
                  <a:cubicBezTo>
                    <a:pt x="361" y="286"/>
                    <a:pt x="361" y="286"/>
                    <a:pt x="361" y="286"/>
                  </a:cubicBezTo>
                  <a:cubicBezTo>
                    <a:pt x="335" y="300"/>
                    <a:pt x="280" y="322"/>
                    <a:pt x="208" y="322"/>
                  </a:cubicBezTo>
                  <a:close/>
                  <a:moveTo>
                    <a:pt x="70" y="275"/>
                  </a:moveTo>
                  <a:cubicBezTo>
                    <a:pt x="97" y="288"/>
                    <a:pt x="145" y="306"/>
                    <a:pt x="207" y="306"/>
                  </a:cubicBezTo>
                  <a:cubicBezTo>
                    <a:pt x="270" y="306"/>
                    <a:pt x="319" y="288"/>
                    <a:pt x="346" y="275"/>
                  </a:cubicBezTo>
                  <a:cubicBezTo>
                    <a:pt x="326" y="234"/>
                    <a:pt x="326" y="175"/>
                    <a:pt x="326" y="163"/>
                  </a:cubicBezTo>
                  <a:cubicBezTo>
                    <a:pt x="326" y="99"/>
                    <a:pt x="273" y="47"/>
                    <a:pt x="209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142" y="47"/>
                    <a:pt x="90" y="99"/>
                    <a:pt x="90" y="164"/>
                  </a:cubicBezTo>
                  <a:cubicBezTo>
                    <a:pt x="90" y="171"/>
                    <a:pt x="90" y="233"/>
                    <a:pt x="70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34" name="Freeform 47">
              <a:extLst>
                <a:ext uri="{FF2B5EF4-FFF2-40B4-BE49-F238E27FC236}">
                  <a16:creationId xmlns:a16="http://schemas.microsoft.com/office/drawing/2014/main" id="{FCF6D46A-CC0C-48A7-8FF1-3C09F2239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" y="2247"/>
              <a:ext cx="38" cy="147"/>
            </a:xfrm>
            <a:custGeom>
              <a:avLst/>
              <a:gdLst>
                <a:gd name="T0" fmla="*/ 29 w 38"/>
                <a:gd name="T1" fmla="*/ 147 h 147"/>
                <a:gd name="T2" fmla="*/ 0 w 38"/>
                <a:gd name="T3" fmla="*/ 2 h 147"/>
                <a:gd name="T4" fmla="*/ 9 w 38"/>
                <a:gd name="T5" fmla="*/ 0 h 147"/>
                <a:gd name="T6" fmla="*/ 38 w 38"/>
                <a:gd name="T7" fmla="*/ 147 h 147"/>
                <a:gd name="T8" fmla="*/ 29 w 38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47">
                  <a:moveTo>
                    <a:pt x="29" y="147"/>
                  </a:moveTo>
                  <a:lnTo>
                    <a:pt x="0" y="2"/>
                  </a:lnTo>
                  <a:lnTo>
                    <a:pt x="9" y="0"/>
                  </a:lnTo>
                  <a:lnTo>
                    <a:pt x="38" y="147"/>
                  </a:lnTo>
                  <a:lnTo>
                    <a:pt x="29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35" name="Freeform 48">
              <a:extLst>
                <a:ext uri="{FF2B5EF4-FFF2-40B4-BE49-F238E27FC236}">
                  <a16:creationId xmlns:a16="http://schemas.microsoft.com/office/drawing/2014/main" id="{BB9FD4E3-8376-4165-8267-B1C32B6A10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8" y="2243"/>
              <a:ext cx="45" cy="153"/>
            </a:xfrm>
            <a:custGeom>
              <a:avLst/>
              <a:gdLst>
                <a:gd name="T0" fmla="*/ 45 w 45"/>
                <a:gd name="T1" fmla="*/ 153 h 153"/>
                <a:gd name="T2" fmla="*/ 30 w 45"/>
                <a:gd name="T3" fmla="*/ 153 h 153"/>
                <a:gd name="T4" fmla="*/ 0 w 45"/>
                <a:gd name="T5" fmla="*/ 3 h 153"/>
                <a:gd name="T6" fmla="*/ 14 w 45"/>
                <a:gd name="T7" fmla="*/ 0 h 153"/>
                <a:gd name="T8" fmla="*/ 45 w 45"/>
                <a:gd name="T9" fmla="*/ 153 h 153"/>
                <a:gd name="T10" fmla="*/ 34 w 45"/>
                <a:gd name="T11" fmla="*/ 148 h 153"/>
                <a:gd name="T12" fmla="*/ 38 w 45"/>
                <a:gd name="T13" fmla="*/ 148 h 153"/>
                <a:gd name="T14" fmla="*/ 10 w 45"/>
                <a:gd name="T15" fmla="*/ 7 h 153"/>
                <a:gd name="T16" fmla="*/ 6 w 45"/>
                <a:gd name="T17" fmla="*/ 7 h 153"/>
                <a:gd name="T18" fmla="*/ 34 w 45"/>
                <a:gd name="T19" fmla="*/ 14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153">
                  <a:moveTo>
                    <a:pt x="45" y="153"/>
                  </a:moveTo>
                  <a:lnTo>
                    <a:pt x="30" y="153"/>
                  </a:lnTo>
                  <a:lnTo>
                    <a:pt x="0" y="3"/>
                  </a:lnTo>
                  <a:lnTo>
                    <a:pt x="14" y="0"/>
                  </a:lnTo>
                  <a:lnTo>
                    <a:pt x="45" y="153"/>
                  </a:lnTo>
                  <a:close/>
                  <a:moveTo>
                    <a:pt x="34" y="148"/>
                  </a:moveTo>
                  <a:lnTo>
                    <a:pt x="38" y="148"/>
                  </a:lnTo>
                  <a:lnTo>
                    <a:pt x="10" y="7"/>
                  </a:lnTo>
                  <a:lnTo>
                    <a:pt x="6" y="7"/>
                  </a:lnTo>
                  <a:lnTo>
                    <a:pt x="34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36" name="Freeform 49">
              <a:extLst>
                <a:ext uri="{FF2B5EF4-FFF2-40B4-BE49-F238E27FC236}">
                  <a16:creationId xmlns:a16="http://schemas.microsoft.com/office/drawing/2014/main" id="{465B84EF-AC58-42B6-859F-ADE44A73B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" y="2247"/>
              <a:ext cx="39" cy="147"/>
            </a:xfrm>
            <a:custGeom>
              <a:avLst/>
              <a:gdLst>
                <a:gd name="T0" fmla="*/ 9 w 39"/>
                <a:gd name="T1" fmla="*/ 147 h 147"/>
                <a:gd name="T2" fmla="*/ 0 w 39"/>
                <a:gd name="T3" fmla="*/ 147 h 147"/>
                <a:gd name="T4" fmla="*/ 29 w 39"/>
                <a:gd name="T5" fmla="*/ 0 h 147"/>
                <a:gd name="T6" fmla="*/ 39 w 39"/>
                <a:gd name="T7" fmla="*/ 2 h 147"/>
                <a:gd name="T8" fmla="*/ 9 w 3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7">
                  <a:moveTo>
                    <a:pt x="9" y="147"/>
                  </a:moveTo>
                  <a:lnTo>
                    <a:pt x="0" y="147"/>
                  </a:lnTo>
                  <a:lnTo>
                    <a:pt x="29" y="0"/>
                  </a:lnTo>
                  <a:lnTo>
                    <a:pt x="39" y="2"/>
                  </a:lnTo>
                  <a:lnTo>
                    <a:pt x="9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37" name="Freeform 50">
              <a:extLst>
                <a:ext uri="{FF2B5EF4-FFF2-40B4-BE49-F238E27FC236}">
                  <a16:creationId xmlns:a16="http://schemas.microsoft.com/office/drawing/2014/main" id="{142B9845-FFFF-4840-BE79-32C901C4BF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6" y="2243"/>
              <a:ext cx="46" cy="153"/>
            </a:xfrm>
            <a:custGeom>
              <a:avLst/>
              <a:gdLst>
                <a:gd name="T0" fmla="*/ 15 w 46"/>
                <a:gd name="T1" fmla="*/ 153 h 153"/>
                <a:gd name="T2" fmla="*/ 0 w 46"/>
                <a:gd name="T3" fmla="*/ 153 h 153"/>
                <a:gd name="T4" fmla="*/ 31 w 46"/>
                <a:gd name="T5" fmla="*/ 0 h 153"/>
                <a:gd name="T6" fmla="*/ 46 w 46"/>
                <a:gd name="T7" fmla="*/ 3 h 153"/>
                <a:gd name="T8" fmla="*/ 15 w 46"/>
                <a:gd name="T9" fmla="*/ 153 h 153"/>
                <a:gd name="T10" fmla="*/ 7 w 46"/>
                <a:gd name="T11" fmla="*/ 148 h 153"/>
                <a:gd name="T12" fmla="*/ 11 w 46"/>
                <a:gd name="T13" fmla="*/ 148 h 153"/>
                <a:gd name="T14" fmla="*/ 39 w 46"/>
                <a:gd name="T15" fmla="*/ 7 h 153"/>
                <a:gd name="T16" fmla="*/ 35 w 46"/>
                <a:gd name="T17" fmla="*/ 7 h 153"/>
                <a:gd name="T18" fmla="*/ 7 w 46"/>
                <a:gd name="T19" fmla="*/ 14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153">
                  <a:moveTo>
                    <a:pt x="15" y="153"/>
                  </a:moveTo>
                  <a:lnTo>
                    <a:pt x="0" y="153"/>
                  </a:lnTo>
                  <a:lnTo>
                    <a:pt x="31" y="0"/>
                  </a:lnTo>
                  <a:lnTo>
                    <a:pt x="46" y="3"/>
                  </a:lnTo>
                  <a:lnTo>
                    <a:pt x="15" y="153"/>
                  </a:lnTo>
                  <a:close/>
                  <a:moveTo>
                    <a:pt x="7" y="148"/>
                  </a:moveTo>
                  <a:lnTo>
                    <a:pt x="11" y="148"/>
                  </a:lnTo>
                  <a:lnTo>
                    <a:pt x="39" y="7"/>
                  </a:lnTo>
                  <a:lnTo>
                    <a:pt x="35" y="7"/>
                  </a:lnTo>
                  <a:lnTo>
                    <a:pt x="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38" name="Rectangle 51">
              <a:extLst>
                <a:ext uri="{FF2B5EF4-FFF2-40B4-BE49-F238E27FC236}">
                  <a16:creationId xmlns:a16="http://schemas.microsoft.com/office/drawing/2014/main" id="{5B96A8F6-0BFF-4E8E-A0F3-876ADD32D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" y="2285"/>
              <a:ext cx="9" cy="10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39" name="Freeform 52">
              <a:extLst>
                <a:ext uri="{FF2B5EF4-FFF2-40B4-BE49-F238E27FC236}">
                  <a16:creationId xmlns:a16="http://schemas.microsoft.com/office/drawing/2014/main" id="{A2DF61ED-97A4-4646-BED7-E1A91C16D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2" y="2282"/>
              <a:ext cx="15" cy="114"/>
            </a:xfrm>
            <a:custGeom>
              <a:avLst/>
              <a:gdLst>
                <a:gd name="T0" fmla="*/ 15 w 15"/>
                <a:gd name="T1" fmla="*/ 114 h 114"/>
                <a:gd name="T2" fmla="*/ 0 w 15"/>
                <a:gd name="T3" fmla="*/ 114 h 114"/>
                <a:gd name="T4" fmla="*/ 0 w 15"/>
                <a:gd name="T5" fmla="*/ 0 h 114"/>
                <a:gd name="T6" fmla="*/ 15 w 15"/>
                <a:gd name="T7" fmla="*/ 0 h 114"/>
                <a:gd name="T8" fmla="*/ 15 w 15"/>
                <a:gd name="T9" fmla="*/ 114 h 114"/>
                <a:gd name="T10" fmla="*/ 5 w 15"/>
                <a:gd name="T11" fmla="*/ 109 h 114"/>
                <a:gd name="T12" fmla="*/ 10 w 15"/>
                <a:gd name="T13" fmla="*/ 109 h 114"/>
                <a:gd name="T14" fmla="*/ 10 w 15"/>
                <a:gd name="T15" fmla="*/ 6 h 114"/>
                <a:gd name="T16" fmla="*/ 5 w 15"/>
                <a:gd name="T17" fmla="*/ 6 h 114"/>
                <a:gd name="T18" fmla="*/ 5 w 15"/>
                <a:gd name="T19" fmla="*/ 10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14">
                  <a:moveTo>
                    <a:pt x="15" y="114"/>
                  </a:moveTo>
                  <a:lnTo>
                    <a:pt x="0" y="114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14"/>
                  </a:lnTo>
                  <a:close/>
                  <a:moveTo>
                    <a:pt x="5" y="109"/>
                  </a:moveTo>
                  <a:lnTo>
                    <a:pt x="10" y="109"/>
                  </a:lnTo>
                  <a:lnTo>
                    <a:pt x="10" y="6"/>
                  </a:lnTo>
                  <a:lnTo>
                    <a:pt x="5" y="6"/>
                  </a:lnTo>
                  <a:lnTo>
                    <a:pt x="5" y="1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40" name="Freeform 53">
              <a:extLst>
                <a:ext uri="{FF2B5EF4-FFF2-40B4-BE49-F238E27FC236}">
                  <a16:creationId xmlns:a16="http://schemas.microsoft.com/office/drawing/2014/main" id="{64135A09-EE28-4406-86A8-F2213E7E0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" y="2043"/>
              <a:ext cx="182" cy="239"/>
            </a:xfrm>
            <a:custGeom>
              <a:avLst/>
              <a:gdLst>
                <a:gd name="T0" fmla="*/ 88 w 563"/>
                <a:gd name="T1" fmla="*/ 741 h 741"/>
                <a:gd name="T2" fmla="*/ 0 w 563"/>
                <a:gd name="T3" fmla="*/ 687 h 741"/>
                <a:gd name="T4" fmla="*/ 25 w 563"/>
                <a:gd name="T5" fmla="*/ 281 h 741"/>
                <a:gd name="T6" fmla="*/ 284 w 563"/>
                <a:gd name="T7" fmla="*/ 0 h 741"/>
                <a:gd name="T8" fmla="*/ 540 w 563"/>
                <a:gd name="T9" fmla="*/ 281 h 741"/>
                <a:gd name="T10" fmla="*/ 563 w 563"/>
                <a:gd name="T11" fmla="*/ 686 h 741"/>
                <a:gd name="T12" fmla="*/ 477 w 563"/>
                <a:gd name="T13" fmla="*/ 741 h 741"/>
                <a:gd name="T14" fmla="*/ 461 w 563"/>
                <a:gd name="T15" fmla="*/ 715 h 741"/>
                <a:gd name="T16" fmla="*/ 532 w 563"/>
                <a:gd name="T17" fmla="*/ 671 h 741"/>
                <a:gd name="T18" fmla="*/ 510 w 563"/>
                <a:gd name="T19" fmla="*/ 283 h 741"/>
                <a:gd name="T20" fmla="*/ 284 w 563"/>
                <a:gd name="T21" fmla="*/ 30 h 741"/>
                <a:gd name="T22" fmla="*/ 55 w 563"/>
                <a:gd name="T23" fmla="*/ 284 h 741"/>
                <a:gd name="T24" fmla="*/ 31 w 563"/>
                <a:gd name="T25" fmla="*/ 670 h 741"/>
                <a:gd name="T26" fmla="*/ 104 w 563"/>
                <a:gd name="T27" fmla="*/ 715 h 741"/>
                <a:gd name="T28" fmla="*/ 88 w 563"/>
                <a:gd name="T29" fmla="*/ 74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3" h="741">
                  <a:moveTo>
                    <a:pt x="88" y="741"/>
                  </a:moveTo>
                  <a:cubicBezTo>
                    <a:pt x="0" y="687"/>
                    <a:pt x="0" y="687"/>
                    <a:pt x="0" y="687"/>
                  </a:cubicBezTo>
                  <a:cubicBezTo>
                    <a:pt x="25" y="281"/>
                    <a:pt x="25" y="281"/>
                    <a:pt x="25" y="281"/>
                  </a:cubicBezTo>
                  <a:cubicBezTo>
                    <a:pt x="38" y="126"/>
                    <a:pt x="154" y="0"/>
                    <a:pt x="284" y="0"/>
                  </a:cubicBezTo>
                  <a:cubicBezTo>
                    <a:pt x="413" y="0"/>
                    <a:pt x="528" y="126"/>
                    <a:pt x="540" y="281"/>
                  </a:cubicBezTo>
                  <a:cubicBezTo>
                    <a:pt x="563" y="686"/>
                    <a:pt x="563" y="686"/>
                    <a:pt x="563" y="686"/>
                  </a:cubicBezTo>
                  <a:cubicBezTo>
                    <a:pt x="477" y="741"/>
                    <a:pt x="477" y="741"/>
                    <a:pt x="477" y="741"/>
                  </a:cubicBezTo>
                  <a:cubicBezTo>
                    <a:pt x="461" y="715"/>
                    <a:pt x="461" y="715"/>
                    <a:pt x="461" y="715"/>
                  </a:cubicBezTo>
                  <a:cubicBezTo>
                    <a:pt x="532" y="671"/>
                    <a:pt x="532" y="671"/>
                    <a:pt x="532" y="671"/>
                  </a:cubicBezTo>
                  <a:cubicBezTo>
                    <a:pt x="510" y="283"/>
                    <a:pt x="510" y="283"/>
                    <a:pt x="510" y="283"/>
                  </a:cubicBezTo>
                  <a:cubicBezTo>
                    <a:pt x="500" y="144"/>
                    <a:pt x="398" y="30"/>
                    <a:pt x="284" y="30"/>
                  </a:cubicBezTo>
                  <a:cubicBezTo>
                    <a:pt x="170" y="30"/>
                    <a:pt x="67" y="144"/>
                    <a:pt x="55" y="284"/>
                  </a:cubicBezTo>
                  <a:cubicBezTo>
                    <a:pt x="31" y="670"/>
                    <a:pt x="31" y="670"/>
                    <a:pt x="31" y="670"/>
                  </a:cubicBezTo>
                  <a:cubicBezTo>
                    <a:pt x="104" y="715"/>
                    <a:pt x="104" y="715"/>
                    <a:pt x="104" y="715"/>
                  </a:cubicBezTo>
                  <a:lnTo>
                    <a:pt x="88" y="7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41" name="Freeform 54">
              <a:extLst>
                <a:ext uri="{FF2B5EF4-FFF2-40B4-BE49-F238E27FC236}">
                  <a16:creationId xmlns:a16="http://schemas.microsoft.com/office/drawing/2014/main" id="{8D3DEDFC-995E-4A6B-9C72-49E7374BBA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" y="2040"/>
              <a:ext cx="188" cy="245"/>
            </a:xfrm>
            <a:custGeom>
              <a:avLst/>
              <a:gdLst>
                <a:gd name="T0" fmla="*/ 100 w 580"/>
                <a:gd name="T1" fmla="*/ 760 h 760"/>
                <a:gd name="T2" fmla="*/ 0 w 580"/>
                <a:gd name="T3" fmla="*/ 699 h 760"/>
                <a:gd name="T4" fmla="*/ 26 w 580"/>
                <a:gd name="T5" fmla="*/ 289 h 760"/>
                <a:gd name="T6" fmla="*/ 293 w 580"/>
                <a:gd name="T7" fmla="*/ 0 h 760"/>
                <a:gd name="T8" fmla="*/ 558 w 580"/>
                <a:gd name="T9" fmla="*/ 289 h 760"/>
                <a:gd name="T10" fmla="*/ 580 w 580"/>
                <a:gd name="T11" fmla="*/ 699 h 760"/>
                <a:gd name="T12" fmla="*/ 483 w 580"/>
                <a:gd name="T13" fmla="*/ 760 h 760"/>
                <a:gd name="T14" fmla="*/ 458 w 580"/>
                <a:gd name="T15" fmla="*/ 721 h 760"/>
                <a:gd name="T16" fmla="*/ 532 w 580"/>
                <a:gd name="T17" fmla="*/ 674 h 760"/>
                <a:gd name="T18" fmla="*/ 511 w 580"/>
                <a:gd name="T19" fmla="*/ 292 h 760"/>
                <a:gd name="T20" fmla="*/ 293 w 580"/>
                <a:gd name="T21" fmla="*/ 46 h 760"/>
                <a:gd name="T22" fmla="*/ 72 w 580"/>
                <a:gd name="T23" fmla="*/ 292 h 760"/>
                <a:gd name="T24" fmla="*/ 48 w 580"/>
                <a:gd name="T25" fmla="*/ 674 h 760"/>
                <a:gd name="T26" fmla="*/ 124 w 580"/>
                <a:gd name="T27" fmla="*/ 720 h 760"/>
                <a:gd name="T28" fmla="*/ 100 w 580"/>
                <a:gd name="T29" fmla="*/ 760 h 760"/>
                <a:gd name="T30" fmla="*/ 17 w 580"/>
                <a:gd name="T31" fmla="*/ 690 h 760"/>
                <a:gd name="T32" fmla="*/ 95 w 580"/>
                <a:gd name="T33" fmla="*/ 737 h 760"/>
                <a:gd name="T34" fmla="*/ 102 w 580"/>
                <a:gd name="T35" fmla="*/ 726 h 760"/>
                <a:gd name="T36" fmla="*/ 31 w 580"/>
                <a:gd name="T37" fmla="*/ 683 h 760"/>
                <a:gd name="T38" fmla="*/ 56 w 580"/>
                <a:gd name="T39" fmla="*/ 291 h 760"/>
                <a:gd name="T40" fmla="*/ 293 w 580"/>
                <a:gd name="T41" fmla="*/ 30 h 760"/>
                <a:gd name="T42" fmla="*/ 528 w 580"/>
                <a:gd name="T43" fmla="*/ 290 h 760"/>
                <a:gd name="T44" fmla="*/ 549 w 580"/>
                <a:gd name="T45" fmla="*/ 683 h 760"/>
                <a:gd name="T46" fmla="*/ 481 w 580"/>
                <a:gd name="T47" fmla="*/ 726 h 760"/>
                <a:gd name="T48" fmla="*/ 488 w 580"/>
                <a:gd name="T49" fmla="*/ 737 h 760"/>
                <a:gd name="T50" fmla="*/ 563 w 580"/>
                <a:gd name="T51" fmla="*/ 690 h 760"/>
                <a:gd name="T52" fmla="*/ 541 w 580"/>
                <a:gd name="T53" fmla="*/ 290 h 760"/>
                <a:gd name="T54" fmla="*/ 293 w 580"/>
                <a:gd name="T55" fmla="*/ 16 h 760"/>
                <a:gd name="T56" fmla="*/ 43 w 580"/>
                <a:gd name="T57" fmla="*/ 290 h 760"/>
                <a:gd name="T58" fmla="*/ 17 w 580"/>
                <a:gd name="T59" fmla="*/ 69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0" h="760">
                  <a:moveTo>
                    <a:pt x="100" y="760"/>
                  </a:moveTo>
                  <a:cubicBezTo>
                    <a:pt x="0" y="699"/>
                    <a:pt x="0" y="699"/>
                    <a:pt x="0" y="699"/>
                  </a:cubicBezTo>
                  <a:cubicBezTo>
                    <a:pt x="26" y="289"/>
                    <a:pt x="26" y="289"/>
                    <a:pt x="26" y="289"/>
                  </a:cubicBezTo>
                  <a:cubicBezTo>
                    <a:pt x="40" y="129"/>
                    <a:pt x="159" y="0"/>
                    <a:pt x="293" y="0"/>
                  </a:cubicBezTo>
                  <a:cubicBezTo>
                    <a:pt x="427" y="0"/>
                    <a:pt x="545" y="129"/>
                    <a:pt x="558" y="289"/>
                  </a:cubicBezTo>
                  <a:cubicBezTo>
                    <a:pt x="580" y="699"/>
                    <a:pt x="580" y="699"/>
                    <a:pt x="580" y="699"/>
                  </a:cubicBezTo>
                  <a:cubicBezTo>
                    <a:pt x="483" y="760"/>
                    <a:pt x="483" y="760"/>
                    <a:pt x="483" y="760"/>
                  </a:cubicBezTo>
                  <a:cubicBezTo>
                    <a:pt x="458" y="721"/>
                    <a:pt x="458" y="721"/>
                    <a:pt x="458" y="721"/>
                  </a:cubicBezTo>
                  <a:cubicBezTo>
                    <a:pt x="532" y="674"/>
                    <a:pt x="532" y="674"/>
                    <a:pt x="532" y="674"/>
                  </a:cubicBezTo>
                  <a:cubicBezTo>
                    <a:pt x="511" y="292"/>
                    <a:pt x="511" y="292"/>
                    <a:pt x="511" y="292"/>
                  </a:cubicBezTo>
                  <a:cubicBezTo>
                    <a:pt x="501" y="156"/>
                    <a:pt x="403" y="46"/>
                    <a:pt x="293" y="46"/>
                  </a:cubicBezTo>
                  <a:cubicBezTo>
                    <a:pt x="183" y="46"/>
                    <a:pt x="84" y="157"/>
                    <a:pt x="72" y="292"/>
                  </a:cubicBezTo>
                  <a:cubicBezTo>
                    <a:pt x="48" y="674"/>
                    <a:pt x="48" y="674"/>
                    <a:pt x="48" y="674"/>
                  </a:cubicBezTo>
                  <a:cubicBezTo>
                    <a:pt x="124" y="720"/>
                    <a:pt x="124" y="720"/>
                    <a:pt x="124" y="720"/>
                  </a:cubicBezTo>
                  <a:lnTo>
                    <a:pt x="100" y="760"/>
                  </a:lnTo>
                  <a:close/>
                  <a:moveTo>
                    <a:pt x="17" y="690"/>
                  </a:moveTo>
                  <a:cubicBezTo>
                    <a:pt x="95" y="737"/>
                    <a:pt x="95" y="737"/>
                    <a:pt x="95" y="737"/>
                  </a:cubicBezTo>
                  <a:cubicBezTo>
                    <a:pt x="102" y="726"/>
                    <a:pt x="102" y="726"/>
                    <a:pt x="102" y="726"/>
                  </a:cubicBezTo>
                  <a:cubicBezTo>
                    <a:pt x="31" y="683"/>
                    <a:pt x="31" y="683"/>
                    <a:pt x="31" y="683"/>
                  </a:cubicBezTo>
                  <a:cubicBezTo>
                    <a:pt x="56" y="291"/>
                    <a:pt x="56" y="291"/>
                    <a:pt x="56" y="291"/>
                  </a:cubicBezTo>
                  <a:cubicBezTo>
                    <a:pt x="68" y="147"/>
                    <a:pt x="174" y="30"/>
                    <a:pt x="293" y="30"/>
                  </a:cubicBezTo>
                  <a:cubicBezTo>
                    <a:pt x="411" y="30"/>
                    <a:pt x="517" y="147"/>
                    <a:pt x="528" y="290"/>
                  </a:cubicBezTo>
                  <a:cubicBezTo>
                    <a:pt x="549" y="683"/>
                    <a:pt x="549" y="683"/>
                    <a:pt x="549" y="683"/>
                  </a:cubicBezTo>
                  <a:cubicBezTo>
                    <a:pt x="481" y="726"/>
                    <a:pt x="481" y="726"/>
                    <a:pt x="481" y="726"/>
                  </a:cubicBezTo>
                  <a:cubicBezTo>
                    <a:pt x="488" y="737"/>
                    <a:pt x="488" y="737"/>
                    <a:pt x="488" y="737"/>
                  </a:cubicBezTo>
                  <a:cubicBezTo>
                    <a:pt x="563" y="690"/>
                    <a:pt x="563" y="690"/>
                    <a:pt x="563" y="690"/>
                  </a:cubicBezTo>
                  <a:cubicBezTo>
                    <a:pt x="541" y="290"/>
                    <a:pt x="541" y="290"/>
                    <a:pt x="541" y="290"/>
                  </a:cubicBezTo>
                  <a:cubicBezTo>
                    <a:pt x="529" y="139"/>
                    <a:pt x="418" y="16"/>
                    <a:pt x="293" y="16"/>
                  </a:cubicBezTo>
                  <a:cubicBezTo>
                    <a:pt x="168" y="16"/>
                    <a:pt x="55" y="139"/>
                    <a:pt x="43" y="290"/>
                  </a:cubicBezTo>
                  <a:lnTo>
                    <a:pt x="17" y="6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grpSp>
        <p:nvGrpSpPr>
          <p:cNvPr id="142" name="Group 4">
            <a:extLst>
              <a:ext uri="{FF2B5EF4-FFF2-40B4-BE49-F238E27FC236}">
                <a16:creationId xmlns:a16="http://schemas.microsoft.com/office/drawing/2014/main" id="{EED219FC-7E3A-431B-929E-A09CF34F58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102138" y="1832032"/>
            <a:ext cx="535967" cy="429898"/>
            <a:chOff x="606" y="838"/>
            <a:chExt cx="746" cy="736"/>
          </a:xfrm>
          <a:solidFill>
            <a:schemeClr val="bg1"/>
          </a:solidFill>
        </p:grpSpPr>
        <p:sp>
          <p:nvSpPr>
            <p:cNvPr id="143" name="Freeform 5">
              <a:extLst>
                <a:ext uri="{FF2B5EF4-FFF2-40B4-BE49-F238E27FC236}">
                  <a16:creationId xmlns:a16="http://schemas.microsoft.com/office/drawing/2014/main" id="{7161F89C-CF9F-4DB7-8072-C8892F3FFB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" y="843"/>
              <a:ext cx="120" cy="170"/>
            </a:xfrm>
            <a:custGeom>
              <a:avLst/>
              <a:gdLst>
                <a:gd name="T0" fmla="*/ 184 w 368"/>
                <a:gd name="T1" fmla="*/ 525 h 525"/>
                <a:gd name="T2" fmla="*/ 0 w 368"/>
                <a:gd name="T3" fmla="*/ 263 h 525"/>
                <a:gd name="T4" fmla="*/ 184 w 368"/>
                <a:gd name="T5" fmla="*/ 0 h 525"/>
                <a:gd name="T6" fmla="*/ 368 w 368"/>
                <a:gd name="T7" fmla="*/ 263 h 525"/>
                <a:gd name="T8" fmla="*/ 184 w 368"/>
                <a:gd name="T9" fmla="*/ 525 h 525"/>
                <a:gd name="T10" fmla="*/ 184 w 368"/>
                <a:gd name="T11" fmla="*/ 17 h 525"/>
                <a:gd name="T12" fmla="*/ 17 w 368"/>
                <a:gd name="T13" fmla="*/ 263 h 525"/>
                <a:gd name="T14" fmla="*/ 184 w 368"/>
                <a:gd name="T15" fmla="*/ 508 h 525"/>
                <a:gd name="T16" fmla="*/ 350 w 368"/>
                <a:gd name="T17" fmla="*/ 263 h 525"/>
                <a:gd name="T18" fmla="*/ 184 w 368"/>
                <a:gd name="T19" fmla="*/ 1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8" h="525">
                  <a:moveTo>
                    <a:pt x="184" y="525"/>
                  </a:moveTo>
                  <a:cubicBezTo>
                    <a:pt x="82" y="525"/>
                    <a:pt x="0" y="407"/>
                    <a:pt x="0" y="263"/>
                  </a:cubicBezTo>
                  <a:cubicBezTo>
                    <a:pt x="0" y="86"/>
                    <a:pt x="60" y="0"/>
                    <a:pt x="184" y="0"/>
                  </a:cubicBezTo>
                  <a:cubicBezTo>
                    <a:pt x="307" y="0"/>
                    <a:pt x="368" y="86"/>
                    <a:pt x="368" y="263"/>
                  </a:cubicBezTo>
                  <a:cubicBezTo>
                    <a:pt x="368" y="407"/>
                    <a:pt x="285" y="525"/>
                    <a:pt x="184" y="525"/>
                  </a:cubicBezTo>
                  <a:close/>
                  <a:moveTo>
                    <a:pt x="184" y="17"/>
                  </a:moveTo>
                  <a:cubicBezTo>
                    <a:pt x="112" y="17"/>
                    <a:pt x="17" y="43"/>
                    <a:pt x="17" y="263"/>
                  </a:cubicBezTo>
                  <a:cubicBezTo>
                    <a:pt x="17" y="398"/>
                    <a:pt x="92" y="508"/>
                    <a:pt x="184" y="508"/>
                  </a:cubicBezTo>
                  <a:cubicBezTo>
                    <a:pt x="276" y="508"/>
                    <a:pt x="350" y="398"/>
                    <a:pt x="350" y="263"/>
                  </a:cubicBezTo>
                  <a:cubicBezTo>
                    <a:pt x="350" y="43"/>
                    <a:pt x="255" y="17"/>
                    <a:pt x="184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44" name="Freeform 6">
              <a:extLst>
                <a:ext uri="{FF2B5EF4-FFF2-40B4-BE49-F238E27FC236}">
                  <a16:creationId xmlns:a16="http://schemas.microsoft.com/office/drawing/2014/main" id="{928167F5-E511-4577-B0BE-99F20983B4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" y="838"/>
              <a:ext cx="128" cy="179"/>
            </a:xfrm>
            <a:custGeom>
              <a:avLst/>
              <a:gdLst>
                <a:gd name="T0" fmla="*/ 198 w 395"/>
                <a:gd name="T1" fmla="*/ 551 h 551"/>
                <a:gd name="T2" fmla="*/ 0 w 395"/>
                <a:gd name="T3" fmla="*/ 276 h 551"/>
                <a:gd name="T4" fmla="*/ 198 w 395"/>
                <a:gd name="T5" fmla="*/ 0 h 551"/>
                <a:gd name="T6" fmla="*/ 395 w 395"/>
                <a:gd name="T7" fmla="*/ 276 h 551"/>
                <a:gd name="T8" fmla="*/ 198 w 395"/>
                <a:gd name="T9" fmla="*/ 551 h 551"/>
                <a:gd name="T10" fmla="*/ 198 w 395"/>
                <a:gd name="T11" fmla="*/ 44 h 551"/>
                <a:gd name="T12" fmla="*/ 44 w 395"/>
                <a:gd name="T13" fmla="*/ 276 h 551"/>
                <a:gd name="T14" fmla="*/ 198 w 395"/>
                <a:gd name="T15" fmla="*/ 508 h 551"/>
                <a:gd name="T16" fmla="*/ 351 w 395"/>
                <a:gd name="T17" fmla="*/ 276 h 551"/>
                <a:gd name="T18" fmla="*/ 198 w 395"/>
                <a:gd name="T19" fmla="*/ 44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5" h="551">
                  <a:moveTo>
                    <a:pt x="198" y="551"/>
                  </a:moveTo>
                  <a:cubicBezTo>
                    <a:pt x="89" y="551"/>
                    <a:pt x="0" y="428"/>
                    <a:pt x="0" y="276"/>
                  </a:cubicBezTo>
                  <a:cubicBezTo>
                    <a:pt x="0" y="93"/>
                    <a:pt x="67" y="0"/>
                    <a:pt x="198" y="0"/>
                  </a:cubicBezTo>
                  <a:cubicBezTo>
                    <a:pt x="329" y="0"/>
                    <a:pt x="395" y="93"/>
                    <a:pt x="395" y="276"/>
                  </a:cubicBezTo>
                  <a:cubicBezTo>
                    <a:pt x="395" y="428"/>
                    <a:pt x="306" y="551"/>
                    <a:pt x="198" y="551"/>
                  </a:cubicBezTo>
                  <a:close/>
                  <a:moveTo>
                    <a:pt x="198" y="44"/>
                  </a:moveTo>
                  <a:cubicBezTo>
                    <a:pt x="126" y="44"/>
                    <a:pt x="44" y="70"/>
                    <a:pt x="44" y="276"/>
                  </a:cubicBezTo>
                  <a:cubicBezTo>
                    <a:pt x="44" y="404"/>
                    <a:pt x="113" y="508"/>
                    <a:pt x="198" y="508"/>
                  </a:cubicBezTo>
                  <a:cubicBezTo>
                    <a:pt x="282" y="508"/>
                    <a:pt x="351" y="404"/>
                    <a:pt x="351" y="276"/>
                  </a:cubicBezTo>
                  <a:cubicBezTo>
                    <a:pt x="351" y="70"/>
                    <a:pt x="269" y="44"/>
                    <a:pt x="19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45" name="Freeform 7">
              <a:extLst>
                <a:ext uri="{FF2B5EF4-FFF2-40B4-BE49-F238E27FC236}">
                  <a16:creationId xmlns:a16="http://schemas.microsoft.com/office/drawing/2014/main" id="{8A2DB68D-5C38-441B-91B1-D871FE28A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" y="1003"/>
              <a:ext cx="91" cy="122"/>
            </a:xfrm>
            <a:custGeom>
              <a:avLst/>
              <a:gdLst>
                <a:gd name="T0" fmla="*/ 17 w 279"/>
                <a:gd name="T1" fmla="*/ 376 h 376"/>
                <a:gd name="T2" fmla="*/ 0 w 279"/>
                <a:gd name="T3" fmla="*/ 376 h 376"/>
                <a:gd name="T4" fmla="*/ 259 w 279"/>
                <a:gd name="T5" fmla="*/ 61 h 376"/>
                <a:gd name="T6" fmla="*/ 262 w 279"/>
                <a:gd name="T7" fmla="*/ 0 h 376"/>
                <a:gd name="T8" fmla="*/ 279 w 279"/>
                <a:gd name="T9" fmla="*/ 1 h 376"/>
                <a:gd name="T10" fmla="*/ 275 w 279"/>
                <a:gd name="T11" fmla="*/ 75 h 376"/>
                <a:gd name="T12" fmla="*/ 269 w 279"/>
                <a:gd name="T13" fmla="*/ 77 h 376"/>
                <a:gd name="T14" fmla="*/ 17 w 279"/>
                <a:gd name="T15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9" h="376">
                  <a:moveTo>
                    <a:pt x="17" y="376"/>
                  </a:moveTo>
                  <a:cubicBezTo>
                    <a:pt x="0" y="376"/>
                    <a:pt x="0" y="376"/>
                    <a:pt x="0" y="376"/>
                  </a:cubicBezTo>
                  <a:cubicBezTo>
                    <a:pt x="0" y="222"/>
                    <a:pt x="109" y="91"/>
                    <a:pt x="259" y="61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79" y="1"/>
                    <a:pt x="279" y="1"/>
                    <a:pt x="279" y="1"/>
                  </a:cubicBezTo>
                  <a:cubicBezTo>
                    <a:pt x="275" y="75"/>
                    <a:pt x="275" y="75"/>
                    <a:pt x="275" y="75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123" y="102"/>
                    <a:pt x="17" y="228"/>
                    <a:pt x="17" y="3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46" name="Freeform 8">
              <a:extLst>
                <a:ext uri="{FF2B5EF4-FFF2-40B4-BE49-F238E27FC236}">
                  <a16:creationId xmlns:a16="http://schemas.microsoft.com/office/drawing/2014/main" id="{645B74C2-A523-4A0F-8CAF-C2E3E10A5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" y="998"/>
              <a:ext cx="99" cy="131"/>
            </a:xfrm>
            <a:custGeom>
              <a:avLst/>
              <a:gdLst>
                <a:gd name="T0" fmla="*/ 43 w 306"/>
                <a:gd name="T1" fmla="*/ 403 h 403"/>
                <a:gd name="T2" fmla="*/ 0 w 306"/>
                <a:gd name="T3" fmla="*/ 403 h 403"/>
                <a:gd name="T4" fmla="*/ 0 w 306"/>
                <a:gd name="T5" fmla="*/ 390 h 403"/>
                <a:gd name="T6" fmla="*/ 259 w 306"/>
                <a:gd name="T7" fmla="*/ 64 h 403"/>
                <a:gd name="T8" fmla="*/ 263 w 306"/>
                <a:gd name="T9" fmla="*/ 0 h 403"/>
                <a:gd name="T10" fmla="*/ 306 w 306"/>
                <a:gd name="T11" fmla="*/ 2 h 403"/>
                <a:gd name="T12" fmla="*/ 301 w 306"/>
                <a:gd name="T13" fmla="*/ 101 h 403"/>
                <a:gd name="T14" fmla="*/ 284 w 306"/>
                <a:gd name="T15" fmla="*/ 104 h 403"/>
                <a:gd name="T16" fmla="*/ 43 w 306"/>
                <a:gd name="T17" fmla="*/ 390 h 403"/>
                <a:gd name="T18" fmla="*/ 43 w 306"/>
                <a:gd name="T19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03">
                  <a:moveTo>
                    <a:pt x="43" y="403"/>
                  </a:moveTo>
                  <a:cubicBezTo>
                    <a:pt x="0" y="403"/>
                    <a:pt x="0" y="403"/>
                    <a:pt x="0" y="403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234"/>
                    <a:pt x="108" y="99"/>
                    <a:pt x="259" y="64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306" y="2"/>
                    <a:pt x="306" y="2"/>
                    <a:pt x="306" y="2"/>
                  </a:cubicBezTo>
                  <a:cubicBezTo>
                    <a:pt x="301" y="101"/>
                    <a:pt x="301" y="101"/>
                    <a:pt x="301" y="101"/>
                  </a:cubicBezTo>
                  <a:cubicBezTo>
                    <a:pt x="284" y="104"/>
                    <a:pt x="284" y="104"/>
                    <a:pt x="284" y="104"/>
                  </a:cubicBezTo>
                  <a:cubicBezTo>
                    <a:pt x="144" y="128"/>
                    <a:pt x="43" y="249"/>
                    <a:pt x="43" y="390"/>
                  </a:cubicBezTo>
                  <a:lnTo>
                    <a:pt x="43" y="4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47" name="Freeform 9">
              <a:extLst>
                <a:ext uri="{FF2B5EF4-FFF2-40B4-BE49-F238E27FC236}">
                  <a16:creationId xmlns:a16="http://schemas.microsoft.com/office/drawing/2014/main" id="{16E8C8D5-C2D7-47F1-AEAA-49958D64A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" y="1003"/>
              <a:ext cx="91" cy="122"/>
            </a:xfrm>
            <a:custGeom>
              <a:avLst/>
              <a:gdLst>
                <a:gd name="T0" fmla="*/ 281 w 281"/>
                <a:gd name="T1" fmla="*/ 376 h 376"/>
                <a:gd name="T2" fmla="*/ 264 w 281"/>
                <a:gd name="T3" fmla="*/ 376 h 376"/>
                <a:gd name="T4" fmla="*/ 12 w 281"/>
                <a:gd name="T5" fmla="*/ 77 h 376"/>
                <a:gd name="T6" fmla="*/ 5 w 281"/>
                <a:gd name="T7" fmla="*/ 75 h 376"/>
                <a:gd name="T8" fmla="*/ 0 w 281"/>
                <a:gd name="T9" fmla="*/ 1 h 376"/>
                <a:gd name="T10" fmla="*/ 17 w 281"/>
                <a:gd name="T11" fmla="*/ 0 h 376"/>
                <a:gd name="T12" fmla="*/ 21 w 281"/>
                <a:gd name="T13" fmla="*/ 61 h 376"/>
                <a:gd name="T14" fmla="*/ 281 w 281"/>
                <a:gd name="T15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1" h="376">
                  <a:moveTo>
                    <a:pt x="281" y="376"/>
                  </a:moveTo>
                  <a:cubicBezTo>
                    <a:pt x="264" y="376"/>
                    <a:pt x="264" y="376"/>
                    <a:pt x="264" y="376"/>
                  </a:cubicBezTo>
                  <a:cubicBezTo>
                    <a:pt x="264" y="228"/>
                    <a:pt x="158" y="102"/>
                    <a:pt x="12" y="77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172" y="91"/>
                    <a:pt x="281" y="222"/>
                    <a:pt x="281" y="3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48" name="Freeform 10">
              <a:extLst>
                <a:ext uri="{FF2B5EF4-FFF2-40B4-BE49-F238E27FC236}">
                  <a16:creationId xmlns:a16="http://schemas.microsoft.com/office/drawing/2014/main" id="{DAF70B84-BD89-4A59-AC92-3CF713D9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995" y="998"/>
              <a:ext cx="101" cy="131"/>
            </a:xfrm>
            <a:custGeom>
              <a:avLst/>
              <a:gdLst>
                <a:gd name="T0" fmla="*/ 309 w 309"/>
                <a:gd name="T1" fmla="*/ 403 h 403"/>
                <a:gd name="T2" fmla="*/ 265 w 309"/>
                <a:gd name="T3" fmla="*/ 403 h 403"/>
                <a:gd name="T4" fmla="*/ 265 w 309"/>
                <a:gd name="T5" fmla="*/ 390 h 403"/>
                <a:gd name="T6" fmla="*/ 23 w 309"/>
                <a:gd name="T7" fmla="*/ 104 h 403"/>
                <a:gd name="T8" fmla="*/ 7 w 309"/>
                <a:gd name="T9" fmla="*/ 101 h 403"/>
                <a:gd name="T10" fmla="*/ 0 w 309"/>
                <a:gd name="T11" fmla="*/ 2 h 403"/>
                <a:gd name="T12" fmla="*/ 44 w 309"/>
                <a:gd name="T13" fmla="*/ 0 h 403"/>
                <a:gd name="T14" fmla="*/ 48 w 309"/>
                <a:gd name="T15" fmla="*/ 64 h 403"/>
                <a:gd name="T16" fmla="*/ 309 w 309"/>
                <a:gd name="T17" fmla="*/ 390 h 403"/>
                <a:gd name="T18" fmla="*/ 309 w 309"/>
                <a:gd name="T19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403">
                  <a:moveTo>
                    <a:pt x="309" y="403"/>
                  </a:moveTo>
                  <a:cubicBezTo>
                    <a:pt x="265" y="403"/>
                    <a:pt x="265" y="403"/>
                    <a:pt x="265" y="403"/>
                  </a:cubicBezTo>
                  <a:cubicBezTo>
                    <a:pt x="265" y="390"/>
                    <a:pt x="265" y="390"/>
                    <a:pt x="265" y="390"/>
                  </a:cubicBezTo>
                  <a:cubicBezTo>
                    <a:pt x="265" y="249"/>
                    <a:pt x="164" y="128"/>
                    <a:pt x="23" y="104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200" y="99"/>
                    <a:pt x="309" y="234"/>
                    <a:pt x="309" y="390"/>
                  </a:cubicBezTo>
                  <a:lnTo>
                    <a:pt x="309" y="4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49" name="Freeform 11">
              <a:extLst>
                <a:ext uri="{FF2B5EF4-FFF2-40B4-BE49-F238E27FC236}">
                  <a16:creationId xmlns:a16="http://schemas.microsoft.com/office/drawing/2014/main" id="{E71BBA51-5A3D-411B-BAF2-C39D14A75F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2" y="1298"/>
              <a:ext cx="116" cy="164"/>
            </a:xfrm>
            <a:custGeom>
              <a:avLst/>
              <a:gdLst>
                <a:gd name="T0" fmla="*/ 178 w 356"/>
                <a:gd name="T1" fmla="*/ 507 h 507"/>
                <a:gd name="T2" fmla="*/ 0 w 356"/>
                <a:gd name="T3" fmla="*/ 253 h 507"/>
                <a:gd name="T4" fmla="*/ 178 w 356"/>
                <a:gd name="T5" fmla="*/ 0 h 507"/>
                <a:gd name="T6" fmla="*/ 356 w 356"/>
                <a:gd name="T7" fmla="*/ 253 h 507"/>
                <a:gd name="T8" fmla="*/ 178 w 356"/>
                <a:gd name="T9" fmla="*/ 507 h 507"/>
                <a:gd name="T10" fmla="*/ 178 w 356"/>
                <a:gd name="T11" fmla="*/ 17 h 507"/>
                <a:gd name="T12" fmla="*/ 17 w 356"/>
                <a:gd name="T13" fmla="*/ 253 h 507"/>
                <a:gd name="T14" fmla="*/ 178 w 356"/>
                <a:gd name="T15" fmla="*/ 490 h 507"/>
                <a:gd name="T16" fmla="*/ 339 w 356"/>
                <a:gd name="T17" fmla="*/ 253 h 507"/>
                <a:gd name="T18" fmla="*/ 178 w 356"/>
                <a:gd name="T19" fmla="*/ 1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6" h="507">
                  <a:moveTo>
                    <a:pt x="178" y="507"/>
                  </a:moveTo>
                  <a:cubicBezTo>
                    <a:pt x="80" y="507"/>
                    <a:pt x="0" y="393"/>
                    <a:pt x="0" y="253"/>
                  </a:cubicBezTo>
                  <a:cubicBezTo>
                    <a:pt x="0" y="83"/>
                    <a:pt x="58" y="0"/>
                    <a:pt x="178" y="0"/>
                  </a:cubicBezTo>
                  <a:cubicBezTo>
                    <a:pt x="297" y="0"/>
                    <a:pt x="356" y="83"/>
                    <a:pt x="356" y="253"/>
                  </a:cubicBezTo>
                  <a:cubicBezTo>
                    <a:pt x="356" y="393"/>
                    <a:pt x="276" y="507"/>
                    <a:pt x="178" y="507"/>
                  </a:cubicBezTo>
                  <a:close/>
                  <a:moveTo>
                    <a:pt x="178" y="17"/>
                  </a:moveTo>
                  <a:cubicBezTo>
                    <a:pt x="109" y="17"/>
                    <a:pt x="17" y="41"/>
                    <a:pt x="17" y="253"/>
                  </a:cubicBezTo>
                  <a:cubicBezTo>
                    <a:pt x="17" y="384"/>
                    <a:pt x="89" y="490"/>
                    <a:pt x="178" y="490"/>
                  </a:cubicBezTo>
                  <a:cubicBezTo>
                    <a:pt x="267" y="490"/>
                    <a:pt x="339" y="384"/>
                    <a:pt x="339" y="253"/>
                  </a:cubicBezTo>
                  <a:cubicBezTo>
                    <a:pt x="339" y="41"/>
                    <a:pt x="247" y="17"/>
                    <a:pt x="178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50" name="Freeform 12">
              <a:extLst>
                <a:ext uri="{FF2B5EF4-FFF2-40B4-BE49-F238E27FC236}">
                  <a16:creationId xmlns:a16="http://schemas.microsoft.com/office/drawing/2014/main" id="{74526B78-4484-4926-A2A0-1C8C694823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8" y="1294"/>
              <a:ext cx="124" cy="173"/>
            </a:xfrm>
            <a:custGeom>
              <a:avLst/>
              <a:gdLst>
                <a:gd name="T0" fmla="*/ 191 w 382"/>
                <a:gd name="T1" fmla="*/ 533 h 533"/>
                <a:gd name="T2" fmla="*/ 0 w 382"/>
                <a:gd name="T3" fmla="*/ 266 h 533"/>
                <a:gd name="T4" fmla="*/ 191 w 382"/>
                <a:gd name="T5" fmla="*/ 0 h 533"/>
                <a:gd name="T6" fmla="*/ 382 w 382"/>
                <a:gd name="T7" fmla="*/ 266 h 533"/>
                <a:gd name="T8" fmla="*/ 191 w 382"/>
                <a:gd name="T9" fmla="*/ 533 h 533"/>
                <a:gd name="T10" fmla="*/ 191 w 382"/>
                <a:gd name="T11" fmla="*/ 43 h 533"/>
                <a:gd name="T12" fmla="*/ 43 w 382"/>
                <a:gd name="T13" fmla="*/ 266 h 533"/>
                <a:gd name="T14" fmla="*/ 191 w 382"/>
                <a:gd name="T15" fmla="*/ 490 h 533"/>
                <a:gd name="T16" fmla="*/ 339 w 382"/>
                <a:gd name="T17" fmla="*/ 266 h 533"/>
                <a:gd name="T18" fmla="*/ 191 w 382"/>
                <a:gd name="T19" fmla="*/ 4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2" h="533">
                  <a:moveTo>
                    <a:pt x="191" y="533"/>
                  </a:moveTo>
                  <a:cubicBezTo>
                    <a:pt x="86" y="533"/>
                    <a:pt x="0" y="413"/>
                    <a:pt x="0" y="266"/>
                  </a:cubicBezTo>
                  <a:cubicBezTo>
                    <a:pt x="0" y="90"/>
                    <a:pt x="64" y="0"/>
                    <a:pt x="191" y="0"/>
                  </a:cubicBezTo>
                  <a:cubicBezTo>
                    <a:pt x="318" y="0"/>
                    <a:pt x="382" y="90"/>
                    <a:pt x="382" y="266"/>
                  </a:cubicBezTo>
                  <a:cubicBezTo>
                    <a:pt x="382" y="413"/>
                    <a:pt x="296" y="533"/>
                    <a:pt x="191" y="533"/>
                  </a:cubicBezTo>
                  <a:close/>
                  <a:moveTo>
                    <a:pt x="191" y="43"/>
                  </a:moveTo>
                  <a:cubicBezTo>
                    <a:pt x="122" y="43"/>
                    <a:pt x="43" y="68"/>
                    <a:pt x="43" y="266"/>
                  </a:cubicBezTo>
                  <a:cubicBezTo>
                    <a:pt x="43" y="389"/>
                    <a:pt x="110" y="490"/>
                    <a:pt x="191" y="490"/>
                  </a:cubicBezTo>
                  <a:cubicBezTo>
                    <a:pt x="272" y="490"/>
                    <a:pt x="339" y="389"/>
                    <a:pt x="339" y="266"/>
                  </a:cubicBezTo>
                  <a:cubicBezTo>
                    <a:pt x="339" y="68"/>
                    <a:pt x="260" y="43"/>
                    <a:pt x="19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51" name="Freeform 13">
              <a:extLst>
                <a:ext uri="{FF2B5EF4-FFF2-40B4-BE49-F238E27FC236}">
                  <a16:creationId xmlns:a16="http://schemas.microsoft.com/office/drawing/2014/main" id="{6AC25329-879D-4EDE-B0D8-0CF9138B7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" y="1452"/>
              <a:ext cx="88" cy="118"/>
            </a:xfrm>
            <a:custGeom>
              <a:avLst/>
              <a:gdLst>
                <a:gd name="T0" fmla="*/ 16 w 269"/>
                <a:gd name="T1" fmla="*/ 363 h 363"/>
                <a:gd name="T2" fmla="*/ 0 w 269"/>
                <a:gd name="T3" fmla="*/ 363 h 363"/>
                <a:gd name="T4" fmla="*/ 250 w 269"/>
                <a:gd name="T5" fmla="*/ 60 h 363"/>
                <a:gd name="T6" fmla="*/ 252 w 269"/>
                <a:gd name="T7" fmla="*/ 0 h 363"/>
                <a:gd name="T8" fmla="*/ 269 w 269"/>
                <a:gd name="T9" fmla="*/ 1 h 363"/>
                <a:gd name="T10" fmla="*/ 265 w 269"/>
                <a:gd name="T11" fmla="*/ 73 h 363"/>
                <a:gd name="T12" fmla="*/ 259 w 269"/>
                <a:gd name="T13" fmla="*/ 75 h 363"/>
                <a:gd name="T14" fmla="*/ 16 w 269"/>
                <a:gd name="T15" fmla="*/ 3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" h="363">
                  <a:moveTo>
                    <a:pt x="16" y="363"/>
                  </a:moveTo>
                  <a:cubicBezTo>
                    <a:pt x="0" y="363"/>
                    <a:pt x="0" y="363"/>
                    <a:pt x="0" y="363"/>
                  </a:cubicBezTo>
                  <a:cubicBezTo>
                    <a:pt x="0" y="215"/>
                    <a:pt x="104" y="88"/>
                    <a:pt x="250" y="6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69" y="1"/>
                    <a:pt x="269" y="1"/>
                    <a:pt x="269" y="1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118" y="99"/>
                    <a:pt x="16" y="221"/>
                    <a:pt x="16" y="3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52" name="Freeform 14">
              <a:extLst>
                <a:ext uri="{FF2B5EF4-FFF2-40B4-BE49-F238E27FC236}">
                  <a16:creationId xmlns:a16="http://schemas.microsoft.com/office/drawing/2014/main" id="{8A562776-C387-44D7-BECF-5C14B4AF5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" y="1448"/>
              <a:ext cx="97" cy="126"/>
            </a:xfrm>
            <a:custGeom>
              <a:avLst/>
              <a:gdLst>
                <a:gd name="T0" fmla="*/ 43 w 297"/>
                <a:gd name="T1" fmla="*/ 390 h 390"/>
                <a:gd name="T2" fmla="*/ 0 w 297"/>
                <a:gd name="T3" fmla="*/ 390 h 390"/>
                <a:gd name="T4" fmla="*/ 0 w 297"/>
                <a:gd name="T5" fmla="*/ 376 h 390"/>
                <a:gd name="T6" fmla="*/ 251 w 297"/>
                <a:gd name="T7" fmla="*/ 62 h 390"/>
                <a:gd name="T8" fmla="*/ 254 w 297"/>
                <a:gd name="T9" fmla="*/ 0 h 390"/>
                <a:gd name="T10" fmla="*/ 297 w 297"/>
                <a:gd name="T11" fmla="*/ 2 h 390"/>
                <a:gd name="T12" fmla="*/ 292 w 297"/>
                <a:gd name="T13" fmla="*/ 98 h 390"/>
                <a:gd name="T14" fmla="*/ 275 w 297"/>
                <a:gd name="T15" fmla="*/ 100 h 390"/>
                <a:gd name="T16" fmla="*/ 43 w 297"/>
                <a:gd name="T17" fmla="*/ 376 h 390"/>
                <a:gd name="T18" fmla="*/ 43 w 297"/>
                <a:gd name="T19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7" h="390">
                  <a:moveTo>
                    <a:pt x="43" y="390"/>
                  </a:moveTo>
                  <a:cubicBezTo>
                    <a:pt x="0" y="390"/>
                    <a:pt x="0" y="390"/>
                    <a:pt x="0" y="390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226"/>
                    <a:pt x="105" y="95"/>
                    <a:pt x="251" y="62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97" y="2"/>
                    <a:pt x="297" y="2"/>
                    <a:pt x="297" y="2"/>
                  </a:cubicBezTo>
                  <a:cubicBezTo>
                    <a:pt x="292" y="98"/>
                    <a:pt x="292" y="98"/>
                    <a:pt x="292" y="98"/>
                  </a:cubicBezTo>
                  <a:cubicBezTo>
                    <a:pt x="275" y="100"/>
                    <a:pt x="275" y="100"/>
                    <a:pt x="275" y="100"/>
                  </a:cubicBezTo>
                  <a:cubicBezTo>
                    <a:pt x="141" y="124"/>
                    <a:pt x="43" y="240"/>
                    <a:pt x="43" y="376"/>
                  </a:cubicBezTo>
                  <a:lnTo>
                    <a:pt x="43" y="3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53" name="Freeform 15">
              <a:extLst>
                <a:ext uri="{FF2B5EF4-FFF2-40B4-BE49-F238E27FC236}">
                  <a16:creationId xmlns:a16="http://schemas.microsoft.com/office/drawing/2014/main" id="{824DE67B-998D-4A93-8C35-27FC43C5C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" y="1452"/>
              <a:ext cx="89" cy="118"/>
            </a:xfrm>
            <a:custGeom>
              <a:avLst/>
              <a:gdLst>
                <a:gd name="T0" fmla="*/ 272 w 272"/>
                <a:gd name="T1" fmla="*/ 363 h 363"/>
                <a:gd name="T2" fmla="*/ 255 w 272"/>
                <a:gd name="T3" fmla="*/ 363 h 363"/>
                <a:gd name="T4" fmla="*/ 11 w 272"/>
                <a:gd name="T5" fmla="*/ 75 h 363"/>
                <a:gd name="T6" fmla="*/ 5 w 272"/>
                <a:gd name="T7" fmla="*/ 73 h 363"/>
                <a:gd name="T8" fmla="*/ 0 w 272"/>
                <a:gd name="T9" fmla="*/ 1 h 363"/>
                <a:gd name="T10" fmla="*/ 17 w 272"/>
                <a:gd name="T11" fmla="*/ 0 h 363"/>
                <a:gd name="T12" fmla="*/ 21 w 272"/>
                <a:gd name="T13" fmla="*/ 60 h 363"/>
                <a:gd name="T14" fmla="*/ 272 w 272"/>
                <a:gd name="T15" fmla="*/ 3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363">
                  <a:moveTo>
                    <a:pt x="272" y="363"/>
                  </a:moveTo>
                  <a:cubicBezTo>
                    <a:pt x="255" y="363"/>
                    <a:pt x="255" y="363"/>
                    <a:pt x="255" y="363"/>
                  </a:cubicBezTo>
                  <a:cubicBezTo>
                    <a:pt x="255" y="221"/>
                    <a:pt x="153" y="99"/>
                    <a:pt x="11" y="75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166" y="88"/>
                    <a:pt x="272" y="215"/>
                    <a:pt x="272" y="3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54" name="Freeform 16">
              <a:extLst>
                <a:ext uri="{FF2B5EF4-FFF2-40B4-BE49-F238E27FC236}">
                  <a16:creationId xmlns:a16="http://schemas.microsoft.com/office/drawing/2014/main" id="{1AFE39A5-152A-403E-82EC-DAEF693B8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" y="1447"/>
              <a:ext cx="98" cy="127"/>
            </a:xfrm>
            <a:custGeom>
              <a:avLst/>
              <a:gdLst>
                <a:gd name="T0" fmla="*/ 299 w 299"/>
                <a:gd name="T1" fmla="*/ 391 h 391"/>
                <a:gd name="T2" fmla="*/ 256 w 299"/>
                <a:gd name="T3" fmla="*/ 391 h 391"/>
                <a:gd name="T4" fmla="*/ 256 w 299"/>
                <a:gd name="T5" fmla="*/ 377 h 391"/>
                <a:gd name="T6" fmla="*/ 23 w 299"/>
                <a:gd name="T7" fmla="*/ 101 h 391"/>
                <a:gd name="T8" fmla="*/ 7 w 299"/>
                <a:gd name="T9" fmla="*/ 99 h 391"/>
                <a:gd name="T10" fmla="*/ 0 w 299"/>
                <a:gd name="T11" fmla="*/ 3 h 391"/>
                <a:gd name="T12" fmla="*/ 43 w 299"/>
                <a:gd name="T13" fmla="*/ 0 h 391"/>
                <a:gd name="T14" fmla="*/ 47 w 299"/>
                <a:gd name="T15" fmla="*/ 63 h 391"/>
                <a:gd name="T16" fmla="*/ 299 w 299"/>
                <a:gd name="T17" fmla="*/ 377 h 391"/>
                <a:gd name="T18" fmla="*/ 299 w 299"/>
                <a:gd name="T1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9" h="391">
                  <a:moveTo>
                    <a:pt x="299" y="391"/>
                  </a:moveTo>
                  <a:cubicBezTo>
                    <a:pt x="256" y="391"/>
                    <a:pt x="256" y="391"/>
                    <a:pt x="256" y="391"/>
                  </a:cubicBezTo>
                  <a:cubicBezTo>
                    <a:pt x="256" y="377"/>
                    <a:pt x="256" y="377"/>
                    <a:pt x="256" y="377"/>
                  </a:cubicBezTo>
                  <a:cubicBezTo>
                    <a:pt x="256" y="241"/>
                    <a:pt x="158" y="125"/>
                    <a:pt x="23" y="101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194" y="96"/>
                    <a:pt x="299" y="227"/>
                    <a:pt x="299" y="377"/>
                  </a:cubicBezTo>
                  <a:lnTo>
                    <a:pt x="299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55" name="Freeform 17">
              <a:extLst>
                <a:ext uri="{FF2B5EF4-FFF2-40B4-BE49-F238E27FC236}">
                  <a16:creationId xmlns:a16="http://schemas.microsoft.com/office/drawing/2014/main" id="{D2688C24-6D54-4C48-8D7A-7DE0BEDF4D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1" y="1298"/>
              <a:ext cx="117" cy="164"/>
            </a:xfrm>
            <a:custGeom>
              <a:avLst/>
              <a:gdLst>
                <a:gd name="T0" fmla="*/ 178 w 356"/>
                <a:gd name="T1" fmla="*/ 507 h 507"/>
                <a:gd name="T2" fmla="*/ 0 w 356"/>
                <a:gd name="T3" fmla="*/ 253 h 507"/>
                <a:gd name="T4" fmla="*/ 178 w 356"/>
                <a:gd name="T5" fmla="*/ 0 h 507"/>
                <a:gd name="T6" fmla="*/ 356 w 356"/>
                <a:gd name="T7" fmla="*/ 253 h 507"/>
                <a:gd name="T8" fmla="*/ 178 w 356"/>
                <a:gd name="T9" fmla="*/ 507 h 507"/>
                <a:gd name="T10" fmla="*/ 178 w 356"/>
                <a:gd name="T11" fmla="*/ 17 h 507"/>
                <a:gd name="T12" fmla="*/ 17 w 356"/>
                <a:gd name="T13" fmla="*/ 253 h 507"/>
                <a:gd name="T14" fmla="*/ 178 w 356"/>
                <a:gd name="T15" fmla="*/ 490 h 507"/>
                <a:gd name="T16" fmla="*/ 339 w 356"/>
                <a:gd name="T17" fmla="*/ 253 h 507"/>
                <a:gd name="T18" fmla="*/ 178 w 356"/>
                <a:gd name="T19" fmla="*/ 1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6" h="507">
                  <a:moveTo>
                    <a:pt x="178" y="507"/>
                  </a:moveTo>
                  <a:cubicBezTo>
                    <a:pt x="80" y="507"/>
                    <a:pt x="0" y="393"/>
                    <a:pt x="0" y="253"/>
                  </a:cubicBezTo>
                  <a:cubicBezTo>
                    <a:pt x="0" y="83"/>
                    <a:pt x="59" y="0"/>
                    <a:pt x="178" y="0"/>
                  </a:cubicBezTo>
                  <a:cubicBezTo>
                    <a:pt x="298" y="0"/>
                    <a:pt x="356" y="83"/>
                    <a:pt x="356" y="253"/>
                  </a:cubicBezTo>
                  <a:cubicBezTo>
                    <a:pt x="356" y="393"/>
                    <a:pt x="276" y="507"/>
                    <a:pt x="178" y="507"/>
                  </a:cubicBezTo>
                  <a:close/>
                  <a:moveTo>
                    <a:pt x="178" y="17"/>
                  </a:moveTo>
                  <a:cubicBezTo>
                    <a:pt x="109" y="17"/>
                    <a:pt x="17" y="41"/>
                    <a:pt x="17" y="253"/>
                  </a:cubicBezTo>
                  <a:cubicBezTo>
                    <a:pt x="17" y="384"/>
                    <a:pt x="89" y="490"/>
                    <a:pt x="178" y="490"/>
                  </a:cubicBezTo>
                  <a:cubicBezTo>
                    <a:pt x="267" y="490"/>
                    <a:pt x="339" y="384"/>
                    <a:pt x="339" y="253"/>
                  </a:cubicBezTo>
                  <a:cubicBezTo>
                    <a:pt x="339" y="41"/>
                    <a:pt x="247" y="17"/>
                    <a:pt x="178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56" name="Freeform 18">
              <a:extLst>
                <a:ext uri="{FF2B5EF4-FFF2-40B4-BE49-F238E27FC236}">
                  <a16:creationId xmlns:a16="http://schemas.microsoft.com/office/drawing/2014/main" id="{D010EB7A-D2DA-4B71-9955-5120149BB2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" y="1294"/>
              <a:ext cx="125" cy="173"/>
            </a:xfrm>
            <a:custGeom>
              <a:avLst/>
              <a:gdLst>
                <a:gd name="T0" fmla="*/ 191 w 382"/>
                <a:gd name="T1" fmla="*/ 533 h 533"/>
                <a:gd name="T2" fmla="*/ 0 w 382"/>
                <a:gd name="T3" fmla="*/ 266 h 533"/>
                <a:gd name="T4" fmla="*/ 191 w 382"/>
                <a:gd name="T5" fmla="*/ 0 h 533"/>
                <a:gd name="T6" fmla="*/ 382 w 382"/>
                <a:gd name="T7" fmla="*/ 266 h 533"/>
                <a:gd name="T8" fmla="*/ 191 w 382"/>
                <a:gd name="T9" fmla="*/ 533 h 533"/>
                <a:gd name="T10" fmla="*/ 191 w 382"/>
                <a:gd name="T11" fmla="*/ 43 h 533"/>
                <a:gd name="T12" fmla="*/ 43 w 382"/>
                <a:gd name="T13" fmla="*/ 266 h 533"/>
                <a:gd name="T14" fmla="*/ 191 w 382"/>
                <a:gd name="T15" fmla="*/ 490 h 533"/>
                <a:gd name="T16" fmla="*/ 339 w 382"/>
                <a:gd name="T17" fmla="*/ 266 h 533"/>
                <a:gd name="T18" fmla="*/ 191 w 382"/>
                <a:gd name="T19" fmla="*/ 4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2" h="533">
                  <a:moveTo>
                    <a:pt x="191" y="533"/>
                  </a:moveTo>
                  <a:cubicBezTo>
                    <a:pt x="86" y="533"/>
                    <a:pt x="0" y="413"/>
                    <a:pt x="0" y="266"/>
                  </a:cubicBezTo>
                  <a:cubicBezTo>
                    <a:pt x="0" y="90"/>
                    <a:pt x="64" y="0"/>
                    <a:pt x="191" y="0"/>
                  </a:cubicBezTo>
                  <a:cubicBezTo>
                    <a:pt x="318" y="0"/>
                    <a:pt x="382" y="90"/>
                    <a:pt x="382" y="266"/>
                  </a:cubicBezTo>
                  <a:cubicBezTo>
                    <a:pt x="382" y="413"/>
                    <a:pt x="296" y="533"/>
                    <a:pt x="191" y="533"/>
                  </a:cubicBezTo>
                  <a:close/>
                  <a:moveTo>
                    <a:pt x="191" y="43"/>
                  </a:moveTo>
                  <a:cubicBezTo>
                    <a:pt x="122" y="43"/>
                    <a:pt x="43" y="68"/>
                    <a:pt x="43" y="266"/>
                  </a:cubicBezTo>
                  <a:cubicBezTo>
                    <a:pt x="43" y="389"/>
                    <a:pt x="110" y="490"/>
                    <a:pt x="191" y="490"/>
                  </a:cubicBezTo>
                  <a:cubicBezTo>
                    <a:pt x="272" y="490"/>
                    <a:pt x="339" y="389"/>
                    <a:pt x="339" y="266"/>
                  </a:cubicBezTo>
                  <a:cubicBezTo>
                    <a:pt x="339" y="68"/>
                    <a:pt x="260" y="43"/>
                    <a:pt x="19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57" name="Freeform 19">
              <a:extLst>
                <a:ext uri="{FF2B5EF4-FFF2-40B4-BE49-F238E27FC236}">
                  <a16:creationId xmlns:a16="http://schemas.microsoft.com/office/drawing/2014/main" id="{A28C23F3-C564-4AB8-A000-B5B3B5819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" y="1452"/>
              <a:ext cx="88" cy="118"/>
            </a:xfrm>
            <a:custGeom>
              <a:avLst/>
              <a:gdLst>
                <a:gd name="T0" fmla="*/ 16 w 269"/>
                <a:gd name="T1" fmla="*/ 363 h 363"/>
                <a:gd name="T2" fmla="*/ 0 w 269"/>
                <a:gd name="T3" fmla="*/ 363 h 363"/>
                <a:gd name="T4" fmla="*/ 250 w 269"/>
                <a:gd name="T5" fmla="*/ 60 h 363"/>
                <a:gd name="T6" fmla="*/ 252 w 269"/>
                <a:gd name="T7" fmla="*/ 0 h 363"/>
                <a:gd name="T8" fmla="*/ 269 w 269"/>
                <a:gd name="T9" fmla="*/ 1 h 363"/>
                <a:gd name="T10" fmla="*/ 265 w 269"/>
                <a:gd name="T11" fmla="*/ 73 h 363"/>
                <a:gd name="T12" fmla="*/ 259 w 269"/>
                <a:gd name="T13" fmla="*/ 75 h 363"/>
                <a:gd name="T14" fmla="*/ 16 w 269"/>
                <a:gd name="T15" fmla="*/ 3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" h="363">
                  <a:moveTo>
                    <a:pt x="16" y="363"/>
                  </a:moveTo>
                  <a:cubicBezTo>
                    <a:pt x="0" y="363"/>
                    <a:pt x="0" y="363"/>
                    <a:pt x="0" y="363"/>
                  </a:cubicBezTo>
                  <a:cubicBezTo>
                    <a:pt x="0" y="215"/>
                    <a:pt x="104" y="88"/>
                    <a:pt x="250" y="6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69" y="1"/>
                    <a:pt x="269" y="1"/>
                    <a:pt x="269" y="1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118" y="99"/>
                    <a:pt x="16" y="221"/>
                    <a:pt x="16" y="3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58" name="Freeform 20">
              <a:extLst>
                <a:ext uri="{FF2B5EF4-FFF2-40B4-BE49-F238E27FC236}">
                  <a16:creationId xmlns:a16="http://schemas.microsoft.com/office/drawing/2014/main" id="{AD213205-26C9-4897-8AF7-A3B155A3B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" y="1448"/>
              <a:ext cx="97" cy="126"/>
            </a:xfrm>
            <a:custGeom>
              <a:avLst/>
              <a:gdLst>
                <a:gd name="T0" fmla="*/ 43 w 297"/>
                <a:gd name="T1" fmla="*/ 390 h 390"/>
                <a:gd name="T2" fmla="*/ 0 w 297"/>
                <a:gd name="T3" fmla="*/ 390 h 390"/>
                <a:gd name="T4" fmla="*/ 0 w 297"/>
                <a:gd name="T5" fmla="*/ 376 h 390"/>
                <a:gd name="T6" fmla="*/ 251 w 297"/>
                <a:gd name="T7" fmla="*/ 62 h 390"/>
                <a:gd name="T8" fmla="*/ 254 w 297"/>
                <a:gd name="T9" fmla="*/ 0 h 390"/>
                <a:gd name="T10" fmla="*/ 297 w 297"/>
                <a:gd name="T11" fmla="*/ 2 h 390"/>
                <a:gd name="T12" fmla="*/ 292 w 297"/>
                <a:gd name="T13" fmla="*/ 98 h 390"/>
                <a:gd name="T14" fmla="*/ 275 w 297"/>
                <a:gd name="T15" fmla="*/ 100 h 390"/>
                <a:gd name="T16" fmla="*/ 43 w 297"/>
                <a:gd name="T17" fmla="*/ 376 h 390"/>
                <a:gd name="T18" fmla="*/ 43 w 297"/>
                <a:gd name="T19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7" h="390">
                  <a:moveTo>
                    <a:pt x="43" y="390"/>
                  </a:moveTo>
                  <a:cubicBezTo>
                    <a:pt x="0" y="390"/>
                    <a:pt x="0" y="390"/>
                    <a:pt x="0" y="390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226"/>
                    <a:pt x="105" y="95"/>
                    <a:pt x="251" y="62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97" y="2"/>
                    <a:pt x="297" y="2"/>
                    <a:pt x="297" y="2"/>
                  </a:cubicBezTo>
                  <a:cubicBezTo>
                    <a:pt x="292" y="98"/>
                    <a:pt x="292" y="98"/>
                    <a:pt x="292" y="98"/>
                  </a:cubicBezTo>
                  <a:cubicBezTo>
                    <a:pt x="275" y="100"/>
                    <a:pt x="275" y="100"/>
                    <a:pt x="275" y="100"/>
                  </a:cubicBezTo>
                  <a:cubicBezTo>
                    <a:pt x="141" y="124"/>
                    <a:pt x="43" y="240"/>
                    <a:pt x="43" y="376"/>
                  </a:cubicBezTo>
                  <a:lnTo>
                    <a:pt x="43" y="3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59" name="Freeform 21">
              <a:extLst>
                <a:ext uri="{FF2B5EF4-FFF2-40B4-BE49-F238E27FC236}">
                  <a16:creationId xmlns:a16="http://schemas.microsoft.com/office/drawing/2014/main" id="{14A7A2B0-170F-4E27-BC28-20E9D5E05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" y="1452"/>
              <a:ext cx="89" cy="118"/>
            </a:xfrm>
            <a:custGeom>
              <a:avLst/>
              <a:gdLst>
                <a:gd name="T0" fmla="*/ 272 w 272"/>
                <a:gd name="T1" fmla="*/ 363 h 363"/>
                <a:gd name="T2" fmla="*/ 255 w 272"/>
                <a:gd name="T3" fmla="*/ 363 h 363"/>
                <a:gd name="T4" fmla="*/ 11 w 272"/>
                <a:gd name="T5" fmla="*/ 75 h 363"/>
                <a:gd name="T6" fmla="*/ 5 w 272"/>
                <a:gd name="T7" fmla="*/ 73 h 363"/>
                <a:gd name="T8" fmla="*/ 0 w 272"/>
                <a:gd name="T9" fmla="*/ 1 h 363"/>
                <a:gd name="T10" fmla="*/ 17 w 272"/>
                <a:gd name="T11" fmla="*/ 0 h 363"/>
                <a:gd name="T12" fmla="*/ 21 w 272"/>
                <a:gd name="T13" fmla="*/ 60 h 363"/>
                <a:gd name="T14" fmla="*/ 272 w 272"/>
                <a:gd name="T15" fmla="*/ 3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363">
                  <a:moveTo>
                    <a:pt x="272" y="363"/>
                  </a:moveTo>
                  <a:cubicBezTo>
                    <a:pt x="255" y="363"/>
                    <a:pt x="255" y="363"/>
                    <a:pt x="255" y="363"/>
                  </a:cubicBezTo>
                  <a:cubicBezTo>
                    <a:pt x="255" y="221"/>
                    <a:pt x="153" y="99"/>
                    <a:pt x="11" y="75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166" y="88"/>
                    <a:pt x="272" y="215"/>
                    <a:pt x="272" y="3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60" name="Freeform 22">
              <a:extLst>
                <a:ext uri="{FF2B5EF4-FFF2-40B4-BE49-F238E27FC236}">
                  <a16:creationId xmlns:a16="http://schemas.microsoft.com/office/drawing/2014/main" id="{9FAC7FA1-7877-4AC5-B56C-41A67DF19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5" y="1447"/>
              <a:ext cx="97" cy="127"/>
            </a:xfrm>
            <a:custGeom>
              <a:avLst/>
              <a:gdLst>
                <a:gd name="T0" fmla="*/ 299 w 299"/>
                <a:gd name="T1" fmla="*/ 391 h 391"/>
                <a:gd name="T2" fmla="*/ 256 w 299"/>
                <a:gd name="T3" fmla="*/ 391 h 391"/>
                <a:gd name="T4" fmla="*/ 256 w 299"/>
                <a:gd name="T5" fmla="*/ 377 h 391"/>
                <a:gd name="T6" fmla="*/ 23 w 299"/>
                <a:gd name="T7" fmla="*/ 101 h 391"/>
                <a:gd name="T8" fmla="*/ 7 w 299"/>
                <a:gd name="T9" fmla="*/ 99 h 391"/>
                <a:gd name="T10" fmla="*/ 0 w 299"/>
                <a:gd name="T11" fmla="*/ 3 h 391"/>
                <a:gd name="T12" fmla="*/ 43 w 299"/>
                <a:gd name="T13" fmla="*/ 0 h 391"/>
                <a:gd name="T14" fmla="*/ 47 w 299"/>
                <a:gd name="T15" fmla="*/ 63 h 391"/>
                <a:gd name="T16" fmla="*/ 299 w 299"/>
                <a:gd name="T17" fmla="*/ 377 h 391"/>
                <a:gd name="T18" fmla="*/ 299 w 299"/>
                <a:gd name="T1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9" h="391">
                  <a:moveTo>
                    <a:pt x="299" y="391"/>
                  </a:moveTo>
                  <a:cubicBezTo>
                    <a:pt x="256" y="391"/>
                    <a:pt x="256" y="391"/>
                    <a:pt x="256" y="391"/>
                  </a:cubicBezTo>
                  <a:cubicBezTo>
                    <a:pt x="256" y="377"/>
                    <a:pt x="256" y="377"/>
                    <a:pt x="256" y="377"/>
                  </a:cubicBezTo>
                  <a:cubicBezTo>
                    <a:pt x="256" y="241"/>
                    <a:pt x="158" y="125"/>
                    <a:pt x="23" y="101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194" y="96"/>
                    <a:pt x="299" y="227"/>
                    <a:pt x="299" y="377"/>
                  </a:cubicBezTo>
                  <a:lnTo>
                    <a:pt x="299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61" name="Freeform 23">
              <a:extLst>
                <a:ext uri="{FF2B5EF4-FFF2-40B4-BE49-F238E27FC236}">
                  <a16:creationId xmlns:a16="http://schemas.microsoft.com/office/drawing/2014/main" id="{E163FCBE-79EF-4CA7-A41D-50CE3989A0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1" y="1298"/>
              <a:ext cx="116" cy="164"/>
            </a:xfrm>
            <a:custGeom>
              <a:avLst/>
              <a:gdLst>
                <a:gd name="T0" fmla="*/ 177 w 355"/>
                <a:gd name="T1" fmla="*/ 507 h 507"/>
                <a:gd name="T2" fmla="*/ 0 w 355"/>
                <a:gd name="T3" fmla="*/ 253 h 507"/>
                <a:gd name="T4" fmla="*/ 177 w 355"/>
                <a:gd name="T5" fmla="*/ 0 h 507"/>
                <a:gd name="T6" fmla="*/ 355 w 355"/>
                <a:gd name="T7" fmla="*/ 253 h 507"/>
                <a:gd name="T8" fmla="*/ 177 w 355"/>
                <a:gd name="T9" fmla="*/ 507 h 507"/>
                <a:gd name="T10" fmla="*/ 177 w 355"/>
                <a:gd name="T11" fmla="*/ 17 h 507"/>
                <a:gd name="T12" fmla="*/ 17 w 355"/>
                <a:gd name="T13" fmla="*/ 253 h 507"/>
                <a:gd name="T14" fmla="*/ 177 w 355"/>
                <a:gd name="T15" fmla="*/ 490 h 507"/>
                <a:gd name="T16" fmla="*/ 338 w 355"/>
                <a:gd name="T17" fmla="*/ 253 h 507"/>
                <a:gd name="T18" fmla="*/ 177 w 355"/>
                <a:gd name="T19" fmla="*/ 1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5" h="507">
                  <a:moveTo>
                    <a:pt x="177" y="507"/>
                  </a:moveTo>
                  <a:cubicBezTo>
                    <a:pt x="79" y="507"/>
                    <a:pt x="0" y="393"/>
                    <a:pt x="0" y="253"/>
                  </a:cubicBezTo>
                  <a:cubicBezTo>
                    <a:pt x="0" y="83"/>
                    <a:pt x="58" y="0"/>
                    <a:pt x="177" y="0"/>
                  </a:cubicBezTo>
                  <a:cubicBezTo>
                    <a:pt x="297" y="0"/>
                    <a:pt x="355" y="83"/>
                    <a:pt x="355" y="253"/>
                  </a:cubicBezTo>
                  <a:cubicBezTo>
                    <a:pt x="355" y="393"/>
                    <a:pt x="275" y="507"/>
                    <a:pt x="177" y="507"/>
                  </a:cubicBezTo>
                  <a:close/>
                  <a:moveTo>
                    <a:pt x="177" y="17"/>
                  </a:moveTo>
                  <a:cubicBezTo>
                    <a:pt x="108" y="17"/>
                    <a:pt x="17" y="41"/>
                    <a:pt x="17" y="253"/>
                  </a:cubicBezTo>
                  <a:cubicBezTo>
                    <a:pt x="17" y="384"/>
                    <a:pt x="89" y="490"/>
                    <a:pt x="177" y="490"/>
                  </a:cubicBezTo>
                  <a:cubicBezTo>
                    <a:pt x="266" y="490"/>
                    <a:pt x="338" y="384"/>
                    <a:pt x="338" y="253"/>
                  </a:cubicBezTo>
                  <a:cubicBezTo>
                    <a:pt x="338" y="41"/>
                    <a:pt x="246" y="17"/>
                    <a:pt x="177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62" name="Freeform 24">
              <a:extLst>
                <a:ext uri="{FF2B5EF4-FFF2-40B4-BE49-F238E27FC236}">
                  <a16:creationId xmlns:a16="http://schemas.microsoft.com/office/drawing/2014/main" id="{7345D7F5-D8A6-469E-8EED-A32C255910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7" y="1294"/>
              <a:ext cx="124" cy="173"/>
            </a:xfrm>
            <a:custGeom>
              <a:avLst/>
              <a:gdLst>
                <a:gd name="T0" fmla="*/ 190 w 381"/>
                <a:gd name="T1" fmla="*/ 533 h 533"/>
                <a:gd name="T2" fmla="*/ 0 w 381"/>
                <a:gd name="T3" fmla="*/ 266 h 533"/>
                <a:gd name="T4" fmla="*/ 190 w 381"/>
                <a:gd name="T5" fmla="*/ 0 h 533"/>
                <a:gd name="T6" fmla="*/ 381 w 381"/>
                <a:gd name="T7" fmla="*/ 266 h 533"/>
                <a:gd name="T8" fmla="*/ 190 w 381"/>
                <a:gd name="T9" fmla="*/ 533 h 533"/>
                <a:gd name="T10" fmla="*/ 190 w 381"/>
                <a:gd name="T11" fmla="*/ 43 h 533"/>
                <a:gd name="T12" fmla="*/ 43 w 381"/>
                <a:gd name="T13" fmla="*/ 266 h 533"/>
                <a:gd name="T14" fmla="*/ 190 w 381"/>
                <a:gd name="T15" fmla="*/ 490 h 533"/>
                <a:gd name="T16" fmla="*/ 338 w 381"/>
                <a:gd name="T17" fmla="*/ 266 h 533"/>
                <a:gd name="T18" fmla="*/ 190 w 381"/>
                <a:gd name="T19" fmla="*/ 4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1" h="533">
                  <a:moveTo>
                    <a:pt x="190" y="533"/>
                  </a:moveTo>
                  <a:cubicBezTo>
                    <a:pt x="85" y="533"/>
                    <a:pt x="0" y="413"/>
                    <a:pt x="0" y="266"/>
                  </a:cubicBezTo>
                  <a:cubicBezTo>
                    <a:pt x="0" y="90"/>
                    <a:pt x="64" y="0"/>
                    <a:pt x="190" y="0"/>
                  </a:cubicBezTo>
                  <a:cubicBezTo>
                    <a:pt x="317" y="0"/>
                    <a:pt x="381" y="90"/>
                    <a:pt x="381" y="266"/>
                  </a:cubicBezTo>
                  <a:cubicBezTo>
                    <a:pt x="381" y="413"/>
                    <a:pt x="296" y="533"/>
                    <a:pt x="190" y="533"/>
                  </a:cubicBezTo>
                  <a:close/>
                  <a:moveTo>
                    <a:pt x="190" y="43"/>
                  </a:moveTo>
                  <a:cubicBezTo>
                    <a:pt x="122" y="43"/>
                    <a:pt x="43" y="68"/>
                    <a:pt x="43" y="266"/>
                  </a:cubicBezTo>
                  <a:cubicBezTo>
                    <a:pt x="43" y="389"/>
                    <a:pt x="109" y="490"/>
                    <a:pt x="190" y="490"/>
                  </a:cubicBezTo>
                  <a:cubicBezTo>
                    <a:pt x="272" y="490"/>
                    <a:pt x="338" y="389"/>
                    <a:pt x="338" y="266"/>
                  </a:cubicBezTo>
                  <a:cubicBezTo>
                    <a:pt x="338" y="68"/>
                    <a:pt x="259" y="43"/>
                    <a:pt x="190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63" name="Freeform 25">
              <a:extLst>
                <a:ext uri="{FF2B5EF4-FFF2-40B4-BE49-F238E27FC236}">
                  <a16:creationId xmlns:a16="http://schemas.microsoft.com/office/drawing/2014/main" id="{D585CEA7-2AEC-48DD-BEE7-71BF13F8F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1452"/>
              <a:ext cx="87" cy="118"/>
            </a:xfrm>
            <a:custGeom>
              <a:avLst/>
              <a:gdLst>
                <a:gd name="T0" fmla="*/ 16 w 269"/>
                <a:gd name="T1" fmla="*/ 363 h 363"/>
                <a:gd name="T2" fmla="*/ 0 w 269"/>
                <a:gd name="T3" fmla="*/ 363 h 363"/>
                <a:gd name="T4" fmla="*/ 250 w 269"/>
                <a:gd name="T5" fmla="*/ 60 h 363"/>
                <a:gd name="T6" fmla="*/ 253 w 269"/>
                <a:gd name="T7" fmla="*/ 0 h 363"/>
                <a:gd name="T8" fmla="*/ 269 w 269"/>
                <a:gd name="T9" fmla="*/ 1 h 363"/>
                <a:gd name="T10" fmla="*/ 266 w 269"/>
                <a:gd name="T11" fmla="*/ 73 h 363"/>
                <a:gd name="T12" fmla="*/ 259 w 269"/>
                <a:gd name="T13" fmla="*/ 75 h 363"/>
                <a:gd name="T14" fmla="*/ 16 w 269"/>
                <a:gd name="T15" fmla="*/ 3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" h="363">
                  <a:moveTo>
                    <a:pt x="16" y="363"/>
                  </a:moveTo>
                  <a:cubicBezTo>
                    <a:pt x="0" y="363"/>
                    <a:pt x="0" y="363"/>
                    <a:pt x="0" y="363"/>
                  </a:cubicBezTo>
                  <a:cubicBezTo>
                    <a:pt x="0" y="215"/>
                    <a:pt x="105" y="88"/>
                    <a:pt x="250" y="60"/>
                  </a:cubicBezTo>
                  <a:cubicBezTo>
                    <a:pt x="253" y="0"/>
                    <a:pt x="253" y="0"/>
                    <a:pt x="253" y="0"/>
                  </a:cubicBezTo>
                  <a:cubicBezTo>
                    <a:pt x="269" y="1"/>
                    <a:pt x="269" y="1"/>
                    <a:pt x="269" y="1"/>
                  </a:cubicBezTo>
                  <a:cubicBezTo>
                    <a:pt x="266" y="73"/>
                    <a:pt x="266" y="73"/>
                    <a:pt x="266" y="73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118" y="99"/>
                    <a:pt x="16" y="221"/>
                    <a:pt x="16" y="3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64" name="Freeform 26">
              <a:extLst>
                <a:ext uri="{FF2B5EF4-FFF2-40B4-BE49-F238E27FC236}">
                  <a16:creationId xmlns:a16="http://schemas.microsoft.com/office/drawing/2014/main" id="{4FA81D7E-C4F2-4AE2-9DDD-14C158FE3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1448"/>
              <a:ext cx="96" cy="126"/>
            </a:xfrm>
            <a:custGeom>
              <a:avLst/>
              <a:gdLst>
                <a:gd name="T0" fmla="*/ 43 w 296"/>
                <a:gd name="T1" fmla="*/ 390 h 390"/>
                <a:gd name="T2" fmla="*/ 0 w 296"/>
                <a:gd name="T3" fmla="*/ 390 h 390"/>
                <a:gd name="T4" fmla="*/ 0 w 296"/>
                <a:gd name="T5" fmla="*/ 376 h 390"/>
                <a:gd name="T6" fmla="*/ 250 w 296"/>
                <a:gd name="T7" fmla="*/ 62 h 390"/>
                <a:gd name="T8" fmla="*/ 253 w 296"/>
                <a:gd name="T9" fmla="*/ 0 h 390"/>
                <a:gd name="T10" fmla="*/ 296 w 296"/>
                <a:gd name="T11" fmla="*/ 2 h 390"/>
                <a:gd name="T12" fmla="*/ 291 w 296"/>
                <a:gd name="T13" fmla="*/ 98 h 390"/>
                <a:gd name="T14" fmla="*/ 274 w 296"/>
                <a:gd name="T15" fmla="*/ 100 h 390"/>
                <a:gd name="T16" fmla="*/ 43 w 296"/>
                <a:gd name="T17" fmla="*/ 376 h 390"/>
                <a:gd name="T18" fmla="*/ 43 w 296"/>
                <a:gd name="T19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6" h="390">
                  <a:moveTo>
                    <a:pt x="43" y="390"/>
                  </a:moveTo>
                  <a:cubicBezTo>
                    <a:pt x="0" y="390"/>
                    <a:pt x="0" y="390"/>
                    <a:pt x="0" y="390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226"/>
                    <a:pt x="105" y="95"/>
                    <a:pt x="250" y="62"/>
                  </a:cubicBezTo>
                  <a:cubicBezTo>
                    <a:pt x="253" y="0"/>
                    <a:pt x="253" y="0"/>
                    <a:pt x="253" y="0"/>
                  </a:cubicBezTo>
                  <a:cubicBezTo>
                    <a:pt x="296" y="2"/>
                    <a:pt x="296" y="2"/>
                    <a:pt x="296" y="2"/>
                  </a:cubicBezTo>
                  <a:cubicBezTo>
                    <a:pt x="291" y="98"/>
                    <a:pt x="291" y="98"/>
                    <a:pt x="291" y="98"/>
                  </a:cubicBezTo>
                  <a:cubicBezTo>
                    <a:pt x="274" y="100"/>
                    <a:pt x="274" y="100"/>
                    <a:pt x="274" y="100"/>
                  </a:cubicBezTo>
                  <a:cubicBezTo>
                    <a:pt x="140" y="124"/>
                    <a:pt x="43" y="240"/>
                    <a:pt x="43" y="376"/>
                  </a:cubicBezTo>
                  <a:lnTo>
                    <a:pt x="43" y="3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65" name="Freeform 27">
              <a:extLst>
                <a:ext uri="{FF2B5EF4-FFF2-40B4-BE49-F238E27FC236}">
                  <a16:creationId xmlns:a16="http://schemas.microsoft.com/office/drawing/2014/main" id="{65F3848A-B424-4019-95B8-11D4E7B09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1452"/>
              <a:ext cx="88" cy="118"/>
            </a:xfrm>
            <a:custGeom>
              <a:avLst/>
              <a:gdLst>
                <a:gd name="T0" fmla="*/ 271 w 271"/>
                <a:gd name="T1" fmla="*/ 363 h 363"/>
                <a:gd name="T2" fmla="*/ 255 w 271"/>
                <a:gd name="T3" fmla="*/ 363 h 363"/>
                <a:gd name="T4" fmla="*/ 11 w 271"/>
                <a:gd name="T5" fmla="*/ 75 h 363"/>
                <a:gd name="T6" fmla="*/ 4 w 271"/>
                <a:gd name="T7" fmla="*/ 73 h 363"/>
                <a:gd name="T8" fmla="*/ 0 w 271"/>
                <a:gd name="T9" fmla="*/ 1 h 363"/>
                <a:gd name="T10" fmla="*/ 16 w 271"/>
                <a:gd name="T11" fmla="*/ 0 h 363"/>
                <a:gd name="T12" fmla="*/ 20 w 271"/>
                <a:gd name="T13" fmla="*/ 60 h 363"/>
                <a:gd name="T14" fmla="*/ 271 w 271"/>
                <a:gd name="T15" fmla="*/ 3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1" h="363">
                  <a:moveTo>
                    <a:pt x="271" y="363"/>
                  </a:moveTo>
                  <a:cubicBezTo>
                    <a:pt x="255" y="363"/>
                    <a:pt x="255" y="363"/>
                    <a:pt x="255" y="363"/>
                  </a:cubicBezTo>
                  <a:cubicBezTo>
                    <a:pt x="255" y="221"/>
                    <a:pt x="152" y="99"/>
                    <a:pt x="11" y="75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166" y="88"/>
                    <a:pt x="271" y="215"/>
                    <a:pt x="271" y="3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66" name="Freeform 28">
              <a:extLst>
                <a:ext uri="{FF2B5EF4-FFF2-40B4-BE49-F238E27FC236}">
                  <a16:creationId xmlns:a16="http://schemas.microsoft.com/office/drawing/2014/main" id="{28909B9C-1B7F-4A5C-83F0-30BBD05B0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5" y="1447"/>
              <a:ext cx="97" cy="127"/>
            </a:xfrm>
            <a:custGeom>
              <a:avLst/>
              <a:gdLst>
                <a:gd name="T0" fmla="*/ 298 w 298"/>
                <a:gd name="T1" fmla="*/ 391 h 391"/>
                <a:gd name="T2" fmla="*/ 255 w 298"/>
                <a:gd name="T3" fmla="*/ 391 h 391"/>
                <a:gd name="T4" fmla="*/ 255 w 298"/>
                <a:gd name="T5" fmla="*/ 377 h 391"/>
                <a:gd name="T6" fmla="*/ 23 w 298"/>
                <a:gd name="T7" fmla="*/ 101 h 391"/>
                <a:gd name="T8" fmla="*/ 6 w 298"/>
                <a:gd name="T9" fmla="*/ 99 h 391"/>
                <a:gd name="T10" fmla="*/ 0 w 298"/>
                <a:gd name="T11" fmla="*/ 3 h 391"/>
                <a:gd name="T12" fmla="*/ 42 w 298"/>
                <a:gd name="T13" fmla="*/ 0 h 391"/>
                <a:gd name="T14" fmla="*/ 46 w 298"/>
                <a:gd name="T15" fmla="*/ 63 h 391"/>
                <a:gd name="T16" fmla="*/ 298 w 298"/>
                <a:gd name="T17" fmla="*/ 377 h 391"/>
                <a:gd name="T18" fmla="*/ 298 w 298"/>
                <a:gd name="T1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8" h="391">
                  <a:moveTo>
                    <a:pt x="298" y="391"/>
                  </a:moveTo>
                  <a:cubicBezTo>
                    <a:pt x="255" y="391"/>
                    <a:pt x="255" y="391"/>
                    <a:pt x="255" y="391"/>
                  </a:cubicBezTo>
                  <a:cubicBezTo>
                    <a:pt x="255" y="377"/>
                    <a:pt x="255" y="377"/>
                    <a:pt x="255" y="377"/>
                  </a:cubicBezTo>
                  <a:cubicBezTo>
                    <a:pt x="255" y="241"/>
                    <a:pt x="157" y="125"/>
                    <a:pt x="23" y="101"/>
                  </a:cubicBezTo>
                  <a:cubicBezTo>
                    <a:pt x="6" y="99"/>
                    <a:pt x="6" y="99"/>
                    <a:pt x="6" y="9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193" y="96"/>
                    <a:pt x="298" y="227"/>
                    <a:pt x="298" y="377"/>
                  </a:cubicBezTo>
                  <a:lnTo>
                    <a:pt x="298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67" name="Freeform 29">
              <a:extLst>
                <a:ext uri="{FF2B5EF4-FFF2-40B4-BE49-F238E27FC236}">
                  <a16:creationId xmlns:a16="http://schemas.microsoft.com/office/drawing/2014/main" id="{D605CDDF-F791-4574-9A51-734DC403B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" y="1200"/>
              <a:ext cx="530" cy="74"/>
            </a:xfrm>
            <a:custGeom>
              <a:avLst/>
              <a:gdLst>
                <a:gd name="T0" fmla="*/ 19 w 1627"/>
                <a:gd name="T1" fmla="*/ 142 h 228"/>
                <a:gd name="T2" fmla="*/ 55 w 1627"/>
                <a:gd name="T3" fmla="*/ 55 h 228"/>
                <a:gd name="T4" fmla="*/ 142 w 1627"/>
                <a:gd name="T5" fmla="*/ 19 h 228"/>
                <a:gd name="T6" fmla="*/ 1485 w 1627"/>
                <a:gd name="T7" fmla="*/ 19 h 228"/>
                <a:gd name="T8" fmla="*/ 1572 w 1627"/>
                <a:gd name="T9" fmla="*/ 55 h 228"/>
                <a:gd name="T10" fmla="*/ 1608 w 1627"/>
                <a:gd name="T11" fmla="*/ 142 h 228"/>
                <a:gd name="T12" fmla="*/ 1608 w 1627"/>
                <a:gd name="T13" fmla="*/ 228 h 228"/>
                <a:gd name="T14" fmla="*/ 1627 w 1627"/>
                <a:gd name="T15" fmla="*/ 228 h 228"/>
                <a:gd name="T16" fmla="*/ 1627 w 1627"/>
                <a:gd name="T17" fmla="*/ 142 h 228"/>
                <a:gd name="T18" fmla="*/ 1485 w 1627"/>
                <a:gd name="T19" fmla="*/ 0 h 228"/>
                <a:gd name="T20" fmla="*/ 142 w 1627"/>
                <a:gd name="T21" fmla="*/ 0 h 228"/>
                <a:gd name="T22" fmla="*/ 0 w 1627"/>
                <a:gd name="T23" fmla="*/ 142 h 228"/>
                <a:gd name="T24" fmla="*/ 0 w 1627"/>
                <a:gd name="T25" fmla="*/ 228 h 228"/>
                <a:gd name="T26" fmla="*/ 19 w 1627"/>
                <a:gd name="T27" fmla="*/ 228 h 228"/>
                <a:gd name="T28" fmla="*/ 19 w 1627"/>
                <a:gd name="T29" fmla="*/ 14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7" h="228">
                  <a:moveTo>
                    <a:pt x="19" y="142"/>
                  </a:moveTo>
                  <a:cubicBezTo>
                    <a:pt x="19" y="108"/>
                    <a:pt x="32" y="78"/>
                    <a:pt x="55" y="55"/>
                  </a:cubicBezTo>
                  <a:cubicBezTo>
                    <a:pt x="77" y="33"/>
                    <a:pt x="108" y="19"/>
                    <a:pt x="142" y="19"/>
                  </a:cubicBezTo>
                  <a:cubicBezTo>
                    <a:pt x="1485" y="19"/>
                    <a:pt x="1485" y="19"/>
                    <a:pt x="1485" y="19"/>
                  </a:cubicBezTo>
                  <a:cubicBezTo>
                    <a:pt x="1519" y="19"/>
                    <a:pt x="1549" y="33"/>
                    <a:pt x="1572" y="55"/>
                  </a:cubicBezTo>
                  <a:cubicBezTo>
                    <a:pt x="1594" y="78"/>
                    <a:pt x="1608" y="108"/>
                    <a:pt x="1608" y="142"/>
                  </a:cubicBezTo>
                  <a:cubicBezTo>
                    <a:pt x="1608" y="228"/>
                    <a:pt x="1608" y="228"/>
                    <a:pt x="1608" y="228"/>
                  </a:cubicBezTo>
                  <a:cubicBezTo>
                    <a:pt x="1627" y="228"/>
                    <a:pt x="1627" y="228"/>
                    <a:pt x="1627" y="228"/>
                  </a:cubicBezTo>
                  <a:cubicBezTo>
                    <a:pt x="1627" y="142"/>
                    <a:pt x="1627" y="142"/>
                    <a:pt x="1627" y="142"/>
                  </a:cubicBezTo>
                  <a:cubicBezTo>
                    <a:pt x="1627" y="64"/>
                    <a:pt x="1563" y="0"/>
                    <a:pt x="1485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64" y="0"/>
                    <a:pt x="0" y="64"/>
                    <a:pt x="0" y="142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9" y="228"/>
                    <a:pt x="19" y="228"/>
                    <a:pt x="19" y="228"/>
                  </a:cubicBezTo>
                  <a:lnTo>
                    <a:pt x="19" y="1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68" name="Freeform 30">
              <a:extLst>
                <a:ext uri="{FF2B5EF4-FFF2-40B4-BE49-F238E27FC236}">
                  <a16:creationId xmlns:a16="http://schemas.microsoft.com/office/drawing/2014/main" id="{426B182C-1493-4FB5-85A7-B182FAC18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1196"/>
              <a:ext cx="539" cy="82"/>
            </a:xfrm>
            <a:custGeom>
              <a:avLst/>
              <a:gdLst>
                <a:gd name="T0" fmla="*/ 1653 w 1653"/>
                <a:gd name="T1" fmla="*/ 254 h 254"/>
                <a:gd name="T2" fmla="*/ 1608 w 1653"/>
                <a:gd name="T3" fmla="*/ 254 h 254"/>
                <a:gd name="T4" fmla="*/ 1608 w 1653"/>
                <a:gd name="T5" fmla="*/ 155 h 254"/>
                <a:gd name="T6" fmla="*/ 1575 w 1653"/>
                <a:gd name="T7" fmla="*/ 78 h 254"/>
                <a:gd name="T8" fmla="*/ 1498 w 1653"/>
                <a:gd name="T9" fmla="*/ 45 h 254"/>
                <a:gd name="T10" fmla="*/ 155 w 1653"/>
                <a:gd name="T11" fmla="*/ 45 h 254"/>
                <a:gd name="T12" fmla="*/ 77 w 1653"/>
                <a:gd name="T13" fmla="*/ 78 h 254"/>
                <a:gd name="T14" fmla="*/ 45 w 1653"/>
                <a:gd name="T15" fmla="*/ 155 h 254"/>
                <a:gd name="T16" fmla="*/ 45 w 1653"/>
                <a:gd name="T17" fmla="*/ 254 h 254"/>
                <a:gd name="T18" fmla="*/ 0 w 1653"/>
                <a:gd name="T19" fmla="*/ 254 h 254"/>
                <a:gd name="T20" fmla="*/ 0 w 1653"/>
                <a:gd name="T21" fmla="*/ 155 h 254"/>
                <a:gd name="T22" fmla="*/ 155 w 1653"/>
                <a:gd name="T23" fmla="*/ 0 h 254"/>
                <a:gd name="T24" fmla="*/ 1498 w 1653"/>
                <a:gd name="T25" fmla="*/ 0 h 254"/>
                <a:gd name="T26" fmla="*/ 1653 w 1653"/>
                <a:gd name="T27" fmla="*/ 155 h 254"/>
                <a:gd name="T28" fmla="*/ 1653 w 1653"/>
                <a:gd name="T29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53" h="254">
                  <a:moveTo>
                    <a:pt x="1653" y="254"/>
                  </a:moveTo>
                  <a:cubicBezTo>
                    <a:pt x="1608" y="254"/>
                    <a:pt x="1608" y="254"/>
                    <a:pt x="1608" y="254"/>
                  </a:cubicBezTo>
                  <a:cubicBezTo>
                    <a:pt x="1608" y="155"/>
                    <a:pt x="1608" y="155"/>
                    <a:pt x="1608" y="155"/>
                  </a:cubicBezTo>
                  <a:cubicBezTo>
                    <a:pt x="1608" y="126"/>
                    <a:pt x="1596" y="98"/>
                    <a:pt x="1575" y="78"/>
                  </a:cubicBezTo>
                  <a:cubicBezTo>
                    <a:pt x="1554" y="57"/>
                    <a:pt x="1527" y="45"/>
                    <a:pt x="1498" y="45"/>
                  </a:cubicBezTo>
                  <a:cubicBezTo>
                    <a:pt x="155" y="45"/>
                    <a:pt x="155" y="45"/>
                    <a:pt x="155" y="45"/>
                  </a:cubicBezTo>
                  <a:cubicBezTo>
                    <a:pt x="125" y="45"/>
                    <a:pt x="98" y="57"/>
                    <a:pt x="77" y="78"/>
                  </a:cubicBezTo>
                  <a:cubicBezTo>
                    <a:pt x="56" y="98"/>
                    <a:pt x="45" y="126"/>
                    <a:pt x="45" y="155"/>
                  </a:cubicBezTo>
                  <a:cubicBezTo>
                    <a:pt x="45" y="254"/>
                    <a:pt x="45" y="254"/>
                    <a:pt x="45" y="254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70"/>
                    <a:pt x="69" y="0"/>
                    <a:pt x="155" y="0"/>
                  </a:cubicBezTo>
                  <a:cubicBezTo>
                    <a:pt x="1498" y="0"/>
                    <a:pt x="1498" y="0"/>
                    <a:pt x="1498" y="0"/>
                  </a:cubicBezTo>
                  <a:cubicBezTo>
                    <a:pt x="1583" y="0"/>
                    <a:pt x="1653" y="70"/>
                    <a:pt x="1653" y="155"/>
                  </a:cubicBezTo>
                  <a:lnTo>
                    <a:pt x="1653" y="2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69" name="Rectangle 31">
              <a:extLst>
                <a:ext uri="{FF2B5EF4-FFF2-40B4-BE49-F238E27FC236}">
                  <a16:creationId xmlns:a16="http://schemas.microsoft.com/office/drawing/2014/main" id="{F64F04FE-E8C5-4F8E-827E-38B4FBC3D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" y="1160"/>
              <a:ext cx="17" cy="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grpSp>
        <p:nvGrpSpPr>
          <p:cNvPr id="170" name="Group 4">
            <a:extLst>
              <a:ext uri="{FF2B5EF4-FFF2-40B4-BE49-F238E27FC236}">
                <a16:creationId xmlns:a16="http://schemas.microsoft.com/office/drawing/2014/main" id="{F73B7FBB-6693-4942-B182-C03CF7D200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239243" y="5080005"/>
            <a:ext cx="348845" cy="529200"/>
            <a:chOff x="640" y="822"/>
            <a:chExt cx="588" cy="892"/>
          </a:xfrm>
          <a:solidFill>
            <a:srgbClr val="F6F6FA"/>
          </a:solidFill>
        </p:grpSpPr>
        <p:sp>
          <p:nvSpPr>
            <p:cNvPr id="171" name="Freeform 5">
              <a:extLst>
                <a:ext uri="{FF2B5EF4-FFF2-40B4-BE49-F238E27FC236}">
                  <a16:creationId xmlns:a16="http://schemas.microsoft.com/office/drawing/2014/main" id="{BF18E2A5-F156-47DF-BECD-AA4590D524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8" y="956"/>
              <a:ext cx="192" cy="184"/>
            </a:xfrm>
            <a:custGeom>
              <a:avLst/>
              <a:gdLst>
                <a:gd name="T0" fmla="*/ 150 w 192"/>
                <a:gd name="T1" fmla="*/ 184 h 184"/>
                <a:gd name="T2" fmla="*/ 96 w 192"/>
                <a:gd name="T3" fmla="*/ 156 h 184"/>
                <a:gd name="T4" fmla="*/ 46 w 192"/>
                <a:gd name="T5" fmla="*/ 182 h 184"/>
                <a:gd name="T6" fmla="*/ 36 w 192"/>
                <a:gd name="T7" fmla="*/ 182 h 184"/>
                <a:gd name="T8" fmla="*/ 34 w 192"/>
                <a:gd name="T9" fmla="*/ 178 h 184"/>
                <a:gd name="T10" fmla="*/ 42 w 192"/>
                <a:gd name="T11" fmla="*/ 118 h 184"/>
                <a:gd name="T12" fmla="*/ 2 w 192"/>
                <a:gd name="T13" fmla="*/ 78 h 184"/>
                <a:gd name="T14" fmla="*/ 0 w 192"/>
                <a:gd name="T15" fmla="*/ 70 h 184"/>
                <a:gd name="T16" fmla="*/ 2 w 192"/>
                <a:gd name="T17" fmla="*/ 66 h 184"/>
                <a:gd name="T18" fmla="*/ 62 w 192"/>
                <a:gd name="T19" fmla="*/ 54 h 184"/>
                <a:gd name="T20" fmla="*/ 88 w 192"/>
                <a:gd name="T21" fmla="*/ 4 h 184"/>
                <a:gd name="T22" fmla="*/ 96 w 192"/>
                <a:gd name="T23" fmla="*/ 0 h 184"/>
                <a:gd name="T24" fmla="*/ 96 w 192"/>
                <a:gd name="T25" fmla="*/ 0 h 184"/>
                <a:gd name="T26" fmla="*/ 104 w 192"/>
                <a:gd name="T27" fmla="*/ 4 h 184"/>
                <a:gd name="T28" fmla="*/ 184 w 192"/>
                <a:gd name="T29" fmla="*/ 62 h 184"/>
                <a:gd name="T30" fmla="*/ 190 w 192"/>
                <a:gd name="T31" fmla="*/ 66 h 184"/>
                <a:gd name="T32" fmla="*/ 192 w 192"/>
                <a:gd name="T33" fmla="*/ 70 h 184"/>
                <a:gd name="T34" fmla="*/ 190 w 192"/>
                <a:gd name="T35" fmla="*/ 78 h 184"/>
                <a:gd name="T36" fmla="*/ 158 w 192"/>
                <a:gd name="T37" fmla="*/ 174 h 184"/>
                <a:gd name="T38" fmla="*/ 158 w 192"/>
                <a:gd name="T39" fmla="*/ 178 h 184"/>
                <a:gd name="T40" fmla="*/ 156 w 192"/>
                <a:gd name="T41" fmla="*/ 182 h 184"/>
                <a:gd name="T42" fmla="*/ 150 w 192"/>
                <a:gd name="T43" fmla="*/ 184 h 184"/>
                <a:gd name="T44" fmla="*/ 58 w 192"/>
                <a:gd name="T45" fmla="*/ 108 h 184"/>
                <a:gd name="T46" fmla="*/ 60 w 192"/>
                <a:gd name="T47" fmla="*/ 112 h 184"/>
                <a:gd name="T48" fmla="*/ 54 w 192"/>
                <a:gd name="T49" fmla="*/ 158 h 184"/>
                <a:gd name="T50" fmla="*/ 92 w 192"/>
                <a:gd name="T51" fmla="*/ 138 h 184"/>
                <a:gd name="T52" fmla="*/ 100 w 192"/>
                <a:gd name="T53" fmla="*/ 138 h 184"/>
                <a:gd name="T54" fmla="*/ 130 w 192"/>
                <a:gd name="T55" fmla="*/ 116 h 184"/>
                <a:gd name="T56" fmla="*/ 132 w 192"/>
                <a:gd name="T57" fmla="*/ 112 h 184"/>
                <a:gd name="T58" fmla="*/ 164 w 192"/>
                <a:gd name="T59" fmla="*/ 78 h 184"/>
                <a:gd name="T60" fmla="*/ 122 w 192"/>
                <a:gd name="T61" fmla="*/ 72 h 184"/>
                <a:gd name="T62" fmla="*/ 114 w 192"/>
                <a:gd name="T63" fmla="*/ 68 h 184"/>
                <a:gd name="T64" fmla="*/ 76 w 192"/>
                <a:gd name="T65" fmla="*/ 68 h 184"/>
                <a:gd name="T66" fmla="*/ 74 w 192"/>
                <a:gd name="T67" fmla="*/ 70 h 184"/>
                <a:gd name="T68" fmla="*/ 28 w 192"/>
                <a:gd name="T69" fmla="*/ 7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2" h="184">
                  <a:moveTo>
                    <a:pt x="150" y="184"/>
                  </a:moveTo>
                  <a:lnTo>
                    <a:pt x="150" y="184"/>
                  </a:lnTo>
                  <a:lnTo>
                    <a:pt x="146" y="182"/>
                  </a:lnTo>
                  <a:lnTo>
                    <a:pt x="96" y="156"/>
                  </a:lnTo>
                  <a:lnTo>
                    <a:pt x="46" y="182"/>
                  </a:lnTo>
                  <a:lnTo>
                    <a:pt x="46" y="182"/>
                  </a:lnTo>
                  <a:lnTo>
                    <a:pt x="40" y="184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4" y="178"/>
                  </a:lnTo>
                  <a:lnTo>
                    <a:pt x="32" y="174"/>
                  </a:lnTo>
                  <a:lnTo>
                    <a:pt x="42" y="11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2" y="66"/>
                  </a:lnTo>
                  <a:lnTo>
                    <a:pt x="6" y="62"/>
                  </a:lnTo>
                  <a:lnTo>
                    <a:pt x="62" y="54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4"/>
                  </a:lnTo>
                  <a:lnTo>
                    <a:pt x="128" y="54"/>
                  </a:lnTo>
                  <a:lnTo>
                    <a:pt x="184" y="62"/>
                  </a:lnTo>
                  <a:lnTo>
                    <a:pt x="184" y="62"/>
                  </a:lnTo>
                  <a:lnTo>
                    <a:pt x="190" y="66"/>
                  </a:lnTo>
                  <a:lnTo>
                    <a:pt x="192" y="70"/>
                  </a:lnTo>
                  <a:lnTo>
                    <a:pt x="192" y="70"/>
                  </a:lnTo>
                  <a:lnTo>
                    <a:pt x="192" y="74"/>
                  </a:lnTo>
                  <a:lnTo>
                    <a:pt x="190" y="78"/>
                  </a:lnTo>
                  <a:lnTo>
                    <a:pt x="150" y="118"/>
                  </a:lnTo>
                  <a:lnTo>
                    <a:pt x="158" y="174"/>
                  </a:lnTo>
                  <a:lnTo>
                    <a:pt x="158" y="174"/>
                  </a:lnTo>
                  <a:lnTo>
                    <a:pt x="158" y="178"/>
                  </a:lnTo>
                  <a:lnTo>
                    <a:pt x="156" y="182"/>
                  </a:lnTo>
                  <a:lnTo>
                    <a:pt x="156" y="182"/>
                  </a:lnTo>
                  <a:lnTo>
                    <a:pt x="150" y="184"/>
                  </a:lnTo>
                  <a:lnTo>
                    <a:pt x="150" y="184"/>
                  </a:lnTo>
                  <a:close/>
                  <a:moveTo>
                    <a:pt x="28" y="78"/>
                  </a:moveTo>
                  <a:lnTo>
                    <a:pt x="58" y="108"/>
                  </a:lnTo>
                  <a:lnTo>
                    <a:pt x="58" y="108"/>
                  </a:lnTo>
                  <a:lnTo>
                    <a:pt x="60" y="112"/>
                  </a:lnTo>
                  <a:lnTo>
                    <a:pt x="60" y="116"/>
                  </a:lnTo>
                  <a:lnTo>
                    <a:pt x="54" y="158"/>
                  </a:lnTo>
                  <a:lnTo>
                    <a:pt x="92" y="138"/>
                  </a:lnTo>
                  <a:lnTo>
                    <a:pt x="92" y="138"/>
                  </a:lnTo>
                  <a:lnTo>
                    <a:pt x="96" y="138"/>
                  </a:lnTo>
                  <a:lnTo>
                    <a:pt x="100" y="138"/>
                  </a:lnTo>
                  <a:lnTo>
                    <a:pt x="138" y="158"/>
                  </a:lnTo>
                  <a:lnTo>
                    <a:pt x="130" y="116"/>
                  </a:lnTo>
                  <a:lnTo>
                    <a:pt x="130" y="116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64" y="78"/>
                  </a:lnTo>
                  <a:lnTo>
                    <a:pt x="122" y="72"/>
                  </a:lnTo>
                  <a:lnTo>
                    <a:pt x="122" y="72"/>
                  </a:lnTo>
                  <a:lnTo>
                    <a:pt x="118" y="70"/>
                  </a:lnTo>
                  <a:lnTo>
                    <a:pt x="114" y="68"/>
                  </a:lnTo>
                  <a:lnTo>
                    <a:pt x="96" y="28"/>
                  </a:lnTo>
                  <a:lnTo>
                    <a:pt x="76" y="68"/>
                  </a:lnTo>
                  <a:lnTo>
                    <a:pt x="76" y="68"/>
                  </a:lnTo>
                  <a:lnTo>
                    <a:pt x="74" y="70"/>
                  </a:lnTo>
                  <a:lnTo>
                    <a:pt x="70" y="72"/>
                  </a:lnTo>
                  <a:lnTo>
                    <a:pt x="28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Freeform 6">
              <a:extLst>
                <a:ext uri="{FF2B5EF4-FFF2-40B4-BE49-F238E27FC236}">
                  <a16:creationId xmlns:a16="http://schemas.microsoft.com/office/drawing/2014/main" id="{B742159B-5477-4468-A04B-195362AC4C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8" y="922"/>
              <a:ext cx="110" cy="222"/>
            </a:xfrm>
            <a:custGeom>
              <a:avLst/>
              <a:gdLst>
                <a:gd name="T0" fmla="*/ 8 w 110"/>
                <a:gd name="T1" fmla="*/ 222 h 222"/>
                <a:gd name="T2" fmla="*/ 0 w 110"/>
                <a:gd name="T3" fmla="*/ 222 h 222"/>
                <a:gd name="T4" fmla="*/ 0 w 110"/>
                <a:gd name="T5" fmla="*/ 0 h 222"/>
                <a:gd name="T6" fmla="*/ 110 w 110"/>
                <a:gd name="T7" fmla="*/ 0 h 222"/>
                <a:gd name="T8" fmla="*/ 110 w 110"/>
                <a:gd name="T9" fmla="*/ 120 h 222"/>
                <a:gd name="T10" fmla="*/ 110 w 110"/>
                <a:gd name="T11" fmla="*/ 120 h 222"/>
                <a:gd name="T12" fmla="*/ 108 w 110"/>
                <a:gd name="T13" fmla="*/ 140 h 222"/>
                <a:gd name="T14" fmla="*/ 102 w 110"/>
                <a:gd name="T15" fmla="*/ 160 h 222"/>
                <a:gd name="T16" fmla="*/ 92 w 110"/>
                <a:gd name="T17" fmla="*/ 176 h 222"/>
                <a:gd name="T18" fmla="*/ 80 w 110"/>
                <a:gd name="T19" fmla="*/ 192 h 222"/>
                <a:gd name="T20" fmla="*/ 66 w 110"/>
                <a:gd name="T21" fmla="*/ 204 h 222"/>
                <a:gd name="T22" fmla="*/ 48 w 110"/>
                <a:gd name="T23" fmla="*/ 214 h 222"/>
                <a:gd name="T24" fmla="*/ 28 w 110"/>
                <a:gd name="T25" fmla="*/ 220 h 222"/>
                <a:gd name="T26" fmla="*/ 8 w 110"/>
                <a:gd name="T27" fmla="*/ 222 h 222"/>
                <a:gd name="T28" fmla="*/ 8 w 110"/>
                <a:gd name="T29" fmla="*/ 222 h 222"/>
                <a:gd name="T30" fmla="*/ 18 w 110"/>
                <a:gd name="T31" fmla="*/ 18 h 222"/>
                <a:gd name="T32" fmla="*/ 18 w 110"/>
                <a:gd name="T33" fmla="*/ 202 h 222"/>
                <a:gd name="T34" fmla="*/ 18 w 110"/>
                <a:gd name="T35" fmla="*/ 202 h 222"/>
                <a:gd name="T36" fmla="*/ 32 w 110"/>
                <a:gd name="T37" fmla="*/ 200 h 222"/>
                <a:gd name="T38" fmla="*/ 46 w 110"/>
                <a:gd name="T39" fmla="*/ 194 h 222"/>
                <a:gd name="T40" fmla="*/ 60 w 110"/>
                <a:gd name="T41" fmla="*/ 186 h 222"/>
                <a:gd name="T42" fmla="*/ 70 w 110"/>
                <a:gd name="T43" fmla="*/ 176 h 222"/>
                <a:gd name="T44" fmla="*/ 80 w 110"/>
                <a:gd name="T45" fmla="*/ 164 h 222"/>
                <a:gd name="T46" fmla="*/ 86 w 110"/>
                <a:gd name="T47" fmla="*/ 150 h 222"/>
                <a:gd name="T48" fmla="*/ 90 w 110"/>
                <a:gd name="T49" fmla="*/ 136 h 222"/>
                <a:gd name="T50" fmla="*/ 92 w 110"/>
                <a:gd name="T51" fmla="*/ 120 h 222"/>
                <a:gd name="T52" fmla="*/ 92 w 110"/>
                <a:gd name="T53" fmla="*/ 18 h 222"/>
                <a:gd name="T54" fmla="*/ 18 w 110"/>
                <a:gd name="T55" fmla="*/ 18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0" h="222">
                  <a:moveTo>
                    <a:pt x="8" y="222"/>
                  </a:moveTo>
                  <a:lnTo>
                    <a:pt x="0" y="222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40"/>
                  </a:lnTo>
                  <a:lnTo>
                    <a:pt x="102" y="160"/>
                  </a:lnTo>
                  <a:lnTo>
                    <a:pt x="92" y="176"/>
                  </a:lnTo>
                  <a:lnTo>
                    <a:pt x="80" y="192"/>
                  </a:lnTo>
                  <a:lnTo>
                    <a:pt x="66" y="204"/>
                  </a:lnTo>
                  <a:lnTo>
                    <a:pt x="48" y="214"/>
                  </a:lnTo>
                  <a:lnTo>
                    <a:pt x="28" y="220"/>
                  </a:lnTo>
                  <a:lnTo>
                    <a:pt x="8" y="222"/>
                  </a:lnTo>
                  <a:lnTo>
                    <a:pt x="8" y="222"/>
                  </a:lnTo>
                  <a:close/>
                  <a:moveTo>
                    <a:pt x="18" y="18"/>
                  </a:moveTo>
                  <a:lnTo>
                    <a:pt x="18" y="202"/>
                  </a:lnTo>
                  <a:lnTo>
                    <a:pt x="18" y="202"/>
                  </a:lnTo>
                  <a:lnTo>
                    <a:pt x="32" y="200"/>
                  </a:lnTo>
                  <a:lnTo>
                    <a:pt x="46" y="194"/>
                  </a:lnTo>
                  <a:lnTo>
                    <a:pt x="60" y="186"/>
                  </a:lnTo>
                  <a:lnTo>
                    <a:pt x="70" y="176"/>
                  </a:lnTo>
                  <a:lnTo>
                    <a:pt x="80" y="164"/>
                  </a:lnTo>
                  <a:lnTo>
                    <a:pt x="86" y="150"/>
                  </a:lnTo>
                  <a:lnTo>
                    <a:pt x="90" y="136"/>
                  </a:lnTo>
                  <a:lnTo>
                    <a:pt x="92" y="120"/>
                  </a:lnTo>
                  <a:lnTo>
                    <a:pt x="92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Freeform 7">
              <a:extLst>
                <a:ext uri="{FF2B5EF4-FFF2-40B4-BE49-F238E27FC236}">
                  <a16:creationId xmlns:a16="http://schemas.microsoft.com/office/drawing/2014/main" id="{2BACA881-6C9E-4A03-B5DB-90A6823EA1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0" y="922"/>
              <a:ext cx="110" cy="222"/>
            </a:xfrm>
            <a:custGeom>
              <a:avLst/>
              <a:gdLst>
                <a:gd name="T0" fmla="*/ 110 w 110"/>
                <a:gd name="T1" fmla="*/ 222 h 222"/>
                <a:gd name="T2" fmla="*/ 100 w 110"/>
                <a:gd name="T3" fmla="*/ 222 h 222"/>
                <a:gd name="T4" fmla="*/ 100 w 110"/>
                <a:gd name="T5" fmla="*/ 222 h 222"/>
                <a:gd name="T6" fmla="*/ 80 w 110"/>
                <a:gd name="T7" fmla="*/ 220 h 222"/>
                <a:gd name="T8" fmla="*/ 62 w 110"/>
                <a:gd name="T9" fmla="*/ 214 h 222"/>
                <a:gd name="T10" fmla="*/ 44 w 110"/>
                <a:gd name="T11" fmla="*/ 204 h 222"/>
                <a:gd name="T12" fmla="*/ 30 w 110"/>
                <a:gd name="T13" fmla="*/ 192 h 222"/>
                <a:gd name="T14" fmla="*/ 16 w 110"/>
                <a:gd name="T15" fmla="*/ 176 h 222"/>
                <a:gd name="T16" fmla="*/ 8 w 110"/>
                <a:gd name="T17" fmla="*/ 160 h 222"/>
                <a:gd name="T18" fmla="*/ 2 w 110"/>
                <a:gd name="T19" fmla="*/ 140 h 222"/>
                <a:gd name="T20" fmla="*/ 0 w 110"/>
                <a:gd name="T21" fmla="*/ 120 h 222"/>
                <a:gd name="T22" fmla="*/ 0 w 110"/>
                <a:gd name="T23" fmla="*/ 0 h 222"/>
                <a:gd name="T24" fmla="*/ 110 w 110"/>
                <a:gd name="T25" fmla="*/ 0 h 222"/>
                <a:gd name="T26" fmla="*/ 110 w 110"/>
                <a:gd name="T27" fmla="*/ 222 h 222"/>
                <a:gd name="T28" fmla="*/ 18 w 110"/>
                <a:gd name="T29" fmla="*/ 18 h 222"/>
                <a:gd name="T30" fmla="*/ 18 w 110"/>
                <a:gd name="T31" fmla="*/ 120 h 222"/>
                <a:gd name="T32" fmla="*/ 18 w 110"/>
                <a:gd name="T33" fmla="*/ 120 h 222"/>
                <a:gd name="T34" fmla="*/ 20 w 110"/>
                <a:gd name="T35" fmla="*/ 136 h 222"/>
                <a:gd name="T36" fmla="*/ 24 w 110"/>
                <a:gd name="T37" fmla="*/ 150 h 222"/>
                <a:gd name="T38" fmla="*/ 30 w 110"/>
                <a:gd name="T39" fmla="*/ 164 h 222"/>
                <a:gd name="T40" fmla="*/ 40 w 110"/>
                <a:gd name="T41" fmla="*/ 176 h 222"/>
                <a:gd name="T42" fmla="*/ 50 w 110"/>
                <a:gd name="T43" fmla="*/ 186 h 222"/>
                <a:gd name="T44" fmla="*/ 62 w 110"/>
                <a:gd name="T45" fmla="*/ 194 h 222"/>
                <a:gd name="T46" fmla="*/ 76 w 110"/>
                <a:gd name="T47" fmla="*/ 200 h 222"/>
                <a:gd name="T48" fmla="*/ 92 w 110"/>
                <a:gd name="T49" fmla="*/ 202 h 222"/>
                <a:gd name="T50" fmla="*/ 92 w 110"/>
                <a:gd name="T51" fmla="*/ 18 h 222"/>
                <a:gd name="T52" fmla="*/ 18 w 110"/>
                <a:gd name="T53" fmla="*/ 18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222">
                  <a:moveTo>
                    <a:pt x="110" y="222"/>
                  </a:moveTo>
                  <a:lnTo>
                    <a:pt x="100" y="222"/>
                  </a:lnTo>
                  <a:lnTo>
                    <a:pt x="100" y="222"/>
                  </a:lnTo>
                  <a:lnTo>
                    <a:pt x="80" y="220"/>
                  </a:lnTo>
                  <a:lnTo>
                    <a:pt x="62" y="214"/>
                  </a:lnTo>
                  <a:lnTo>
                    <a:pt x="44" y="204"/>
                  </a:lnTo>
                  <a:lnTo>
                    <a:pt x="30" y="192"/>
                  </a:lnTo>
                  <a:lnTo>
                    <a:pt x="16" y="176"/>
                  </a:lnTo>
                  <a:lnTo>
                    <a:pt x="8" y="160"/>
                  </a:lnTo>
                  <a:lnTo>
                    <a:pt x="2" y="140"/>
                  </a:lnTo>
                  <a:lnTo>
                    <a:pt x="0" y="120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110" y="222"/>
                  </a:lnTo>
                  <a:close/>
                  <a:moveTo>
                    <a:pt x="18" y="18"/>
                  </a:moveTo>
                  <a:lnTo>
                    <a:pt x="18" y="120"/>
                  </a:lnTo>
                  <a:lnTo>
                    <a:pt x="18" y="120"/>
                  </a:lnTo>
                  <a:lnTo>
                    <a:pt x="20" y="136"/>
                  </a:lnTo>
                  <a:lnTo>
                    <a:pt x="24" y="150"/>
                  </a:lnTo>
                  <a:lnTo>
                    <a:pt x="30" y="164"/>
                  </a:lnTo>
                  <a:lnTo>
                    <a:pt x="40" y="176"/>
                  </a:lnTo>
                  <a:lnTo>
                    <a:pt x="50" y="186"/>
                  </a:lnTo>
                  <a:lnTo>
                    <a:pt x="62" y="194"/>
                  </a:lnTo>
                  <a:lnTo>
                    <a:pt x="76" y="200"/>
                  </a:lnTo>
                  <a:lnTo>
                    <a:pt x="92" y="202"/>
                  </a:lnTo>
                  <a:lnTo>
                    <a:pt x="92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Freeform 8">
              <a:extLst>
                <a:ext uri="{FF2B5EF4-FFF2-40B4-BE49-F238E27FC236}">
                  <a16:creationId xmlns:a16="http://schemas.microsoft.com/office/drawing/2014/main" id="{5765CD01-D576-4200-9306-1DFA2C3207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" y="1632"/>
              <a:ext cx="466" cy="82"/>
            </a:xfrm>
            <a:custGeom>
              <a:avLst/>
              <a:gdLst>
                <a:gd name="T0" fmla="*/ 466 w 466"/>
                <a:gd name="T1" fmla="*/ 82 h 82"/>
                <a:gd name="T2" fmla="*/ 0 w 466"/>
                <a:gd name="T3" fmla="*/ 82 h 82"/>
                <a:gd name="T4" fmla="*/ 0 w 466"/>
                <a:gd name="T5" fmla="*/ 0 h 82"/>
                <a:gd name="T6" fmla="*/ 466 w 466"/>
                <a:gd name="T7" fmla="*/ 0 h 82"/>
                <a:gd name="T8" fmla="*/ 466 w 466"/>
                <a:gd name="T9" fmla="*/ 82 h 82"/>
                <a:gd name="T10" fmla="*/ 18 w 466"/>
                <a:gd name="T11" fmla="*/ 64 h 82"/>
                <a:gd name="T12" fmla="*/ 448 w 466"/>
                <a:gd name="T13" fmla="*/ 64 h 82"/>
                <a:gd name="T14" fmla="*/ 448 w 466"/>
                <a:gd name="T15" fmla="*/ 18 h 82"/>
                <a:gd name="T16" fmla="*/ 18 w 466"/>
                <a:gd name="T17" fmla="*/ 18 h 82"/>
                <a:gd name="T18" fmla="*/ 18 w 466"/>
                <a:gd name="T19" fmla="*/ 6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6" h="82">
                  <a:moveTo>
                    <a:pt x="466" y="82"/>
                  </a:moveTo>
                  <a:lnTo>
                    <a:pt x="0" y="82"/>
                  </a:lnTo>
                  <a:lnTo>
                    <a:pt x="0" y="0"/>
                  </a:lnTo>
                  <a:lnTo>
                    <a:pt x="466" y="0"/>
                  </a:lnTo>
                  <a:lnTo>
                    <a:pt x="466" y="82"/>
                  </a:lnTo>
                  <a:close/>
                  <a:moveTo>
                    <a:pt x="18" y="64"/>
                  </a:moveTo>
                  <a:lnTo>
                    <a:pt x="448" y="64"/>
                  </a:lnTo>
                  <a:lnTo>
                    <a:pt x="448" y="18"/>
                  </a:lnTo>
                  <a:lnTo>
                    <a:pt x="18" y="18"/>
                  </a:lnTo>
                  <a:lnTo>
                    <a:pt x="18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Freeform 9">
              <a:extLst>
                <a:ext uri="{FF2B5EF4-FFF2-40B4-BE49-F238E27FC236}">
                  <a16:creationId xmlns:a16="http://schemas.microsoft.com/office/drawing/2014/main" id="{A3EAD304-9908-4E0D-88A9-8F4F13CB71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" y="822"/>
              <a:ext cx="404" cy="656"/>
            </a:xfrm>
            <a:custGeom>
              <a:avLst/>
              <a:gdLst>
                <a:gd name="T0" fmla="*/ 156 w 404"/>
                <a:gd name="T1" fmla="*/ 656 h 656"/>
                <a:gd name="T2" fmla="*/ 138 w 404"/>
                <a:gd name="T3" fmla="*/ 516 h 656"/>
                <a:gd name="T4" fmla="*/ 108 w 404"/>
                <a:gd name="T5" fmla="*/ 504 h 656"/>
                <a:gd name="T6" fmla="*/ 80 w 404"/>
                <a:gd name="T7" fmla="*/ 486 h 656"/>
                <a:gd name="T8" fmla="*/ 58 w 404"/>
                <a:gd name="T9" fmla="*/ 464 h 656"/>
                <a:gd name="T10" fmla="*/ 38 w 404"/>
                <a:gd name="T11" fmla="*/ 438 h 656"/>
                <a:gd name="T12" fmla="*/ 22 w 404"/>
                <a:gd name="T13" fmla="*/ 410 h 656"/>
                <a:gd name="T14" fmla="*/ 10 w 404"/>
                <a:gd name="T15" fmla="*/ 378 h 656"/>
                <a:gd name="T16" fmla="*/ 2 w 404"/>
                <a:gd name="T17" fmla="*/ 344 h 656"/>
                <a:gd name="T18" fmla="*/ 0 w 404"/>
                <a:gd name="T19" fmla="*/ 306 h 656"/>
                <a:gd name="T20" fmla="*/ 404 w 404"/>
                <a:gd name="T21" fmla="*/ 0 h 656"/>
                <a:gd name="T22" fmla="*/ 404 w 404"/>
                <a:gd name="T23" fmla="*/ 306 h 656"/>
                <a:gd name="T24" fmla="*/ 402 w 404"/>
                <a:gd name="T25" fmla="*/ 344 h 656"/>
                <a:gd name="T26" fmla="*/ 394 w 404"/>
                <a:gd name="T27" fmla="*/ 378 h 656"/>
                <a:gd name="T28" fmla="*/ 382 w 404"/>
                <a:gd name="T29" fmla="*/ 410 h 656"/>
                <a:gd name="T30" fmla="*/ 366 w 404"/>
                <a:gd name="T31" fmla="*/ 438 h 656"/>
                <a:gd name="T32" fmla="*/ 346 w 404"/>
                <a:gd name="T33" fmla="*/ 464 h 656"/>
                <a:gd name="T34" fmla="*/ 322 w 404"/>
                <a:gd name="T35" fmla="*/ 486 h 656"/>
                <a:gd name="T36" fmla="*/ 296 w 404"/>
                <a:gd name="T37" fmla="*/ 504 h 656"/>
                <a:gd name="T38" fmla="*/ 266 w 404"/>
                <a:gd name="T39" fmla="*/ 516 h 656"/>
                <a:gd name="T40" fmla="*/ 170 w 404"/>
                <a:gd name="T41" fmla="*/ 638 h 656"/>
                <a:gd name="T42" fmla="*/ 248 w 404"/>
                <a:gd name="T43" fmla="*/ 502 h 656"/>
                <a:gd name="T44" fmla="*/ 254 w 404"/>
                <a:gd name="T45" fmla="*/ 500 h 656"/>
                <a:gd name="T46" fmla="*/ 282 w 404"/>
                <a:gd name="T47" fmla="*/ 490 h 656"/>
                <a:gd name="T48" fmla="*/ 308 w 404"/>
                <a:gd name="T49" fmla="*/ 474 h 656"/>
                <a:gd name="T50" fmla="*/ 330 w 404"/>
                <a:gd name="T51" fmla="*/ 454 h 656"/>
                <a:gd name="T52" fmla="*/ 350 w 404"/>
                <a:gd name="T53" fmla="*/ 430 h 656"/>
                <a:gd name="T54" fmla="*/ 366 w 404"/>
                <a:gd name="T55" fmla="*/ 404 h 656"/>
                <a:gd name="T56" fmla="*/ 376 w 404"/>
                <a:gd name="T57" fmla="*/ 374 h 656"/>
                <a:gd name="T58" fmla="*/ 384 w 404"/>
                <a:gd name="T59" fmla="*/ 342 h 656"/>
                <a:gd name="T60" fmla="*/ 386 w 404"/>
                <a:gd name="T61" fmla="*/ 306 h 656"/>
                <a:gd name="T62" fmla="*/ 18 w 404"/>
                <a:gd name="T63" fmla="*/ 18 h 656"/>
                <a:gd name="T64" fmla="*/ 18 w 404"/>
                <a:gd name="T65" fmla="*/ 306 h 656"/>
                <a:gd name="T66" fmla="*/ 20 w 404"/>
                <a:gd name="T67" fmla="*/ 342 h 656"/>
                <a:gd name="T68" fmla="*/ 28 w 404"/>
                <a:gd name="T69" fmla="*/ 374 h 656"/>
                <a:gd name="T70" fmla="*/ 38 w 404"/>
                <a:gd name="T71" fmla="*/ 404 h 656"/>
                <a:gd name="T72" fmla="*/ 54 w 404"/>
                <a:gd name="T73" fmla="*/ 430 h 656"/>
                <a:gd name="T74" fmla="*/ 72 w 404"/>
                <a:gd name="T75" fmla="*/ 454 h 656"/>
                <a:gd name="T76" fmla="*/ 94 w 404"/>
                <a:gd name="T77" fmla="*/ 474 h 656"/>
                <a:gd name="T78" fmla="*/ 120 w 404"/>
                <a:gd name="T79" fmla="*/ 490 h 656"/>
                <a:gd name="T80" fmla="*/ 150 w 404"/>
                <a:gd name="T81" fmla="*/ 500 h 656"/>
                <a:gd name="T82" fmla="*/ 156 w 404"/>
                <a:gd name="T83" fmla="*/ 512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4" h="656">
                  <a:moveTo>
                    <a:pt x="248" y="656"/>
                  </a:moveTo>
                  <a:lnTo>
                    <a:pt x="156" y="656"/>
                  </a:lnTo>
                  <a:lnTo>
                    <a:pt x="138" y="516"/>
                  </a:lnTo>
                  <a:lnTo>
                    <a:pt x="138" y="516"/>
                  </a:lnTo>
                  <a:lnTo>
                    <a:pt x="122" y="510"/>
                  </a:lnTo>
                  <a:lnTo>
                    <a:pt x="108" y="504"/>
                  </a:lnTo>
                  <a:lnTo>
                    <a:pt x="94" y="494"/>
                  </a:lnTo>
                  <a:lnTo>
                    <a:pt x="80" y="486"/>
                  </a:lnTo>
                  <a:lnTo>
                    <a:pt x="68" y="476"/>
                  </a:lnTo>
                  <a:lnTo>
                    <a:pt x="58" y="464"/>
                  </a:lnTo>
                  <a:lnTo>
                    <a:pt x="46" y="452"/>
                  </a:lnTo>
                  <a:lnTo>
                    <a:pt x="38" y="438"/>
                  </a:lnTo>
                  <a:lnTo>
                    <a:pt x="28" y="424"/>
                  </a:lnTo>
                  <a:lnTo>
                    <a:pt x="22" y="410"/>
                  </a:lnTo>
                  <a:lnTo>
                    <a:pt x="14" y="394"/>
                  </a:lnTo>
                  <a:lnTo>
                    <a:pt x="10" y="378"/>
                  </a:lnTo>
                  <a:lnTo>
                    <a:pt x="6" y="362"/>
                  </a:lnTo>
                  <a:lnTo>
                    <a:pt x="2" y="344"/>
                  </a:lnTo>
                  <a:lnTo>
                    <a:pt x="0" y="326"/>
                  </a:lnTo>
                  <a:lnTo>
                    <a:pt x="0" y="306"/>
                  </a:lnTo>
                  <a:lnTo>
                    <a:pt x="0" y="0"/>
                  </a:lnTo>
                  <a:lnTo>
                    <a:pt x="404" y="0"/>
                  </a:lnTo>
                  <a:lnTo>
                    <a:pt x="404" y="306"/>
                  </a:lnTo>
                  <a:lnTo>
                    <a:pt x="404" y="306"/>
                  </a:lnTo>
                  <a:lnTo>
                    <a:pt x="402" y="326"/>
                  </a:lnTo>
                  <a:lnTo>
                    <a:pt x="402" y="344"/>
                  </a:lnTo>
                  <a:lnTo>
                    <a:pt x="398" y="362"/>
                  </a:lnTo>
                  <a:lnTo>
                    <a:pt x="394" y="378"/>
                  </a:lnTo>
                  <a:lnTo>
                    <a:pt x="388" y="394"/>
                  </a:lnTo>
                  <a:lnTo>
                    <a:pt x="382" y="410"/>
                  </a:lnTo>
                  <a:lnTo>
                    <a:pt x="374" y="424"/>
                  </a:lnTo>
                  <a:lnTo>
                    <a:pt x="366" y="438"/>
                  </a:lnTo>
                  <a:lnTo>
                    <a:pt x="356" y="452"/>
                  </a:lnTo>
                  <a:lnTo>
                    <a:pt x="346" y="464"/>
                  </a:lnTo>
                  <a:lnTo>
                    <a:pt x="334" y="476"/>
                  </a:lnTo>
                  <a:lnTo>
                    <a:pt x="322" y="486"/>
                  </a:lnTo>
                  <a:lnTo>
                    <a:pt x="310" y="496"/>
                  </a:lnTo>
                  <a:lnTo>
                    <a:pt x="296" y="504"/>
                  </a:lnTo>
                  <a:lnTo>
                    <a:pt x="280" y="510"/>
                  </a:lnTo>
                  <a:lnTo>
                    <a:pt x="266" y="516"/>
                  </a:lnTo>
                  <a:lnTo>
                    <a:pt x="248" y="656"/>
                  </a:lnTo>
                  <a:close/>
                  <a:moveTo>
                    <a:pt x="170" y="638"/>
                  </a:moveTo>
                  <a:lnTo>
                    <a:pt x="232" y="638"/>
                  </a:lnTo>
                  <a:lnTo>
                    <a:pt x="248" y="502"/>
                  </a:lnTo>
                  <a:lnTo>
                    <a:pt x="254" y="500"/>
                  </a:lnTo>
                  <a:lnTo>
                    <a:pt x="254" y="500"/>
                  </a:lnTo>
                  <a:lnTo>
                    <a:pt x="270" y="496"/>
                  </a:lnTo>
                  <a:lnTo>
                    <a:pt x="282" y="490"/>
                  </a:lnTo>
                  <a:lnTo>
                    <a:pt x="296" y="482"/>
                  </a:lnTo>
                  <a:lnTo>
                    <a:pt x="308" y="474"/>
                  </a:lnTo>
                  <a:lnTo>
                    <a:pt x="320" y="464"/>
                  </a:lnTo>
                  <a:lnTo>
                    <a:pt x="330" y="454"/>
                  </a:lnTo>
                  <a:lnTo>
                    <a:pt x="340" y="442"/>
                  </a:lnTo>
                  <a:lnTo>
                    <a:pt x="350" y="430"/>
                  </a:lnTo>
                  <a:lnTo>
                    <a:pt x="358" y="418"/>
                  </a:lnTo>
                  <a:lnTo>
                    <a:pt x="366" y="404"/>
                  </a:lnTo>
                  <a:lnTo>
                    <a:pt x="372" y="388"/>
                  </a:lnTo>
                  <a:lnTo>
                    <a:pt x="376" y="374"/>
                  </a:lnTo>
                  <a:lnTo>
                    <a:pt x="380" y="358"/>
                  </a:lnTo>
                  <a:lnTo>
                    <a:pt x="384" y="342"/>
                  </a:lnTo>
                  <a:lnTo>
                    <a:pt x="384" y="324"/>
                  </a:lnTo>
                  <a:lnTo>
                    <a:pt x="386" y="306"/>
                  </a:lnTo>
                  <a:lnTo>
                    <a:pt x="386" y="18"/>
                  </a:lnTo>
                  <a:lnTo>
                    <a:pt x="18" y="18"/>
                  </a:lnTo>
                  <a:lnTo>
                    <a:pt x="18" y="306"/>
                  </a:lnTo>
                  <a:lnTo>
                    <a:pt x="18" y="306"/>
                  </a:lnTo>
                  <a:lnTo>
                    <a:pt x="18" y="324"/>
                  </a:lnTo>
                  <a:lnTo>
                    <a:pt x="20" y="342"/>
                  </a:lnTo>
                  <a:lnTo>
                    <a:pt x="24" y="358"/>
                  </a:lnTo>
                  <a:lnTo>
                    <a:pt x="28" y="374"/>
                  </a:lnTo>
                  <a:lnTo>
                    <a:pt x="32" y="388"/>
                  </a:lnTo>
                  <a:lnTo>
                    <a:pt x="38" y="404"/>
                  </a:lnTo>
                  <a:lnTo>
                    <a:pt x="46" y="418"/>
                  </a:lnTo>
                  <a:lnTo>
                    <a:pt x="54" y="430"/>
                  </a:lnTo>
                  <a:lnTo>
                    <a:pt x="62" y="442"/>
                  </a:lnTo>
                  <a:lnTo>
                    <a:pt x="72" y="454"/>
                  </a:lnTo>
                  <a:lnTo>
                    <a:pt x="84" y="464"/>
                  </a:lnTo>
                  <a:lnTo>
                    <a:pt x="94" y="474"/>
                  </a:lnTo>
                  <a:lnTo>
                    <a:pt x="108" y="482"/>
                  </a:lnTo>
                  <a:lnTo>
                    <a:pt x="120" y="490"/>
                  </a:lnTo>
                  <a:lnTo>
                    <a:pt x="134" y="496"/>
                  </a:lnTo>
                  <a:lnTo>
                    <a:pt x="150" y="500"/>
                  </a:lnTo>
                  <a:lnTo>
                    <a:pt x="156" y="502"/>
                  </a:lnTo>
                  <a:lnTo>
                    <a:pt x="156" y="512"/>
                  </a:lnTo>
                  <a:lnTo>
                    <a:pt x="170" y="6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Freeform 10">
              <a:extLst>
                <a:ext uri="{FF2B5EF4-FFF2-40B4-BE49-F238E27FC236}">
                  <a16:creationId xmlns:a16="http://schemas.microsoft.com/office/drawing/2014/main" id="{10F3480B-6D1C-4DE0-BD54-06BAA3D33C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4" y="1460"/>
              <a:ext cx="380" cy="190"/>
            </a:xfrm>
            <a:custGeom>
              <a:avLst/>
              <a:gdLst>
                <a:gd name="T0" fmla="*/ 380 w 380"/>
                <a:gd name="T1" fmla="*/ 190 h 190"/>
                <a:gd name="T2" fmla="*/ 0 w 380"/>
                <a:gd name="T3" fmla="*/ 190 h 190"/>
                <a:gd name="T4" fmla="*/ 0 w 380"/>
                <a:gd name="T5" fmla="*/ 0 h 190"/>
                <a:gd name="T6" fmla="*/ 380 w 380"/>
                <a:gd name="T7" fmla="*/ 0 h 190"/>
                <a:gd name="T8" fmla="*/ 380 w 380"/>
                <a:gd name="T9" fmla="*/ 190 h 190"/>
                <a:gd name="T10" fmla="*/ 18 w 380"/>
                <a:gd name="T11" fmla="*/ 172 h 190"/>
                <a:gd name="T12" fmla="*/ 362 w 380"/>
                <a:gd name="T13" fmla="*/ 172 h 190"/>
                <a:gd name="T14" fmla="*/ 362 w 380"/>
                <a:gd name="T15" fmla="*/ 18 h 190"/>
                <a:gd name="T16" fmla="*/ 18 w 380"/>
                <a:gd name="T17" fmla="*/ 18 h 190"/>
                <a:gd name="T18" fmla="*/ 18 w 380"/>
                <a:gd name="T19" fmla="*/ 17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0" h="190">
                  <a:moveTo>
                    <a:pt x="380" y="190"/>
                  </a:moveTo>
                  <a:lnTo>
                    <a:pt x="0" y="190"/>
                  </a:lnTo>
                  <a:lnTo>
                    <a:pt x="0" y="0"/>
                  </a:lnTo>
                  <a:lnTo>
                    <a:pt x="380" y="0"/>
                  </a:lnTo>
                  <a:lnTo>
                    <a:pt x="380" y="190"/>
                  </a:lnTo>
                  <a:close/>
                  <a:moveTo>
                    <a:pt x="18" y="172"/>
                  </a:moveTo>
                  <a:lnTo>
                    <a:pt x="362" y="172"/>
                  </a:lnTo>
                  <a:lnTo>
                    <a:pt x="362" y="18"/>
                  </a:lnTo>
                  <a:lnTo>
                    <a:pt x="18" y="18"/>
                  </a:lnTo>
                  <a:lnTo>
                    <a:pt x="18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Rectangle 11">
              <a:extLst>
                <a:ext uri="{FF2B5EF4-FFF2-40B4-BE49-F238E27FC236}">
                  <a16:creationId xmlns:a16="http://schemas.microsoft.com/office/drawing/2014/main" id="{4C5B69F7-12BD-4EF7-B3BA-C87076A8E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" y="1550"/>
              <a:ext cx="2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Rectangle 12">
              <a:extLst>
                <a:ext uri="{FF2B5EF4-FFF2-40B4-BE49-F238E27FC236}">
                  <a16:creationId xmlns:a16="http://schemas.microsoft.com/office/drawing/2014/main" id="{92FDDA49-9B6B-4F27-9D3C-A7238FEB0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2" y="1550"/>
              <a:ext cx="2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Rectangle 13">
              <a:extLst>
                <a:ext uri="{FF2B5EF4-FFF2-40B4-BE49-F238E27FC236}">
                  <a16:creationId xmlns:a16="http://schemas.microsoft.com/office/drawing/2014/main" id="{B6E25B94-F85F-486E-8A98-AA4E5125E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" y="1550"/>
              <a:ext cx="2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Freeform 14">
              <a:extLst>
                <a:ext uri="{FF2B5EF4-FFF2-40B4-BE49-F238E27FC236}">
                  <a16:creationId xmlns:a16="http://schemas.microsoft.com/office/drawing/2014/main" id="{ABBE22C3-7793-4019-BDE3-11A3BE76E9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8" y="902"/>
              <a:ext cx="290" cy="290"/>
            </a:xfrm>
            <a:custGeom>
              <a:avLst/>
              <a:gdLst>
                <a:gd name="T0" fmla="*/ 146 w 290"/>
                <a:gd name="T1" fmla="*/ 290 h 290"/>
                <a:gd name="T2" fmla="*/ 116 w 290"/>
                <a:gd name="T3" fmla="*/ 288 h 290"/>
                <a:gd name="T4" fmla="*/ 90 w 290"/>
                <a:gd name="T5" fmla="*/ 280 h 290"/>
                <a:gd name="T6" fmla="*/ 64 w 290"/>
                <a:gd name="T7" fmla="*/ 266 h 290"/>
                <a:gd name="T8" fmla="*/ 44 w 290"/>
                <a:gd name="T9" fmla="*/ 248 h 290"/>
                <a:gd name="T10" fmla="*/ 26 w 290"/>
                <a:gd name="T11" fmla="*/ 226 h 290"/>
                <a:gd name="T12" fmla="*/ 12 w 290"/>
                <a:gd name="T13" fmla="*/ 202 h 290"/>
                <a:gd name="T14" fmla="*/ 4 w 290"/>
                <a:gd name="T15" fmla="*/ 174 h 290"/>
                <a:gd name="T16" fmla="*/ 0 w 290"/>
                <a:gd name="T17" fmla="*/ 146 h 290"/>
                <a:gd name="T18" fmla="*/ 2 w 290"/>
                <a:gd name="T19" fmla="*/ 130 h 290"/>
                <a:gd name="T20" fmla="*/ 8 w 290"/>
                <a:gd name="T21" fmla="*/ 102 h 290"/>
                <a:gd name="T22" fmla="*/ 18 w 290"/>
                <a:gd name="T23" fmla="*/ 76 h 290"/>
                <a:gd name="T24" fmla="*/ 34 w 290"/>
                <a:gd name="T25" fmla="*/ 54 h 290"/>
                <a:gd name="T26" fmla="*/ 54 w 290"/>
                <a:gd name="T27" fmla="*/ 34 h 290"/>
                <a:gd name="T28" fmla="*/ 76 w 290"/>
                <a:gd name="T29" fmla="*/ 18 h 290"/>
                <a:gd name="T30" fmla="*/ 102 w 290"/>
                <a:gd name="T31" fmla="*/ 8 h 290"/>
                <a:gd name="T32" fmla="*/ 130 w 290"/>
                <a:gd name="T33" fmla="*/ 2 h 290"/>
                <a:gd name="T34" fmla="*/ 146 w 290"/>
                <a:gd name="T35" fmla="*/ 0 h 290"/>
                <a:gd name="T36" fmla="*/ 174 w 290"/>
                <a:gd name="T37" fmla="*/ 4 h 290"/>
                <a:gd name="T38" fmla="*/ 202 w 290"/>
                <a:gd name="T39" fmla="*/ 12 h 290"/>
                <a:gd name="T40" fmla="*/ 226 w 290"/>
                <a:gd name="T41" fmla="*/ 26 h 290"/>
                <a:gd name="T42" fmla="*/ 248 w 290"/>
                <a:gd name="T43" fmla="*/ 44 h 290"/>
                <a:gd name="T44" fmla="*/ 266 w 290"/>
                <a:gd name="T45" fmla="*/ 64 h 290"/>
                <a:gd name="T46" fmla="*/ 280 w 290"/>
                <a:gd name="T47" fmla="*/ 90 h 290"/>
                <a:gd name="T48" fmla="*/ 288 w 290"/>
                <a:gd name="T49" fmla="*/ 116 h 290"/>
                <a:gd name="T50" fmla="*/ 290 w 290"/>
                <a:gd name="T51" fmla="*/ 146 h 290"/>
                <a:gd name="T52" fmla="*/ 290 w 290"/>
                <a:gd name="T53" fmla="*/ 160 h 290"/>
                <a:gd name="T54" fmla="*/ 284 w 290"/>
                <a:gd name="T55" fmla="*/ 188 h 290"/>
                <a:gd name="T56" fmla="*/ 274 w 290"/>
                <a:gd name="T57" fmla="*/ 214 h 290"/>
                <a:gd name="T58" fmla="*/ 258 w 290"/>
                <a:gd name="T59" fmla="*/ 238 h 290"/>
                <a:gd name="T60" fmla="*/ 238 w 290"/>
                <a:gd name="T61" fmla="*/ 258 h 290"/>
                <a:gd name="T62" fmla="*/ 214 w 290"/>
                <a:gd name="T63" fmla="*/ 272 h 290"/>
                <a:gd name="T64" fmla="*/ 188 w 290"/>
                <a:gd name="T65" fmla="*/ 284 h 290"/>
                <a:gd name="T66" fmla="*/ 160 w 290"/>
                <a:gd name="T67" fmla="*/ 290 h 290"/>
                <a:gd name="T68" fmla="*/ 146 w 290"/>
                <a:gd name="T69" fmla="*/ 290 h 290"/>
                <a:gd name="T70" fmla="*/ 146 w 290"/>
                <a:gd name="T71" fmla="*/ 18 h 290"/>
                <a:gd name="T72" fmla="*/ 120 w 290"/>
                <a:gd name="T73" fmla="*/ 22 h 290"/>
                <a:gd name="T74" fmla="*/ 96 w 290"/>
                <a:gd name="T75" fmla="*/ 28 h 290"/>
                <a:gd name="T76" fmla="*/ 56 w 290"/>
                <a:gd name="T77" fmla="*/ 56 h 290"/>
                <a:gd name="T78" fmla="*/ 28 w 290"/>
                <a:gd name="T79" fmla="*/ 96 h 290"/>
                <a:gd name="T80" fmla="*/ 22 w 290"/>
                <a:gd name="T81" fmla="*/ 120 h 290"/>
                <a:gd name="T82" fmla="*/ 18 w 290"/>
                <a:gd name="T83" fmla="*/ 146 h 290"/>
                <a:gd name="T84" fmla="*/ 20 w 290"/>
                <a:gd name="T85" fmla="*/ 158 h 290"/>
                <a:gd name="T86" fmla="*/ 24 w 290"/>
                <a:gd name="T87" fmla="*/ 184 h 290"/>
                <a:gd name="T88" fmla="*/ 40 w 290"/>
                <a:gd name="T89" fmla="*/ 216 h 290"/>
                <a:gd name="T90" fmla="*/ 74 w 290"/>
                <a:gd name="T91" fmla="*/ 250 h 290"/>
                <a:gd name="T92" fmla="*/ 108 w 290"/>
                <a:gd name="T93" fmla="*/ 266 h 290"/>
                <a:gd name="T94" fmla="*/ 132 w 290"/>
                <a:gd name="T95" fmla="*/ 272 h 290"/>
                <a:gd name="T96" fmla="*/ 146 w 290"/>
                <a:gd name="T97" fmla="*/ 272 h 290"/>
                <a:gd name="T98" fmla="*/ 172 w 290"/>
                <a:gd name="T99" fmla="*/ 270 h 290"/>
                <a:gd name="T100" fmla="*/ 196 w 290"/>
                <a:gd name="T101" fmla="*/ 262 h 290"/>
                <a:gd name="T102" fmla="*/ 236 w 290"/>
                <a:gd name="T103" fmla="*/ 236 h 290"/>
                <a:gd name="T104" fmla="*/ 262 w 290"/>
                <a:gd name="T105" fmla="*/ 194 h 290"/>
                <a:gd name="T106" fmla="*/ 270 w 290"/>
                <a:gd name="T107" fmla="*/ 172 h 290"/>
                <a:gd name="T108" fmla="*/ 272 w 290"/>
                <a:gd name="T109" fmla="*/ 146 h 290"/>
                <a:gd name="T110" fmla="*/ 272 w 290"/>
                <a:gd name="T111" fmla="*/ 132 h 290"/>
                <a:gd name="T112" fmla="*/ 266 w 290"/>
                <a:gd name="T113" fmla="*/ 108 h 290"/>
                <a:gd name="T114" fmla="*/ 250 w 290"/>
                <a:gd name="T115" fmla="*/ 74 h 290"/>
                <a:gd name="T116" fmla="*/ 216 w 290"/>
                <a:gd name="T117" fmla="*/ 40 h 290"/>
                <a:gd name="T118" fmla="*/ 184 w 290"/>
                <a:gd name="T119" fmla="*/ 24 h 290"/>
                <a:gd name="T120" fmla="*/ 158 w 290"/>
                <a:gd name="T121" fmla="*/ 20 h 290"/>
                <a:gd name="T122" fmla="*/ 146 w 290"/>
                <a:gd name="T123" fmla="*/ 1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0" h="290">
                  <a:moveTo>
                    <a:pt x="146" y="290"/>
                  </a:moveTo>
                  <a:lnTo>
                    <a:pt x="146" y="290"/>
                  </a:lnTo>
                  <a:lnTo>
                    <a:pt x="130" y="290"/>
                  </a:lnTo>
                  <a:lnTo>
                    <a:pt x="116" y="288"/>
                  </a:lnTo>
                  <a:lnTo>
                    <a:pt x="102" y="284"/>
                  </a:lnTo>
                  <a:lnTo>
                    <a:pt x="90" y="280"/>
                  </a:lnTo>
                  <a:lnTo>
                    <a:pt x="76" y="272"/>
                  </a:lnTo>
                  <a:lnTo>
                    <a:pt x="64" y="266"/>
                  </a:lnTo>
                  <a:lnTo>
                    <a:pt x="54" y="258"/>
                  </a:lnTo>
                  <a:lnTo>
                    <a:pt x="44" y="248"/>
                  </a:lnTo>
                  <a:lnTo>
                    <a:pt x="34" y="238"/>
                  </a:lnTo>
                  <a:lnTo>
                    <a:pt x="26" y="226"/>
                  </a:lnTo>
                  <a:lnTo>
                    <a:pt x="18" y="214"/>
                  </a:lnTo>
                  <a:lnTo>
                    <a:pt x="12" y="202"/>
                  </a:lnTo>
                  <a:lnTo>
                    <a:pt x="8" y="188"/>
                  </a:lnTo>
                  <a:lnTo>
                    <a:pt x="4" y="174"/>
                  </a:lnTo>
                  <a:lnTo>
                    <a:pt x="2" y="160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30"/>
                  </a:lnTo>
                  <a:lnTo>
                    <a:pt x="4" y="116"/>
                  </a:lnTo>
                  <a:lnTo>
                    <a:pt x="8" y="102"/>
                  </a:lnTo>
                  <a:lnTo>
                    <a:pt x="12" y="90"/>
                  </a:lnTo>
                  <a:lnTo>
                    <a:pt x="18" y="76"/>
                  </a:lnTo>
                  <a:lnTo>
                    <a:pt x="26" y="64"/>
                  </a:lnTo>
                  <a:lnTo>
                    <a:pt x="34" y="54"/>
                  </a:lnTo>
                  <a:lnTo>
                    <a:pt x="44" y="44"/>
                  </a:lnTo>
                  <a:lnTo>
                    <a:pt x="54" y="34"/>
                  </a:lnTo>
                  <a:lnTo>
                    <a:pt x="64" y="26"/>
                  </a:lnTo>
                  <a:lnTo>
                    <a:pt x="76" y="18"/>
                  </a:lnTo>
                  <a:lnTo>
                    <a:pt x="90" y="12"/>
                  </a:lnTo>
                  <a:lnTo>
                    <a:pt x="102" y="8"/>
                  </a:lnTo>
                  <a:lnTo>
                    <a:pt x="116" y="4"/>
                  </a:lnTo>
                  <a:lnTo>
                    <a:pt x="130" y="2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60" y="2"/>
                  </a:lnTo>
                  <a:lnTo>
                    <a:pt x="174" y="4"/>
                  </a:lnTo>
                  <a:lnTo>
                    <a:pt x="188" y="8"/>
                  </a:lnTo>
                  <a:lnTo>
                    <a:pt x="202" y="12"/>
                  </a:lnTo>
                  <a:lnTo>
                    <a:pt x="214" y="18"/>
                  </a:lnTo>
                  <a:lnTo>
                    <a:pt x="226" y="26"/>
                  </a:lnTo>
                  <a:lnTo>
                    <a:pt x="238" y="34"/>
                  </a:lnTo>
                  <a:lnTo>
                    <a:pt x="248" y="44"/>
                  </a:lnTo>
                  <a:lnTo>
                    <a:pt x="258" y="54"/>
                  </a:lnTo>
                  <a:lnTo>
                    <a:pt x="266" y="64"/>
                  </a:lnTo>
                  <a:lnTo>
                    <a:pt x="274" y="76"/>
                  </a:lnTo>
                  <a:lnTo>
                    <a:pt x="280" y="90"/>
                  </a:lnTo>
                  <a:lnTo>
                    <a:pt x="284" y="102"/>
                  </a:lnTo>
                  <a:lnTo>
                    <a:pt x="288" y="116"/>
                  </a:lnTo>
                  <a:lnTo>
                    <a:pt x="290" y="130"/>
                  </a:lnTo>
                  <a:lnTo>
                    <a:pt x="290" y="146"/>
                  </a:lnTo>
                  <a:lnTo>
                    <a:pt x="290" y="146"/>
                  </a:lnTo>
                  <a:lnTo>
                    <a:pt x="290" y="160"/>
                  </a:lnTo>
                  <a:lnTo>
                    <a:pt x="288" y="174"/>
                  </a:lnTo>
                  <a:lnTo>
                    <a:pt x="284" y="188"/>
                  </a:lnTo>
                  <a:lnTo>
                    <a:pt x="280" y="202"/>
                  </a:lnTo>
                  <a:lnTo>
                    <a:pt x="274" y="214"/>
                  </a:lnTo>
                  <a:lnTo>
                    <a:pt x="266" y="226"/>
                  </a:lnTo>
                  <a:lnTo>
                    <a:pt x="258" y="238"/>
                  </a:lnTo>
                  <a:lnTo>
                    <a:pt x="248" y="248"/>
                  </a:lnTo>
                  <a:lnTo>
                    <a:pt x="238" y="258"/>
                  </a:lnTo>
                  <a:lnTo>
                    <a:pt x="226" y="266"/>
                  </a:lnTo>
                  <a:lnTo>
                    <a:pt x="214" y="272"/>
                  </a:lnTo>
                  <a:lnTo>
                    <a:pt x="202" y="280"/>
                  </a:lnTo>
                  <a:lnTo>
                    <a:pt x="188" y="284"/>
                  </a:lnTo>
                  <a:lnTo>
                    <a:pt x="174" y="288"/>
                  </a:lnTo>
                  <a:lnTo>
                    <a:pt x="160" y="290"/>
                  </a:lnTo>
                  <a:lnTo>
                    <a:pt x="146" y="290"/>
                  </a:lnTo>
                  <a:lnTo>
                    <a:pt x="146" y="290"/>
                  </a:lnTo>
                  <a:close/>
                  <a:moveTo>
                    <a:pt x="146" y="18"/>
                  </a:moveTo>
                  <a:lnTo>
                    <a:pt x="146" y="18"/>
                  </a:lnTo>
                  <a:lnTo>
                    <a:pt x="132" y="20"/>
                  </a:lnTo>
                  <a:lnTo>
                    <a:pt x="120" y="22"/>
                  </a:lnTo>
                  <a:lnTo>
                    <a:pt x="108" y="24"/>
                  </a:lnTo>
                  <a:lnTo>
                    <a:pt x="96" y="28"/>
                  </a:lnTo>
                  <a:lnTo>
                    <a:pt x="74" y="40"/>
                  </a:lnTo>
                  <a:lnTo>
                    <a:pt x="56" y="56"/>
                  </a:lnTo>
                  <a:lnTo>
                    <a:pt x="40" y="74"/>
                  </a:lnTo>
                  <a:lnTo>
                    <a:pt x="28" y="96"/>
                  </a:lnTo>
                  <a:lnTo>
                    <a:pt x="24" y="108"/>
                  </a:lnTo>
                  <a:lnTo>
                    <a:pt x="22" y="120"/>
                  </a:lnTo>
                  <a:lnTo>
                    <a:pt x="20" y="132"/>
                  </a:lnTo>
                  <a:lnTo>
                    <a:pt x="18" y="146"/>
                  </a:lnTo>
                  <a:lnTo>
                    <a:pt x="18" y="146"/>
                  </a:lnTo>
                  <a:lnTo>
                    <a:pt x="20" y="158"/>
                  </a:lnTo>
                  <a:lnTo>
                    <a:pt x="22" y="172"/>
                  </a:lnTo>
                  <a:lnTo>
                    <a:pt x="24" y="184"/>
                  </a:lnTo>
                  <a:lnTo>
                    <a:pt x="28" y="194"/>
                  </a:lnTo>
                  <a:lnTo>
                    <a:pt x="40" y="216"/>
                  </a:lnTo>
                  <a:lnTo>
                    <a:pt x="56" y="236"/>
                  </a:lnTo>
                  <a:lnTo>
                    <a:pt x="74" y="250"/>
                  </a:lnTo>
                  <a:lnTo>
                    <a:pt x="96" y="262"/>
                  </a:lnTo>
                  <a:lnTo>
                    <a:pt x="108" y="266"/>
                  </a:lnTo>
                  <a:lnTo>
                    <a:pt x="120" y="270"/>
                  </a:lnTo>
                  <a:lnTo>
                    <a:pt x="132" y="272"/>
                  </a:lnTo>
                  <a:lnTo>
                    <a:pt x="146" y="272"/>
                  </a:lnTo>
                  <a:lnTo>
                    <a:pt x="146" y="272"/>
                  </a:lnTo>
                  <a:lnTo>
                    <a:pt x="158" y="272"/>
                  </a:lnTo>
                  <a:lnTo>
                    <a:pt x="172" y="270"/>
                  </a:lnTo>
                  <a:lnTo>
                    <a:pt x="184" y="266"/>
                  </a:lnTo>
                  <a:lnTo>
                    <a:pt x="196" y="262"/>
                  </a:lnTo>
                  <a:lnTo>
                    <a:pt x="216" y="250"/>
                  </a:lnTo>
                  <a:lnTo>
                    <a:pt x="236" y="236"/>
                  </a:lnTo>
                  <a:lnTo>
                    <a:pt x="250" y="216"/>
                  </a:lnTo>
                  <a:lnTo>
                    <a:pt x="262" y="194"/>
                  </a:lnTo>
                  <a:lnTo>
                    <a:pt x="266" y="184"/>
                  </a:lnTo>
                  <a:lnTo>
                    <a:pt x="270" y="172"/>
                  </a:lnTo>
                  <a:lnTo>
                    <a:pt x="272" y="158"/>
                  </a:lnTo>
                  <a:lnTo>
                    <a:pt x="272" y="146"/>
                  </a:lnTo>
                  <a:lnTo>
                    <a:pt x="272" y="146"/>
                  </a:lnTo>
                  <a:lnTo>
                    <a:pt x="272" y="132"/>
                  </a:lnTo>
                  <a:lnTo>
                    <a:pt x="270" y="120"/>
                  </a:lnTo>
                  <a:lnTo>
                    <a:pt x="266" y="108"/>
                  </a:lnTo>
                  <a:lnTo>
                    <a:pt x="262" y="96"/>
                  </a:lnTo>
                  <a:lnTo>
                    <a:pt x="250" y="74"/>
                  </a:lnTo>
                  <a:lnTo>
                    <a:pt x="236" y="56"/>
                  </a:lnTo>
                  <a:lnTo>
                    <a:pt x="216" y="40"/>
                  </a:lnTo>
                  <a:lnTo>
                    <a:pt x="196" y="28"/>
                  </a:lnTo>
                  <a:lnTo>
                    <a:pt x="184" y="24"/>
                  </a:lnTo>
                  <a:lnTo>
                    <a:pt x="172" y="22"/>
                  </a:lnTo>
                  <a:lnTo>
                    <a:pt x="158" y="20"/>
                  </a:lnTo>
                  <a:lnTo>
                    <a:pt x="146" y="18"/>
                  </a:lnTo>
                  <a:lnTo>
                    <a:pt x="146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81" name="Rectangle 180">
            <a:hlinkClick r:id="rId8"/>
            <a:extLst>
              <a:ext uri="{FF2B5EF4-FFF2-40B4-BE49-F238E27FC236}">
                <a16:creationId xmlns:a16="http://schemas.microsoft.com/office/drawing/2014/main" id="{465FD46E-2907-43A6-B5E8-98A317D071AE}"/>
              </a:ext>
            </a:extLst>
          </p:cNvPr>
          <p:cNvSpPr/>
          <p:nvPr/>
        </p:nvSpPr>
        <p:spPr>
          <a:xfrm>
            <a:off x="7557865" y="5059882"/>
            <a:ext cx="271685" cy="1485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2" name="Rectangle 181">
            <a:hlinkClick r:id="rId9"/>
            <a:extLst>
              <a:ext uri="{FF2B5EF4-FFF2-40B4-BE49-F238E27FC236}">
                <a16:creationId xmlns:a16="http://schemas.microsoft.com/office/drawing/2014/main" id="{CAFB0A6D-EBF3-4EF8-A990-53CF00FD8C47}"/>
              </a:ext>
            </a:extLst>
          </p:cNvPr>
          <p:cNvSpPr/>
          <p:nvPr/>
        </p:nvSpPr>
        <p:spPr>
          <a:xfrm>
            <a:off x="9549599" y="4586906"/>
            <a:ext cx="271685" cy="1485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1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E07B9-8DF5-486D-A68A-5D2E7133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Regulatory landscape across APAC</a:t>
            </a:r>
            <a:endParaRPr lang="en-SG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452C450-9460-49BF-935C-8C2D0563BE5A}"/>
              </a:ext>
            </a:extLst>
          </p:cNvPr>
          <p:cNvSpPr/>
          <p:nvPr/>
        </p:nvSpPr>
        <p:spPr>
          <a:xfrm>
            <a:off x="617221" y="954456"/>
            <a:ext cx="6866945" cy="257369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lvl="0" algn="ctr">
              <a:buClr>
                <a:srgbClr val="3D108A">
                  <a:lumMod val="60000"/>
                  <a:lumOff val="40000"/>
                </a:srgbClr>
              </a:buClr>
              <a:buSzPct val="70000"/>
              <a:defRPr/>
            </a:pPr>
            <a:r>
              <a:rPr lang="en-IN" sz="1200" dirty="0">
                <a:solidFill>
                  <a:schemeClr val="bg1"/>
                </a:solidFill>
                <a:latin typeface="EYInterstate Light" panose="02000506000000020004" pitchFamily="2" charset="0"/>
              </a:rPr>
              <a:t>Boards were already facing multiple risks which have been further exacerbated by the COVID-19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DF6041D-E9DC-4BF3-9F52-3FB90D4E70E9}"/>
              </a:ext>
            </a:extLst>
          </p:cNvPr>
          <p:cNvCxnSpPr>
            <a:cxnSpLocks/>
            <a:stCxn id="188" idx="0"/>
            <a:endCxn id="91" idx="2"/>
          </p:cNvCxnSpPr>
          <p:nvPr/>
        </p:nvCxnSpPr>
        <p:spPr>
          <a:xfrm flipV="1">
            <a:off x="3501069" y="2274122"/>
            <a:ext cx="2220652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A7A5ABB-0A75-45D4-9E84-D9DE10CF2039}"/>
              </a:ext>
            </a:extLst>
          </p:cNvPr>
          <p:cNvCxnSpPr>
            <a:cxnSpLocks/>
            <a:stCxn id="192" idx="2"/>
            <a:endCxn id="82" idx="3"/>
          </p:cNvCxnSpPr>
          <p:nvPr/>
        </p:nvCxnSpPr>
        <p:spPr>
          <a:xfrm flipH="1" flipV="1">
            <a:off x="1283657" y="2543408"/>
            <a:ext cx="8089972" cy="2281725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CF6BC49-EFE5-4580-9018-F525E6BFF4D3}"/>
              </a:ext>
            </a:extLst>
          </p:cNvPr>
          <p:cNvCxnSpPr>
            <a:cxnSpLocks/>
            <a:stCxn id="192" idx="2"/>
            <a:endCxn id="83" idx="3"/>
          </p:cNvCxnSpPr>
          <p:nvPr/>
        </p:nvCxnSpPr>
        <p:spPr>
          <a:xfrm flipH="1" flipV="1">
            <a:off x="1283657" y="3077549"/>
            <a:ext cx="8089972" cy="174758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87D9583-EB1E-4C2E-A5B8-648E2FBE4BA3}"/>
              </a:ext>
            </a:extLst>
          </p:cNvPr>
          <p:cNvCxnSpPr>
            <a:cxnSpLocks/>
            <a:stCxn id="192" idx="2"/>
            <a:endCxn id="84" idx="3"/>
          </p:cNvCxnSpPr>
          <p:nvPr/>
        </p:nvCxnSpPr>
        <p:spPr>
          <a:xfrm flipH="1" flipV="1">
            <a:off x="1283657" y="3611692"/>
            <a:ext cx="8089972" cy="121344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F5B984C-41AA-41CE-8AEE-E81034C19C08}"/>
              </a:ext>
            </a:extLst>
          </p:cNvPr>
          <p:cNvCxnSpPr>
            <a:cxnSpLocks/>
            <a:stCxn id="192" idx="2"/>
            <a:endCxn id="85" idx="3"/>
          </p:cNvCxnSpPr>
          <p:nvPr/>
        </p:nvCxnSpPr>
        <p:spPr>
          <a:xfrm flipH="1" flipV="1">
            <a:off x="1283657" y="4157973"/>
            <a:ext cx="8089972" cy="667160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D6855C2-B4BF-4CE2-9449-2DB082C3BB3C}"/>
              </a:ext>
            </a:extLst>
          </p:cNvPr>
          <p:cNvCxnSpPr>
            <a:cxnSpLocks/>
            <a:stCxn id="192" idx="2"/>
            <a:endCxn id="86" idx="3"/>
          </p:cNvCxnSpPr>
          <p:nvPr/>
        </p:nvCxnSpPr>
        <p:spPr>
          <a:xfrm flipH="1" flipV="1">
            <a:off x="1283657" y="4704254"/>
            <a:ext cx="8089972" cy="12087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3016840-F1D4-4985-8691-35F6DBD44464}"/>
              </a:ext>
            </a:extLst>
          </p:cNvPr>
          <p:cNvCxnSpPr>
            <a:cxnSpLocks/>
            <a:stCxn id="193" idx="2"/>
            <a:endCxn id="86" idx="3"/>
          </p:cNvCxnSpPr>
          <p:nvPr/>
        </p:nvCxnSpPr>
        <p:spPr>
          <a:xfrm flipH="1" flipV="1">
            <a:off x="1283657" y="4704254"/>
            <a:ext cx="6080238" cy="12087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3F97D08-F878-48A3-8C89-A0836C6D37FF}"/>
              </a:ext>
            </a:extLst>
          </p:cNvPr>
          <p:cNvCxnSpPr>
            <a:cxnSpLocks/>
            <a:stCxn id="193" idx="2"/>
            <a:endCxn id="85" idx="3"/>
          </p:cNvCxnSpPr>
          <p:nvPr/>
        </p:nvCxnSpPr>
        <p:spPr>
          <a:xfrm flipH="1" flipV="1">
            <a:off x="1283657" y="4157973"/>
            <a:ext cx="6080238" cy="667160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25BB9D4-9CBE-4037-8EBC-F27A43537465}"/>
              </a:ext>
            </a:extLst>
          </p:cNvPr>
          <p:cNvCxnSpPr>
            <a:cxnSpLocks/>
            <a:stCxn id="193" idx="2"/>
            <a:endCxn id="84" idx="3"/>
          </p:cNvCxnSpPr>
          <p:nvPr/>
        </p:nvCxnSpPr>
        <p:spPr>
          <a:xfrm flipH="1" flipV="1">
            <a:off x="1283657" y="3611692"/>
            <a:ext cx="6080238" cy="121344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5161317-53E8-4DA1-ADD5-27AA992CC03C}"/>
              </a:ext>
            </a:extLst>
          </p:cNvPr>
          <p:cNvCxnSpPr>
            <a:cxnSpLocks/>
            <a:stCxn id="193" idx="2"/>
            <a:endCxn id="83" idx="3"/>
          </p:cNvCxnSpPr>
          <p:nvPr/>
        </p:nvCxnSpPr>
        <p:spPr>
          <a:xfrm flipH="1" flipV="1">
            <a:off x="1283657" y="3077549"/>
            <a:ext cx="6080238" cy="174758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0694DF4-B1FF-4DD6-83D3-FBEE6A56B0FD}"/>
              </a:ext>
            </a:extLst>
          </p:cNvPr>
          <p:cNvCxnSpPr>
            <a:cxnSpLocks/>
            <a:stCxn id="193" idx="2"/>
            <a:endCxn id="82" idx="3"/>
          </p:cNvCxnSpPr>
          <p:nvPr/>
        </p:nvCxnSpPr>
        <p:spPr>
          <a:xfrm flipH="1" flipV="1">
            <a:off x="1283657" y="2543408"/>
            <a:ext cx="6080238" cy="2281725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8D49C9D-45E9-4AF9-9486-46D73BD5DFC0}"/>
              </a:ext>
            </a:extLst>
          </p:cNvPr>
          <p:cNvCxnSpPr>
            <a:cxnSpLocks/>
            <a:stCxn id="189" idx="2"/>
            <a:endCxn id="86" idx="3"/>
          </p:cNvCxnSpPr>
          <p:nvPr/>
        </p:nvCxnSpPr>
        <p:spPr>
          <a:xfrm flipH="1" flipV="1">
            <a:off x="1283657" y="4704254"/>
            <a:ext cx="3944036" cy="12087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5144F76-1245-439A-846C-BF0EE0C9A5AC}"/>
              </a:ext>
            </a:extLst>
          </p:cNvPr>
          <p:cNvCxnSpPr>
            <a:cxnSpLocks/>
            <a:stCxn id="189" idx="2"/>
            <a:endCxn id="85" idx="3"/>
          </p:cNvCxnSpPr>
          <p:nvPr/>
        </p:nvCxnSpPr>
        <p:spPr>
          <a:xfrm flipH="1" flipV="1">
            <a:off x="1283657" y="4157973"/>
            <a:ext cx="3944036" cy="667160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579C8E1-E739-41F0-BB10-08D8C68645D8}"/>
              </a:ext>
            </a:extLst>
          </p:cNvPr>
          <p:cNvCxnSpPr>
            <a:cxnSpLocks/>
            <a:stCxn id="189" idx="2"/>
            <a:endCxn id="84" idx="3"/>
          </p:cNvCxnSpPr>
          <p:nvPr/>
        </p:nvCxnSpPr>
        <p:spPr>
          <a:xfrm flipH="1" flipV="1">
            <a:off x="1283657" y="3611692"/>
            <a:ext cx="3944036" cy="121344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D3F72E8-981D-4452-83C6-7EE353D46996}"/>
              </a:ext>
            </a:extLst>
          </p:cNvPr>
          <p:cNvCxnSpPr>
            <a:cxnSpLocks/>
            <a:stCxn id="189" idx="2"/>
            <a:endCxn id="83" idx="3"/>
          </p:cNvCxnSpPr>
          <p:nvPr/>
        </p:nvCxnSpPr>
        <p:spPr>
          <a:xfrm flipH="1" flipV="1">
            <a:off x="1283657" y="3077549"/>
            <a:ext cx="3944036" cy="174758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AD37EC2-01A2-4A16-852D-37ED3803A64E}"/>
              </a:ext>
            </a:extLst>
          </p:cNvPr>
          <p:cNvCxnSpPr>
            <a:cxnSpLocks/>
            <a:stCxn id="189" idx="2"/>
            <a:endCxn id="82" idx="3"/>
          </p:cNvCxnSpPr>
          <p:nvPr/>
        </p:nvCxnSpPr>
        <p:spPr>
          <a:xfrm flipH="1" flipV="1">
            <a:off x="1283657" y="2543408"/>
            <a:ext cx="3944036" cy="2281725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648D4D1-12EE-4966-9B26-C7D98ECB9727}"/>
              </a:ext>
            </a:extLst>
          </p:cNvPr>
          <p:cNvCxnSpPr>
            <a:cxnSpLocks/>
            <a:stCxn id="191" idx="2"/>
            <a:endCxn id="84" idx="3"/>
          </p:cNvCxnSpPr>
          <p:nvPr/>
        </p:nvCxnSpPr>
        <p:spPr>
          <a:xfrm flipH="1">
            <a:off x="1283657" y="3408121"/>
            <a:ext cx="9015909" cy="20357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71A8B50-FE58-4096-B8C2-528897886EA3}"/>
              </a:ext>
            </a:extLst>
          </p:cNvPr>
          <p:cNvCxnSpPr>
            <a:cxnSpLocks/>
            <a:stCxn id="191" idx="2"/>
            <a:endCxn id="83" idx="3"/>
          </p:cNvCxnSpPr>
          <p:nvPr/>
        </p:nvCxnSpPr>
        <p:spPr>
          <a:xfrm flipH="1" flipV="1">
            <a:off x="1283657" y="3077549"/>
            <a:ext cx="9015909" cy="33057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5306708-B5CE-4444-B5E0-4280FA809E3C}"/>
              </a:ext>
            </a:extLst>
          </p:cNvPr>
          <p:cNvCxnSpPr>
            <a:cxnSpLocks/>
            <a:stCxn id="191" idx="2"/>
            <a:endCxn id="82" idx="3"/>
          </p:cNvCxnSpPr>
          <p:nvPr/>
        </p:nvCxnSpPr>
        <p:spPr>
          <a:xfrm flipH="1" flipV="1">
            <a:off x="1283657" y="2543408"/>
            <a:ext cx="9015909" cy="864713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5CCB1B8-37F3-45FD-8772-CA0B148F3B02}"/>
              </a:ext>
            </a:extLst>
          </p:cNvPr>
          <p:cNvCxnSpPr>
            <a:cxnSpLocks/>
            <a:stCxn id="191" idx="2"/>
            <a:endCxn id="85" idx="3"/>
          </p:cNvCxnSpPr>
          <p:nvPr/>
        </p:nvCxnSpPr>
        <p:spPr>
          <a:xfrm flipH="1">
            <a:off x="1283657" y="3408121"/>
            <a:ext cx="9015909" cy="74985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D1C0FD-6666-44F3-88B4-65C47DB96596}"/>
              </a:ext>
            </a:extLst>
          </p:cNvPr>
          <p:cNvCxnSpPr>
            <a:cxnSpLocks/>
            <a:stCxn id="191" idx="2"/>
            <a:endCxn id="86" idx="3"/>
          </p:cNvCxnSpPr>
          <p:nvPr/>
        </p:nvCxnSpPr>
        <p:spPr>
          <a:xfrm flipH="1">
            <a:off x="1283657" y="3408121"/>
            <a:ext cx="9015909" cy="1296133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334FA67-A9F5-4E48-89B8-4ADFD8A28F5E}"/>
              </a:ext>
            </a:extLst>
          </p:cNvPr>
          <p:cNvCxnSpPr>
            <a:cxnSpLocks/>
            <a:stCxn id="186" idx="2"/>
            <a:endCxn id="84" idx="3"/>
          </p:cNvCxnSpPr>
          <p:nvPr/>
        </p:nvCxnSpPr>
        <p:spPr>
          <a:xfrm flipH="1">
            <a:off x="1283657" y="3408121"/>
            <a:ext cx="6953156" cy="20357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FF35791-DE43-43FF-A988-C2C9F725CE48}"/>
              </a:ext>
            </a:extLst>
          </p:cNvPr>
          <p:cNvCxnSpPr>
            <a:cxnSpLocks/>
            <a:stCxn id="186" idx="2"/>
            <a:endCxn id="85" idx="3"/>
          </p:cNvCxnSpPr>
          <p:nvPr/>
        </p:nvCxnSpPr>
        <p:spPr>
          <a:xfrm flipH="1">
            <a:off x="1283657" y="3408121"/>
            <a:ext cx="6953156" cy="74985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83170D7-AC9A-4A31-B8DA-4AFE97A31405}"/>
              </a:ext>
            </a:extLst>
          </p:cNvPr>
          <p:cNvCxnSpPr>
            <a:cxnSpLocks/>
            <a:stCxn id="186" idx="2"/>
            <a:endCxn id="86" idx="3"/>
          </p:cNvCxnSpPr>
          <p:nvPr/>
        </p:nvCxnSpPr>
        <p:spPr>
          <a:xfrm flipH="1">
            <a:off x="1283657" y="3408121"/>
            <a:ext cx="6953156" cy="1296133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D0DA9B6-6CAA-487B-8161-F039AB3FB2F6}"/>
              </a:ext>
            </a:extLst>
          </p:cNvPr>
          <p:cNvCxnSpPr>
            <a:cxnSpLocks/>
            <a:stCxn id="186" idx="2"/>
            <a:endCxn id="83" idx="3"/>
          </p:cNvCxnSpPr>
          <p:nvPr/>
        </p:nvCxnSpPr>
        <p:spPr>
          <a:xfrm flipH="1" flipV="1">
            <a:off x="1283657" y="3077549"/>
            <a:ext cx="6953156" cy="33057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6009B78-24F2-460F-B053-BC8072E10920}"/>
              </a:ext>
            </a:extLst>
          </p:cNvPr>
          <p:cNvCxnSpPr>
            <a:cxnSpLocks/>
            <a:stCxn id="186" idx="2"/>
            <a:endCxn id="82" idx="3"/>
          </p:cNvCxnSpPr>
          <p:nvPr/>
        </p:nvCxnSpPr>
        <p:spPr>
          <a:xfrm flipH="1" flipV="1">
            <a:off x="1283657" y="2543408"/>
            <a:ext cx="6953156" cy="864713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42C4C32-E6FC-4892-86EE-233FD5F79386}"/>
              </a:ext>
            </a:extLst>
          </p:cNvPr>
          <p:cNvCxnSpPr>
            <a:cxnSpLocks/>
            <a:stCxn id="190" idx="2"/>
            <a:endCxn id="86" idx="3"/>
          </p:cNvCxnSpPr>
          <p:nvPr/>
        </p:nvCxnSpPr>
        <p:spPr>
          <a:xfrm flipH="1">
            <a:off x="1283657" y="3408121"/>
            <a:ext cx="5002436" cy="1296133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68017AF-767B-4A5A-BC26-442F8791BE69}"/>
              </a:ext>
            </a:extLst>
          </p:cNvPr>
          <p:cNvCxnSpPr>
            <a:cxnSpLocks/>
            <a:stCxn id="190" idx="2"/>
            <a:endCxn id="85" idx="3"/>
          </p:cNvCxnSpPr>
          <p:nvPr/>
        </p:nvCxnSpPr>
        <p:spPr>
          <a:xfrm flipH="1">
            <a:off x="1283657" y="3408121"/>
            <a:ext cx="5002436" cy="74985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F270689-F53D-4188-8079-9EB7033BF0E3}"/>
              </a:ext>
            </a:extLst>
          </p:cNvPr>
          <p:cNvCxnSpPr>
            <a:cxnSpLocks/>
            <a:stCxn id="190" idx="2"/>
            <a:endCxn id="84" idx="3"/>
          </p:cNvCxnSpPr>
          <p:nvPr/>
        </p:nvCxnSpPr>
        <p:spPr>
          <a:xfrm flipH="1">
            <a:off x="1283657" y="3408121"/>
            <a:ext cx="5002436" cy="20357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68C8245-2E75-4E1E-B2AD-81BD7EB8CE9E}"/>
              </a:ext>
            </a:extLst>
          </p:cNvPr>
          <p:cNvCxnSpPr>
            <a:cxnSpLocks/>
            <a:stCxn id="190" idx="2"/>
            <a:endCxn id="83" idx="3"/>
          </p:cNvCxnSpPr>
          <p:nvPr/>
        </p:nvCxnSpPr>
        <p:spPr>
          <a:xfrm flipH="1" flipV="1">
            <a:off x="1283657" y="3077549"/>
            <a:ext cx="5002436" cy="33057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BB4F99C-E90F-4030-9796-E35ED85E187B}"/>
              </a:ext>
            </a:extLst>
          </p:cNvPr>
          <p:cNvCxnSpPr>
            <a:cxnSpLocks/>
            <a:stCxn id="190" idx="2"/>
            <a:endCxn id="82" idx="3"/>
          </p:cNvCxnSpPr>
          <p:nvPr/>
        </p:nvCxnSpPr>
        <p:spPr>
          <a:xfrm flipH="1" flipV="1">
            <a:off x="1283657" y="2543408"/>
            <a:ext cx="5002436" cy="864713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90EBCD4-C965-49E6-957F-0CF1BB9356B2}"/>
              </a:ext>
            </a:extLst>
          </p:cNvPr>
          <p:cNvCxnSpPr>
            <a:cxnSpLocks/>
            <a:endCxn id="84" idx="3"/>
          </p:cNvCxnSpPr>
          <p:nvPr/>
        </p:nvCxnSpPr>
        <p:spPr>
          <a:xfrm flipH="1" flipV="1">
            <a:off x="1283657" y="3611692"/>
            <a:ext cx="2274347" cy="932978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8421F52-DF8F-4135-AB9B-218A0054618D}"/>
              </a:ext>
            </a:extLst>
          </p:cNvPr>
          <p:cNvCxnSpPr>
            <a:cxnSpLocks/>
            <a:endCxn id="85" idx="3"/>
          </p:cNvCxnSpPr>
          <p:nvPr/>
        </p:nvCxnSpPr>
        <p:spPr>
          <a:xfrm flipH="1" flipV="1">
            <a:off x="1283657" y="4157973"/>
            <a:ext cx="2274347" cy="386698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3725124-2695-4A74-B181-4F9A10ED8034}"/>
              </a:ext>
            </a:extLst>
          </p:cNvPr>
          <p:cNvCxnSpPr>
            <a:cxnSpLocks/>
            <a:endCxn id="86" idx="3"/>
          </p:cNvCxnSpPr>
          <p:nvPr/>
        </p:nvCxnSpPr>
        <p:spPr>
          <a:xfrm flipH="1">
            <a:off x="1283657" y="4544670"/>
            <a:ext cx="2274347" cy="15958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48E8F66-64B3-423A-9F9D-F43C69831623}"/>
              </a:ext>
            </a:extLst>
          </p:cNvPr>
          <p:cNvCxnSpPr>
            <a:cxnSpLocks/>
            <a:stCxn id="187" idx="2"/>
            <a:endCxn id="82" idx="3"/>
          </p:cNvCxnSpPr>
          <p:nvPr/>
        </p:nvCxnSpPr>
        <p:spPr>
          <a:xfrm flipH="1" flipV="1">
            <a:off x="1283657" y="2543408"/>
            <a:ext cx="2847412" cy="864713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CD01F97-E48A-4495-B7CD-5DE2CE556A99}"/>
              </a:ext>
            </a:extLst>
          </p:cNvPr>
          <p:cNvCxnSpPr>
            <a:cxnSpLocks/>
            <a:stCxn id="187" idx="2"/>
            <a:endCxn id="84" idx="3"/>
          </p:cNvCxnSpPr>
          <p:nvPr/>
        </p:nvCxnSpPr>
        <p:spPr>
          <a:xfrm flipH="1">
            <a:off x="1283657" y="3408121"/>
            <a:ext cx="2847412" cy="20357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7A330C2-7D62-48FF-9959-21128BB721D9}"/>
              </a:ext>
            </a:extLst>
          </p:cNvPr>
          <p:cNvCxnSpPr>
            <a:cxnSpLocks/>
            <a:stCxn id="187" idx="2"/>
            <a:endCxn id="83" idx="3"/>
          </p:cNvCxnSpPr>
          <p:nvPr/>
        </p:nvCxnSpPr>
        <p:spPr>
          <a:xfrm flipH="1" flipV="1">
            <a:off x="1283657" y="3077549"/>
            <a:ext cx="2847412" cy="33057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AF77BB6-62F3-4F1B-8599-97EEE755FB37}"/>
              </a:ext>
            </a:extLst>
          </p:cNvPr>
          <p:cNvCxnSpPr>
            <a:cxnSpLocks/>
            <a:stCxn id="188" idx="1"/>
            <a:endCxn id="83" idx="3"/>
          </p:cNvCxnSpPr>
          <p:nvPr/>
        </p:nvCxnSpPr>
        <p:spPr>
          <a:xfrm flipH="1" flipV="1">
            <a:off x="1283657" y="3077549"/>
            <a:ext cx="1771935" cy="1403930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179D864-861A-4C41-82D3-B864EEC11B2C}"/>
              </a:ext>
            </a:extLst>
          </p:cNvPr>
          <p:cNvCxnSpPr>
            <a:cxnSpLocks/>
            <a:stCxn id="185" idx="2"/>
            <a:endCxn id="83" idx="3"/>
          </p:cNvCxnSpPr>
          <p:nvPr/>
        </p:nvCxnSpPr>
        <p:spPr>
          <a:xfrm flipH="1" flipV="1">
            <a:off x="1283657" y="3077549"/>
            <a:ext cx="692388" cy="33057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sp>
        <p:nvSpPr>
          <p:cNvPr id="81" name="Rounded Rectangle 218">
            <a:extLst>
              <a:ext uri="{FF2B5EF4-FFF2-40B4-BE49-F238E27FC236}">
                <a16:creationId xmlns:a16="http://schemas.microsoft.com/office/drawing/2014/main" id="{D7F2A29A-7306-4B24-ACDE-CDD7FA512E47}"/>
              </a:ext>
            </a:extLst>
          </p:cNvPr>
          <p:cNvSpPr/>
          <p:nvPr/>
        </p:nvSpPr>
        <p:spPr>
          <a:xfrm>
            <a:off x="1236355" y="1493793"/>
            <a:ext cx="1202267" cy="78032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Cyber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0FA9CD7-FD00-40EF-BEAF-6AAE558F21E3}"/>
              </a:ext>
            </a:extLst>
          </p:cNvPr>
          <p:cNvSpPr/>
          <p:nvPr/>
        </p:nvSpPr>
        <p:spPr>
          <a:xfrm>
            <a:off x="724365" y="2345408"/>
            <a:ext cx="559292" cy="396000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C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MAS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014CF56-F2F2-4B8D-B569-1B998CDBAE14}"/>
              </a:ext>
            </a:extLst>
          </p:cNvPr>
          <p:cNvSpPr/>
          <p:nvPr/>
        </p:nvSpPr>
        <p:spPr>
          <a:xfrm>
            <a:off x="724365" y="2879549"/>
            <a:ext cx="559292" cy="396000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C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ABS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86F8ECF-308D-42EB-A0E1-084C09CDC567}"/>
              </a:ext>
            </a:extLst>
          </p:cNvPr>
          <p:cNvSpPr/>
          <p:nvPr/>
        </p:nvSpPr>
        <p:spPr>
          <a:xfrm>
            <a:off x="724365" y="3413692"/>
            <a:ext cx="559292" cy="396000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C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HKMA/ SFC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073E823-539C-4482-B333-0D7DCD043949}"/>
              </a:ext>
            </a:extLst>
          </p:cNvPr>
          <p:cNvSpPr/>
          <p:nvPr/>
        </p:nvSpPr>
        <p:spPr>
          <a:xfrm>
            <a:off x="724365" y="3959973"/>
            <a:ext cx="559292" cy="396000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C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HKAB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0368761-F60C-42FE-89AD-1E2D89EF2A17}"/>
              </a:ext>
            </a:extLst>
          </p:cNvPr>
          <p:cNvSpPr/>
          <p:nvPr/>
        </p:nvSpPr>
        <p:spPr>
          <a:xfrm>
            <a:off x="724365" y="4506254"/>
            <a:ext cx="559292" cy="396000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C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BNM</a:t>
            </a:r>
          </a:p>
        </p:txBody>
      </p:sp>
      <p:sp>
        <p:nvSpPr>
          <p:cNvPr id="87" name="Rounded Rectangle 218">
            <a:extLst>
              <a:ext uri="{FF2B5EF4-FFF2-40B4-BE49-F238E27FC236}">
                <a16:creationId xmlns:a16="http://schemas.microsoft.com/office/drawing/2014/main" id="{7A49EF3B-C646-4B4B-8944-A829C3F72873}"/>
              </a:ext>
            </a:extLst>
          </p:cNvPr>
          <p:cNvSpPr/>
          <p:nvPr/>
        </p:nvSpPr>
        <p:spPr>
          <a:xfrm>
            <a:off x="9062552" y="1493793"/>
            <a:ext cx="1202267" cy="78032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Personal Data Protection Act </a:t>
            </a:r>
          </a:p>
        </p:txBody>
      </p:sp>
      <p:sp>
        <p:nvSpPr>
          <p:cNvPr id="88" name="Rounded Rectangle 218">
            <a:extLst>
              <a:ext uri="{FF2B5EF4-FFF2-40B4-BE49-F238E27FC236}">
                <a16:creationId xmlns:a16="http://schemas.microsoft.com/office/drawing/2014/main" id="{EF2F801D-0335-409E-B29C-1668296DC6BC}"/>
              </a:ext>
            </a:extLst>
          </p:cNvPr>
          <p:cNvSpPr/>
          <p:nvPr/>
        </p:nvSpPr>
        <p:spPr>
          <a:xfrm>
            <a:off x="10357299" y="1493793"/>
            <a:ext cx="1202267" cy="78032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Others</a:t>
            </a:r>
          </a:p>
        </p:txBody>
      </p:sp>
      <p:sp>
        <p:nvSpPr>
          <p:cNvPr id="89" name="Rounded Rectangle 218">
            <a:extLst>
              <a:ext uri="{FF2B5EF4-FFF2-40B4-BE49-F238E27FC236}">
                <a16:creationId xmlns:a16="http://schemas.microsoft.com/office/drawing/2014/main" id="{756317F4-E157-4377-8D06-E1F1BA5D7E70}"/>
              </a:ext>
            </a:extLst>
          </p:cNvPr>
          <p:cNvSpPr/>
          <p:nvPr/>
        </p:nvSpPr>
        <p:spPr>
          <a:xfrm>
            <a:off x="2531099" y="1493793"/>
            <a:ext cx="1202267" cy="78032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Technology Risk Management</a:t>
            </a:r>
          </a:p>
        </p:txBody>
      </p:sp>
      <p:sp>
        <p:nvSpPr>
          <p:cNvPr id="90" name="Rounded Rectangle 218">
            <a:extLst>
              <a:ext uri="{FF2B5EF4-FFF2-40B4-BE49-F238E27FC236}">
                <a16:creationId xmlns:a16="http://schemas.microsoft.com/office/drawing/2014/main" id="{1299B344-8A77-4021-9A87-404A9EA5981A}"/>
              </a:ext>
            </a:extLst>
          </p:cNvPr>
          <p:cNvSpPr/>
          <p:nvPr/>
        </p:nvSpPr>
        <p:spPr>
          <a:xfrm>
            <a:off x="3825843" y="1493793"/>
            <a:ext cx="1202267" cy="78032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Outsourcing</a:t>
            </a:r>
          </a:p>
        </p:txBody>
      </p:sp>
      <p:sp>
        <p:nvSpPr>
          <p:cNvPr id="91" name="Rounded Rectangle 218">
            <a:extLst>
              <a:ext uri="{FF2B5EF4-FFF2-40B4-BE49-F238E27FC236}">
                <a16:creationId xmlns:a16="http://schemas.microsoft.com/office/drawing/2014/main" id="{053DC111-4438-4B10-B71C-6734B2BC9C62}"/>
              </a:ext>
            </a:extLst>
          </p:cNvPr>
          <p:cNvSpPr/>
          <p:nvPr/>
        </p:nvSpPr>
        <p:spPr>
          <a:xfrm>
            <a:off x="5120587" y="1493793"/>
            <a:ext cx="1202267" cy="78032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Resiliency</a:t>
            </a:r>
          </a:p>
        </p:txBody>
      </p:sp>
      <p:sp>
        <p:nvSpPr>
          <p:cNvPr id="92" name="Rounded Rectangle 218">
            <a:extLst>
              <a:ext uri="{FF2B5EF4-FFF2-40B4-BE49-F238E27FC236}">
                <a16:creationId xmlns:a16="http://schemas.microsoft.com/office/drawing/2014/main" id="{EB9037AC-4EB4-4893-93FA-CE2407FAA326}"/>
              </a:ext>
            </a:extLst>
          </p:cNvPr>
          <p:cNvSpPr/>
          <p:nvPr/>
        </p:nvSpPr>
        <p:spPr>
          <a:xfrm>
            <a:off x="6415331" y="1493793"/>
            <a:ext cx="1260000" cy="78032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Data privacy</a:t>
            </a:r>
          </a:p>
        </p:txBody>
      </p:sp>
      <p:sp>
        <p:nvSpPr>
          <p:cNvPr id="93" name="Rounded Rectangle 218">
            <a:extLst>
              <a:ext uri="{FF2B5EF4-FFF2-40B4-BE49-F238E27FC236}">
                <a16:creationId xmlns:a16="http://schemas.microsoft.com/office/drawing/2014/main" id="{AFC2F473-75EE-44FD-8BB0-97B6D7F9B710}"/>
              </a:ext>
            </a:extLst>
          </p:cNvPr>
          <p:cNvSpPr/>
          <p:nvPr/>
        </p:nvSpPr>
        <p:spPr>
          <a:xfrm>
            <a:off x="7767808" y="1493793"/>
            <a:ext cx="1202267" cy="78032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Third Party  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CB1138B-D91D-4BBC-8DD3-915AF5652685}"/>
              </a:ext>
            </a:extLst>
          </p:cNvPr>
          <p:cNvCxnSpPr>
            <a:cxnSpLocks/>
            <a:stCxn id="91" idx="2"/>
            <a:endCxn id="85" idx="3"/>
          </p:cNvCxnSpPr>
          <p:nvPr/>
        </p:nvCxnSpPr>
        <p:spPr>
          <a:xfrm flipH="1">
            <a:off x="1283657" y="2274122"/>
            <a:ext cx="4438064" cy="188385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933D32E-3A16-4289-B489-2B50984C460F}"/>
              </a:ext>
            </a:extLst>
          </p:cNvPr>
          <p:cNvCxnSpPr>
            <a:cxnSpLocks/>
            <a:stCxn id="187" idx="2"/>
            <a:endCxn id="86" idx="3"/>
          </p:cNvCxnSpPr>
          <p:nvPr/>
        </p:nvCxnSpPr>
        <p:spPr>
          <a:xfrm flipH="1">
            <a:off x="1283657" y="3408121"/>
            <a:ext cx="2847412" cy="1296133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52362FF-43BB-443B-9476-A7966AF4A4AA}"/>
              </a:ext>
            </a:extLst>
          </p:cNvPr>
          <p:cNvCxnSpPr>
            <a:cxnSpLocks/>
            <a:stCxn id="185" idx="1"/>
            <a:endCxn id="81" idx="2"/>
          </p:cNvCxnSpPr>
          <p:nvPr/>
        </p:nvCxnSpPr>
        <p:spPr>
          <a:xfrm flipH="1" flipV="1">
            <a:off x="1837489" y="2274122"/>
            <a:ext cx="323079" cy="790345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DD9E0FC-FE1B-4E4E-A14E-4C74809DCB10}"/>
              </a:ext>
            </a:extLst>
          </p:cNvPr>
          <p:cNvCxnSpPr>
            <a:cxnSpLocks/>
            <a:stCxn id="188" idx="1"/>
            <a:endCxn id="81" idx="2"/>
          </p:cNvCxnSpPr>
          <p:nvPr/>
        </p:nvCxnSpPr>
        <p:spPr>
          <a:xfrm flipH="1" flipV="1">
            <a:off x="1837489" y="2274122"/>
            <a:ext cx="1218103" cy="2207357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FD0B489-BA10-48FC-AA57-C464BB714BB1}"/>
              </a:ext>
            </a:extLst>
          </p:cNvPr>
          <p:cNvCxnSpPr>
            <a:cxnSpLocks/>
            <a:endCxn id="81" idx="2"/>
          </p:cNvCxnSpPr>
          <p:nvPr/>
        </p:nvCxnSpPr>
        <p:spPr>
          <a:xfrm flipH="1" flipV="1">
            <a:off x="1837489" y="2274122"/>
            <a:ext cx="2586597" cy="398340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3B03A9B-F413-4110-874F-968E67D2EEED}"/>
              </a:ext>
            </a:extLst>
          </p:cNvPr>
          <p:cNvCxnSpPr>
            <a:cxnSpLocks/>
            <a:stCxn id="189" idx="1"/>
            <a:endCxn id="81" idx="2"/>
          </p:cNvCxnSpPr>
          <p:nvPr/>
        </p:nvCxnSpPr>
        <p:spPr>
          <a:xfrm flipH="1" flipV="1">
            <a:off x="1837489" y="2274122"/>
            <a:ext cx="3574727" cy="2207357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B0B014E-F361-46EB-96ED-A9ABB824F2CE}"/>
              </a:ext>
            </a:extLst>
          </p:cNvPr>
          <p:cNvCxnSpPr>
            <a:cxnSpLocks/>
            <a:stCxn id="190" idx="1"/>
            <a:endCxn id="81" idx="2"/>
          </p:cNvCxnSpPr>
          <p:nvPr/>
        </p:nvCxnSpPr>
        <p:spPr>
          <a:xfrm flipH="1" flipV="1">
            <a:off x="1837489" y="2274122"/>
            <a:ext cx="4633127" cy="790345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54A45AFD-6D76-4511-9BF9-16EF5728C077}"/>
              </a:ext>
            </a:extLst>
          </p:cNvPr>
          <p:cNvCxnSpPr>
            <a:cxnSpLocks/>
            <a:stCxn id="193" idx="1"/>
          </p:cNvCxnSpPr>
          <p:nvPr/>
        </p:nvCxnSpPr>
        <p:spPr>
          <a:xfrm flipH="1" flipV="1">
            <a:off x="1976046" y="2689307"/>
            <a:ext cx="5572372" cy="179217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843C4B6-BD55-471B-9A46-4D4FC5F31FE6}"/>
              </a:ext>
            </a:extLst>
          </p:cNvPr>
          <p:cNvCxnSpPr>
            <a:cxnSpLocks/>
            <a:stCxn id="186" idx="1"/>
            <a:endCxn id="81" idx="2"/>
          </p:cNvCxnSpPr>
          <p:nvPr/>
        </p:nvCxnSpPr>
        <p:spPr>
          <a:xfrm flipH="1" flipV="1">
            <a:off x="1837489" y="2274122"/>
            <a:ext cx="6583847" cy="790345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AF10444C-77BD-45C8-A3A1-2DBBE9D6F466}"/>
              </a:ext>
            </a:extLst>
          </p:cNvPr>
          <p:cNvCxnSpPr>
            <a:cxnSpLocks/>
            <a:stCxn id="192" idx="0"/>
            <a:endCxn id="81" idx="2"/>
          </p:cNvCxnSpPr>
          <p:nvPr/>
        </p:nvCxnSpPr>
        <p:spPr>
          <a:xfrm flipH="1" flipV="1">
            <a:off x="1837489" y="2274122"/>
            <a:ext cx="8166140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BD42152-1F6B-4C5D-BC9A-F4C8BC6B8A36}"/>
              </a:ext>
            </a:extLst>
          </p:cNvPr>
          <p:cNvCxnSpPr>
            <a:cxnSpLocks/>
            <a:stCxn id="191" idx="0"/>
          </p:cNvCxnSpPr>
          <p:nvPr/>
        </p:nvCxnSpPr>
        <p:spPr>
          <a:xfrm flipH="1" flipV="1">
            <a:off x="2014518" y="2706317"/>
            <a:ext cx="8915048" cy="21580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2F9C241-BBD8-4F21-AC9D-C3FED2DB4585}"/>
              </a:ext>
            </a:extLst>
          </p:cNvPr>
          <p:cNvCxnSpPr>
            <a:cxnSpLocks/>
            <a:stCxn id="185" idx="0"/>
            <a:endCxn id="89" idx="2"/>
          </p:cNvCxnSpPr>
          <p:nvPr/>
        </p:nvCxnSpPr>
        <p:spPr>
          <a:xfrm flipV="1">
            <a:off x="2606045" y="2274122"/>
            <a:ext cx="526188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651B562E-5D3D-4E38-A0B1-A19E72BD77B5}"/>
              </a:ext>
            </a:extLst>
          </p:cNvPr>
          <p:cNvCxnSpPr>
            <a:cxnSpLocks/>
            <a:stCxn id="188" idx="0"/>
            <a:endCxn id="89" idx="2"/>
          </p:cNvCxnSpPr>
          <p:nvPr/>
        </p:nvCxnSpPr>
        <p:spPr>
          <a:xfrm flipH="1" flipV="1">
            <a:off x="3132233" y="2274122"/>
            <a:ext cx="368836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8B674E8-1DCB-4DD0-AC7F-C02445B649A8}"/>
              </a:ext>
            </a:extLst>
          </p:cNvPr>
          <p:cNvCxnSpPr>
            <a:cxnSpLocks/>
            <a:stCxn id="187" idx="0"/>
            <a:endCxn id="89" idx="2"/>
          </p:cNvCxnSpPr>
          <p:nvPr/>
        </p:nvCxnSpPr>
        <p:spPr>
          <a:xfrm flipH="1" flipV="1">
            <a:off x="3132233" y="2274122"/>
            <a:ext cx="1628836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A3839372-68B2-4FBD-B9C3-068DAB6223FB}"/>
              </a:ext>
            </a:extLst>
          </p:cNvPr>
          <p:cNvCxnSpPr>
            <a:cxnSpLocks/>
            <a:stCxn id="189" idx="0"/>
            <a:endCxn id="89" idx="2"/>
          </p:cNvCxnSpPr>
          <p:nvPr/>
        </p:nvCxnSpPr>
        <p:spPr>
          <a:xfrm flipH="1" flipV="1">
            <a:off x="3132233" y="2274122"/>
            <a:ext cx="2725460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1FB5678-DC64-4AF9-8940-A4C8F8103A75}"/>
              </a:ext>
            </a:extLst>
          </p:cNvPr>
          <p:cNvCxnSpPr>
            <a:cxnSpLocks/>
            <a:stCxn id="190" idx="0"/>
            <a:endCxn id="89" idx="2"/>
          </p:cNvCxnSpPr>
          <p:nvPr/>
        </p:nvCxnSpPr>
        <p:spPr>
          <a:xfrm flipH="1" flipV="1">
            <a:off x="3132233" y="2274122"/>
            <a:ext cx="3783860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679DD8F-2F0F-4318-935F-837FB484DFD4}"/>
              </a:ext>
            </a:extLst>
          </p:cNvPr>
          <p:cNvCxnSpPr>
            <a:cxnSpLocks/>
            <a:stCxn id="189" idx="0"/>
            <a:endCxn id="89" idx="2"/>
          </p:cNvCxnSpPr>
          <p:nvPr/>
        </p:nvCxnSpPr>
        <p:spPr>
          <a:xfrm flipH="1" flipV="1">
            <a:off x="3132233" y="2274122"/>
            <a:ext cx="2725460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336C7832-40CD-4EFF-A106-48FAA6030D64}"/>
              </a:ext>
            </a:extLst>
          </p:cNvPr>
          <p:cNvCxnSpPr>
            <a:cxnSpLocks/>
            <a:stCxn id="193" idx="0"/>
            <a:endCxn id="89" idx="2"/>
          </p:cNvCxnSpPr>
          <p:nvPr/>
        </p:nvCxnSpPr>
        <p:spPr>
          <a:xfrm flipH="1" flipV="1">
            <a:off x="3132233" y="2274122"/>
            <a:ext cx="4861662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62E955FA-1229-4F1A-8A4C-6072E8404C38}"/>
              </a:ext>
            </a:extLst>
          </p:cNvPr>
          <p:cNvCxnSpPr>
            <a:cxnSpLocks/>
            <a:stCxn id="192" idx="0"/>
            <a:endCxn id="89" idx="2"/>
          </p:cNvCxnSpPr>
          <p:nvPr/>
        </p:nvCxnSpPr>
        <p:spPr>
          <a:xfrm flipH="1" flipV="1">
            <a:off x="3132233" y="2274122"/>
            <a:ext cx="6871396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CBF4FBD-D883-470D-8C43-B1DF454FF138}"/>
              </a:ext>
            </a:extLst>
          </p:cNvPr>
          <p:cNvCxnSpPr>
            <a:cxnSpLocks/>
            <a:stCxn id="186" idx="0"/>
            <a:endCxn id="89" idx="2"/>
          </p:cNvCxnSpPr>
          <p:nvPr/>
        </p:nvCxnSpPr>
        <p:spPr>
          <a:xfrm flipH="1" flipV="1">
            <a:off x="3132233" y="2274122"/>
            <a:ext cx="5734580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9ED896AD-BCA9-4DEE-BE8F-7523894A2CE8}"/>
              </a:ext>
            </a:extLst>
          </p:cNvPr>
          <p:cNvCxnSpPr>
            <a:cxnSpLocks/>
            <a:stCxn id="191" idx="0"/>
            <a:endCxn id="89" idx="2"/>
          </p:cNvCxnSpPr>
          <p:nvPr/>
        </p:nvCxnSpPr>
        <p:spPr>
          <a:xfrm flipH="1" flipV="1">
            <a:off x="3132233" y="2274122"/>
            <a:ext cx="7797333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AC2AB85-2D11-436A-A59C-A7962FDBFCFC}"/>
              </a:ext>
            </a:extLst>
          </p:cNvPr>
          <p:cNvCxnSpPr>
            <a:cxnSpLocks/>
            <a:stCxn id="185" idx="0"/>
            <a:endCxn id="90" idx="2"/>
          </p:cNvCxnSpPr>
          <p:nvPr/>
        </p:nvCxnSpPr>
        <p:spPr>
          <a:xfrm flipV="1">
            <a:off x="2606045" y="2274122"/>
            <a:ext cx="1820932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26011461-FEF2-422E-90A9-1BE8138BB878}"/>
              </a:ext>
            </a:extLst>
          </p:cNvPr>
          <p:cNvCxnSpPr>
            <a:cxnSpLocks/>
            <a:stCxn id="188" idx="0"/>
            <a:endCxn id="90" idx="2"/>
          </p:cNvCxnSpPr>
          <p:nvPr/>
        </p:nvCxnSpPr>
        <p:spPr>
          <a:xfrm flipV="1">
            <a:off x="3501069" y="2274122"/>
            <a:ext cx="925908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C3DC69D-2980-452F-AB1E-2650C122237A}"/>
              </a:ext>
            </a:extLst>
          </p:cNvPr>
          <p:cNvCxnSpPr>
            <a:cxnSpLocks/>
            <a:stCxn id="187" idx="0"/>
            <a:endCxn id="91" idx="2"/>
          </p:cNvCxnSpPr>
          <p:nvPr/>
        </p:nvCxnSpPr>
        <p:spPr>
          <a:xfrm flipV="1">
            <a:off x="4761069" y="2274122"/>
            <a:ext cx="960652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8D4BA8CA-C38C-43C1-8163-01BE769FA99D}"/>
              </a:ext>
            </a:extLst>
          </p:cNvPr>
          <p:cNvCxnSpPr>
            <a:cxnSpLocks/>
            <a:stCxn id="189" idx="0"/>
            <a:endCxn id="91" idx="2"/>
          </p:cNvCxnSpPr>
          <p:nvPr/>
        </p:nvCxnSpPr>
        <p:spPr>
          <a:xfrm flipH="1" flipV="1">
            <a:off x="5721721" y="2274122"/>
            <a:ext cx="135972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4B869DF-9C3A-4371-9BBD-02991E60E8E5}"/>
              </a:ext>
            </a:extLst>
          </p:cNvPr>
          <p:cNvCxnSpPr>
            <a:cxnSpLocks/>
            <a:stCxn id="190" idx="0"/>
            <a:endCxn id="91" idx="2"/>
          </p:cNvCxnSpPr>
          <p:nvPr/>
        </p:nvCxnSpPr>
        <p:spPr>
          <a:xfrm flipH="1" flipV="1">
            <a:off x="5721721" y="2274122"/>
            <a:ext cx="1194372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3B4B294-74D2-400C-B4A2-D86DB2F96349}"/>
              </a:ext>
            </a:extLst>
          </p:cNvPr>
          <p:cNvCxnSpPr>
            <a:cxnSpLocks/>
            <a:stCxn id="91" idx="2"/>
            <a:endCxn id="193" idx="0"/>
          </p:cNvCxnSpPr>
          <p:nvPr/>
        </p:nvCxnSpPr>
        <p:spPr>
          <a:xfrm>
            <a:off x="5721721" y="2274122"/>
            <a:ext cx="2272174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C6EC197-47FF-4B20-8360-1D5B58A44A70}"/>
              </a:ext>
            </a:extLst>
          </p:cNvPr>
          <p:cNvCxnSpPr>
            <a:cxnSpLocks/>
            <a:stCxn id="186" idx="0"/>
            <a:endCxn id="91" idx="2"/>
          </p:cNvCxnSpPr>
          <p:nvPr/>
        </p:nvCxnSpPr>
        <p:spPr>
          <a:xfrm flipH="1" flipV="1">
            <a:off x="5721721" y="2274122"/>
            <a:ext cx="3145092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6C1537FF-E006-4A60-AF31-E48AB523DEB7}"/>
              </a:ext>
            </a:extLst>
          </p:cNvPr>
          <p:cNvCxnSpPr>
            <a:cxnSpLocks/>
            <a:stCxn id="192" idx="0"/>
            <a:endCxn id="91" idx="2"/>
          </p:cNvCxnSpPr>
          <p:nvPr/>
        </p:nvCxnSpPr>
        <p:spPr>
          <a:xfrm flipH="1" flipV="1">
            <a:off x="5721721" y="2274122"/>
            <a:ext cx="4281908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2D697535-268F-467C-8F3F-771575FE119D}"/>
              </a:ext>
            </a:extLst>
          </p:cNvPr>
          <p:cNvCxnSpPr>
            <a:cxnSpLocks/>
            <a:stCxn id="191" idx="0"/>
            <a:endCxn id="91" idx="2"/>
          </p:cNvCxnSpPr>
          <p:nvPr/>
        </p:nvCxnSpPr>
        <p:spPr>
          <a:xfrm flipH="1" flipV="1">
            <a:off x="5721721" y="2274122"/>
            <a:ext cx="5207845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7C997A1-1078-47B4-9A8E-4977C43A8357}"/>
              </a:ext>
            </a:extLst>
          </p:cNvPr>
          <p:cNvCxnSpPr>
            <a:cxnSpLocks/>
            <a:stCxn id="188" idx="0"/>
            <a:endCxn id="92" idx="2"/>
          </p:cNvCxnSpPr>
          <p:nvPr/>
        </p:nvCxnSpPr>
        <p:spPr>
          <a:xfrm flipV="1">
            <a:off x="3501069" y="2274122"/>
            <a:ext cx="3544262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F0858AE3-8036-455C-8D11-BFCCBDA23F37}"/>
              </a:ext>
            </a:extLst>
          </p:cNvPr>
          <p:cNvCxnSpPr>
            <a:cxnSpLocks/>
            <a:stCxn id="189" idx="0"/>
            <a:endCxn id="92" idx="2"/>
          </p:cNvCxnSpPr>
          <p:nvPr/>
        </p:nvCxnSpPr>
        <p:spPr>
          <a:xfrm flipV="1">
            <a:off x="5857693" y="2274122"/>
            <a:ext cx="1187638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F233645D-1566-4C04-BC26-20AA01F7E01D}"/>
              </a:ext>
            </a:extLst>
          </p:cNvPr>
          <p:cNvCxnSpPr>
            <a:cxnSpLocks/>
            <a:stCxn id="193" idx="0"/>
            <a:endCxn id="92" idx="2"/>
          </p:cNvCxnSpPr>
          <p:nvPr/>
        </p:nvCxnSpPr>
        <p:spPr>
          <a:xfrm flipH="1" flipV="1">
            <a:off x="7045331" y="2274122"/>
            <a:ext cx="948564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D49D352F-FF82-4C76-8B04-472683B98E72}"/>
              </a:ext>
            </a:extLst>
          </p:cNvPr>
          <p:cNvCxnSpPr>
            <a:cxnSpLocks/>
            <a:stCxn id="192" idx="0"/>
            <a:endCxn id="91" idx="2"/>
          </p:cNvCxnSpPr>
          <p:nvPr/>
        </p:nvCxnSpPr>
        <p:spPr>
          <a:xfrm flipH="1" flipV="1">
            <a:off x="5721721" y="2274122"/>
            <a:ext cx="4281908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B413E2F-9089-4706-AC77-DEA2C55B4342}"/>
              </a:ext>
            </a:extLst>
          </p:cNvPr>
          <p:cNvCxnSpPr>
            <a:cxnSpLocks/>
            <a:stCxn id="189" idx="0"/>
            <a:endCxn id="93" idx="2"/>
          </p:cNvCxnSpPr>
          <p:nvPr/>
        </p:nvCxnSpPr>
        <p:spPr>
          <a:xfrm flipV="1">
            <a:off x="5857693" y="2274122"/>
            <a:ext cx="2511249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90EED13A-CB63-44AC-A387-E17904AEBA29}"/>
              </a:ext>
            </a:extLst>
          </p:cNvPr>
          <p:cNvCxnSpPr>
            <a:cxnSpLocks/>
            <a:stCxn id="193" idx="0"/>
            <a:endCxn id="93" idx="2"/>
          </p:cNvCxnSpPr>
          <p:nvPr/>
        </p:nvCxnSpPr>
        <p:spPr>
          <a:xfrm flipV="1">
            <a:off x="7993895" y="2274122"/>
            <a:ext cx="375047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BCEA9F1E-AA5A-4397-B69E-DA5FE028576B}"/>
              </a:ext>
            </a:extLst>
          </p:cNvPr>
          <p:cNvCxnSpPr>
            <a:cxnSpLocks/>
            <a:stCxn id="192" idx="0"/>
            <a:endCxn id="93" idx="2"/>
          </p:cNvCxnSpPr>
          <p:nvPr/>
        </p:nvCxnSpPr>
        <p:spPr>
          <a:xfrm flipH="1" flipV="1">
            <a:off x="8368942" y="2274122"/>
            <a:ext cx="1634687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C99B7D4E-4136-4551-8174-A3E2FED76BAF}"/>
              </a:ext>
            </a:extLst>
          </p:cNvPr>
          <p:cNvCxnSpPr>
            <a:cxnSpLocks/>
            <a:stCxn id="193" idx="0"/>
          </p:cNvCxnSpPr>
          <p:nvPr/>
        </p:nvCxnSpPr>
        <p:spPr>
          <a:xfrm flipV="1">
            <a:off x="7993895" y="2686269"/>
            <a:ext cx="1593934" cy="165286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9F220722-3654-4D7E-8DE6-583A6C30B02E}"/>
              </a:ext>
            </a:extLst>
          </p:cNvPr>
          <p:cNvCxnSpPr>
            <a:cxnSpLocks/>
            <a:stCxn id="192" idx="0"/>
          </p:cNvCxnSpPr>
          <p:nvPr/>
        </p:nvCxnSpPr>
        <p:spPr>
          <a:xfrm flipH="1" flipV="1">
            <a:off x="9509603" y="2274122"/>
            <a:ext cx="494026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8C8559E-3C5E-41FB-8634-7A845E0AED4E}"/>
              </a:ext>
            </a:extLst>
          </p:cNvPr>
          <p:cNvCxnSpPr>
            <a:cxnSpLocks/>
            <a:stCxn id="189" idx="0"/>
          </p:cNvCxnSpPr>
          <p:nvPr/>
        </p:nvCxnSpPr>
        <p:spPr>
          <a:xfrm flipV="1">
            <a:off x="5857693" y="2696607"/>
            <a:ext cx="3700459" cy="1642526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EF19EF75-520A-410A-B11C-3E8E734A4EEC}"/>
              </a:ext>
            </a:extLst>
          </p:cNvPr>
          <p:cNvCxnSpPr>
            <a:cxnSpLocks/>
            <a:stCxn id="191" idx="0"/>
          </p:cNvCxnSpPr>
          <p:nvPr/>
        </p:nvCxnSpPr>
        <p:spPr>
          <a:xfrm flipH="1" flipV="1">
            <a:off x="9510834" y="2706317"/>
            <a:ext cx="1418732" cy="21580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EA64E33-9748-4C97-9037-EDB76A78DF8A}"/>
              </a:ext>
            </a:extLst>
          </p:cNvPr>
          <p:cNvCxnSpPr>
            <a:cxnSpLocks/>
            <a:stCxn id="191" idx="0"/>
            <a:endCxn id="88" idx="2"/>
          </p:cNvCxnSpPr>
          <p:nvPr/>
        </p:nvCxnSpPr>
        <p:spPr>
          <a:xfrm flipV="1">
            <a:off x="10929566" y="2274122"/>
            <a:ext cx="28867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31F38F0C-30A0-4189-BD46-FE5AC450735F}"/>
              </a:ext>
            </a:extLst>
          </p:cNvPr>
          <p:cNvCxnSpPr>
            <a:cxnSpLocks/>
            <a:stCxn id="192" idx="0"/>
            <a:endCxn id="88" idx="2"/>
          </p:cNvCxnSpPr>
          <p:nvPr/>
        </p:nvCxnSpPr>
        <p:spPr>
          <a:xfrm flipV="1">
            <a:off x="10003629" y="2274122"/>
            <a:ext cx="954804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86F56B78-0D6B-4C23-82FA-4B0D65D0649C}"/>
              </a:ext>
            </a:extLst>
          </p:cNvPr>
          <p:cNvCxnSpPr>
            <a:cxnSpLocks/>
            <a:stCxn id="193" idx="0"/>
            <a:endCxn id="88" idx="2"/>
          </p:cNvCxnSpPr>
          <p:nvPr/>
        </p:nvCxnSpPr>
        <p:spPr>
          <a:xfrm flipV="1">
            <a:off x="7993895" y="2274122"/>
            <a:ext cx="2964538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4841F8C5-1BFE-4BC5-847A-C2C98870D244}"/>
              </a:ext>
            </a:extLst>
          </p:cNvPr>
          <p:cNvCxnSpPr>
            <a:cxnSpLocks/>
            <a:stCxn id="188" idx="7"/>
            <a:endCxn id="88" idx="2"/>
          </p:cNvCxnSpPr>
          <p:nvPr/>
        </p:nvCxnSpPr>
        <p:spPr>
          <a:xfrm flipV="1">
            <a:off x="3946546" y="2274122"/>
            <a:ext cx="7011887" cy="2207357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429EC5B-64B5-4008-BEC1-CF9B2E1B2E19}"/>
              </a:ext>
            </a:extLst>
          </p:cNvPr>
          <p:cNvCxnSpPr>
            <a:cxnSpLocks/>
            <a:stCxn id="193" idx="0"/>
          </p:cNvCxnSpPr>
          <p:nvPr/>
        </p:nvCxnSpPr>
        <p:spPr>
          <a:xfrm flipV="1">
            <a:off x="7993895" y="2714607"/>
            <a:ext cx="1554545" cy="1624526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32F3A41-A2E3-4814-816E-EE885D96562D}"/>
              </a:ext>
            </a:extLst>
          </p:cNvPr>
          <p:cNvCxnSpPr>
            <a:cxnSpLocks/>
            <a:stCxn id="193" idx="0"/>
            <a:endCxn id="88" idx="2"/>
          </p:cNvCxnSpPr>
          <p:nvPr/>
        </p:nvCxnSpPr>
        <p:spPr>
          <a:xfrm flipV="1">
            <a:off x="7993895" y="2274122"/>
            <a:ext cx="2964538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9492281D-CCBE-409E-BF79-40E8F040B445}"/>
              </a:ext>
            </a:extLst>
          </p:cNvPr>
          <p:cNvCxnSpPr>
            <a:cxnSpLocks/>
            <a:stCxn id="189" idx="0"/>
          </p:cNvCxnSpPr>
          <p:nvPr/>
        </p:nvCxnSpPr>
        <p:spPr>
          <a:xfrm flipV="1">
            <a:off x="5857693" y="2740923"/>
            <a:ext cx="3707276" cy="1598210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6ADEE9C-1E88-4778-AAB0-0FF1D97560C7}"/>
              </a:ext>
            </a:extLst>
          </p:cNvPr>
          <p:cNvCxnSpPr>
            <a:cxnSpLocks/>
            <a:stCxn id="188" idx="0"/>
            <a:endCxn id="87" idx="2"/>
          </p:cNvCxnSpPr>
          <p:nvPr/>
        </p:nvCxnSpPr>
        <p:spPr>
          <a:xfrm flipV="1">
            <a:off x="3501069" y="2274122"/>
            <a:ext cx="6162617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5353E1EF-AF1A-4E86-969D-B0AED26FA73B}"/>
              </a:ext>
            </a:extLst>
          </p:cNvPr>
          <p:cNvCxnSpPr>
            <a:cxnSpLocks/>
            <a:stCxn id="88" idx="2"/>
            <a:endCxn id="192" idx="0"/>
          </p:cNvCxnSpPr>
          <p:nvPr/>
        </p:nvCxnSpPr>
        <p:spPr>
          <a:xfrm flipH="1">
            <a:off x="10003629" y="2274122"/>
            <a:ext cx="954804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92C06075-005B-49CB-AB13-8A8D357834C8}"/>
              </a:ext>
            </a:extLst>
          </p:cNvPr>
          <p:cNvCxnSpPr>
            <a:cxnSpLocks/>
            <a:stCxn id="187" idx="6"/>
            <a:endCxn id="192" idx="0"/>
          </p:cNvCxnSpPr>
          <p:nvPr/>
        </p:nvCxnSpPr>
        <p:spPr>
          <a:xfrm>
            <a:off x="5391069" y="3408121"/>
            <a:ext cx="4612560" cy="93101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C994F44F-1361-463F-A4EB-52BF1B1845FC}"/>
              </a:ext>
            </a:extLst>
          </p:cNvPr>
          <p:cNvCxnSpPr>
            <a:cxnSpLocks/>
            <a:stCxn id="187" idx="6"/>
            <a:endCxn id="193" idx="1"/>
          </p:cNvCxnSpPr>
          <p:nvPr/>
        </p:nvCxnSpPr>
        <p:spPr>
          <a:xfrm>
            <a:off x="5391069" y="3408121"/>
            <a:ext cx="2157349" cy="1073358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81C42B4-94CE-411D-B785-A0C3D700681C}"/>
              </a:ext>
            </a:extLst>
          </p:cNvPr>
          <p:cNvCxnSpPr>
            <a:cxnSpLocks/>
            <a:stCxn id="188" idx="6"/>
            <a:endCxn id="193" idx="1"/>
          </p:cNvCxnSpPr>
          <p:nvPr/>
        </p:nvCxnSpPr>
        <p:spPr>
          <a:xfrm flipV="1">
            <a:off x="4131069" y="4481479"/>
            <a:ext cx="3417349" cy="34365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85FCD31A-C571-4D96-9744-B8A41C80A68C}"/>
              </a:ext>
            </a:extLst>
          </p:cNvPr>
          <p:cNvCxnSpPr>
            <a:cxnSpLocks/>
            <a:stCxn id="192" idx="2"/>
            <a:endCxn id="190" idx="5"/>
          </p:cNvCxnSpPr>
          <p:nvPr/>
        </p:nvCxnSpPr>
        <p:spPr>
          <a:xfrm flipH="1" flipV="1">
            <a:off x="7361570" y="3751775"/>
            <a:ext cx="2012059" cy="1073358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257E1694-43B2-47B7-A884-252048907F6E}"/>
              </a:ext>
            </a:extLst>
          </p:cNvPr>
          <p:cNvCxnSpPr>
            <a:cxnSpLocks/>
            <a:stCxn id="186" idx="5"/>
            <a:endCxn id="192" idx="0"/>
          </p:cNvCxnSpPr>
          <p:nvPr/>
        </p:nvCxnSpPr>
        <p:spPr>
          <a:xfrm>
            <a:off x="9312290" y="3751775"/>
            <a:ext cx="691339" cy="587358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88AF1B9-074C-4701-AD62-5CC87ED061DF}"/>
              </a:ext>
            </a:extLst>
          </p:cNvPr>
          <p:cNvCxnSpPr>
            <a:cxnSpLocks/>
            <a:stCxn id="193" idx="6"/>
            <a:endCxn id="192" idx="2"/>
          </p:cNvCxnSpPr>
          <p:nvPr/>
        </p:nvCxnSpPr>
        <p:spPr>
          <a:xfrm>
            <a:off x="8623895" y="4825133"/>
            <a:ext cx="749734" cy="0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5EA65B44-6B62-4C34-B635-8ADDFD7036C2}"/>
              </a:ext>
            </a:extLst>
          </p:cNvPr>
          <p:cNvCxnSpPr>
            <a:cxnSpLocks/>
            <a:stCxn id="88" idx="2"/>
          </p:cNvCxnSpPr>
          <p:nvPr/>
        </p:nvCxnSpPr>
        <p:spPr>
          <a:xfrm flipH="1">
            <a:off x="2706839" y="2274122"/>
            <a:ext cx="8251594" cy="199170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FA59C8D7-49C3-4A39-B43F-A00680757C17}"/>
              </a:ext>
            </a:extLst>
          </p:cNvPr>
          <p:cNvCxnSpPr>
            <a:cxnSpLocks/>
            <a:stCxn id="190" idx="7"/>
            <a:endCxn id="192" idx="0"/>
          </p:cNvCxnSpPr>
          <p:nvPr/>
        </p:nvCxnSpPr>
        <p:spPr>
          <a:xfrm>
            <a:off x="7361570" y="3064467"/>
            <a:ext cx="2642059" cy="1274666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88368151-1E7D-4E46-8338-D8A18D4A1590}"/>
              </a:ext>
            </a:extLst>
          </p:cNvPr>
          <p:cNvCxnSpPr>
            <a:cxnSpLocks/>
            <a:endCxn id="191" idx="2"/>
          </p:cNvCxnSpPr>
          <p:nvPr/>
        </p:nvCxnSpPr>
        <p:spPr>
          <a:xfrm flipV="1">
            <a:off x="7862192" y="3408121"/>
            <a:ext cx="2437374" cy="950870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6A517913-5F6C-430A-BEDF-E3502F629239}"/>
              </a:ext>
            </a:extLst>
          </p:cNvPr>
          <p:cNvCxnSpPr>
            <a:cxnSpLocks/>
            <a:stCxn id="191" idx="2"/>
            <a:endCxn id="193" idx="0"/>
          </p:cNvCxnSpPr>
          <p:nvPr/>
        </p:nvCxnSpPr>
        <p:spPr>
          <a:xfrm flipH="1">
            <a:off x="7993895" y="3408121"/>
            <a:ext cx="2305671" cy="93101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93CC420E-EF51-48A3-B4FD-5312CC6A0063}"/>
              </a:ext>
            </a:extLst>
          </p:cNvPr>
          <p:cNvCxnSpPr>
            <a:cxnSpLocks/>
            <a:stCxn id="88" idx="2"/>
            <a:endCxn id="187" idx="0"/>
          </p:cNvCxnSpPr>
          <p:nvPr/>
        </p:nvCxnSpPr>
        <p:spPr>
          <a:xfrm flipH="1">
            <a:off x="4761069" y="2274122"/>
            <a:ext cx="6197364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1F4ABA7-7F80-478B-8062-25D6F5458063}"/>
              </a:ext>
            </a:extLst>
          </p:cNvPr>
          <p:cNvCxnSpPr>
            <a:cxnSpLocks/>
            <a:stCxn id="88" idx="2"/>
            <a:endCxn id="190" idx="0"/>
          </p:cNvCxnSpPr>
          <p:nvPr/>
        </p:nvCxnSpPr>
        <p:spPr>
          <a:xfrm flipH="1">
            <a:off x="6916093" y="2274122"/>
            <a:ext cx="4042340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D47154EE-4B91-41DB-80FC-7ED5487DABC2}"/>
              </a:ext>
            </a:extLst>
          </p:cNvPr>
          <p:cNvCxnSpPr>
            <a:cxnSpLocks/>
            <a:stCxn id="88" idx="2"/>
            <a:endCxn id="186" idx="0"/>
          </p:cNvCxnSpPr>
          <p:nvPr/>
        </p:nvCxnSpPr>
        <p:spPr>
          <a:xfrm flipH="1">
            <a:off x="8866813" y="2274122"/>
            <a:ext cx="2091620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4B1B3066-BCC8-4E1C-8DB3-2D19E6A32F27}"/>
              </a:ext>
            </a:extLst>
          </p:cNvPr>
          <p:cNvCxnSpPr>
            <a:cxnSpLocks/>
            <a:stCxn id="88" idx="2"/>
            <a:endCxn id="189" idx="0"/>
          </p:cNvCxnSpPr>
          <p:nvPr/>
        </p:nvCxnSpPr>
        <p:spPr>
          <a:xfrm flipH="1">
            <a:off x="5857693" y="2274122"/>
            <a:ext cx="5100740" cy="2065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6A6B9F56-5EF1-4013-B7FF-B7C00EE68A4E}"/>
              </a:ext>
            </a:extLst>
          </p:cNvPr>
          <p:cNvCxnSpPr>
            <a:cxnSpLocks/>
            <a:stCxn id="192" idx="2"/>
            <a:endCxn id="186" idx="4"/>
          </p:cNvCxnSpPr>
          <p:nvPr/>
        </p:nvCxnSpPr>
        <p:spPr>
          <a:xfrm flipH="1" flipV="1">
            <a:off x="8866813" y="3894121"/>
            <a:ext cx="506816" cy="93101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28B9916-01CD-4E6E-BE9C-C6790573DA1D}"/>
              </a:ext>
            </a:extLst>
          </p:cNvPr>
          <p:cNvCxnSpPr>
            <a:cxnSpLocks/>
            <a:stCxn id="192" idx="0"/>
            <a:endCxn id="186" idx="4"/>
          </p:cNvCxnSpPr>
          <p:nvPr/>
        </p:nvCxnSpPr>
        <p:spPr>
          <a:xfrm flipH="1" flipV="1">
            <a:off x="8866813" y="3894121"/>
            <a:ext cx="1136816" cy="44501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EA9CAEC3-4BB7-45EE-90E7-FC918999DA82}"/>
              </a:ext>
            </a:extLst>
          </p:cNvPr>
          <p:cNvCxnSpPr>
            <a:cxnSpLocks/>
            <a:endCxn id="193" idx="0"/>
          </p:cNvCxnSpPr>
          <p:nvPr/>
        </p:nvCxnSpPr>
        <p:spPr>
          <a:xfrm flipH="1">
            <a:off x="7993895" y="2250803"/>
            <a:ext cx="1515708" cy="2088330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D0FD25D3-2385-4BFE-B923-A199D776B4A1}"/>
              </a:ext>
            </a:extLst>
          </p:cNvPr>
          <p:cNvCxnSpPr>
            <a:cxnSpLocks/>
            <a:stCxn id="189" idx="6"/>
            <a:endCxn id="191" idx="2"/>
          </p:cNvCxnSpPr>
          <p:nvPr/>
        </p:nvCxnSpPr>
        <p:spPr>
          <a:xfrm flipV="1">
            <a:off x="6487693" y="3408121"/>
            <a:ext cx="3811873" cy="141701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F57C97D5-7C6C-4285-B546-27C6B0FB93BB}"/>
              </a:ext>
            </a:extLst>
          </p:cNvPr>
          <p:cNvCxnSpPr>
            <a:cxnSpLocks/>
            <a:stCxn id="193" idx="6"/>
            <a:endCxn id="88" idx="2"/>
          </p:cNvCxnSpPr>
          <p:nvPr/>
        </p:nvCxnSpPr>
        <p:spPr>
          <a:xfrm flipV="1">
            <a:off x="8623895" y="2274122"/>
            <a:ext cx="2334538" cy="2551011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9C04C3E9-35D5-491B-B1E6-7D788FDF64DB}"/>
              </a:ext>
            </a:extLst>
          </p:cNvPr>
          <p:cNvCxnSpPr>
            <a:cxnSpLocks/>
          </p:cNvCxnSpPr>
          <p:nvPr/>
        </p:nvCxnSpPr>
        <p:spPr>
          <a:xfrm flipV="1">
            <a:off x="6406099" y="2294551"/>
            <a:ext cx="4420385" cy="2307807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4B6C7E86-F73B-460B-911D-5EFD50BE8EF8}"/>
              </a:ext>
            </a:extLst>
          </p:cNvPr>
          <p:cNvCxnSpPr>
            <a:cxnSpLocks/>
            <a:stCxn id="189" idx="6"/>
            <a:endCxn id="191" idx="2"/>
          </p:cNvCxnSpPr>
          <p:nvPr/>
        </p:nvCxnSpPr>
        <p:spPr>
          <a:xfrm flipV="1">
            <a:off x="6487693" y="3408121"/>
            <a:ext cx="3811873" cy="141701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pic>
        <p:nvPicPr>
          <p:cNvPr id="165" name="Picture 164">
            <a:extLst>
              <a:ext uri="{FF2B5EF4-FFF2-40B4-BE49-F238E27FC236}">
                <a16:creationId xmlns:a16="http://schemas.microsoft.com/office/drawing/2014/main" id="{62170E98-5A71-4BA5-9016-8EBE42CE5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59" y="2489667"/>
            <a:ext cx="216000" cy="163829"/>
          </a:xfrm>
          <a:prstGeom prst="rect">
            <a:avLst/>
          </a:prstGeom>
          <a:ln>
            <a:solidFill>
              <a:srgbClr val="646464"/>
            </a:solidFill>
          </a:ln>
        </p:spPr>
      </p:pic>
      <p:pic>
        <p:nvPicPr>
          <p:cNvPr id="166" name="Picture 165">
            <a:extLst>
              <a:ext uri="{FF2B5EF4-FFF2-40B4-BE49-F238E27FC236}">
                <a16:creationId xmlns:a16="http://schemas.microsoft.com/office/drawing/2014/main" id="{1B216F56-2931-43CC-9C6A-6632BBD1B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59" y="3025129"/>
            <a:ext cx="216000" cy="163829"/>
          </a:xfrm>
          <a:prstGeom prst="rect">
            <a:avLst/>
          </a:prstGeom>
          <a:ln>
            <a:solidFill>
              <a:srgbClr val="646464"/>
            </a:solidFill>
          </a:ln>
        </p:spPr>
      </p:pic>
      <p:pic>
        <p:nvPicPr>
          <p:cNvPr id="167" name="Picture 166">
            <a:extLst>
              <a:ext uri="{FF2B5EF4-FFF2-40B4-BE49-F238E27FC236}">
                <a16:creationId xmlns:a16="http://schemas.microsoft.com/office/drawing/2014/main" id="{3DE84948-A87E-495E-8DCB-32AAE90F4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59" y="3555876"/>
            <a:ext cx="216000" cy="144000"/>
          </a:xfrm>
          <a:prstGeom prst="rect">
            <a:avLst/>
          </a:prstGeom>
          <a:ln>
            <a:solidFill>
              <a:srgbClr val="646464"/>
            </a:solidFill>
          </a:ln>
        </p:spPr>
      </p:pic>
      <p:pic>
        <p:nvPicPr>
          <p:cNvPr id="168" name="Picture 167">
            <a:extLst>
              <a:ext uri="{FF2B5EF4-FFF2-40B4-BE49-F238E27FC236}">
                <a16:creationId xmlns:a16="http://schemas.microsoft.com/office/drawing/2014/main" id="{BD47B468-E73D-4292-8E56-6EEA7119B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59" y="4116627"/>
            <a:ext cx="216000" cy="144000"/>
          </a:xfrm>
          <a:prstGeom prst="rect">
            <a:avLst/>
          </a:prstGeom>
          <a:ln>
            <a:solidFill>
              <a:srgbClr val="646464"/>
            </a:solidFill>
          </a:ln>
        </p:spPr>
      </p:pic>
      <p:pic>
        <p:nvPicPr>
          <p:cNvPr id="169" name="Picture 168">
            <a:extLst>
              <a:ext uri="{FF2B5EF4-FFF2-40B4-BE49-F238E27FC236}">
                <a16:creationId xmlns:a16="http://schemas.microsoft.com/office/drawing/2014/main" id="{2DF4DAC2-F8AA-4736-8D83-656469FDA8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413" y="4657698"/>
            <a:ext cx="227841" cy="144000"/>
          </a:xfrm>
          <a:prstGeom prst="rect">
            <a:avLst/>
          </a:prstGeom>
          <a:ln>
            <a:solidFill>
              <a:srgbClr val="646464"/>
            </a:solidFill>
          </a:ln>
        </p:spPr>
      </p:pic>
      <p:sp>
        <p:nvSpPr>
          <p:cNvPr id="170" name="Rectangle 169">
            <a:extLst>
              <a:ext uri="{FF2B5EF4-FFF2-40B4-BE49-F238E27FC236}">
                <a16:creationId xmlns:a16="http://schemas.microsoft.com/office/drawing/2014/main" id="{32CEFB09-35FF-4E44-9C39-D69134E2349D}"/>
              </a:ext>
            </a:extLst>
          </p:cNvPr>
          <p:cNvSpPr/>
          <p:nvPr/>
        </p:nvSpPr>
        <p:spPr>
          <a:xfrm>
            <a:off x="724365" y="5052535"/>
            <a:ext cx="559292" cy="396000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C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14" tIns="45708" rIns="91414" bIns="45708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</a:rPr>
              <a:t>Others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58C5ADDA-DD12-44BA-BEEC-897810C80390}"/>
              </a:ext>
            </a:extLst>
          </p:cNvPr>
          <p:cNvCxnSpPr>
            <a:cxnSpLocks/>
            <a:stCxn id="188" idx="2"/>
            <a:endCxn id="170" idx="3"/>
          </p:cNvCxnSpPr>
          <p:nvPr/>
        </p:nvCxnSpPr>
        <p:spPr>
          <a:xfrm flipH="1">
            <a:off x="1283657" y="4825133"/>
            <a:ext cx="1587412" cy="42540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ED3FFE2-898D-45B9-AE67-5F8567C88E0A}"/>
              </a:ext>
            </a:extLst>
          </p:cNvPr>
          <p:cNvCxnSpPr>
            <a:cxnSpLocks/>
            <a:stCxn id="189" idx="2"/>
            <a:endCxn id="170" idx="3"/>
          </p:cNvCxnSpPr>
          <p:nvPr/>
        </p:nvCxnSpPr>
        <p:spPr>
          <a:xfrm flipH="1">
            <a:off x="1283657" y="4825133"/>
            <a:ext cx="3944036" cy="42540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D3E91C2D-5A2C-44DF-81D2-907613EC0B78}"/>
              </a:ext>
            </a:extLst>
          </p:cNvPr>
          <p:cNvCxnSpPr>
            <a:cxnSpLocks/>
            <a:stCxn id="193" idx="2"/>
            <a:endCxn id="170" idx="3"/>
          </p:cNvCxnSpPr>
          <p:nvPr/>
        </p:nvCxnSpPr>
        <p:spPr>
          <a:xfrm flipH="1">
            <a:off x="1283657" y="4825133"/>
            <a:ext cx="6080238" cy="42540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5A97B7DF-8D6D-4B8A-BCFD-C21DDAA7BA3B}"/>
              </a:ext>
            </a:extLst>
          </p:cNvPr>
          <p:cNvCxnSpPr>
            <a:cxnSpLocks/>
            <a:stCxn id="192" idx="2"/>
            <a:endCxn id="170" idx="3"/>
          </p:cNvCxnSpPr>
          <p:nvPr/>
        </p:nvCxnSpPr>
        <p:spPr>
          <a:xfrm flipH="1">
            <a:off x="1283657" y="4825133"/>
            <a:ext cx="8089972" cy="425402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8336BD6B-C99F-4A3F-A59E-60AD865C1276}"/>
              </a:ext>
            </a:extLst>
          </p:cNvPr>
          <p:cNvCxnSpPr>
            <a:cxnSpLocks/>
            <a:stCxn id="191" idx="2"/>
            <a:endCxn id="170" idx="3"/>
          </p:cNvCxnSpPr>
          <p:nvPr/>
        </p:nvCxnSpPr>
        <p:spPr>
          <a:xfrm flipH="1">
            <a:off x="1283657" y="3408121"/>
            <a:ext cx="9015909" cy="184241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A43B47A7-4D4B-49DE-899C-6EA27B39299D}"/>
              </a:ext>
            </a:extLst>
          </p:cNvPr>
          <p:cNvCxnSpPr>
            <a:cxnSpLocks/>
            <a:stCxn id="186" idx="2"/>
            <a:endCxn id="170" idx="3"/>
          </p:cNvCxnSpPr>
          <p:nvPr/>
        </p:nvCxnSpPr>
        <p:spPr>
          <a:xfrm flipH="1">
            <a:off x="1283657" y="3408121"/>
            <a:ext cx="6953156" cy="184241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7224C48F-43EB-42C8-AEB0-BDB55B6C1E2D}"/>
              </a:ext>
            </a:extLst>
          </p:cNvPr>
          <p:cNvCxnSpPr>
            <a:cxnSpLocks/>
            <a:stCxn id="190" idx="2"/>
            <a:endCxn id="170" idx="3"/>
          </p:cNvCxnSpPr>
          <p:nvPr/>
        </p:nvCxnSpPr>
        <p:spPr>
          <a:xfrm flipH="1">
            <a:off x="1283657" y="3408121"/>
            <a:ext cx="5002436" cy="184241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D952C3C8-C69F-4DA5-9964-C0120C5EC41D}"/>
              </a:ext>
            </a:extLst>
          </p:cNvPr>
          <p:cNvCxnSpPr>
            <a:cxnSpLocks/>
            <a:stCxn id="187" idx="2"/>
            <a:endCxn id="170" idx="3"/>
          </p:cNvCxnSpPr>
          <p:nvPr/>
        </p:nvCxnSpPr>
        <p:spPr>
          <a:xfrm flipH="1">
            <a:off x="1283657" y="3408121"/>
            <a:ext cx="2847412" cy="184241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4D9BC79A-409E-4DCB-A4EF-6BE50E9352B1}"/>
              </a:ext>
            </a:extLst>
          </p:cNvPr>
          <p:cNvCxnSpPr>
            <a:cxnSpLocks/>
            <a:stCxn id="185" idx="4"/>
            <a:endCxn id="170" idx="3"/>
          </p:cNvCxnSpPr>
          <p:nvPr/>
        </p:nvCxnSpPr>
        <p:spPr>
          <a:xfrm flipH="1">
            <a:off x="1283657" y="3894121"/>
            <a:ext cx="1322388" cy="1356414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788F6A16-AC6D-45B1-BA0F-82BE4E54EC16}"/>
              </a:ext>
            </a:extLst>
          </p:cNvPr>
          <p:cNvCxnSpPr>
            <a:cxnSpLocks/>
            <a:stCxn id="91" idx="2"/>
            <a:endCxn id="185" idx="0"/>
          </p:cNvCxnSpPr>
          <p:nvPr/>
        </p:nvCxnSpPr>
        <p:spPr>
          <a:xfrm flipH="1">
            <a:off x="2606045" y="2274122"/>
            <a:ext cx="3115676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F45D697E-38B2-4D9D-82EB-6FD8E0106D83}"/>
              </a:ext>
            </a:extLst>
          </p:cNvPr>
          <p:cNvCxnSpPr>
            <a:cxnSpLocks/>
            <a:stCxn id="92" idx="2"/>
            <a:endCxn id="185" idx="0"/>
          </p:cNvCxnSpPr>
          <p:nvPr/>
        </p:nvCxnSpPr>
        <p:spPr>
          <a:xfrm flipH="1">
            <a:off x="2606045" y="2274122"/>
            <a:ext cx="4439286" cy="647999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CDFDA0B7-4534-48B4-9CCD-CB9D479960EB}"/>
              </a:ext>
            </a:extLst>
          </p:cNvPr>
          <p:cNvCxnSpPr>
            <a:cxnSpLocks/>
            <a:stCxn id="192" idx="1"/>
            <a:endCxn id="190" idx="0"/>
          </p:cNvCxnSpPr>
          <p:nvPr/>
        </p:nvCxnSpPr>
        <p:spPr>
          <a:xfrm flipH="1" flipV="1">
            <a:off x="6916093" y="2922121"/>
            <a:ext cx="2642059" cy="1559358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96EBD2A7-0A1F-42E4-8B9D-B94EF9C903A8}"/>
              </a:ext>
            </a:extLst>
          </p:cNvPr>
          <p:cNvCxnSpPr>
            <a:cxnSpLocks/>
            <a:stCxn id="92" idx="2"/>
            <a:endCxn id="185" idx="7"/>
          </p:cNvCxnSpPr>
          <p:nvPr/>
        </p:nvCxnSpPr>
        <p:spPr>
          <a:xfrm flipH="1">
            <a:off x="3051522" y="2274122"/>
            <a:ext cx="3993809" cy="790345"/>
          </a:xfrm>
          <a:prstGeom prst="line">
            <a:avLst/>
          </a:prstGeom>
          <a:noFill/>
          <a:ln w="3175" cap="flat" cmpd="sng" algn="ctr">
            <a:solidFill>
              <a:srgbClr val="000000">
                <a:lumMod val="20000"/>
                <a:lumOff val="80000"/>
              </a:srgbClr>
            </a:solidFill>
            <a:prstDash val="solid"/>
          </a:ln>
          <a:effectLst/>
        </p:spPr>
      </p:cxn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17F254B9-E9DC-47B0-8874-E862E4D2953F}"/>
              </a:ext>
            </a:extLst>
          </p:cNvPr>
          <p:cNvGrpSpPr/>
          <p:nvPr/>
        </p:nvGrpSpPr>
        <p:grpSpPr>
          <a:xfrm>
            <a:off x="1976045" y="2922121"/>
            <a:ext cx="9583521" cy="2389012"/>
            <a:chOff x="2132665" y="2559295"/>
            <a:chExt cx="9583521" cy="2389012"/>
          </a:xfrm>
        </p:grpSpPr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89F90F5-44C5-427E-87F6-B8554B8B956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132665" y="2559295"/>
              <a:ext cx="1260000" cy="972000"/>
            </a:xfrm>
            <a:prstGeom prst="ellipse">
              <a:avLst/>
            </a:prstGeom>
            <a:solidFill>
              <a:srgbClr val="FFD200"/>
            </a:solidFill>
            <a:ln w="19050">
              <a:solidFill>
                <a:srgbClr val="FFD200">
                  <a:lumMod val="75000"/>
                </a:srgbClr>
              </a:solidFill>
              <a:round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lIns="0" tIns="0" rIns="0" bIns="0" anchor="ctr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Technology Risk Management Framework</a:t>
              </a:r>
            </a:p>
          </p:txBody>
        </p:sp>
        <p:sp>
          <p:nvSpPr>
            <p:cNvPr id="186" name="Freeform 16">
              <a:extLst>
                <a:ext uri="{FF2B5EF4-FFF2-40B4-BE49-F238E27FC236}">
                  <a16:creationId xmlns:a16="http://schemas.microsoft.com/office/drawing/2014/main" id="{91CD229D-40AC-4CFE-B66F-C226E62B38C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393433" y="2559295"/>
              <a:ext cx="1260000" cy="972000"/>
            </a:xfrm>
            <a:prstGeom prst="ellipse">
              <a:avLst/>
            </a:prstGeom>
            <a:solidFill>
              <a:srgbClr val="FFD200"/>
            </a:solidFill>
            <a:ln w="19050">
              <a:solidFill>
                <a:srgbClr val="FFD200">
                  <a:lumMod val="75000"/>
                </a:srgbClr>
              </a:solidFill>
              <a:round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lIns="0" tIns="0" rIns="0" bIns="0" anchor="ctr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Business Continuity Management</a:t>
              </a:r>
            </a:p>
          </p:txBody>
        </p:sp>
        <p:sp>
          <p:nvSpPr>
            <p:cNvPr id="187" name="Freeform 18">
              <a:extLst>
                <a:ext uri="{FF2B5EF4-FFF2-40B4-BE49-F238E27FC236}">
                  <a16:creationId xmlns:a16="http://schemas.microsoft.com/office/drawing/2014/main" id="{AA6036A8-A794-4656-8FD4-9A6454F6CDE3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287689" y="2559295"/>
              <a:ext cx="1260000" cy="972000"/>
            </a:xfrm>
            <a:prstGeom prst="ellipse">
              <a:avLst/>
            </a:prstGeom>
            <a:solidFill>
              <a:srgbClr val="FFD200"/>
            </a:solidFill>
            <a:ln w="19050">
              <a:solidFill>
                <a:srgbClr val="FFD200">
                  <a:lumMod val="75000"/>
                </a:srgbClr>
              </a:solidFill>
              <a:round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lIns="0" tIns="0" rIns="0" bIns="0" anchor="ctr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Outsourcing or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 Third-Party Risk Mgmt.</a:t>
              </a:r>
            </a:p>
          </p:txBody>
        </p:sp>
        <p:sp>
          <p:nvSpPr>
            <p:cNvPr id="188" name="Freeform 19">
              <a:extLst>
                <a:ext uri="{FF2B5EF4-FFF2-40B4-BE49-F238E27FC236}">
                  <a16:creationId xmlns:a16="http://schemas.microsoft.com/office/drawing/2014/main" id="{31C63ECA-B39C-405B-9451-45E76A53502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027689" y="3976307"/>
              <a:ext cx="1260000" cy="972000"/>
            </a:xfrm>
            <a:prstGeom prst="ellipse">
              <a:avLst/>
            </a:prstGeom>
            <a:solidFill>
              <a:srgbClr val="FFD200"/>
            </a:solidFill>
            <a:ln w="19050">
              <a:solidFill>
                <a:srgbClr val="FFD200">
                  <a:lumMod val="75000"/>
                </a:srgbClr>
              </a:solidFill>
              <a:round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lIns="0" tIns="0" rIns="0" bIns="0" anchor="ctr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Access and Change Control</a:t>
              </a:r>
            </a:p>
          </p:txBody>
        </p:sp>
        <p:sp>
          <p:nvSpPr>
            <p:cNvPr id="189" name="Freeform 20">
              <a:extLst>
                <a:ext uri="{FF2B5EF4-FFF2-40B4-BE49-F238E27FC236}">
                  <a16:creationId xmlns:a16="http://schemas.microsoft.com/office/drawing/2014/main" id="{FF695A09-21FF-4257-884D-B4E5528578B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5384313" y="3976307"/>
              <a:ext cx="1260000" cy="972000"/>
            </a:xfrm>
            <a:prstGeom prst="ellipse">
              <a:avLst/>
            </a:prstGeom>
            <a:solidFill>
              <a:srgbClr val="FFD200"/>
            </a:solidFill>
            <a:ln w="19050">
              <a:solidFill>
                <a:srgbClr val="FFD200">
                  <a:lumMod val="75000"/>
                </a:srgbClr>
              </a:solidFill>
              <a:round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lIns="0" tIns="0" rIns="0" bIns="0" anchor="ctr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IT Service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Mgmt.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Incl. Incident and Problem Mmgt. </a:t>
              </a:r>
            </a:p>
          </p:txBody>
        </p:sp>
        <p:sp>
          <p:nvSpPr>
            <p:cNvPr id="190" name="Freeform 21">
              <a:extLst>
                <a:ext uri="{FF2B5EF4-FFF2-40B4-BE49-F238E27FC236}">
                  <a16:creationId xmlns:a16="http://schemas.microsoft.com/office/drawing/2014/main" id="{1EA4746D-A36A-4295-AC61-4A8FBC03F86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6442713" y="2559295"/>
              <a:ext cx="1260000" cy="972000"/>
            </a:xfrm>
            <a:prstGeom prst="ellipse">
              <a:avLst/>
            </a:prstGeom>
            <a:solidFill>
              <a:srgbClr val="FFD200"/>
            </a:solidFill>
            <a:ln w="19050">
              <a:solidFill>
                <a:srgbClr val="FFD200">
                  <a:lumMod val="75000"/>
                </a:srgbClr>
              </a:solidFill>
              <a:round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lIns="0" tIns="0" rIns="0" bIns="0" anchor="ctr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Cybersecurity</a:t>
              </a:r>
            </a:p>
          </p:txBody>
        </p:sp>
        <p:sp>
          <p:nvSpPr>
            <p:cNvPr id="191" name="Freeform 19">
              <a:extLst>
                <a:ext uri="{FF2B5EF4-FFF2-40B4-BE49-F238E27FC236}">
                  <a16:creationId xmlns:a16="http://schemas.microsoft.com/office/drawing/2014/main" id="{EDF04697-247C-4951-AF39-4886D0C6F7D4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0456186" y="2559295"/>
              <a:ext cx="1260000" cy="972000"/>
            </a:xfrm>
            <a:prstGeom prst="ellipse">
              <a:avLst/>
            </a:prstGeom>
            <a:solidFill>
              <a:srgbClr val="FFD200"/>
            </a:solidFill>
            <a:ln w="19050">
              <a:solidFill>
                <a:srgbClr val="FFD200">
                  <a:lumMod val="75000"/>
                </a:srgbClr>
              </a:solidFill>
              <a:round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lIns="0" tIns="0" rIns="0" bIns="0" anchor="ctr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Data Privacy and Protection</a:t>
              </a:r>
            </a:p>
          </p:txBody>
        </p:sp>
        <p:sp>
          <p:nvSpPr>
            <p:cNvPr id="192" name="Freeform 20">
              <a:extLst>
                <a:ext uri="{FF2B5EF4-FFF2-40B4-BE49-F238E27FC236}">
                  <a16:creationId xmlns:a16="http://schemas.microsoft.com/office/drawing/2014/main" id="{59C56297-5E14-4A21-B305-F59D4229D46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9530249" y="3976307"/>
              <a:ext cx="1260000" cy="972000"/>
            </a:xfrm>
            <a:prstGeom prst="ellipse">
              <a:avLst/>
            </a:prstGeom>
            <a:solidFill>
              <a:srgbClr val="FFD200"/>
            </a:solidFill>
            <a:ln w="19050">
              <a:solidFill>
                <a:srgbClr val="FFD200">
                  <a:lumMod val="75000"/>
                </a:srgbClr>
              </a:solidFill>
              <a:round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lIns="0" tIns="0" rIns="0" bIns="0" anchor="ctr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Audit and Inspection</a:t>
              </a:r>
            </a:p>
          </p:txBody>
        </p:sp>
        <p:sp>
          <p:nvSpPr>
            <p:cNvPr id="193" name="Freeform 21">
              <a:extLst>
                <a:ext uri="{FF2B5EF4-FFF2-40B4-BE49-F238E27FC236}">
                  <a16:creationId xmlns:a16="http://schemas.microsoft.com/office/drawing/2014/main" id="{38F24CE2-8585-4CDF-9EEB-5BE78B77DD17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7520515" y="3976307"/>
              <a:ext cx="1260000" cy="972000"/>
            </a:xfrm>
            <a:prstGeom prst="ellipse">
              <a:avLst/>
            </a:prstGeom>
            <a:solidFill>
              <a:srgbClr val="FFD200"/>
            </a:solidFill>
            <a:ln w="19050">
              <a:solidFill>
                <a:srgbClr val="FFD200">
                  <a:lumMod val="75000"/>
                </a:srgbClr>
              </a:solidFill>
              <a:round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lIns="0" tIns="0" rIns="0" bIns="0" anchor="ctr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EYInterstate Light" panose="02000506000000020004" pitchFamily="2" charset="0"/>
                </a:rPr>
                <a:t>Data Centre Protection and Controls</a:t>
              </a:r>
            </a:p>
          </p:txBody>
        </p:sp>
      </p:grpSp>
      <p:sp>
        <p:nvSpPr>
          <p:cNvPr id="194" name="Rectangle: Top Corners One Rounded and One Snipped 193">
            <a:extLst>
              <a:ext uri="{FF2B5EF4-FFF2-40B4-BE49-F238E27FC236}">
                <a16:creationId xmlns:a16="http://schemas.microsoft.com/office/drawing/2014/main" id="{1891A16A-191E-4F73-8870-30609AE5E60E}"/>
              </a:ext>
            </a:extLst>
          </p:cNvPr>
          <p:cNvSpPr/>
          <p:nvPr/>
        </p:nvSpPr>
        <p:spPr>
          <a:xfrm>
            <a:off x="1291374" y="5719248"/>
            <a:ext cx="10268192" cy="501848"/>
          </a:xfrm>
          <a:prstGeom prst="snipRound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200" kern="0" dirty="0">
                <a:solidFill>
                  <a:srgbClr val="000000"/>
                </a:solidFill>
                <a:latin typeface="EYInterstate"/>
              </a:rPr>
              <a:t>Our recent EY Global Information Security Survey of over 250 leading organizations found that regulations are the main drivers for increased focus and spending</a:t>
            </a:r>
            <a:endParaRPr lang="en-SG" kern="0" dirty="0">
              <a:solidFill>
                <a:srgbClr val="000000"/>
              </a:solidFill>
              <a:latin typeface="EYInterstate"/>
            </a:endParaRPr>
          </a:p>
        </p:txBody>
      </p:sp>
    </p:spTree>
    <p:extLst>
      <p:ext uri="{BB962C8B-B14F-4D97-AF65-F5344CB8AC3E}">
        <p14:creationId xmlns:p14="http://schemas.microsoft.com/office/powerpoint/2010/main" val="350739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6CC14-2BB2-4849-B55F-71A5B7FED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0" tIns="0" rIns="0" bIns="0" rtlCol="0" anchor="t" anchorCtr="0">
            <a:noAutofit/>
          </a:bodyPr>
          <a:lstStyle/>
          <a:p>
            <a:r>
              <a:rPr lang="en-IN" dirty="0">
                <a:solidFill>
                  <a:schemeClr val="tx1"/>
                </a:solidFill>
              </a:rPr>
              <a:t>Data and Trust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C92F47C-423A-422C-94A2-D363D5D6B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071" y="3370808"/>
            <a:ext cx="4240245" cy="645742"/>
          </a:xfrm>
        </p:spPr>
        <p:txBody>
          <a:bodyPr/>
          <a:lstStyle/>
          <a:p>
            <a:endParaRPr lang="en-IN" sz="1600" dirty="0">
              <a:solidFill>
                <a:schemeClr val="tx1"/>
              </a:solidFill>
              <a:latin typeface="EYInterstate Regular" panose="02000503020000020004" pitchFamily="2" charset="0"/>
            </a:endParaRPr>
          </a:p>
          <a:p>
            <a:r>
              <a:rPr lang="en-IN" sz="1600" dirty="0">
                <a:solidFill>
                  <a:schemeClr val="tx1"/>
                </a:solidFill>
                <a:latin typeface="EYInterstate Regular" panose="02000503020000020004" pitchFamily="2" charset="0"/>
              </a:rPr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78495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8E22-9872-4367-8E91-81A429D97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Trusted Intelligence is the new norm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C4493-7807-48E4-B980-8028B56DB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7221" y="6471244"/>
            <a:ext cx="663066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IN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</a:t>
            </a:r>
            <a:fld id="{F1BC30E3-FFE5-4B91-AA19-87A149EBB9EE}" type="slidenum">
              <a:rPr smtClean="0"/>
              <a:pPr/>
              <a:t>7</a:t>
            </a:fld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C8A373-FEF0-4B7C-9771-59C60BD21A08}"/>
              </a:ext>
            </a:extLst>
          </p:cNvPr>
          <p:cNvSpPr/>
          <p:nvPr/>
        </p:nvSpPr>
        <p:spPr>
          <a:xfrm flipH="1">
            <a:off x="578408" y="4236295"/>
            <a:ext cx="11368728" cy="590880"/>
          </a:xfrm>
          <a:prstGeom prst="rect">
            <a:avLst/>
          </a:prstGeom>
          <a:gradFill>
            <a:gsLst>
              <a:gs pos="36000">
                <a:schemeClr val="tx2">
                  <a:lumMod val="40000"/>
                  <a:lumOff val="60000"/>
                  <a:alpha val="70000"/>
                </a:schemeClr>
              </a:gs>
              <a:gs pos="13000">
                <a:schemeClr val="tx2">
                  <a:lumMod val="20000"/>
                  <a:lumOff val="80000"/>
                  <a:alpha val="70000"/>
                </a:schemeClr>
              </a:gs>
              <a:gs pos="57000">
                <a:schemeClr val="tx2">
                  <a:lumMod val="60000"/>
                  <a:lumOff val="40000"/>
                  <a:alpha val="70000"/>
                </a:schemeClr>
              </a:gs>
              <a:gs pos="81000">
                <a:schemeClr val="tx2">
                  <a:alpha val="70000"/>
                </a:schemeClr>
              </a:gs>
            </a:gsLst>
            <a:lin ang="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9FEF5C-39F8-4F2C-847E-A9FC5C0B79B4}"/>
              </a:ext>
            </a:extLst>
          </p:cNvPr>
          <p:cNvSpPr/>
          <p:nvPr/>
        </p:nvSpPr>
        <p:spPr>
          <a:xfrm>
            <a:off x="578408" y="4347069"/>
            <a:ext cx="11199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Helvetica Neue" panose="02000503000000020004" pitchFamily="2" charset="0"/>
              </a:rPr>
              <a:t>Unleash a new competitive potential by building Data Intelligence and infusing Trust into it.</a:t>
            </a:r>
            <a:endParaRPr lang="en-GB" dirty="0">
              <a:latin typeface="Helvetica Neue" panose="02000503000000020004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9935B9B-E9FC-4605-ABCD-648773BB1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388" y="1358549"/>
            <a:ext cx="9650138" cy="276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5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CA06CD-7541-43F6-BA9F-DD0B40AB8F72}"/>
              </a:ext>
            </a:extLst>
          </p:cNvPr>
          <p:cNvSpPr/>
          <p:nvPr/>
        </p:nvSpPr>
        <p:spPr>
          <a:xfrm>
            <a:off x="0" y="930355"/>
            <a:ext cx="12198350" cy="5379677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449563-36BD-4CD0-B70F-6BC11CC5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Introducing EY’s Trusted Data Fabric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025A2-09C9-471C-BD37-E05B07E7B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7221" y="6471244"/>
            <a:ext cx="663066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IN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</a:t>
            </a:r>
            <a:fld id="{F1BC30E3-FFE5-4B91-AA19-87A149EBB9EE}" type="slidenum">
              <a:rPr smtClean="0"/>
              <a:pPr/>
              <a:t>8</a:t>
            </a:fld>
            <a:endParaRPr dirty="0"/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12305CA2-5097-4CD7-A79A-27E69751523C}"/>
              </a:ext>
            </a:extLst>
          </p:cNvPr>
          <p:cNvGrpSpPr/>
          <p:nvPr/>
        </p:nvGrpSpPr>
        <p:grpSpPr>
          <a:xfrm>
            <a:off x="1687583" y="1816669"/>
            <a:ext cx="8979594" cy="4493363"/>
            <a:chOff x="2067634" y="1633611"/>
            <a:chExt cx="8147707" cy="3572375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0589D908-5C6B-4980-ABA3-2AD16FFE7FA4}"/>
                </a:ext>
              </a:extLst>
            </p:cNvPr>
            <p:cNvGrpSpPr/>
            <p:nvPr/>
          </p:nvGrpSpPr>
          <p:grpSpPr>
            <a:xfrm>
              <a:off x="2210158" y="1758078"/>
              <a:ext cx="7837277" cy="2161515"/>
              <a:chOff x="4032972" y="2552194"/>
              <a:chExt cx="7837277" cy="2161515"/>
            </a:xfrm>
          </p:grpSpPr>
          <p:pic>
            <p:nvPicPr>
              <p:cNvPr id="80" name="Picture 79">
                <a:extLst>
                  <a:ext uri="{FF2B5EF4-FFF2-40B4-BE49-F238E27FC236}">
                    <a16:creationId xmlns:a16="http://schemas.microsoft.com/office/drawing/2014/main" id="{A86E652A-D15F-4191-8B74-666D66B346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032972" y="2669736"/>
                <a:ext cx="7837277" cy="2043973"/>
              </a:xfrm>
              <a:prstGeom prst="rect">
                <a:avLst/>
              </a:prstGeom>
            </p:spPr>
          </p:pic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71ABEC02-5562-473E-9B42-70B1B4723697}"/>
                  </a:ext>
                </a:extLst>
              </p:cNvPr>
              <p:cNvSpPr/>
              <p:nvPr/>
            </p:nvSpPr>
            <p:spPr>
              <a:xfrm>
                <a:off x="7831358" y="2552194"/>
                <a:ext cx="240504" cy="240504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82" name="Rectangle 632">
                <a:extLst>
                  <a:ext uri="{FF2B5EF4-FFF2-40B4-BE49-F238E27FC236}">
                    <a16:creationId xmlns:a16="http://schemas.microsoft.com/office/drawing/2014/main" id="{7A7DAFB5-390D-4FF1-8BAB-F99B724DA83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242153" y="3741385"/>
                <a:ext cx="1305064" cy="2878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/>
              <a:p>
                <a:pPr algn="ctr" defTabSz="913943"/>
                <a:r>
                  <a:rPr lang="en-US" sz="999" spc="-32" dirty="0">
                    <a:solidFill>
                      <a:srgbClr val="FFFFFF"/>
                    </a:solidFill>
                    <a:latin typeface="EYInterstate-Regular"/>
                  </a:rPr>
                  <a:t>Data models</a:t>
                </a:r>
                <a:endParaRPr lang="en-US" sz="999" dirty="0">
                  <a:solidFill>
                    <a:srgbClr val="FFFFFF"/>
                  </a:solidFill>
                  <a:latin typeface="EYInterstate-Regular"/>
                </a:endParaRPr>
              </a:p>
            </p:txBody>
          </p:sp>
          <p:sp>
            <p:nvSpPr>
              <p:cNvPr id="83" name="Rectangle 632">
                <a:extLst>
                  <a:ext uri="{FF2B5EF4-FFF2-40B4-BE49-F238E27FC236}">
                    <a16:creationId xmlns:a16="http://schemas.microsoft.com/office/drawing/2014/main" id="{0241C865-76D8-4486-90E8-5C20227EA94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8849335" y="3137991"/>
                <a:ext cx="1305064" cy="2878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/>
              <a:p>
                <a:pPr algn="ctr" defTabSz="913943"/>
                <a:r>
                  <a:rPr lang="en-US" sz="999" spc="-32" dirty="0">
                    <a:solidFill>
                      <a:srgbClr val="FFFFFF"/>
                    </a:solidFill>
                    <a:latin typeface="EYInterstate-Regular"/>
                  </a:rPr>
                  <a:t>Procure to pay (P2P)</a:t>
                </a:r>
                <a:endParaRPr lang="en-US" sz="999" dirty="0">
                  <a:solidFill>
                    <a:srgbClr val="FFFFFF"/>
                  </a:solidFill>
                  <a:latin typeface="EYInterstate-Regular"/>
                </a:endParaRPr>
              </a:p>
            </p:txBody>
          </p:sp>
          <p:sp>
            <p:nvSpPr>
              <p:cNvPr id="84" name="Rectangle 632">
                <a:extLst>
                  <a:ext uri="{FF2B5EF4-FFF2-40B4-BE49-F238E27FC236}">
                    <a16:creationId xmlns:a16="http://schemas.microsoft.com/office/drawing/2014/main" id="{389BE131-6457-4DFE-95DB-152363B2F5D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0067710" y="3488709"/>
                <a:ext cx="1305064" cy="2878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/>
              <a:p>
                <a:pPr algn="ctr" defTabSz="913943"/>
                <a:r>
                  <a:rPr lang="en-US" sz="999" spc="-32" dirty="0">
                    <a:solidFill>
                      <a:srgbClr val="FFFFFF"/>
                    </a:solidFill>
                    <a:latin typeface="EYInterstate-Regular"/>
                  </a:rPr>
                  <a:t>Hire to retire (H2R)</a:t>
                </a:r>
                <a:endParaRPr lang="en-US" sz="999" dirty="0">
                  <a:solidFill>
                    <a:srgbClr val="FFFFFF"/>
                  </a:solidFill>
                  <a:latin typeface="EYInterstate-Regular"/>
                </a:endParaRPr>
              </a:p>
            </p:txBody>
          </p:sp>
          <p:sp>
            <p:nvSpPr>
              <p:cNvPr id="85" name="Rectangle 632">
                <a:extLst>
                  <a:ext uri="{FF2B5EF4-FFF2-40B4-BE49-F238E27FC236}">
                    <a16:creationId xmlns:a16="http://schemas.microsoft.com/office/drawing/2014/main" id="{44529D41-9D06-4972-BF6C-D8B84E95C0B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72451" y="3317537"/>
                <a:ext cx="1305064" cy="2878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/>
              <a:p>
                <a:pPr algn="ctr" defTabSz="913943"/>
                <a:r>
                  <a:rPr lang="en-US" sz="999" spc="-32" dirty="0">
                    <a:solidFill>
                      <a:srgbClr val="FFFFFF"/>
                    </a:solidFill>
                    <a:latin typeface="EYInterstate-Regular"/>
                  </a:rPr>
                  <a:t>Order to cash (O2C)</a:t>
                </a:r>
                <a:endParaRPr lang="en-US" sz="999" dirty="0">
                  <a:solidFill>
                    <a:srgbClr val="FFFFFF"/>
                  </a:solidFill>
                  <a:latin typeface="EYInterstate-Regular"/>
                </a:endParaRPr>
              </a:p>
            </p:txBody>
          </p:sp>
          <p:sp>
            <p:nvSpPr>
              <p:cNvPr id="86" name="Rectangle 632">
                <a:extLst>
                  <a:ext uri="{FF2B5EF4-FFF2-40B4-BE49-F238E27FC236}">
                    <a16:creationId xmlns:a16="http://schemas.microsoft.com/office/drawing/2014/main" id="{F1C2476A-BC70-476B-9D02-2842F1F26D7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636634" y="2888955"/>
                <a:ext cx="1305064" cy="2878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/>
              <a:p>
                <a:pPr algn="ctr" defTabSz="913943"/>
                <a:r>
                  <a:rPr lang="en-US" sz="999" spc="-32" dirty="0">
                    <a:solidFill>
                      <a:srgbClr val="FFFFFF"/>
                    </a:solidFill>
                    <a:latin typeface="EYInterstate-Regular"/>
                  </a:rPr>
                  <a:t>Record to report (R2R)</a:t>
                </a:r>
                <a:endParaRPr lang="en-US" sz="999" dirty="0">
                  <a:solidFill>
                    <a:srgbClr val="FFFFFF"/>
                  </a:solidFill>
                  <a:latin typeface="EYInterstate-Regular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DBE8888A-E7DA-489A-B34C-1033F2982C44}"/>
                  </a:ext>
                </a:extLst>
              </p:cNvPr>
              <p:cNvSpPr/>
              <p:nvPr/>
            </p:nvSpPr>
            <p:spPr>
              <a:xfrm>
                <a:off x="5100813" y="3590326"/>
                <a:ext cx="53972" cy="53972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174F6999-0258-4122-8C15-072B1A97D896}"/>
                  </a:ext>
                </a:extLst>
              </p:cNvPr>
              <p:cNvSpPr/>
              <p:nvPr/>
            </p:nvSpPr>
            <p:spPr>
              <a:xfrm>
                <a:off x="10619563" y="3473814"/>
                <a:ext cx="53972" cy="53972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BA5DDA71-2EE1-48F1-8800-2EEDD4407560}"/>
                  </a:ext>
                </a:extLst>
              </p:cNvPr>
              <p:cNvSpPr/>
              <p:nvPr/>
            </p:nvSpPr>
            <p:spPr>
              <a:xfrm>
                <a:off x="6262181" y="3167423"/>
                <a:ext cx="53972" cy="53972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5F8E4881-7C8F-4128-856C-2440D242EA01}"/>
                  </a:ext>
                </a:extLst>
              </p:cNvPr>
              <p:cNvSpPr/>
              <p:nvPr/>
            </p:nvSpPr>
            <p:spPr>
              <a:xfrm>
                <a:off x="9466099" y="3157159"/>
                <a:ext cx="53972" cy="53972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1A47F824-849A-4A25-83D4-F57C3D775CE7}"/>
                  </a:ext>
                </a:extLst>
              </p:cNvPr>
              <p:cNvSpPr/>
              <p:nvPr/>
            </p:nvSpPr>
            <p:spPr>
              <a:xfrm>
                <a:off x="7893279" y="3637750"/>
                <a:ext cx="53972" cy="53972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92" name="Rectangle 632">
                <a:extLst>
                  <a:ext uri="{FF2B5EF4-FFF2-40B4-BE49-F238E27FC236}">
                    <a16:creationId xmlns:a16="http://schemas.microsoft.com/office/drawing/2014/main" id="{C1E061DC-97A5-406F-8F91-EE73F414554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030303" y="3865718"/>
                <a:ext cx="1305064" cy="2878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/>
              <a:p>
                <a:pPr algn="ctr" defTabSz="913943"/>
                <a:r>
                  <a:rPr lang="en-US" sz="999" spc="-32" dirty="0">
                    <a:solidFill>
                      <a:srgbClr val="FFFFFF"/>
                    </a:solidFill>
                    <a:latin typeface="EYInterstate-Regular"/>
                  </a:rPr>
                  <a:t>Data governance</a:t>
                </a:r>
                <a:endParaRPr lang="en-US" sz="999" dirty="0">
                  <a:solidFill>
                    <a:srgbClr val="FFFFFF"/>
                  </a:solidFill>
                  <a:latin typeface="EYInterstate-Regular"/>
                </a:endParaRPr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4740DC8F-71E5-4A45-8417-6825BEBD9223}"/>
                  </a:ext>
                </a:extLst>
              </p:cNvPr>
              <p:cNvSpPr/>
              <p:nvPr/>
            </p:nvSpPr>
            <p:spPr>
              <a:xfrm>
                <a:off x="9516264" y="3776559"/>
                <a:ext cx="53972" cy="53972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94" name="Rectangle 632">
                <a:extLst>
                  <a:ext uri="{FF2B5EF4-FFF2-40B4-BE49-F238E27FC236}">
                    <a16:creationId xmlns:a16="http://schemas.microsoft.com/office/drawing/2014/main" id="{89EDD5F0-A273-4040-B533-0E897FBE566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598294" y="3911289"/>
                <a:ext cx="1305064" cy="2878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/>
              <a:p>
                <a:pPr algn="ctr" defTabSz="913943"/>
                <a:r>
                  <a:rPr lang="en-US" sz="999" spc="-32" dirty="0">
                    <a:solidFill>
                      <a:srgbClr val="FFFFFF"/>
                    </a:solidFill>
                    <a:latin typeface="EYInterstate-Regular"/>
                  </a:rPr>
                  <a:t>Data pipelines</a:t>
                </a:r>
                <a:endParaRPr lang="en-US" sz="999" dirty="0">
                  <a:solidFill>
                    <a:srgbClr val="FFFFFF"/>
                  </a:solidFill>
                  <a:latin typeface="EYInterstate-Regular"/>
                </a:endParaRP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77CCF256-08D0-4A95-88E9-0507F8E9ED7B}"/>
                  </a:ext>
                </a:extLst>
              </p:cNvPr>
              <p:cNvSpPr/>
              <p:nvPr/>
            </p:nvSpPr>
            <p:spPr>
              <a:xfrm>
                <a:off x="6275523" y="3770617"/>
                <a:ext cx="53972" cy="53972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E6FF58D9-8090-494C-95B5-1C50EE804042}"/>
                </a:ext>
              </a:extLst>
            </p:cNvPr>
            <p:cNvGrpSpPr/>
            <p:nvPr/>
          </p:nvGrpSpPr>
          <p:grpSpPr>
            <a:xfrm>
              <a:off x="2067634" y="1633611"/>
              <a:ext cx="8147707" cy="1340112"/>
              <a:chOff x="3694177" y="741419"/>
              <a:chExt cx="8147707" cy="1340112"/>
            </a:xfrm>
          </p:grpSpPr>
          <p:sp>
            <p:nvSpPr>
              <p:cNvPr id="97" name="Freeform 289">
                <a:extLst>
                  <a:ext uri="{FF2B5EF4-FFF2-40B4-BE49-F238E27FC236}">
                    <a16:creationId xmlns:a16="http://schemas.microsoft.com/office/drawing/2014/main" id="{EC4095DE-47A9-4601-80B2-DB9B5206167F}"/>
                  </a:ext>
                </a:extLst>
              </p:cNvPr>
              <p:cNvSpPr/>
              <p:nvPr/>
            </p:nvSpPr>
            <p:spPr>
              <a:xfrm>
                <a:off x="3865438" y="741419"/>
                <a:ext cx="7837277" cy="1211782"/>
              </a:xfrm>
              <a:custGeom>
                <a:avLst/>
                <a:gdLst/>
                <a:ahLst/>
                <a:cxnLst/>
                <a:rect l="0" t="0" r="0" b="0"/>
                <a:pathLst>
                  <a:path w="5893790" h="605433">
                    <a:moveTo>
                      <a:pt x="0" y="577341"/>
                    </a:moveTo>
                    <a:cubicBezTo>
                      <a:pt x="897597" y="205295"/>
                      <a:pt x="1881581" y="0"/>
                      <a:pt x="2913456" y="0"/>
                    </a:cubicBezTo>
                    <a:cubicBezTo>
                      <a:pt x="3971023" y="0"/>
                      <a:pt x="4978285" y="215646"/>
                      <a:pt x="5893790" y="605433"/>
                    </a:cubicBezTo>
                  </a:path>
                </a:pathLst>
              </a:custGeom>
              <a:noFill/>
              <a:ln w="9525" cap="flat" cmpd="sng">
                <a:solidFill>
                  <a:srgbClr val="FFE600"/>
                </a:solidFill>
                <a:prstDash val="dash"/>
                <a:miter lim="508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pic>
            <p:nvPicPr>
              <p:cNvPr id="98" name="Graphic 97" descr="Lock">
                <a:extLst>
                  <a:ext uri="{FF2B5EF4-FFF2-40B4-BE49-F238E27FC236}">
                    <a16:creationId xmlns:a16="http://schemas.microsoft.com/office/drawing/2014/main" id="{A26F3683-AC05-43BA-A2DB-2BC77FA269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1518626" y="1758273"/>
                <a:ext cx="323258" cy="323258"/>
              </a:xfrm>
              <a:prstGeom prst="rect">
                <a:avLst/>
              </a:prstGeom>
            </p:spPr>
          </p:pic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FF7BDBE-48F5-44D3-92D2-F3A10B6C5940}"/>
                  </a:ext>
                </a:extLst>
              </p:cNvPr>
              <p:cNvSpPr/>
              <p:nvPr/>
            </p:nvSpPr>
            <p:spPr>
              <a:xfrm>
                <a:off x="6545262" y="788085"/>
                <a:ext cx="2222528" cy="2460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3943"/>
                <a:r>
                  <a:rPr lang="en-GB" sz="999" dirty="0">
                    <a:solidFill>
                      <a:srgbClr val="FFE600"/>
                    </a:solidFill>
                    <a:latin typeface="EYInterstate Light"/>
                  </a:rPr>
                  <a:t>Trusted data access policy services</a:t>
                </a:r>
              </a:p>
            </p:txBody>
          </p:sp>
          <p:pic>
            <p:nvPicPr>
              <p:cNvPr id="100" name="Graphic 99" descr="Lock">
                <a:extLst>
                  <a:ext uri="{FF2B5EF4-FFF2-40B4-BE49-F238E27FC236}">
                    <a16:creationId xmlns:a16="http://schemas.microsoft.com/office/drawing/2014/main" id="{6BA9D269-4C80-44AD-BE2E-1249AA7D12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694177" y="1750921"/>
                <a:ext cx="323258" cy="323258"/>
              </a:xfrm>
              <a:prstGeom prst="rect">
                <a:avLst/>
              </a:prstGeom>
            </p:spPr>
          </p:pic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6E51EDB1-A135-4D8F-96E5-B10C403FF3D6}"/>
                </a:ext>
              </a:extLst>
            </p:cNvPr>
            <p:cNvGrpSpPr/>
            <p:nvPr/>
          </p:nvGrpSpPr>
          <p:grpSpPr>
            <a:xfrm>
              <a:off x="3183434" y="3598041"/>
              <a:ext cx="5890722" cy="915088"/>
              <a:chOff x="5008856" y="4392659"/>
              <a:chExt cx="5893790" cy="915565"/>
            </a:xfrm>
          </p:grpSpPr>
          <p:sp>
            <p:nvSpPr>
              <p:cNvPr id="102" name="Freeform 289">
                <a:extLst>
                  <a:ext uri="{FF2B5EF4-FFF2-40B4-BE49-F238E27FC236}">
                    <a16:creationId xmlns:a16="http://schemas.microsoft.com/office/drawing/2014/main" id="{CCC551D8-8470-488C-B329-1ECE3DCEB608}"/>
                  </a:ext>
                </a:extLst>
              </p:cNvPr>
              <p:cNvSpPr/>
              <p:nvPr/>
            </p:nvSpPr>
            <p:spPr>
              <a:xfrm>
                <a:off x="5008856" y="4463294"/>
                <a:ext cx="5893790" cy="605433"/>
              </a:xfrm>
              <a:custGeom>
                <a:avLst/>
                <a:gdLst/>
                <a:ahLst/>
                <a:cxnLst/>
                <a:rect l="0" t="0" r="0" b="0"/>
                <a:pathLst>
                  <a:path w="5893790" h="605433">
                    <a:moveTo>
                      <a:pt x="0" y="577341"/>
                    </a:moveTo>
                    <a:cubicBezTo>
                      <a:pt x="897597" y="205295"/>
                      <a:pt x="1881581" y="0"/>
                      <a:pt x="2913456" y="0"/>
                    </a:cubicBezTo>
                    <a:cubicBezTo>
                      <a:pt x="3971023" y="0"/>
                      <a:pt x="4978285" y="215646"/>
                      <a:pt x="5893790" y="605433"/>
                    </a:cubicBezTo>
                  </a:path>
                </a:pathLst>
              </a:custGeom>
              <a:noFill/>
              <a:ln w="12700" cap="flat" cmpd="sng">
                <a:solidFill>
                  <a:srgbClr val="FFE600"/>
                </a:solidFill>
                <a:miter lim="508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6A81C8E7-C5CD-4049-B7E2-BCD9B33A8FC6}"/>
                  </a:ext>
                </a:extLst>
              </p:cNvPr>
              <p:cNvSpPr/>
              <p:nvPr/>
            </p:nvSpPr>
            <p:spPr>
              <a:xfrm>
                <a:off x="6802835" y="4392659"/>
                <a:ext cx="2331231" cy="178318"/>
              </a:xfrm>
              <a:custGeom>
                <a:avLst/>
                <a:gdLst>
                  <a:gd name="connsiteX0" fmla="*/ 1079423 w 2119301"/>
                  <a:gd name="connsiteY0" fmla="*/ 86 h 147370"/>
                  <a:gd name="connsiteX1" fmla="*/ 1799481 w 2119301"/>
                  <a:gd name="connsiteY1" fmla="*/ 37622 h 147370"/>
                  <a:gd name="connsiteX2" fmla="*/ 2119301 w 2119301"/>
                  <a:gd name="connsiteY2" fmla="*/ 77951 h 147370"/>
                  <a:gd name="connsiteX3" fmla="*/ 2119301 w 2119301"/>
                  <a:gd name="connsiteY3" fmla="*/ 147370 h 147370"/>
                  <a:gd name="connsiteX4" fmla="*/ 1799481 w 2119301"/>
                  <a:gd name="connsiteY4" fmla="*/ 107041 h 147370"/>
                  <a:gd name="connsiteX5" fmla="*/ 1079423 w 2119301"/>
                  <a:gd name="connsiteY5" fmla="*/ 69505 h 147370"/>
                  <a:gd name="connsiteX6" fmla="*/ 4170 w 2119301"/>
                  <a:gd name="connsiteY6" fmla="*/ 141245 h 147370"/>
                  <a:gd name="connsiteX7" fmla="*/ 0 w 2119301"/>
                  <a:gd name="connsiteY7" fmla="*/ 141948 h 147370"/>
                  <a:gd name="connsiteX8" fmla="*/ 0 w 2119301"/>
                  <a:gd name="connsiteY8" fmla="*/ 72529 h 147370"/>
                  <a:gd name="connsiteX9" fmla="*/ 4170 w 2119301"/>
                  <a:gd name="connsiteY9" fmla="*/ 71826 h 147370"/>
                  <a:gd name="connsiteX10" fmla="*/ 1079423 w 2119301"/>
                  <a:gd name="connsiteY10" fmla="*/ 86 h 147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19301" h="147370">
                    <a:moveTo>
                      <a:pt x="1079423" y="86"/>
                    </a:moveTo>
                    <a:cubicBezTo>
                      <a:pt x="1321107" y="1226"/>
                      <a:pt x="1562522" y="13745"/>
                      <a:pt x="1799481" y="37622"/>
                    </a:cubicBezTo>
                    <a:lnTo>
                      <a:pt x="2119301" y="77951"/>
                    </a:lnTo>
                    <a:lnTo>
                      <a:pt x="2119301" y="147370"/>
                    </a:lnTo>
                    <a:lnTo>
                      <a:pt x="1799481" y="107041"/>
                    </a:lnTo>
                    <a:cubicBezTo>
                      <a:pt x="1562522" y="83164"/>
                      <a:pt x="1321107" y="70645"/>
                      <a:pt x="1079423" y="69505"/>
                    </a:cubicBezTo>
                    <a:cubicBezTo>
                      <a:pt x="716898" y="67794"/>
                      <a:pt x="353769" y="91685"/>
                      <a:pt x="4170" y="141245"/>
                    </a:cubicBezTo>
                    <a:lnTo>
                      <a:pt x="0" y="141948"/>
                    </a:lnTo>
                    <a:lnTo>
                      <a:pt x="0" y="72529"/>
                    </a:lnTo>
                    <a:lnTo>
                      <a:pt x="4170" y="71826"/>
                    </a:lnTo>
                    <a:cubicBezTo>
                      <a:pt x="353768" y="22267"/>
                      <a:pt x="716897" y="-1625"/>
                      <a:pt x="1079423" y="86"/>
                    </a:cubicBezTo>
                    <a:close/>
                  </a:path>
                </a:pathLst>
              </a:custGeom>
              <a:solidFill>
                <a:srgbClr val="131B2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104" name="Freeform 289">
                <a:extLst>
                  <a:ext uri="{FF2B5EF4-FFF2-40B4-BE49-F238E27FC236}">
                    <a16:creationId xmlns:a16="http://schemas.microsoft.com/office/drawing/2014/main" id="{1D04474C-475F-4D0E-B7D5-87B8034F1B9B}"/>
                  </a:ext>
                </a:extLst>
              </p:cNvPr>
              <p:cNvSpPr/>
              <p:nvPr/>
            </p:nvSpPr>
            <p:spPr>
              <a:xfrm>
                <a:off x="5008856" y="4583042"/>
                <a:ext cx="5893790" cy="605433"/>
              </a:xfrm>
              <a:custGeom>
                <a:avLst/>
                <a:gdLst/>
                <a:ahLst/>
                <a:cxnLst/>
                <a:rect l="0" t="0" r="0" b="0"/>
                <a:pathLst>
                  <a:path w="5893790" h="605433">
                    <a:moveTo>
                      <a:pt x="0" y="577341"/>
                    </a:moveTo>
                    <a:cubicBezTo>
                      <a:pt x="897597" y="205295"/>
                      <a:pt x="1881581" y="0"/>
                      <a:pt x="2913456" y="0"/>
                    </a:cubicBezTo>
                    <a:cubicBezTo>
                      <a:pt x="3971023" y="0"/>
                      <a:pt x="4978285" y="215646"/>
                      <a:pt x="5893790" y="605433"/>
                    </a:cubicBezTo>
                  </a:path>
                </a:pathLst>
              </a:custGeom>
              <a:noFill/>
              <a:ln w="12700" cap="flat" cmpd="sng">
                <a:solidFill>
                  <a:srgbClr val="FFE600"/>
                </a:solidFill>
                <a:miter lim="508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05" name="Freeform 289">
                <a:extLst>
                  <a:ext uri="{FF2B5EF4-FFF2-40B4-BE49-F238E27FC236}">
                    <a16:creationId xmlns:a16="http://schemas.microsoft.com/office/drawing/2014/main" id="{294A1310-F569-471C-91C5-744B4F19F0A5}"/>
                  </a:ext>
                </a:extLst>
              </p:cNvPr>
              <p:cNvSpPr/>
              <p:nvPr/>
            </p:nvSpPr>
            <p:spPr>
              <a:xfrm>
                <a:off x="5008856" y="4702791"/>
                <a:ext cx="5893790" cy="605433"/>
              </a:xfrm>
              <a:custGeom>
                <a:avLst/>
                <a:gdLst/>
                <a:ahLst/>
                <a:cxnLst/>
                <a:rect l="0" t="0" r="0" b="0"/>
                <a:pathLst>
                  <a:path w="5893790" h="605433">
                    <a:moveTo>
                      <a:pt x="0" y="577341"/>
                    </a:moveTo>
                    <a:cubicBezTo>
                      <a:pt x="897597" y="205295"/>
                      <a:pt x="1881581" y="0"/>
                      <a:pt x="2913456" y="0"/>
                    </a:cubicBezTo>
                    <a:cubicBezTo>
                      <a:pt x="3971023" y="0"/>
                      <a:pt x="4978285" y="215646"/>
                      <a:pt x="5893790" y="605433"/>
                    </a:cubicBezTo>
                  </a:path>
                </a:pathLst>
              </a:custGeom>
              <a:noFill/>
              <a:ln w="12700" cap="flat" cmpd="sng">
                <a:solidFill>
                  <a:srgbClr val="FFE600"/>
                </a:solidFill>
                <a:miter lim="508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06" name="Freeform 289">
                <a:extLst>
                  <a:ext uri="{FF2B5EF4-FFF2-40B4-BE49-F238E27FC236}">
                    <a16:creationId xmlns:a16="http://schemas.microsoft.com/office/drawing/2014/main" id="{FBAC5F17-5E41-4261-BF40-8BE450558DF6}"/>
                  </a:ext>
                </a:extLst>
              </p:cNvPr>
              <p:cNvSpPr/>
              <p:nvPr/>
            </p:nvSpPr>
            <p:spPr>
              <a:xfrm>
                <a:off x="5008856" y="4662874"/>
                <a:ext cx="5893790" cy="605433"/>
              </a:xfrm>
              <a:custGeom>
                <a:avLst/>
                <a:gdLst/>
                <a:ahLst/>
                <a:cxnLst/>
                <a:rect l="0" t="0" r="0" b="0"/>
                <a:pathLst>
                  <a:path w="5893790" h="605433">
                    <a:moveTo>
                      <a:pt x="0" y="577341"/>
                    </a:moveTo>
                    <a:cubicBezTo>
                      <a:pt x="897597" y="205295"/>
                      <a:pt x="1881581" y="0"/>
                      <a:pt x="2913456" y="0"/>
                    </a:cubicBezTo>
                    <a:cubicBezTo>
                      <a:pt x="3971023" y="0"/>
                      <a:pt x="4978285" y="215646"/>
                      <a:pt x="5893790" y="605433"/>
                    </a:cubicBezTo>
                  </a:path>
                </a:pathLst>
              </a:custGeom>
              <a:noFill/>
              <a:ln w="12700" cap="flat" cmpd="sng">
                <a:solidFill>
                  <a:srgbClr val="FFE600"/>
                </a:solidFill>
                <a:miter lim="508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07" name="Freeform 289">
                <a:extLst>
                  <a:ext uri="{FF2B5EF4-FFF2-40B4-BE49-F238E27FC236}">
                    <a16:creationId xmlns:a16="http://schemas.microsoft.com/office/drawing/2014/main" id="{A4F258FB-9E7A-499C-A928-B1B622EB144B}"/>
                  </a:ext>
                </a:extLst>
              </p:cNvPr>
              <p:cNvSpPr/>
              <p:nvPr/>
            </p:nvSpPr>
            <p:spPr>
              <a:xfrm>
                <a:off x="5008856" y="4622958"/>
                <a:ext cx="5893790" cy="605433"/>
              </a:xfrm>
              <a:custGeom>
                <a:avLst/>
                <a:gdLst/>
                <a:ahLst/>
                <a:cxnLst/>
                <a:rect l="0" t="0" r="0" b="0"/>
                <a:pathLst>
                  <a:path w="5893790" h="605433">
                    <a:moveTo>
                      <a:pt x="0" y="577341"/>
                    </a:moveTo>
                    <a:cubicBezTo>
                      <a:pt x="897597" y="205295"/>
                      <a:pt x="1881581" y="0"/>
                      <a:pt x="2913456" y="0"/>
                    </a:cubicBezTo>
                    <a:cubicBezTo>
                      <a:pt x="3971023" y="0"/>
                      <a:pt x="4978285" y="215646"/>
                      <a:pt x="5893790" y="605433"/>
                    </a:cubicBezTo>
                  </a:path>
                </a:pathLst>
              </a:custGeom>
              <a:noFill/>
              <a:ln w="12700" cap="flat" cmpd="sng">
                <a:solidFill>
                  <a:srgbClr val="FFE600"/>
                </a:solidFill>
                <a:miter lim="508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08" name="Freeform 289">
                <a:extLst>
                  <a:ext uri="{FF2B5EF4-FFF2-40B4-BE49-F238E27FC236}">
                    <a16:creationId xmlns:a16="http://schemas.microsoft.com/office/drawing/2014/main" id="{89B7030F-8572-4933-BFAE-569FD4084B2F}"/>
                  </a:ext>
                </a:extLst>
              </p:cNvPr>
              <p:cNvSpPr/>
              <p:nvPr/>
            </p:nvSpPr>
            <p:spPr>
              <a:xfrm>
                <a:off x="5008856" y="4543126"/>
                <a:ext cx="5893790" cy="605433"/>
              </a:xfrm>
              <a:custGeom>
                <a:avLst/>
                <a:gdLst/>
                <a:ahLst/>
                <a:cxnLst/>
                <a:rect l="0" t="0" r="0" b="0"/>
                <a:pathLst>
                  <a:path w="5893790" h="605433">
                    <a:moveTo>
                      <a:pt x="0" y="577341"/>
                    </a:moveTo>
                    <a:cubicBezTo>
                      <a:pt x="897597" y="205295"/>
                      <a:pt x="1881581" y="0"/>
                      <a:pt x="2913456" y="0"/>
                    </a:cubicBezTo>
                    <a:cubicBezTo>
                      <a:pt x="3971023" y="0"/>
                      <a:pt x="4978285" y="215646"/>
                      <a:pt x="5893790" y="605433"/>
                    </a:cubicBezTo>
                  </a:path>
                </a:pathLst>
              </a:custGeom>
              <a:noFill/>
              <a:ln w="12700" cap="flat" cmpd="sng">
                <a:solidFill>
                  <a:srgbClr val="FFE600"/>
                </a:solidFill>
                <a:miter lim="508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09" name="Freeform 289">
                <a:extLst>
                  <a:ext uri="{FF2B5EF4-FFF2-40B4-BE49-F238E27FC236}">
                    <a16:creationId xmlns:a16="http://schemas.microsoft.com/office/drawing/2014/main" id="{021E2647-331B-49E7-B114-51B7B335DACB}"/>
                  </a:ext>
                </a:extLst>
              </p:cNvPr>
              <p:cNvSpPr/>
              <p:nvPr/>
            </p:nvSpPr>
            <p:spPr>
              <a:xfrm>
                <a:off x="5008856" y="4503210"/>
                <a:ext cx="5893790" cy="605433"/>
              </a:xfrm>
              <a:custGeom>
                <a:avLst/>
                <a:gdLst/>
                <a:ahLst/>
                <a:cxnLst/>
                <a:rect l="0" t="0" r="0" b="0"/>
                <a:pathLst>
                  <a:path w="5893790" h="605433">
                    <a:moveTo>
                      <a:pt x="0" y="577341"/>
                    </a:moveTo>
                    <a:cubicBezTo>
                      <a:pt x="897597" y="205295"/>
                      <a:pt x="1881581" y="0"/>
                      <a:pt x="2913456" y="0"/>
                    </a:cubicBezTo>
                    <a:cubicBezTo>
                      <a:pt x="3971023" y="0"/>
                      <a:pt x="4978285" y="215646"/>
                      <a:pt x="5893790" y="605433"/>
                    </a:cubicBezTo>
                  </a:path>
                </a:pathLst>
              </a:custGeom>
              <a:noFill/>
              <a:ln w="12700" cap="flat" cmpd="sng">
                <a:solidFill>
                  <a:srgbClr val="FFE600"/>
                </a:solidFill>
                <a:miter lim="508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0C57F52-3519-4FB3-B188-CBB99196744B}"/>
                  </a:ext>
                </a:extLst>
              </p:cNvPr>
              <p:cNvSpPr txBox="1"/>
              <p:nvPr/>
            </p:nvSpPr>
            <p:spPr>
              <a:xfrm>
                <a:off x="6394217" y="4500114"/>
                <a:ext cx="3123069" cy="612350"/>
              </a:xfrm>
              <a:prstGeom prst="rect">
                <a:avLst/>
              </a:prstGeom>
              <a:noFill/>
            </p:spPr>
            <p:txBody>
              <a:bodyPr spcFirstLastPara="1" wrap="square" lIns="0" tIns="36557" rIns="0" bIns="0" numCol="1" rtlCol="0">
                <a:prstTxWarp prst="textArchUp">
                  <a:avLst/>
                </a:prstTxWarp>
                <a:spAutoFit/>
              </a:bodyPr>
              <a:lstStyle/>
              <a:p>
                <a:pPr algn="ctr" defTabSz="913943">
                  <a:lnSpc>
                    <a:spcPct val="85000"/>
                  </a:lnSpc>
                  <a:spcAft>
                    <a:spcPts val="600"/>
                  </a:spcAft>
                  <a:buClr>
                    <a:srgbClr val="27ACAA"/>
                  </a:buClr>
                  <a:buSzPct val="70000"/>
                </a:pPr>
                <a:r>
                  <a:rPr lang="en-GB" sz="1199" b="1" dirty="0">
                    <a:solidFill>
                      <a:prstClr val="white"/>
                    </a:solidFill>
                    <a:latin typeface="EYInterstate Light"/>
                  </a:rPr>
                  <a:t>Trust classification on ingestion</a:t>
                </a:r>
                <a:endParaRPr lang="en-US" sz="1199" b="1" dirty="0">
                  <a:solidFill>
                    <a:prstClr val="white"/>
                  </a:solidFill>
                  <a:latin typeface="EYInterstate Light"/>
                </a:endParaRP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1F18AA67-FAFC-4F23-8F57-8C0FEE1A0495}"/>
                </a:ext>
              </a:extLst>
            </p:cNvPr>
            <p:cNvGrpSpPr/>
            <p:nvPr/>
          </p:nvGrpSpPr>
          <p:grpSpPr>
            <a:xfrm>
              <a:off x="3137763" y="4006456"/>
              <a:ext cx="5982067" cy="1199530"/>
              <a:chOff x="4963160" y="4801287"/>
              <a:chExt cx="5985183" cy="1200155"/>
            </a:xfrm>
          </p:grpSpPr>
          <p:sp>
            <p:nvSpPr>
              <p:cNvPr id="112" name="Isosceles Triangle 111">
                <a:extLst>
                  <a:ext uri="{FF2B5EF4-FFF2-40B4-BE49-F238E27FC236}">
                    <a16:creationId xmlns:a16="http://schemas.microsoft.com/office/drawing/2014/main" id="{237B2F30-C444-4D0E-B7E8-8DADCE00920B}"/>
                  </a:ext>
                </a:extLst>
              </p:cNvPr>
              <p:cNvSpPr/>
              <p:nvPr/>
            </p:nvSpPr>
            <p:spPr>
              <a:xfrm>
                <a:off x="5355864" y="5173096"/>
                <a:ext cx="254690" cy="103165"/>
              </a:xfrm>
              <a:prstGeom prst="triangle">
                <a:avLst/>
              </a:prstGeom>
              <a:solidFill>
                <a:schemeClr val="tx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113" name="Isosceles Triangle 112">
                <a:extLst>
                  <a:ext uri="{FF2B5EF4-FFF2-40B4-BE49-F238E27FC236}">
                    <a16:creationId xmlns:a16="http://schemas.microsoft.com/office/drawing/2014/main" id="{6A01EA35-67AD-41F3-B502-4D13E2F4DDE9}"/>
                  </a:ext>
                </a:extLst>
              </p:cNvPr>
              <p:cNvSpPr/>
              <p:nvPr/>
            </p:nvSpPr>
            <p:spPr>
              <a:xfrm>
                <a:off x="10300949" y="5173096"/>
                <a:ext cx="254690" cy="103165"/>
              </a:xfrm>
              <a:prstGeom prst="triangle">
                <a:avLst/>
              </a:prstGeom>
              <a:solidFill>
                <a:schemeClr val="tx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1BF83A21-E260-4CBB-9E08-28FE692726C2}"/>
                  </a:ext>
                </a:extLst>
              </p:cNvPr>
              <p:cNvSpPr/>
              <p:nvPr/>
            </p:nvSpPr>
            <p:spPr>
              <a:xfrm>
                <a:off x="8652588" y="4801287"/>
                <a:ext cx="254690" cy="103165"/>
              </a:xfrm>
              <a:prstGeom prst="triangle">
                <a:avLst/>
              </a:prstGeom>
              <a:solidFill>
                <a:schemeClr val="tx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sp>
            <p:nvSpPr>
              <p:cNvPr id="115" name="Isosceles Triangle 114">
                <a:extLst>
                  <a:ext uri="{FF2B5EF4-FFF2-40B4-BE49-F238E27FC236}">
                    <a16:creationId xmlns:a16="http://schemas.microsoft.com/office/drawing/2014/main" id="{2D8E8824-30D4-41A8-9BA3-918FEFC4DFAE}"/>
                  </a:ext>
                </a:extLst>
              </p:cNvPr>
              <p:cNvSpPr/>
              <p:nvPr/>
            </p:nvSpPr>
            <p:spPr>
              <a:xfrm>
                <a:off x="7004226" y="4801287"/>
                <a:ext cx="254690" cy="103165"/>
              </a:xfrm>
              <a:prstGeom prst="triangle">
                <a:avLst/>
              </a:prstGeom>
              <a:solidFill>
                <a:schemeClr val="tx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913943"/>
                <a:endParaRPr lang="en-IN" sz="1199" dirty="0">
                  <a:solidFill>
                    <a:srgbClr val="131B28"/>
                  </a:solidFill>
                  <a:latin typeface="EYInterstate Light"/>
                </a:endParaRPr>
              </a:p>
            </p:txBody>
          </p: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E801ACD5-A1D1-4D40-8A4A-B87DAF489665}"/>
                  </a:ext>
                </a:extLst>
              </p:cNvPr>
              <p:cNvGrpSpPr/>
              <p:nvPr/>
            </p:nvGrpSpPr>
            <p:grpSpPr>
              <a:xfrm>
                <a:off x="4963160" y="5341179"/>
                <a:ext cx="1040098" cy="660263"/>
                <a:chOff x="4963160" y="5377755"/>
                <a:chExt cx="1040098" cy="660263"/>
              </a:xfrm>
            </p:grpSpPr>
            <p:sp>
              <p:nvSpPr>
                <p:cNvPr id="129" name="Rectangle 621">
                  <a:extLst>
                    <a:ext uri="{FF2B5EF4-FFF2-40B4-BE49-F238E27FC236}">
                      <a16:creationId xmlns:a16="http://schemas.microsoft.com/office/drawing/2014/main" id="{78B46C29-48F0-4B92-B6CA-ABD9A0C4B21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963160" y="5894018"/>
                  <a:ext cx="1040098" cy="144000"/>
                </a:xfrm>
                <a:prstGeom prst="rect">
                  <a:avLst/>
                </a:prstGeom>
              </p:spPr>
              <p:txBody>
                <a:bodyPr wrap="square" lIns="0" tIns="0" rIns="0" bIns="0">
                  <a:noAutofit/>
                </a:bodyPr>
                <a:lstStyle/>
                <a:p>
                  <a:pPr algn="ctr" defTabSz="913943"/>
                  <a:r>
                    <a:rPr lang="en-US" sz="999" spc="-21" dirty="0">
                      <a:solidFill>
                        <a:prstClr val="white"/>
                      </a:solidFill>
                      <a:latin typeface="EYInterstate-Bold"/>
                    </a:rPr>
                    <a:t>Third-party data</a:t>
                  </a:r>
                  <a:endParaRPr lang="en-US" sz="999" dirty="0">
                    <a:solidFill>
                      <a:prstClr val="white"/>
                    </a:solidFill>
                    <a:latin typeface="EYInterstate-Bold"/>
                  </a:endParaRPr>
                </a:p>
              </p:txBody>
            </p:sp>
            <p:pic>
              <p:nvPicPr>
                <p:cNvPr id="130" name="Picture 129">
                  <a:extLst>
                    <a:ext uri="{FF2B5EF4-FFF2-40B4-BE49-F238E27FC236}">
                      <a16:creationId xmlns:a16="http://schemas.microsoft.com/office/drawing/2014/main" id="{8483181A-DA85-448D-BF25-1E9ED6CE9A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5272398" y="5384249"/>
                  <a:ext cx="421622" cy="421622"/>
                </a:xfrm>
                <a:prstGeom prst="ellipse">
                  <a:avLst/>
                </a:prstGeom>
              </p:spPr>
            </p:pic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32B33F9E-792A-400C-8F09-FA51607C01E5}"/>
                    </a:ext>
                  </a:extLst>
                </p:cNvPr>
                <p:cNvSpPr/>
                <p:nvPr/>
              </p:nvSpPr>
              <p:spPr>
                <a:xfrm>
                  <a:off x="5265904" y="5377755"/>
                  <a:ext cx="434610" cy="434610"/>
                </a:xfrm>
                <a:prstGeom prst="ellipse">
                  <a:avLst/>
                </a:prstGeom>
                <a:noFill/>
                <a:ln w="9525">
                  <a:solidFill>
                    <a:srgbClr val="F6F6FA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 defTabSz="913943"/>
                  <a:endParaRPr lang="en-IN" sz="1199" dirty="0">
                    <a:solidFill>
                      <a:srgbClr val="131B28"/>
                    </a:solidFill>
                    <a:latin typeface="EYInterstate Light"/>
                  </a:endParaRPr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62B61BE9-6C19-4A4B-9BE3-DA57236AAD15}"/>
                  </a:ext>
                </a:extLst>
              </p:cNvPr>
              <p:cNvGrpSpPr/>
              <p:nvPr/>
            </p:nvGrpSpPr>
            <p:grpSpPr>
              <a:xfrm>
                <a:off x="9908245" y="5336824"/>
                <a:ext cx="1040098" cy="664618"/>
                <a:chOff x="9908245" y="5373400"/>
                <a:chExt cx="1040098" cy="664618"/>
              </a:xfrm>
            </p:grpSpPr>
            <p:sp>
              <p:nvSpPr>
                <p:cNvPr id="126" name="Rectangle 621">
                  <a:extLst>
                    <a:ext uri="{FF2B5EF4-FFF2-40B4-BE49-F238E27FC236}">
                      <a16:creationId xmlns:a16="http://schemas.microsoft.com/office/drawing/2014/main" id="{E518564A-F812-49C5-91AD-E0013E0DE3B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9908245" y="5894018"/>
                  <a:ext cx="1040098" cy="144000"/>
                </a:xfrm>
                <a:prstGeom prst="rect">
                  <a:avLst/>
                </a:prstGeom>
              </p:spPr>
              <p:txBody>
                <a:bodyPr wrap="square" lIns="0" tIns="0" rIns="0" bIns="0">
                  <a:noAutofit/>
                </a:bodyPr>
                <a:lstStyle/>
                <a:p>
                  <a:pPr algn="ctr" defTabSz="913943"/>
                  <a:r>
                    <a:rPr lang="en-US" sz="999" spc="-21" dirty="0">
                      <a:solidFill>
                        <a:prstClr val="white"/>
                      </a:solidFill>
                      <a:latin typeface="EYInterstate-Bold"/>
                    </a:rPr>
                    <a:t>EY data</a:t>
                  </a:r>
                  <a:endParaRPr lang="en-US" sz="999" dirty="0">
                    <a:solidFill>
                      <a:prstClr val="white"/>
                    </a:solidFill>
                    <a:latin typeface="EYInterstate-Bold"/>
                  </a:endParaRPr>
                </a:p>
              </p:txBody>
            </p:sp>
            <p:pic>
              <p:nvPicPr>
                <p:cNvPr id="127" name="Picture 126">
                  <a:extLst>
                    <a:ext uri="{FF2B5EF4-FFF2-40B4-BE49-F238E27FC236}">
                      <a16:creationId xmlns:a16="http://schemas.microsoft.com/office/drawing/2014/main" id="{8A1C7168-E2E7-4B90-A868-B30FF368101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10217484" y="5373400"/>
                  <a:ext cx="421622" cy="421622"/>
                </a:xfrm>
                <a:prstGeom prst="ellipse">
                  <a:avLst/>
                </a:prstGeom>
              </p:spPr>
            </p:pic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81BF09E5-7137-4878-A9C3-73F2A51808FE}"/>
                    </a:ext>
                  </a:extLst>
                </p:cNvPr>
                <p:cNvSpPr/>
                <p:nvPr/>
              </p:nvSpPr>
              <p:spPr>
                <a:xfrm>
                  <a:off x="10217484" y="5377755"/>
                  <a:ext cx="434610" cy="434610"/>
                </a:xfrm>
                <a:prstGeom prst="ellipse">
                  <a:avLst/>
                </a:prstGeom>
                <a:noFill/>
                <a:ln w="9525">
                  <a:solidFill>
                    <a:srgbClr val="F6F6FA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 defTabSz="913943"/>
                  <a:endParaRPr lang="en-IN" sz="1199" dirty="0">
                    <a:solidFill>
                      <a:srgbClr val="131B28"/>
                    </a:solidFill>
                    <a:latin typeface="EYInterstate Light"/>
                  </a:endParaRPr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B6416001-6510-40EF-9466-C9C30AAA1850}"/>
                  </a:ext>
                </a:extLst>
              </p:cNvPr>
              <p:cNvGrpSpPr/>
              <p:nvPr/>
            </p:nvGrpSpPr>
            <p:grpSpPr>
              <a:xfrm>
                <a:off x="8266824" y="4975536"/>
                <a:ext cx="1040098" cy="646920"/>
                <a:chOff x="8259884" y="5012112"/>
                <a:chExt cx="1040098" cy="646920"/>
              </a:xfrm>
            </p:grpSpPr>
            <p:sp>
              <p:nvSpPr>
                <p:cNvPr id="123" name="Rectangle 621">
                  <a:extLst>
                    <a:ext uri="{FF2B5EF4-FFF2-40B4-BE49-F238E27FC236}">
                      <a16:creationId xmlns:a16="http://schemas.microsoft.com/office/drawing/2014/main" id="{86F2C8D5-D36A-42C8-BF97-176FC46A332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8259884" y="5515032"/>
                  <a:ext cx="1040098" cy="144000"/>
                </a:xfrm>
                <a:prstGeom prst="rect">
                  <a:avLst/>
                </a:prstGeom>
              </p:spPr>
              <p:txBody>
                <a:bodyPr wrap="square" lIns="0" tIns="0" rIns="0" bIns="0">
                  <a:noAutofit/>
                </a:bodyPr>
                <a:lstStyle/>
                <a:p>
                  <a:pPr algn="ctr" defTabSz="913943"/>
                  <a:r>
                    <a:rPr lang="en-US" sz="999" spc="-21" dirty="0">
                      <a:solidFill>
                        <a:prstClr val="white"/>
                      </a:solidFill>
                      <a:latin typeface="EYInterstate-Bold"/>
                    </a:rPr>
                    <a:t>Client data</a:t>
                  </a:r>
                  <a:endParaRPr lang="en-US" sz="999" dirty="0">
                    <a:solidFill>
                      <a:prstClr val="white"/>
                    </a:solidFill>
                    <a:latin typeface="EYInterstate-Bold"/>
                  </a:endParaRPr>
                </a:p>
              </p:txBody>
            </p:sp>
            <p:pic>
              <p:nvPicPr>
                <p:cNvPr id="124" name="Picture 123">
                  <a:extLst>
                    <a:ext uri="{FF2B5EF4-FFF2-40B4-BE49-F238E27FC236}">
                      <a16:creationId xmlns:a16="http://schemas.microsoft.com/office/drawing/2014/main" id="{A5D8D001-F2EA-48C4-8347-BA8A84C394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8590671" y="5015961"/>
                  <a:ext cx="378526" cy="378526"/>
                </a:xfrm>
                <a:prstGeom prst="ellipse">
                  <a:avLst/>
                </a:prstGeom>
              </p:spPr>
            </p:pic>
            <p:sp>
              <p:nvSpPr>
                <p:cNvPr id="125" name="Oval 124">
                  <a:extLst>
                    <a:ext uri="{FF2B5EF4-FFF2-40B4-BE49-F238E27FC236}">
                      <a16:creationId xmlns:a16="http://schemas.microsoft.com/office/drawing/2014/main" id="{2E5BE809-8A6C-44AC-8472-AFD412D9A8AF}"/>
                    </a:ext>
                  </a:extLst>
                </p:cNvPr>
                <p:cNvSpPr/>
                <p:nvPr/>
              </p:nvSpPr>
              <p:spPr>
                <a:xfrm>
                  <a:off x="8562628" y="5012112"/>
                  <a:ext cx="434610" cy="434610"/>
                </a:xfrm>
                <a:prstGeom prst="ellipse">
                  <a:avLst/>
                </a:prstGeom>
                <a:noFill/>
                <a:ln w="9525">
                  <a:solidFill>
                    <a:srgbClr val="F6F6FA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 defTabSz="913943"/>
                  <a:endParaRPr lang="en-IN" sz="1199" dirty="0">
                    <a:solidFill>
                      <a:srgbClr val="131B28"/>
                    </a:solidFill>
                    <a:latin typeface="EYInterstate Light"/>
                  </a:endParaRPr>
                </a:p>
              </p:txBody>
            </p: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EDECB619-F4DA-4A4C-829B-78F9007AD92E}"/>
                  </a:ext>
                </a:extLst>
              </p:cNvPr>
              <p:cNvGrpSpPr/>
              <p:nvPr/>
            </p:nvGrpSpPr>
            <p:grpSpPr>
              <a:xfrm>
                <a:off x="6611522" y="4957837"/>
                <a:ext cx="1040098" cy="664618"/>
                <a:chOff x="6611522" y="4994413"/>
                <a:chExt cx="1040098" cy="664618"/>
              </a:xfrm>
            </p:grpSpPr>
            <p:sp>
              <p:nvSpPr>
                <p:cNvPr id="120" name="Rectangle 621">
                  <a:extLst>
                    <a:ext uri="{FF2B5EF4-FFF2-40B4-BE49-F238E27FC236}">
                      <a16:creationId xmlns:a16="http://schemas.microsoft.com/office/drawing/2014/main" id="{2D00B230-F6F9-47EA-8AC4-E8176A7802AE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611522" y="5515031"/>
                  <a:ext cx="1040098" cy="144000"/>
                </a:xfrm>
                <a:prstGeom prst="rect">
                  <a:avLst/>
                </a:prstGeom>
              </p:spPr>
              <p:txBody>
                <a:bodyPr wrap="square" lIns="0" tIns="0" rIns="0" bIns="0">
                  <a:noAutofit/>
                </a:bodyPr>
                <a:lstStyle/>
                <a:p>
                  <a:pPr algn="ctr" defTabSz="913943"/>
                  <a:r>
                    <a:rPr lang="en-US" sz="999" spc="-21" dirty="0">
                      <a:solidFill>
                        <a:prstClr val="white"/>
                      </a:solidFill>
                      <a:latin typeface="EYInterstate-Bold"/>
                    </a:rPr>
                    <a:t>Open source data</a:t>
                  </a:r>
                  <a:endParaRPr lang="en-US" sz="999" dirty="0">
                    <a:solidFill>
                      <a:prstClr val="white"/>
                    </a:solidFill>
                    <a:latin typeface="EYInterstate-Bold"/>
                  </a:endParaRPr>
                </a:p>
              </p:txBody>
            </p:sp>
            <p:pic>
              <p:nvPicPr>
                <p:cNvPr id="121" name="Picture 120">
                  <a:extLst>
                    <a:ext uri="{FF2B5EF4-FFF2-40B4-BE49-F238E27FC236}">
                      <a16:creationId xmlns:a16="http://schemas.microsoft.com/office/drawing/2014/main" id="{ABAB08BD-F97A-4967-9F08-C55F76C900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8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6920761" y="4994413"/>
                  <a:ext cx="421622" cy="421622"/>
                </a:xfrm>
                <a:prstGeom prst="ellipse">
                  <a:avLst/>
                </a:prstGeom>
              </p:spPr>
            </p:pic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7427D894-CF2A-4E40-86E0-644DA7080AD3}"/>
                    </a:ext>
                  </a:extLst>
                </p:cNvPr>
                <p:cNvSpPr/>
                <p:nvPr/>
              </p:nvSpPr>
              <p:spPr>
                <a:xfrm>
                  <a:off x="6914266" y="5012112"/>
                  <a:ext cx="434610" cy="434610"/>
                </a:xfrm>
                <a:prstGeom prst="ellipse">
                  <a:avLst/>
                </a:prstGeom>
                <a:noFill/>
                <a:ln w="9525">
                  <a:solidFill>
                    <a:srgbClr val="F6F6FA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 defTabSz="913943"/>
                  <a:endParaRPr lang="en-IN" sz="1199" dirty="0">
                    <a:solidFill>
                      <a:srgbClr val="131B28"/>
                    </a:solidFill>
                    <a:latin typeface="EYInterstate Light"/>
                  </a:endParaRPr>
                </a:p>
              </p:txBody>
            </p:sp>
          </p:grp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B5C8D755-F85F-4F02-A520-25FD2F722C2B}"/>
              </a:ext>
            </a:extLst>
          </p:cNvPr>
          <p:cNvGrpSpPr/>
          <p:nvPr/>
        </p:nvGrpSpPr>
        <p:grpSpPr>
          <a:xfrm>
            <a:off x="5847445" y="1147178"/>
            <a:ext cx="366836" cy="395090"/>
            <a:chOff x="7947282" y="1116419"/>
            <a:chExt cx="366836" cy="39509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E7F35208-BD08-44FC-B2A3-4C6100ED27A4}"/>
                </a:ext>
              </a:extLst>
            </p:cNvPr>
            <p:cNvSpPr/>
            <p:nvPr/>
          </p:nvSpPr>
          <p:spPr>
            <a:xfrm>
              <a:off x="7947282" y="1116419"/>
              <a:ext cx="366836" cy="37290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7474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156" name="Graphic 155" descr="Handshake">
              <a:extLst>
                <a:ext uri="{FF2B5EF4-FFF2-40B4-BE49-F238E27FC236}">
                  <a16:creationId xmlns:a16="http://schemas.microsoft.com/office/drawing/2014/main" id="{9677603E-161C-4E09-8C41-1EA3EB614A2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956541" y="1163192"/>
              <a:ext cx="348317" cy="348317"/>
            </a:xfrm>
            <a:prstGeom prst="rect">
              <a:avLst/>
            </a:prstGeom>
          </p:spPr>
        </p:pic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AFE70EBB-A362-4E65-B832-36157240B5D5}"/>
              </a:ext>
            </a:extLst>
          </p:cNvPr>
          <p:cNvSpPr txBox="1"/>
          <p:nvPr/>
        </p:nvSpPr>
        <p:spPr>
          <a:xfrm>
            <a:off x="5431278" y="930355"/>
            <a:ext cx="1566006" cy="193899"/>
          </a:xfrm>
          <a:prstGeom prst="rect">
            <a:avLst/>
          </a:prstGeom>
          <a:noFill/>
        </p:spPr>
        <p:txBody>
          <a:bodyPr wrap="non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200" dirty="0">
                <a:solidFill>
                  <a:schemeClr val="bg1"/>
                </a:solidFill>
              </a:rPr>
              <a:t>Solutions and Services</a:t>
            </a:r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200FA235-F75B-410C-AC56-FA702A96026C}"/>
              </a:ext>
            </a:extLst>
          </p:cNvPr>
          <p:cNvSpPr/>
          <p:nvPr/>
        </p:nvSpPr>
        <p:spPr>
          <a:xfrm>
            <a:off x="5880658" y="1574167"/>
            <a:ext cx="280548" cy="129312"/>
          </a:xfrm>
          <a:prstGeom prst="triangle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3943"/>
            <a:endParaRPr lang="en-IN" sz="1199" dirty="0">
              <a:solidFill>
                <a:srgbClr val="131B28"/>
              </a:solidFill>
              <a:latin typeface="EYInterstate Light"/>
            </a:endParaRPr>
          </a:p>
        </p:txBody>
      </p:sp>
    </p:spTree>
    <p:extLst>
      <p:ext uri="{BB962C8B-B14F-4D97-AF65-F5344CB8AC3E}">
        <p14:creationId xmlns:p14="http://schemas.microsoft.com/office/powerpoint/2010/main" val="3419586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49563-36BD-4CD0-B70F-6BC11CC5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Some core trust principles underpinning our data fabric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025A2-09C9-471C-BD37-E05B07E7B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7221" y="6471244"/>
            <a:ext cx="663066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IN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</a:t>
            </a:r>
            <a:fld id="{F1BC30E3-FFE5-4B91-AA19-87A149EBB9EE}" type="slidenum">
              <a:rPr smtClean="0"/>
              <a:pPr/>
              <a:t>9</a:t>
            </a:fld>
            <a:endParaRPr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C9D2A2B-F3CA-4616-A03C-893F6242717E}"/>
              </a:ext>
            </a:extLst>
          </p:cNvPr>
          <p:cNvSpPr/>
          <p:nvPr/>
        </p:nvSpPr>
        <p:spPr>
          <a:xfrm>
            <a:off x="1210436" y="1414130"/>
            <a:ext cx="2068969" cy="1148317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Secure by Design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0331E6C6-C1B2-405E-A40B-794F9DBF05BD}"/>
              </a:ext>
            </a:extLst>
          </p:cNvPr>
          <p:cNvSpPr/>
          <p:nvPr/>
        </p:nvSpPr>
        <p:spPr>
          <a:xfrm>
            <a:off x="1210436" y="3067050"/>
            <a:ext cx="2068969" cy="1148317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Plan for scale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EB22433-2797-4FB4-8F75-0C5EF1DB0572}"/>
              </a:ext>
            </a:extLst>
          </p:cNvPr>
          <p:cNvSpPr/>
          <p:nvPr/>
        </p:nvSpPr>
        <p:spPr>
          <a:xfrm>
            <a:off x="1210436" y="4719970"/>
            <a:ext cx="2068969" cy="1148317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Leverage technology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12106A-0F4C-45E4-814C-4270769FEA0D}"/>
              </a:ext>
            </a:extLst>
          </p:cNvPr>
          <p:cNvSpPr/>
          <p:nvPr/>
        </p:nvSpPr>
        <p:spPr>
          <a:xfrm>
            <a:off x="3795823" y="1414129"/>
            <a:ext cx="7538484" cy="1148317"/>
          </a:xfrm>
          <a:prstGeom prst="rect">
            <a:avLst/>
          </a:prstGeom>
          <a:noFill/>
          <a:ln w="9525">
            <a:solidFill>
              <a:srgbClr val="74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Involving </a:t>
            </a:r>
            <a:r>
              <a:rPr lang="en-IN" b="1" dirty="0">
                <a:solidFill>
                  <a:schemeClr val="tx2"/>
                </a:solidFill>
              </a:rPr>
              <a:t>trust early in the lifecycle </a:t>
            </a:r>
            <a:r>
              <a:rPr lang="en-IN" dirty="0"/>
              <a:t>of building platforms and solutions is key. We often bring the security stakeholder late missing an opportunity to embed security right from planning and design phases.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BE0DE00-68B4-4E3D-B7F5-73702D1BBF63}"/>
              </a:ext>
            </a:extLst>
          </p:cNvPr>
          <p:cNvSpPr/>
          <p:nvPr/>
        </p:nvSpPr>
        <p:spPr>
          <a:xfrm>
            <a:off x="3795823" y="3068987"/>
            <a:ext cx="7538484" cy="1148317"/>
          </a:xfrm>
          <a:prstGeom prst="rect">
            <a:avLst/>
          </a:prstGeom>
          <a:noFill/>
          <a:ln w="9525">
            <a:solidFill>
              <a:srgbClr val="74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Implementing trust at an enterprise level requires scale and this needs to be planned through extensible frameworks using </a:t>
            </a:r>
            <a:r>
              <a:rPr lang="en-IN" b="1" dirty="0">
                <a:solidFill>
                  <a:schemeClr val="tx2"/>
                </a:solidFill>
              </a:rPr>
              <a:t>metadata based approach</a:t>
            </a:r>
            <a:r>
              <a:rPr lang="en-IN" dirty="0"/>
              <a:t> to defining policies / rules.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9D5D8A4-3F9C-4636-AE4E-C213B0C39438}"/>
              </a:ext>
            </a:extLst>
          </p:cNvPr>
          <p:cNvSpPr/>
          <p:nvPr/>
        </p:nvSpPr>
        <p:spPr>
          <a:xfrm>
            <a:off x="3795823" y="4723845"/>
            <a:ext cx="7538484" cy="1148317"/>
          </a:xfrm>
          <a:prstGeom prst="rect">
            <a:avLst/>
          </a:prstGeom>
          <a:noFill/>
          <a:ln w="9525">
            <a:solidFill>
              <a:srgbClr val="74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New technology enhancements like </a:t>
            </a:r>
            <a:r>
              <a:rPr lang="en-IN" dirty="0">
                <a:solidFill>
                  <a:schemeClr val="tx2"/>
                </a:solidFill>
              </a:rPr>
              <a:t>AI/ML based auto discovery </a:t>
            </a:r>
            <a:r>
              <a:rPr lang="en-IN" dirty="0"/>
              <a:t>and use of </a:t>
            </a:r>
            <a:r>
              <a:rPr lang="en-IN" b="1" dirty="0">
                <a:solidFill>
                  <a:schemeClr val="tx2"/>
                </a:solidFill>
              </a:rPr>
              <a:t>Attribute based access controls </a:t>
            </a:r>
            <a:r>
              <a:rPr lang="en-IN" dirty="0"/>
              <a:t>will enable the delivery of trust in a seamless fine-grained user-centric ways.</a:t>
            </a:r>
          </a:p>
        </p:txBody>
      </p:sp>
    </p:spTree>
    <p:extLst>
      <p:ext uri="{BB962C8B-B14F-4D97-AF65-F5344CB8AC3E}">
        <p14:creationId xmlns:p14="http://schemas.microsoft.com/office/powerpoint/2010/main" val="13139915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AgsH8uf_28zDZ5cVtEw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OzNG_rjR80uEdJkYwTFY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OzNG_rjR80uEdJkYwTFY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OzNG_rjR80uEdJkYwTFYg"/>
</p:tagLst>
</file>

<file path=ppt/theme/theme1.xml><?xml version="1.0" encoding="utf-8"?>
<a:theme xmlns:a="http://schemas.openxmlformats.org/drawingml/2006/main" name="7_EY dark background">
  <a:themeElements>
    <a:clrScheme name="EY Color">
      <a:dk1>
        <a:srgbClr val="2E2E38"/>
      </a:dk1>
      <a:lt1>
        <a:sysClr val="window" lastClr="FFFFFF"/>
      </a:lt1>
      <a:dk2>
        <a:srgbClr val="FFE600"/>
      </a:dk2>
      <a:lt2>
        <a:srgbClr val="000000"/>
      </a:lt2>
      <a:accent1>
        <a:srgbClr val="2DB757"/>
      </a:accent1>
      <a:accent2>
        <a:srgbClr val="27ACAA"/>
      </a:accent2>
      <a:accent3>
        <a:srgbClr val="188CE5"/>
      </a:accent3>
      <a:accent4>
        <a:srgbClr val="3D108A"/>
      </a:accent4>
      <a:accent5>
        <a:srgbClr val="FF4136"/>
      </a:accent5>
      <a:accent6>
        <a:srgbClr val="FF6D00"/>
      </a:accent6>
      <a:hlink>
        <a:srgbClr val="0000FF"/>
      </a:hlink>
      <a:folHlink>
        <a:srgbClr val="800080"/>
      </a:folHlink>
    </a:clrScheme>
    <a:fontScheme name="Custom 1">
      <a:majorFont>
        <a:latin typeface="EYInterstate Light"/>
        <a:ea typeface=""/>
        <a:cs typeface=""/>
      </a:majorFont>
      <a:minorFont>
        <a:latin typeface="EYInterstat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9cc9f4e4-efc4-4954-9a3a-92fa8d4fa5d0" ContentTypeId="0x010100826318CDA76982469C2C3CD2CD5847410200FE50EC723BBB4EE093E11CAD7ADFFF7A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assification_x0020_Status xmlns="35818088-e62d-4edf-bbb6-409430aef268" xsi:nil="true"/>
    <m36b233319544d999b8f04858985d3e8 xmlns="35818088-e62d-4edf-bbb6-409430aef268">
      <Terms xmlns="http://schemas.microsoft.com/office/infopath/2007/PartnerControls"/>
    </m36b233319544d999b8f04858985d3e8>
    <EYAbstract xmlns="35818088-e62d-4edf-bbb6-409430aef268">This deck provides a snapshot of key market developments impacting Key Market Insights for FoP Risk.</EYAbstract>
    <EYExtranetPublication xmlns="35818088-e62d-4edf-bbb6-409430aef268">false</EYExtranetPublication>
    <EYKArchiveHistoryLog xmlns="19adbeff-1f70-49b0-bb78-230e8a3e1da5" xsi:nil="true"/>
    <EYMajorPubDate xmlns="f7b9490a-6539-4b3d-a00d-85d1ae6c4bae">2020-06-30T22:00:00+00:00</EYMajorPubDate>
    <EYEYOnly xmlns="35818088-e62d-4edf-bbb6-409430aef268">true</EYEYOnly>
    <m33678f12b5049c39a1c696686f3f70e xmlns="35818088-e62d-4edf-bbb6-409430aef2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FoP - Risk</TermName>
          <TermId xmlns="http://schemas.microsoft.com/office/infopath/2007/PartnerControls">36d50556-0c57-490d-aef4-73e459de55b8</TermId>
        </TermInfo>
      </Terms>
    </m33678f12b5049c39a1c696686f3f70e>
    <k8128b1c45734e36a24fce652bc7ffb7 xmlns="35818088-e62d-4edf-bbb6-409430aef2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Technology Risk</TermName>
          <TermId xmlns="http://schemas.microsoft.com/office/infopath/2007/PartnerControls">3ecd892a-e722-4103-8923-0c9377a5a923</TermId>
        </TermInfo>
      </Terms>
    </k8128b1c45734e36a24fce652bc7ffb7>
    <e0e024ccac5240e69ae9c38a41bfa7a5 xmlns="35818088-e62d-4edf-bbb6-409430aef2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Sectors</TermName>
          <TermId xmlns="http://schemas.microsoft.com/office/infopath/2007/PartnerControls">32600395-49d1-4199-adb5-3693fcec9e59</TermId>
        </TermInfo>
      </Terms>
    </e0e024ccac5240e69ae9c38a41bfa7a5>
    <EYCopyright xmlns="35818088-e62d-4edf-bbb6-409430aef268" xsi:nil="true"/>
    <TaxCatchAll xmlns="35818088-e62d-4edf-bbb6-409430aef268">
      <Value>1592</Value>
      <Value>3001</Value>
      <Value>40</Value>
      <Value>39</Value>
      <Value>4</Value>
      <Value>122</Value>
      <Value>5764</Value>
    </TaxCatchAll>
    <ExternalSource xmlns="585fc143-f117-4e5a-820b-3ccdc931e660" xsi:nil="true"/>
    <b4187e12891e46deb4d240a4b28bdb90 xmlns="35818088-e62d-4edf-bbb6-409430aef2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556a818d-2fa5-4ece-a7c0-2ca1d2dc5c77</TermId>
        </TermInfo>
      </Terms>
    </b4187e12891e46deb4d240a4b28bdb90>
    <EYScoreNo xmlns="35818088-e62d-4edf-bbb6-409430aef268" xsi:nil="true"/>
    <EYRelatedItems xmlns="35818088-e62d-4edf-bbb6-409430aef268" xsi:nil="true"/>
    <i8aa7114bb7641bd86d3a4ccb4853306 xmlns="35818088-e62d-4edf-bbb6-409430aef268">
      <Terms xmlns="http://schemas.microsoft.com/office/infopath/2007/PartnerControls"/>
    </i8aa7114bb7641bd86d3a4ccb4853306>
    <EYEYAuthors xmlns="35818088-e62d-4edf-bbb6-409430aef268">
      <UserInfo>
        <DisplayName>i:0#.w|uk\2003376</DisplayName>
        <AccountId>22300</AccountId>
        <AccountType/>
      </UserInfo>
      <UserInfo>
        <DisplayName>i:0#.w|mea\gaurav.sharma1</DisplayName>
        <AccountId>40790</AccountId>
        <AccountType/>
      </UserInfo>
    </EYEYAuthors>
    <EYContact xmlns="35818088-e62d-4edf-bbb6-409430aef268">
      <UserInfo>
        <DisplayName>Gaurav Sharma</DisplayName>
        <AccountId>40790</AccountId>
        <AccountType/>
      </UserInfo>
    </EYContact>
    <jc981bd8ab5b47fd91abb7684c0f405b xmlns="35818088-e62d-4edf-bbb6-409430aef2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500f1427-2ec5-408e-9c7e-c7ecab3f14e9</TermId>
        </TermInfo>
      </Terms>
    </jc981bd8ab5b47fd91abb7684c0f405b>
    <TaxKeywordTaxHTField xmlns="35818088-e62d-4edf-bbb6-409430aef268">
      <Terms xmlns="http://schemas.microsoft.com/office/infopath/2007/PartnerControls"/>
    </TaxKeywordTaxHTField>
    <dc12c0fcbaa8400483ae8258ed61b8c8 xmlns="35818088-e62d-4edf-bbb6-409430aef268">
      <Terms xmlns="http://schemas.microsoft.com/office/infopath/2007/PartnerControls"/>
    </dc12c0fcbaa8400483ae8258ed61b8c8>
    <i14ea8bbd518495ea0e20ac1ad18c527 xmlns="35818088-e62d-4edf-bbb6-409430aef2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 and Industry Intelligence</TermName>
          <TermId xmlns="http://schemas.microsoft.com/office/infopath/2007/PartnerControls">fb30bb3e-c4f7-485e-a1a3-88d6095888b3</TermId>
        </TermInfo>
      </Terms>
    </i14ea8bbd518495ea0e20ac1ad18c527>
    <EYKNoOfDownloads xmlns="866e6cca-4f88-4392-86ac-1b334fa072eb">115</EYKNoOfDownloads>
    <EYKNoOfViews xmlns="866e6cca-4f88-4392-86ac-1b334fa072eb">253</EYKNoOfViews>
    <EYKShelfLife xmlns="866e6cca-4f88-4392-86ac-1b334fa072eb">18</EYKShelfLife>
    <f4bd10f74d714a839685405af33c451c xmlns="866e6cca-4f88-4392-86ac-1b334fa072eb">
      <Terms xmlns="http://schemas.microsoft.com/office/infopath/2007/PartnerControls"/>
    </f4bd10f74d714a839685405af33c451c>
    <n1dab9d6d8664732849b7aaffb48fb18 xmlns="866e6cca-4f88-4392-86ac-1b334fa072eb">
      <Terms xmlns="http://schemas.microsoft.com/office/infopath/2007/PartnerControls"/>
    </n1dab9d6d8664732849b7aaffb48fb18>
    <EYKComments xmlns="866e6cca-4f88-4392-86ac-1b334fa072eb" xsi:nil="true"/>
    <EYKRequestId xmlns="866e6cca-4f88-4392-86ac-1b334fa072eb">AS0907-QO4A7</EYKRequestId>
    <EYShareHideFromSearch xmlns="866e6cca-4f88-4392-86ac-1b334fa072eb">false</EYShareHideFromSearch>
    <EYKEndorseHistoryLog xmlns="866e6cca-4f88-4392-86ac-1b334fa072eb" xsi:nil="true"/>
    <EYKLastReviewDate xmlns="866e6cca-4f88-4392-86ac-1b334fa072eb">2020-09-06T22:00:00+00:00</EYKLastReviewDate>
    <EYKIsValidAuthors xmlns="866e6cca-4f88-4392-86ac-1b334fa072eb">false</EYKIsValidAuthors>
    <jb27e7913892463ea3962391e5e5bf6b xmlns="866e6cca-4f88-4392-86ac-1b334fa072eb">
      <Terms xmlns="http://schemas.microsoft.com/office/infopath/2007/PartnerControls"/>
    </jb27e7913892463ea3962391e5e5bf6b>
    <c94e7723a71c45f09f50228010d0fe70 xmlns="866e6cca-4f88-4392-86ac-1b334fa072eb">
      <Terms xmlns="http://schemas.microsoft.com/office/infopath/2007/PartnerControls"/>
    </c94e7723a71c45f09f50228010d0fe70>
    <EYKIsStubRecord xmlns="866e6cca-4f88-4392-86ac-1b334fa072eb">false</EYKIsStubRecord>
    <EYKIsValidContact xmlns="866e6cca-4f88-4392-86ac-1b334fa072eb">false</EYKIsValidContact>
    <EYKStubRecordURL xmlns="866e6cca-4f88-4392-86ac-1b334fa072eb" xsi:nil="true"/>
    <a17f02f1284541ecaf0310cd291db4a5 xmlns="866e6cca-4f88-4392-86ac-1b334fa072e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Consulting - BC - Technology Risk</TermName>
          <TermId xmlns="http://schemas.microsoft.com/office/infopath/2007/PartnerControls">4de01062-80f3-4fd4-b32b-d4644f245ac7</TermId>
        </TermInfo>
      </Terms>
    </a17f02f1284541ecaf0310cd291db4a5>
    <EYKEndorsement xmlns="866e6cca-4f88-4392-86ac-1b334fa072eb" xsi:nil="true"/>
    <a8483d08fb074d6289c5ef76ab4c8396 xmlns="866e6cca-4f88-4392-86ac-1b334fa072eb">
      <Terms xmlns="http://schemas.microsoft.com/office/infopath/2007/PartnerControls"/>
    </a8483d08fb074d6289c5ef76ab4c8396>
    <_dlc_DocId xmlns="866e6cca-4f88-4392-86ac-1b334fa072eb">AUNKKWFK5AMY-2-23045</_dlc_DocId>
    <_dlc_DocIdUrl xmlns="866e6cca-4f88-4392-86ac-1b334fa072eb">
      <Url>https://sharecontent.ey.net/cms/MarketingCollateral/_layouts/15/DocIdRedir.aspx?ID=AUNKKWFK5AMY-2-23045</Url>
      <Description>AUNKKWFK5AMY-2-23045</Description>
    </_dlc_DocIdUrl>
    <EYKDateArchived xmlns="866e6cca-4f88-4392-86ac-1b334fa072eb" xsi:nil="true"/>
    <EYKDSBID xmlns="866e6cca-4f88-4392-86ac-1b334fa072eb" xsi:nil="true"/>
    <EngagementNumber xmlns="35818088-e62d-4edf-bbb6-409430aef268" xsi:nil="true"/>
    <EYKHarvestCycleID xmlns="866e6cca-4f88-4392-86ac-1b334fa072eb" xsi:nil="true"/>
    <ma3fe9d163a54e01b9fa3fb657a8eeac xmlns="866e6cca-4f88-4392-86ac-1b334fa072eb">
      <Terms xmlns="http://schemas.microsoft.com/office/infopath/2007/PartnerControls"/>
    </ma3fe9d163a54e01b9fa3fb657a8eeac>
    <EYKOriginalSourceData xmlns="866e6cca-4f88-4392-86ac-1b334fa072eb" xsi:nil="true"/>
    <EYKOpportunityID xmlns="866e6cca-4f88-4392-86ac-1b334fa072eb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Y Knowledge Document" ma:contentTypeID="0x010100826318CDA76982469C2C3CD2CD5847410200FE50EC723BBB4EE093E11CAD7ADFFF7A0001900586220156478D3D7C1929793720" ma:contentTypeVersion="123" ma:contentTypeDescription="EY Knowledge Document" ma:contentTypeScope="" ma:versionID="8a244143a5bcb274ef799ad8d375de6b">
  <xsd:schema xmlns:xsd="http://www.w3.org/2001/XMLSchema" xmlns:xs="http://www.w3.org/2001/XMLSchema" xmlns:p="http://schemas.microsoft.com/office/2006/metadata/properties" xmlns:ns2="35818088-e62d-4edf-bbb6-409430aef268" xmlns:ns3="f7b9490a-6539-4b3d-a00d-85d1ae6c4bae" xmlns:ns4="585fc143-f117-4e5a-820b-3ccdc931e660" xmlns:ns5="866e6cca-4f88-4392-86ac-1b334fa072eb" xmlns:ns6="19adbeff-1f70-49b0-bb78-230e8a3e1da5" targetNamespace="http://schemas.microsoft.com/office/2006/metadata/properties" ma:root="true" ma:fieldsID="3bb85fbc6d5abee6110ad50521749183" ns2:_="" ns3:_="" ns4:_="" ns5:_="" ns6:_="">
    <xsd:import namespace="35818088-e62d-4edf-bbb6-409430aef268"/>
    <xsd:import namespace="f7b9490a-6539-4b3d-a00d-85d1ae6c4bae"/>
    <xsd:import namespace="585fc143-f117-4e5a-820b-3ccdc931e660"/>
    <xsd:import namespace="866e6cca-4f88-4392-86ac-1b334fa072eb"/>
    <xsd:import namespace="19adbeff-1f70-49b0-bb78-230e8a3e1da5"/>
    <xsd:element name="properties">
      <xsd:complexType>
        <xsd:sequence>
          <xsd:element name="documentManagement">
            <xsd:complexType>
              <xsd:all>
                <xsd:element ref="ns2:EYAbstract" minOccurs="0"/>
                <xsd:element ref="ns3:EYMajorPubDate" minOccurs="0"/>
                <xsd:element ref="ns2:EYEYOnly"/>
                <xsd:element ref="ns2:EYEYAuthors" minOccurs="0"/>
                <xsd:element ref="ns2:EYContact" minOccurs="0"/>
                <xsd:element ref="ns2:ClassificationDataNoteField" minOccurs="0"/>
                <xsd:element ref="ns2:Classification_x0020_Status" minOccurs="0"/>
                <xsd:element ref="ns5:EYKLastReviewDate"/>
                <xsd:element ref="ns5:EYKShelfLife"/>
                <xsd:element ref="ns2:EYRelatedItems" minOccurs="0"/>
                <xsd:element ref="ns4:ExternalSource" minOccurs="0"/>
                <xsd:element ref="ns2:EYCopyright" minOccurs="0"/>
                <xsd:element ref="ns2:EYScoreNo" minOccurs="0"/>
                <xsd:element ref="ns2:EYExtranetPublication"/>
                <xsd:element ref="ns5:EYShareHideFromSearch" minOccurs="0"/>
                <xsd:element ref="ns5:EYKEndorseHistoryLog" minOccurs="0"/>
                <xsd:element ref="ns6:EYKArchiveHistoryLog" minOccurs="0"/>
                <xsd:element ref="ns5:EYKNoOfDownloads" minOccurs="0"/>
                <xsd:element ref="ns5:EYKNoOfViews" minOccurs="0"/>
                <xsd:element ref="ns5:EYKIsStubRecord" minOccurs="0"/>
                <xsd:element ref="ns5:EYKStubRecordURL" minOccurs="0"/>
                <xsd:element ref="ns5:EYKComments" minOccurs="0"/>
                <xsd:element ref="ns5:EYKEndorsement" minOccurs="0"/>
                <xsd:element ref="ns5:_dlc_DocIdUrl" minOccurs="0"/>
                <xsd:element ref="ns2:i14ea8bbd518495ea0e20ac1ad18c527" minOccurs="0"/>
                <xsd:element ref="ns2:TaxCatchAll" minOccurs="0"/>
                <xsd:element ref="ns2:TaxCatchAllLabel" minOccurs="0"/>
                <xsd:element ref="ns2:k8128b1c45734e36a24fce652bc7ffb7" minOccurs="0"/>
                <xsd:element ref="ns2:jc981bd8ab5b47fd91abb7684c0f405b" minOccurs="0"/>
                <xsd:element ref="ns2:b4187e12891e46deb4d240a4b28bdb90" minOccurs="0"/>
                <xsd:element ref="ns2:m33678f12b5049c39a1c696686f3f70e" minOccurs="0"/>
                <xsd:element ref="ns2:i8aa7114bb7641bd86d3a4ccb4853306" minOccurs="0"/>
                <xsd:element ref="ns2:m36b233319544d999b8f04858985d3e8" minOccurs="0"/>
                <xsd:element ref="ns2:e0e024ccac5240e69ae9c38a41bfa7a5" minOccurs="0"/>
                <xsd:element ref="ns2:TaxKeywordTaxHTField" minOccurs="0"/>
                <xsd:element ref="ns2:dc12c0fcbaa8400483ae8258ed61b8c8" minOccurs="0"/>
                <xsd:element ref="ns5:n1dab9d6d8664732849b7aaffb48fb18" minOccurs="0"/>
                <xsd:element ref="ns5:jb27e7913892463ea3962391e5e5bf6b" minOccurs="0"/>
                <xsd:element ref="ns5:_dlc_DocId" minOccurs="0"/>
                <xsd:element ref="ns5:_dlc_DocIdPersistId" minOccurs="0"/>
                <xsd:element ref="ns5:f4bd10f74d714a839685405af33c451c" minOccurs="0"/>
                <xsd:element ref="ns5:a17f02f1284541ecaf0310cd291db4a5" minOccurs="0"/>
                <xsd:element ref="ns5:c94e7723a71c45f09f50228010d0fe70" minOccurs="0"/>
                <xsd:element ref="ns5:EYKRequestId" minOccurs="0"/>
                <xsd:element ref="ns5:a8483d08fb074d6289c5ef76ab4c8396" minOccurs="0"/>
                <xsd:element ref="ns5:EYKIsValidContact" minOccurs="0"/>
                <xsd:element ref="ns5:EYKIsValidAuthors" minOccurs="0"/>
                <xsd:element ref="ns5:EYKDateArchived" minOccurs="0"/>
                <xsd:element ref="ns5:EYKDSBID" minOccurs="0"/>
                <xsd:element ref="ns5:EYKHarvestCycleID" minOccurs="0"/>
                <xsd:element ref="ns2:EngagementNumber" minOccurs="0"/>
                <xsd:element ref="ns5:ma3fe9d163a54e01b9fa3fb657a8eeac" minOccurs="0"/>
                <xsd:element ref="ns5:EYKOpportunityID" minOccurs="0"/>
                <xsd:element ref="ns5:EYKOriginalSource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18088-e62d-4edf-bbb6-409430aef268" elementFormDefault="qualified">
    <xsd:import namespace="http://schemas.microsoft.com/office/2006/documentManagement/types"/>
    <xsd:import namespace="http://schemas.microsoft.com/office/infopath/2007/PartnerControls"/>
    <xsd:element name="EYAbstract" ma:index="2" nillable="true" ma:displayName="Abstract" ma:internalName="EYAbstract">
      <xsd:simpleType>
        <xsd:restriction base="dms:Note"/>
      </xsd:simpleType>
    </xsd:element>
    <xsd:element name="EYEYOnly" ma:index="4" ma:displayName="EY Only" ma:default="1" ma:internalName="EYEYOnly" ma:readOnly="false">
      <xsd:simpleType>
        <xsd:restriction base="dms:Boolean"/>
      </xsd:simpleType>
    </xsd:element>
    <xsd:element name="EYEYAuthors" ma:index="5" nillable="true" ma:displayName="EY Authors" ma:description="Identify the authors of this file" ma:SharePointGroup="0" ma:internalName="EYEYAuthors" ma:showField="EMai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YContact" ma:index="6" nillable="true" ma:displayName="Contact" ma:list="UserInfo" ma:SharePointGroup="0" ma:internalName="EYContact" ma:showField="EMail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lassificationDataNoteField" ma:index="9" nillable="true" ma:displayName="ClassificationDataNoteField" ma:internalName="ClassificationDataNoteField" ma:readOnly="true">
      <xsd:simpleType>
        <xsd:restriction base="dms:Note"/>
      </xsd:simpleType>
    </xsd:element>
    <xsd:element name="Classification_x0020_Status" ma:index="10" nillable="true" ma:displayName="Classification Status" ma:internalName="Classification_x0020_Status" ma:readOnly="false">
      <xsd:simpleType>
        <xsd:restriction base="dms:Note"/>
      </xsd:simpleType>
    </xsd:element>
    <xsd:element name="EYRelatedItems" ma:index="21" nillable="true" ma:displayName="Related Items" ma:internalName="EYRelatedItems">
      <xsd:simpleType>
        <xsd:restriction base="dms:Note"/>
      </xsd:simpleType>
    </xsd:element>
    <xsd:element name="EYCopyright" ma:index="23" nillable="true" ma:displayName="Copyright" ma:internalName="EYCopyright">
      <xsd:simpleType>
        <xsd:restriction base="dms:Text"/>
      </xsd:simpleType>
    </xsd:element>
    <xsd:element name="EYScoreNo" ma:index="24" nillable="true" ma:displayName="SCORE No." ma:internalName="EYScoreNo">
      <xsd:simpleType>
        <xsd:restriction base="dms:Text">
          <xsd:maxLength value="255"/>
        </xsd:restriction>
      </xsd:simpleType>
    </xsd:element>
    <xsd:element name="EYExtranetPublication" ma:index="25" ma:displayName="For Extranet Publication" ma:default="0" ma:internalName="EYExtranetPublication" ma:readOnly="false">
      <xsd:simpleType>
        <xsd:restriction base="dms:Boolean"/>
      </xsd:simpleType>
    </xsd:element>
    <xsd:element name="i14ea8bbd518495ea0e20ac1ad18c527" ma:index="49" ma:taxonomy="true" ma:internalName="i14ea8bbd518495ea0e20ac1ad18c527" ma:taxonomyFieldName="EYContentType" ma:displayName="EY Content Type" ma:indexed="true" ma:default="" ma:fieldId="{214ea8bb-d518-495e-a0e2-0ac1ad18c527}" ma:sspId="9cc9f4e4-efc4-4954-9a3a-92fa8d4fa5d0" ma:termSetId="6505b3fe-eead-400a-9754-f8a94624a6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50" nillable="true" ma:displayName="Taxonomy Catch All Column" ma:hidden="true" ma:list="{8b7c4cd7-fd36-4171-9ec8-7d2b7a9a6a19}" ma:internalName="TaxCatchAll" ma:showField="CatchAllData" ma:web="866e6cca-4f88-4392-86ac-1b334fa072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51" nillable="true" ma:displayName="Taxonomy Catch All Column1" ma:hidden="true" ma:list="{8b7c4cd7-fd36-4171-9ec8-7d2b7a9a6a19}" ma:internalName="TaxCatchAllLabel" ma:readOnly="true" ma:showField="CatchAllDataLabel" ma:web="866e6cca-4f88-4392-86ac-1b334fa072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8128b1c45734e36a24fce652bc7ffb7" ma:index="52" ma:taxonomy="true" ma:internalName="k8128b1c45734e36a24fce652bc7ffb7" ma:taxonomyFieldName="ServiceLineFunction" ma:displayName="Service Line / Function" ma:default="" ma:fieldId="{48128b1c-4573-4e36-a24f-ce652bc7ffb7}" ma:taxonomyMulti="true" ma:sspId="9cc9f4e4-efc4-4954-9a3a-92fa8d4fa5d0" ma:termSetId="a54bfafd-6ceb-41d3-a4cd-e00da9f478e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c981bd8ab5b47fd91abb7684c0f405b" ma:index="53" ma:taxonomy="true" ma:internalName="jc981bd8ab5b47fd91abb7684c0f405b" ma:taxonomyFieldName="GeographicApplicability" ma:displayName="Geographic Applicability" ma:default="" ma:fieldId="{3c981bd8-ab5b-47fd-91ab-b7684c0f405b}" ma:taxonomyMulti="true" ma:sspId="9cc9f4e4-efc4-4954-9a3a-92fa8d4fa5d0" ma:termSetId="d4205efd-bf5c-4aee-a8ac-d84b5a7eb93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187e12891e46deb4d240a4b28bdb90" ma:index="54" nillable="true" ma:taxonomy="true" ma:internalName="b4187e12891e46deb4d240a4b28bdb90" ma:taxonomyFieldName="ContentLanguage" ma:displayName="Content Language" ma:readOnly="false" ma:default="" ma:fieldId="{b4187e12-891e-46de-b4d2-40a4b28bdb90}" ma:taxonomyMulti="true" ma:sspId="9cc9f4e4-efc4-4954-9a3a-92fa8d4fa5d0" ma:termSetId="de7f4a9f-9315-4ba0-93d7-d7d3ca1129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33678f12b5049c39a1c696686f3f70e" ma:index="55" nillable="true" ma:taxonomy="true" ma:internalName="m33678f12b5049c39a1c696686f3f70e" ma:taxonomyFieldName="EYIssues" ma:displayName="Solutions" ma:fieldId="{633678f1-2b50-49c3-9a1c-696686f3f70e}" ma:taxonomyMulti="true" ma:sspId="9cc9f4e4-efc4-4954-9a3a-92fa8d4fa5d0" ma:termSetId="239b5997-633a-4b4b-9814-25ca4115df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aa7114bb7641bd86d3a4ccb4853306" ma:index="56" nillable="true" ma:taxonomy="true" ma:internalName="i8aa7114bb7641bd86d3a4ccb4853306" ma:taxonomyFieldName="EYMarketSegment" ma:displayName="Market Segment" ma:fieldId="{28aa7114-bb76-41bd-86d3-a4ccb4853306}" ma:taxonomyMulti="true" ma:sspId="9cc9f4e4-efc4-4954-9a3a-92fa8d4fa5d0" ma:termSetId="32a424d6-4e64-4b6e-858a-4c0b995c8a2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36b233319544d999b8f04858985d3e8" ma:index="57" nillable="true" ma:taxonomy="true" ma:internalName="m36b233319544d999b8f04858985d3e8" ma:taxonomyFieldName="EYTargetAudience" ma:displayName="Target Audience" ma:fieldId="{636b2333-1954-4d99-9b8f-04858985d3e8}" ma:taxonomyMulti="true" ma:sspId="9cc9f4e4-efc4-4954-9a3a-92fa8d4fa5d0" ma:termSetId="246796d0-1317-4a0f-adb0-812a08744b4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0e024ccac5240e69ae9c38a41bfa7a5" ma:index="58" ma:taxonomy="true" ma:internalName="e0e024ccac5240e69ae9c38a41bfa7a5" ma:taxonomyFieldName="Sector" ma:displayName="Sector" ma:readOnly="false" ma:default="" ma:fieldId="{e0e024cc-ac52-40e6-9ae9-c38a41bfa7a5}" ma:taxonomyMulti="true" ma:sspId="9cc9f4e4-efc4-4954-9a3a-92fa8d4fa5d0" ma:termSetId="a2f97da7-e69b-4e00-a045-c556c68352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59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dc12c0fcbaa8400483ae8258ed61b8c8" ma:index="60" nillable="true" ma:taxonomy="true" ma:internalName="dc12c0fcbaa8400483ae8258ed61b8c8" ma:taxonomyFieldName="EYCommunitySpecificTerms" ma:displayName="Community Specific Terms" ma:fieldId="{dc12c0fc-baa8-4004-83ae-8258ed61b8c8}" ma:taxonomyMulti="true" ma:sspId="9cc9f4e4-efc4-4954-9a3a-92fa8d4fa5d0" ma:termSetId="279c7b15-ecb7-44cd-a7ab-eeea417286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ngagementNumber" ma:index="75" nillable="true" ma:displayName="Engagement Number" ma:internalName="EngagementNumber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9490a-6539-4b3d-a00d-85d1ae6c4bae" elementFormDefault="qualified">
    <xsd:import namespace="http://schemas.microsoft.com/office/2006/documentManagement/types"/>
    <xsd:import namespace="http://schemas.microsoft.com/office/infopath/2007/PartnerControls"/>
    <xsd:element name="EYMajorPubDate" ma:index="3" nillable="true" ma:displayName="Major Publication Date" ma:format="DateOnly" ma:internalName="EYMajorPub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fc143-f117-4e5a-820b-3ccdc931e660" elementFormDefault="qualified">
    <xsd:import namespace="http://schemas.microsoft.com/office/2006/documentManagement/types"/>
    <xsd:import namespace="http://schemas.microsoft.com/office/infopath/2007/PartnerControls"/>
    <xsd:element name="ExternalSource" ma:index="22" nillable="true" ma:displayName="External Source" ma:description="Identify the organization(s) that produced this file (if applicable); e.g., “Gartner Inc.,”  “Greenpeace”. Separate multiple values with a semi-colon (;)" ma:internalName="ExternalSourc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e6cca-4f88-4392-86ac-1b334fa072eb" elementFormDefault="qualified">
    <xsd:import namespace="http://schemas.microsoft.com/office/2006/documentManagement/types"/>
    <xsd:import namespace="http://schemas.microsoft.com/office/infopath/2007/PartnerControls"/>
    <xsd:element name="EYKLastReviewDate" ma:index="18" ma:displayName="Last Review Date" ma:default="[today]" ma:format="DateOnly" ma:internalName="EYKLastReviewDate" ma:readOnly="false">
      <xsd:simpleType>
        <xsd:restriction base="dms:DateTime"/>
      </xsd:simpleType>
    </xsd:element>
    <xsd:element name="EYKShelfLife" ma:index="19" ma:displayName="Shelf Life(in months)" ma:default="18" ma:format="Dropdown" ma:internalName="EYKShelfLife" ma:readOnly="false">
      <xsd:simpleType>
        <xsd:restriction base="dms:Choice">
          <xsd:enumeration value="6"/>
          <xsd:enumeration value="12"/>
          <xsd:enumeration value="18"/>
          <xsd:enumeration value="24"/>
        </xsd:restriction>
      </xsd:simpleType>
    </xsd:element>
    <xsd:element name="EYShareHideFromSearch" ma:index="30" nillable="true" ma:displayName="EY Share Hide From Search" ma:default="0" ma:indexed="true" ma:internalName="EYShareHideFromSearch" ma:readOnly="false">
      <xsd:simpleType>
        <xsd:restriction base="dms:Boolean"/>
      </xsd:simpleType>
    </xsd:element>
    <xsd:element name="EYKEndorseHistoryLog" ma:index="31" nillable="true" ma:displayName="Endorse History Log" ma:internalName="EYKEndorseHistoryLog">
      <xsd:simpleType>
        <xsd:restriction base="dms:Note"/>
      </xsd:simpleType>
    </xsd:element>
    <xsd:element name="EYKNoOfDownloads" ma:index="33" nillable="true" ma:displayName="No Of Downloads" ma:indexed="true" ma:internalName="EYKNoOfDownloads">
      <xsd:simpleType>
        <xsd:restriction base="dms:Number"/>
      </xsd:simpleType>
    </xsd:element>
    <xsd:element name="EYKNoOfViews" ma:index="34" nillable="true" ma:displayName="No Of Views" ma:indexed="true" ma:internalName="EYKNoOfViews">
      <xsd:simpleType>
        <xsd:restriction base="dms:Number"/>
      </xsd:simpleType>
    </xsd:element>
    <xsd:element name="EYKIsStubRecord" ma:index="35" nillable="true" ma:displayName="Is Stub Record" ma:internalName="EYKIsStubRecord">
      <xsd:simpleType>
        <xsd:restriction base="dms:Boolean"/>
      </xsd:simpleType>
    </xsd:element>
    <xsd:element name="EYKStubRecordURL" ma:index="37" nillable="true" ma:displayName="Stub Record URL" ma:internalName="EYKStubRecordURL">
      <xsd:simpleType>
        <xsd:restriction base="dms:Note"/>
      </xsd:simpleType>
    </xsd:element>
    <xsd:element name="EYKComments" ma:index="38" nillable="true" ma:displayName="Comments" ma:description="This is for users to be able to include a note to themselves that this document might require special handling." ma:hidden="true" ma:internalName="EYKComments">
      <xsd:simpleType>
        <xsd:restriction base="dms:Note"/>
      </xsd:simpleType>
    </xsd:element>
    <xsd:element name="EYKEndorsement" ma:index="40" nillable="true" ma:displayName="Endorsement" ma:internalName="EYKEndorsement">
      <xsd:simpleType>
        <xsd:restriction base="dms:Note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1dab9d6d8664732849b7aaffb48fb18" ma:index="61" nillable="true" ma:taxonomy="true" ma:internalName="n1dab9d6d8664732849b7aaffb48fb18" ma:taxonomyFieldName="MethodName" ma:displayName="Method Name" ma:fieldId="{71dab9d6-d866-4732-849b-7aaffb48fb18}" ma:taxonomyMulti="true" ma:sspId="9cc9f4e4-efc4-4954-9a3a-92fa8d4fa5d0" ma:termSetId="ff854fd0-0285-4ae1-98db-1727847a79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b27e7913892463ea3962391e5e5bf6b" ma:index="62" nillable="true" ma:taxonomy="true" ma:internalName="jb27e7913892463ea3962391e5e5bf6b" ma:taxonomyFieldName="MethodWorkProduct" ma:displayName="Method Work Product" ma:fieldId="{3b27e791-3892-463e-a396-2391e5e5bf6b}" ma:taxonomyMulti="true" ma:sspId="9cc9f4e4-efc4-4954-9a3a-92fa8d4fa5d0" ma:termSetId="5045ebf6-bf91-4ba5-9f35-a166421a65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6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PersistId" ma:index="6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4bd10f74d714a839685405af33c451c" ma:index="65" nillable="true" ma:taxonomy="true" ma:internalName="f4bd10f74d714a839685405af33c451c" ma:taxonomyFieldName="EYKEndorsedBy" ma:displayName="Endorsed By" ma:default="" ma:fieldId="{f4bd10f7-4d71-4a83-9685-405af33c451c}" ma:taxonomyMulti="true" ma:sspId="9cc9f4e4-efc4-4954-9a3a-92fa8d4fa5d0" ma:termSetId="a17caa84-b9d1-4098-a3de-cadb1307e72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17f02f1284541ecaf0310cd291db4a5" ma:index="66" nillable="true" ma:taxonomy="true" ma:internalName="a17f02f1284541ecaf0310cd291db4a5" ma:taxonomyFieldName="EYKKnowledgeDomainOwner" ma:displayName="Knowledge Domain Owner" ma:fieldId="{a17f02f1-2845-41ec-af03-10cd291db4a5}" ma:sspId="9cc9f4e4-efc4-4954-9a3a-92fa8d4fa5d0" ma:termSetId="f135dbd5-70a4-496e-bfae-75b7cb045959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c94e7723a71c45f09f50228010d0fe70" ma:index="67" nillable="true" ma:taxonomy="true" ma:internalName="c94e7723a71c45f09f50228010d0fe70" ma:taxonomyFieldName="EYKRelatedKnowledgeDomain" ma:displayName="Related Knowledge Domain" ma:fieldId="{c94e7723-a71c-45f0-9f50-228010d0fe70}" ma:taxonomyMulti="true" ma:sspId="9cc9f4e4-efc4-4954-9a3a-92fa8d4fa5d0" ma:termSetId="f135dbd5-70a4-496e-bfae-75b7cb045959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YKRequestId" ma:index="68" nillable="true" ma:displayName="Request ID" ma:hidden="true" ma:internalName="EYKRequestId">
      <xsd:simpleType>
        <xsd:restriction base="dms:Text">
          <xsd:maxLength value="255"/>
        </xsd:restriction>
      </xsd:simpleType>
    </xsd:element>
    <xsd:element name="a8483d08fb074d6289c5ef76ab4c8396" ma:index="69" nillable="true" ma:taxonomy="true" ma:internalName="a8483d08fb074d6289c5ef76ab4c8396" ma:taxonomyFieldName="EYKStubRecordType" ma:displayName="Stub Record Type" ma:indexed="true" ma:fieldId="{a8483d08-fb07-4d62-89c5-ef76ab4c8396}" ma:sspId="9cc9f4e4-efc4-4954-9a3a-92fa8d4fa5d0" ma:termSetId="54f64295-64ed-4036-b208-c76be4d842c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YKIsValidContact" ma:index="70" nillable="true" ma:displayName="Is Invalid Contact" ma:default="0" ma:internalName="EYKIsValidContact" ma:readOnly="false">
      <xsd:simpleType>
        <xsd:restriction base="dms:Boolean"/>
      </xsd:simpleType>
    </xsd:element>
    <xsd:element name="EYKIsValidAuthors" ma:index="71" nillable="true" ma:displayName="Is Invalid Authors" ma:default="0" ma:internalName="EYKIsValidAuthors" ma:readOnly="false">
      <xsd:simpleType>
        <xsd:restriction base="dms:Boolean"/>
      </xsd:simpleType>
    </xsd:element>
    <xsd:element name="EYKDateArchived" ma:index="72" nillable="true" ma:displayName="Date Archived" ma:description="EYKDateArchived" ma:format="DateOnly" ma:hidden="true" ma:internalName="EYKDateArchived">
      <xsd:simpleType>
        <xsd:restriction base="dms:DateTime"/>
      </xsd:simpleType>
    </xsd:element>
    <xsd:element name="EYKDSBID" ma:index="73" nillable="true" ma:displayName="DSB ID" ma:internalName="EYKDSBID">
      <xsd:simpleType>
        <xsd:restriction base="dms:Text">
          <xsd:maxLength value="255"/>
        </xsd:restriction>
      </xsd:simpleType>
    </xsd:element>
    <xsd:element name="EYKHarvestCycleID" ma:index="74" nillable="true" ma:displayName="Harvest Cycle ID" ma:internalName="EYKHarvestCycleID">
      <xsd:simpleType>
        <xsd:restriction base="dms:Text">
          <xsd:maxLength value="255"/>
        </xsd:restriction>
      </xsd:simpleType>
    </xsd:element>
    <xsd:element name="ma3fe9d163a54e01b9fa3fb657a8eeac" ma:index="76" nillable="true" ma:taxonomy="true" ma:internalName="ma3fe9d163a54e01b9fa3fb657a8eeac" ma:taxonomyFieldName="EYKBusinessTriggers" ma:displayName="Buyer" ma:fieldId="{6a3fe9d1-63a5-4e01-b9fa-3fb657a8eeac}" ma:taxonomyMulti="true" ma:sspId="9cc9f4e4-efc4-4954-9a3a-92fa8d4fa5d0" ma:termSetId="6a3fe9d1-36a5-4e01-b9fa-3fb657a8eea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YKOpportunityID" ma:index="78" nillable="true" ma:displayName="Opportunity ID" ma:internalName="EYKOpportunityID">
      <xsd:simpleType>
        <xsd:restriction base="dms:Text">
          <xsd:maxLength value="255"/>
        </xsd:restriction>
      </xsd:simpleType>
    </xsd:element>
    <xsd:element name="EYKOriginalSourceData" ma:index="79" nillable="true" ma:displayName="Original Source Data" ma:internalName="EYKOriginalSourceData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dbeff-1f70-49b0-bb78-230e8a3e1da5" elementFormDefault="qualified">
    <xsd:import namespace="http://schemas.microsoft.com/office/2006/documentManagement/types"/>
    <xsd:import namespace="http://schemas.microsoft.com/office/infopath/2007/PartnerControls"/>
    <xsd:element name="EYKArchiveHistoryLog" ma:index="32" nillable="true" ma:displayName="Archive History Log" ma:internalName="EYKArchiveHistoryLog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3" ma:displayName="Content Type"/>
        <xsd:element ref="dc:title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698943-B81E-4F49-9CDD-B3B47491B0E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0360770-2A02-4FA1-B970-9DF896B34841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A87447B-6EC6-4945-A8B5-8FE04B809DC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3D5A6C2-6269-45FE-A9FC-1726C6B38BB5}">
  <ds:schemaRefs>
    <ds:schemaRef ds:uri="http://purl.org/dc/dcmitype/"/>
    <ds:schemaRef ds:uri="35818088-e62d-4edf-bbb6-409430aef268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4d0f5b4-64ca-49f1-8ca9-db07dd533210"/>
    <ds:schemaRef ds:uri="http://schemas.microsoft.com/office/2006/metadata/properties"/>
    <ds:schemaRef ds:uri="http://www.w3.org/XML/1998/namespace"/>
    <ds:schemaRef ds:uri="19adbeff-1f70-49b0-bb78-230e8a3e1da5"/>
    <ds:schemaRef ds:uri="f7b9490a-6539-4b3d-a00d-85d1ae6c4bae"/>
    <ds:schemaRef ds:uri="585fc143-f117-4e5a-820b-3ccdc931e660"/>
    <ds:schemaRef ds:uri="866e6cca-4f88-4392-86ac-1b334fa072eb"/>
  </ds:schemaRefs>
</ds:datastoreItem>
</file>

<file path=customXml/itemProps5.xml><?xml version="1.0" encoding="utf-8"?>
<ds:datastoreItem xmlns:ds="http://schemas.openxmlformats.org/officeDocument/2006/customXml" ds:itemID="{124922B6-0400-4CD6-9AB0-957044423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818088-e62d-4edf-bbb6-409430aef268"/>
    <ds:schemaRef ds:uri="f7b9490a-6539-4b3d-a00d-85d1ae6c4bae"/>
    <ds:schemaRef ds:uri="585fc143-f117-4e5a-820b-3ccdc931e660"/>
    <ds:schemaRef ds:uri="866e6cca-4f88-4392-86ac-1b334fa072eb"/>
    <ds:schemaRef ds:uri="19adbeff-1f70-49b0-bb78-230e8a3e1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1457</Words>
  <Application>Microsoft Office PowerPoint</Application>
  <PresentationFormat>Custom</PresentationFormat>
  <Paragraphs>199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EYInterstate</vt:lpstr>
      <vt:lpstr>EYInterstate Light</vt:lpstr>
      <vt:lpstr>EYInterstate Regular</vt:lpstr>
      <vt:lpstr>EYInterstate-Bold</vt:lpstr>
      <vt:lpstr>EYInterstate-Regular</vt:lpstr>
      <vt:lpstr>Helvetica Neue</vt:lpstr>
      <vt:lpstr>Times New Roman</vt:lpstr>
      <vt:lpstr>7_EY dark background</vt:lpstr>
      <vt:lpstr>think-cell Slide</vt:lpstr>
      <vt:lpstr>Lesson 2: Risk Trends, Regulations and Impact </vt:lpstr>
      <vt:lpstr>Key challenges and market focus</vt:lpstr>
      <vt:lpstr>Exploring Trust Journeys</vt:lpstr>
      <vt:lpstr>Co–developing trusted solutions with clients</vt:lpstr>
      <vt:lpstr>Complex Regulatory landscape across APAC</vt:lpstr>
      <vt:lpstr>Data and Trust</vt:lpstr>
      <vt:lpstr>Trusted Intelligence is the new norm</vt:lpstr>
      <vt:lpstr>Introducing EY’s Trusted Data Fabric</vt:lpstr>
      <vt:lpstr>Some core trust principles underpinning our data fabric</vt:lpstr>
      <vt:lpstr>As businesses continue to pursue new transformation initiatives, the failure  to implement security by design will increase risk  </vt:lpstr>
      <vt:lpstr>Steps to address the issue: Transform your approach to business alignment</vt:lpstr>
      <vt:lpstr>Steps to address the issue: Understand where compliance sits on a stakeholder compass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Market Insights - Risk</dc:title>
  <dc:creator/>
  <cp:keywords/>
  <cp:lastModifiedBy/>
  <cp:revision>1</cp:revision>
  <dcterms:created xsi:type="dcterms:W3CDTF">2016-03-16T05:57:48Z</dcterms:created>
  <dcterms:modified xsi:type="dcterms:W3CDTF">2021-10-04T12:24:02Z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0x010100826318CDA76982469C2C3CD2CD5847410200FE50EC723BBB4EE093E11CAD7ADFFF7A0001900586220156478D3D7C1929793720</vt:lpwstr>
  </property>
  <property fmtid="{D5CDD505-2E9C-101B-9397-08002B2CF9AE}" pid="3" name="_dlc_DocIdItemGuid">
    <vt:lpwstr>d151290b-67fc-4b5a-b72a-69761cfe81e9</vt:lpwstr>
  </property>
  <property fmtid="{D5CDD505-2E9C-101B-9397-08002B2CF9AE}" pid="4" name="GeographicApplicability">
    <vt:lpwstr>4;#Global|500f1427-2ec5-408e-9c7e-c7ecab3f14e9</vt:lpwstr>
  </property>
  <property fmtid="{D5CDD505-2E9C-101B-9397-08002B2CF9AE}" pid="5" name="Sector">
    <vt:lpwstr>122;#All Sectors|32600395-49d1-4199-adb5-3693fcec9e59</vt:lpwstr>
  </property>
  <property fmtid="{D5CDD505-2E9C-101B-9397-08002B2CF9AE}" pid="6" name="ContentLanguage">
    <vt:lpwstr>40;#English|556a818d-2fa5-4ece-a7c0-2ca1d2dc5c77</vt:lpwstr>
  </property>
  <property fmtid="{D5CDD505-2E9C-101B-9397-08002B2CF9AE}" pid="7" name="ServiceLineFunction">
    <vt:lpwstr>1592;#Technology Risk|3ecd892a-e722-4103-8923-0c9377a5a923</vt:lpwstr>
  </property>
  <property fmtid="{D5CDD505-2E9C-101B-9397-08002B2CF9AE}" pid="8" name="EYContentType">
    <vt:lpwstr>39;#Market and Industry Intelligence|fb30bb3e-c4f7-485e-a1a3-88d6095888b3</vt:lpwstr>
  </property>
  <property fmtid="{D5CDD505-2E9C-101B-9397-08002B2CF9AE}" pid="9" name="_dlc_policyId">
    <vt:lpwstr>/Lists/ContentRequests/Submission</vt:lpwstr>
  </property>
  <property fmtid="{D5CDD505-2E9C-101B-9397-08002B2CF9AE}" pid="10" name="ItemRetentionFormula">
    <vt:lpwstr>&lt;formula id="Microsoft.Office.RecordsManagement.PolicyFeatures.Expiration.Formula.BuiltIn"&gt;&lt;number&gt;30&lt;/number&gt;&lt;property&gt;Created&lt;/property&gt;&lt;propertyId&gt;8c06beca-0777-48f7-91c7-6da68bc07b69&lt;/propertyId&gt;&lt;period&gt;days&lt;/period&gt;&lt;/formula&gt;</vt:lpwstr>
  </property>
  <property fmtid="{D5CDD505-2E9C-101B-9397-08002B2CF9AE}" pid="11" name="TaxKeyword">
    <vt:lpwstr/>
  </property>
  <property fmtid="{D5CDD505-2E9C-101B-9397-08002B2CF9AE}" pid="12" name="EYKEndorsedBy">
    <vt:lpwstr/>
  </property>
  <property fmtid="{D5CDD505-2E9C-101B-9397-08002B2CF9AE}" pid="13" name="EYKStubRecordType">
    <vt:lpwstr/>
  </property>
  <property fmtid="{D5CDD505-2E9C-101B-9397-08002B2CF9AE}" pid="14" name="EYKKnowledgeDomainOwner">
    <vt:lpwstr>5764;#Consulting - BC - Technology Risk|4de01062-80f3-4fd4-b32b-d4644f245ac7</vt:lpwstr>
  </property>
  <property fmtid="{D5CDD505-2E9C-101B-9397-08002B2CF9AE}" pid="15" name="EYTargetAudience">
    <vt:lpwstr/>
  </property>
  <property fmtid="{D5CDD505-2E9C-101B-9397-08002B2CF9AE}" pid="16" name="MethodWorkProduct">
    <vt:lpwstr/>
  </property>
  <property fmtid="{D5CDD505-2E9C-101B-9397-08002B2CF9AE}" pid="17" name="_docset_NoMedatataSyncRequired">
    <vt:lpwstr>False</vt:lpwstr>
  </property>
  <property fmtid="{D5CDD505-2E9C-101B-9397-08002B2CF9AE}" pid="18" name="EYKRelatedKnowledgeDomain">
    <vt:lpwstr/>
  </property>
  <property fmtid="{D5CDD505-2E9C-101B-9397-08002B2CF9AE}" pid="19" name="EYCommunitySpecificTerms">
    <vt:lpwstr/>
  </property>
  <property fmtid="{D5CDD505-2E9C-101B-9397-08002B2CF9AE}" pid="20" name="EYMarketSegment">
    <vt:lpwstr/>
  </property>
  <property fmtid="{D5CDD505-2E9C-101B-9397-08002B2CF9AE}" pid="21" name="EYIssues">
    <vt:lpwstr>3001;#FoP - Risk|36d50556-0c57-490d-aef4-73e459de55b8</vt:lpwstr>
  </property>
  <property fmtid="{D5CDD505-2E9C-101B-9397-08002B2CF9AE}" pid="22" name="MethodName">
    <vt:lpwstr/>
  </property>
  <property fmtid="{D5CDD505-2E9C-101B-9397-08002B2CF9AE}" pid="23" name="EYPolicyScope">
    <vt:lpwstr/>
  </property>
  <property fmtid="{D5CDD505-2E9C-101B-9397-08002B2CF9AE}" pid="24" name="EYPolicyEnablerType">
    <vt:lpwstr/>
  </property>
  <property fmtid="{D5CDD505-2E9C-101B-9397-08002B2CF9AE}" pid="25" name="EYPolicyQuickLinks">
    <vt:bool>false</vt:bool>
  </property>
  <property fmtid="{D5CDD505-2E9C-101B-9397-08002B2CF9AE}" pid="26" name="kd174ad1ba2c40be8bc55586c5552a31">
    <vt:lpwstr/>
  </property>
  <property fmtid="{D5CDD505-2E9C-101B-9397-08002B2CF9AE}" pid="27" name="e3dc88ec9e8b45adafc193f1d32b9f3c">
    <vt:lpwstr/>
  </property>
  <property fmtid="{D5CDD505-2E9C-101B-9397-08002B2CF9AE}" pid="28" name="EYPolicyRevisionComments">
    <vt:lpwstr/>
  </property>
  <property fmtid="{D5CDD505-2E9C-101B-9397-08002B2CF9AE}" pid="29" name="CMS_G360Acct">
    <vt:lpwstr/>
  </property>
  <property fmtid="{D5CDD505-2E9C-101B-9397-08002B2CF9AE}" pid="30" name="CMS_BusinessApprover">
    <vt:lpwstr/>
  </property>
  <property fmtid="{D5CDD505-2E9C-101B-9397-08002B2CF9AE}" pid="31" name="Order">
    <vt:r8>53604200</vt:r8>
  </property>
  <property fmtid="{D5CDD505-2E9C-101B-9397-08002B2CF9AE}" pid="32" name="xd_ProgID">
    <vt:lpwstr/>
  </property>
  <property fmtid="{D5CDD505-2E9C-101B-9397-08002B2CF9AE}" pid="33" name="TemplateUrl">
    <vt:lpwstr/>
  </property>
  <property fmtid="{D5CDD505-2E9C-101B-9397-08002B2CF9AE}" pid="34" name="EYRelatedToThisPolicy">
    <vt:lpwstr/>
  </property>
  <property fmtid="{D5CDD505-2E9C-101B-9397-08002B2CF9AE}" pid="35" name="EYRelatedToOtherPolicies">
    <vt:lpwstr/>
  </property>
  <property fmtid="{D5CDD505-2E9C-101B-9397-08002B2CF9AE}" pid="36" name="EYKBusinessTriggers">
    <vt:lpwstr/>
  </property>
</Properties>
</file>