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801600" cy="9601200" type="A3"/>
  <p:notesSz cx="6805613" cy="9944100"/>
  <p:defaultTextStyle>
    <a:defPPr>
      <a:defRPr lang="en-US"/>
    </a:defPPr>
    <a:lvl1pPr marL="0" algn="l" defTabSz="1221913" rtl="0" eaLnBrk="1" latinLnBrk="0" hangingPunct="1">
      <a:defRPr sz="2400" kern="1200">
        <a:solidFill>
          <a:schemeClr val="tx1"/>
        </a:solidFill>
        <a:latin typeface="+mn-lt"/>
        <a:ea typeface="+mn-ea"/>
        <a:cs typeface="+mn-cs"/>
      </a:defRPr>
    </a:lvl1pPr>
    <a:lvl2pPr marL="610956" algn="l" defTabSz="1221913" rtl="0" eaLnBrk="1" latinLnBrk="0" hangingPunct="1">
      <a:defRPr sz="2400" kern="1200">
        <a:solidFill>
          <a:schemeClr val="tx1"/>
        </a:solidFill>
        <a:latin typeface="+mn-lt"/>
        <a:ea typeface="+mn-ea"/>
        <a:cs typeface="+mn-cs"/>
      </a:defRPr>
    </a:lvl2pPr>
    <a:lvl3pPr marL="1221913" algn="l" defTabSz="1221913" rtl="0" eaLnBrk="1" latinLnBrk="0" hangingPunct="1">
      <a:defRPr sz="2400" kern="1200">
        <a:solidFill>
          <a:schemeClr val="tx1"/>
        </a:solidFill>
        <a:latin typeface="+mn-lt"/>
        <a:ea typeface="+mn-ea"/>
        <a:cs typeface="+mn-cs"/>
      </a:defRPr>
    </a:lvl3pPr>
    <a:lvl4pPr marL="1832869" algn="l" defTabSz="1221913" rtl="0" eaLnBrk="1" latinLnBrk="0" hangingPunct="1">
      <a:defRPr sz="2400" kern="1200">
        <a:solidFill>
          <a:schemeClr val="tx1"/>
        </a:solidFill>
        <a:latin typeface="+mn-lt"/>
        <a:ea typeface="+mn-ea"/>
        <a:cs typeface="+mn-cs"/>
      </a:defRPr>
    </a:lvl4pPr>
    <a:lvl5pPr marL="2443825" algn="l" defTabSz="1221913" rtl="0" eaLnBrk="1" latinLnBrk="0" hangingPunct="1">
      <a:defRPr sz="2400" kern="1200">
        <a:solidFill>
          <a:schemeClr val="tx1"/>
        </a:solidFill>
        <a:latin typeface="+mn-lt"/>
        <a:ea typeface="+mn-ea"/>
        <a:cs typeface="+mn-cs"/>
      </a:defRPr>
    </a:lvl5pPr>
    <a:lvl6pPr marL="3054782" algn="l" defTabSz="1221913" rtl="0" eaLnBrk="1" latinLnBrk="0" hangingPunct="1">
      <a:defRPr sz="2400" kern="1200">
        <a:solidFill>
          <a:schemeClr val="tx1"/>
        </a:solidFill>
        <a:latin typeface="+mn-lt"/>
        <a:ea typeface="+mn-ea"/>
        <a:cs typeface="+mn-cs"/>
      </a:defRPr>
    </a:lvl6pPr>
    <a:lvl7pPr marL="3665738" algn="l" defTabSz="1221913" rtl="0" eaLnBrk="1" latinLnBrk="0" hangingPunct="1">
      <a:defRPr sz="2400" kern="1200">
        <a:solidFill>
          <a:schemeClr val="tx1"/>
        </a:solidFill>
        <a:latin typeface="+mn-lt"/>
        <a:ea typeface="+mn-ea"/>
        <a:cs typeface="+mn-cs"/>
      </a:defRPr>
    </a:lvl7pPr>
    <a:lvl8pPr marL="4276695" algn="l" defTabSz="1221913" rtl="0" eaLnBrk="1" latinLnBrk="0" hangingPunct="1">
      <a:defRPr sz="2400" kern="1200">
        <a:solidFill>
          <a:schemeClr val="tx1"/>
        </a:solidFill>
        <a:latin typeface="+mn-lt"/>
        <a:ea typeface="+mn-ea"/>
        <a:cs typeface="+mn-cs"/>
      </a:defRPr>
    </a:lvl8pPr>
    <a:lvl9pPr marL="4887651" algn="l" defTabSz="1221913"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paith, Julien" initials="JK"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4F3EC"/>
    <a:srgbClr val="9A57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794" autoAdjust="0"/>
    <p:restoredTop sz="94660"/>
  </p:normalViewPr>
  <p:slideViewPr>
    <p:cSldViewPr>
      <p:cViewPr varScale="1">
        <p:scale>
          <a:sx n="48" d="100"/>
          <a:sy n="48" d="100"/>
        </p:scale>
        <p:origin x="1732" y="28"/>
      </p:cViewPr>
      <p:guideLst>
        <p:guide orient="horz" pos="3024"/>
        <p:guide pos="403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982597"/>
            <a:ext cx="10881360" cy="2058035"/>
          </a:xfrm>
        </p:spPr>
        <p:txBody>
          <a:bodyPr/>
          <a:lstStyle/>
          <a:p>
            <a:r>
              <a:rPr lang="en-US"/>
              <a:t>Click to edit Master title style</a:t>
            </a:r>
            <a:endParaRPr lang="en-AU"/>
          </a:p>
        </p:txBody>
      </p:sp>
      <p:sp>
        <p:nvSpPr>
          <p:cNvPr id="3" name="Subtitle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10956" indent="0" algn="ctr">
              <a:buNone/>
              <a:defRPr>
                <a:solidFill>
                  <a:schemeClr val="tx1">
                    <a:tint val="75000"/>
                  </a:schemeClr>
                </a:solidFill>
              </a:defRPr>
            </a:lvl2pPr>
            <a:lvl3pPr marL="1221913" indent="0" algn="ctr">
              <a:buNone/>
              <a:defRPr>
                <a:solidFill>
                  <a:schemeClr val="tx1">
                    <a:tint val="75000"/>
                  </a:schemeClr>
                </a:solidFill>
              </a:defRPr>
            </a:lvl3pPr>
            <a:lvl4pPr marL="1832869" indent="0" algn="ctr">
              <a:buNone/>
              <a:defRPr>
                <a:solidFill>
                  <a:schemeClr val="tx1">
                    <a:tint val="75000"/>
                  </a:schemeClr>
                </a:solidFill>
              </a:defRPr>
            </a:lvl4pPr>
            <a:lvl5pPr marL="2443825" indent="0" algn="ctr">
              <a:buNone/>
              <a:defRPr>
                <a:solidFill>
                  <a:schemeClr val="tx1">
                    <a:tint val="75000"/>
                  </a:schemeClr>
                </a:solidFill>
              </a:defRPr>
            </a:lvl5pPr>
            <a:lvl6pPr marL="3054782" indent="0" algn="ctr">
              <a:buNone/>
              <a:defRPr>
                <a:solidFill>
                  <a:schemeClr val="tx1">
                    <a:tint val="75000"/>
                  </a:schemeClr>
                </a:solidFill>
              </a:defRPr>
            </a:lvl6pPr>
            <a:lvl7pPr marL="3665738" indent="0" algn="ctr">
              <a:buNone/>
              <a:defRPr>
                <a:solidFill>
                  <a:schemeClr val="tx1">
                    <a:tint val="75000"/>
                  </a:schemeClr>
                </a:solidFill>
              </a:defRPr>
            </a:lvl7pPr>
            <a:lvl8pPr marL="4276695" indent="0" algn="ctr">
              <a:buNone/>
              <a:defRPr>
                <a:solidFill>
                  <a:schemeClr val="tx1">
                    <a:tint val="75000"/>
                  </a:schemeClr>
                </a:solidFill>
              </a:defRPr>
            </a:lvl8pPr>
            <a:lvl9pPr marL="4887651"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83B0B28B-22B4-46FC-9D35-38BE8171AD30}" type="datetimeFigureOut">
              <a:rPr lang="en-AU" smtClean="0"/>
              <a:t>12/10/2021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A3077E2-7058-4BCA-87B1-1D1591614AF7}" type="slidenum">
              <a:rPr lang="en-AU" smtClean="0"/>
              <a:t>‹#›</a:t>
            </a:fld>
            <a:endParaRPr lang="en-AU"/>
          </a:p>
        </p:txBody>
      </p:sp>
    </p:spTree>
    <p:extLst>
      <p:ext uri="{BB962C8B-B14F-4D97-AF65-F5344CB8AC3E}">
        <p14:creationId xmlns:p14="http://schemas.microsoft.com/office/powerpoint/2010/main" val="767379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3B0B28B-22B4-46FC-9D35-38BE8171AD30}" type="datetimeFigureOut">
              <a:rPr lang="en-AU" smtClean="0"/>
              <a:t>12/10/2021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A3077E2-7058-4BCA-87B1-1D1591614AF7}" type="slidenum">
              <a:rPr lang="en-AU" smtClean="0"/>
              <a:t>‹#›</a:t>
            </a:fld>
            <a:endParaRPr lang="en-AU"/>
          </a:p>
        </p:txBody>
      </p:sp>
    </p:spTree>
    <p:extLst>
      <p:ext uri="{BB962C8B-B14F-4D97-AF65-F5344CB8AC3E}">
        <p14:creationId xmlns:p14="http://schemas.microsoft.com/office/powerpoint/2010/main" val="642341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81160" y="384495"/>
            <a:ext cx="2880360" cy="819213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640080" y="384495"/>
            <a:ext cx="8427720" cy="819213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3B0B28B-22B4-46FC-9D35-38BE8171AD30}" type="datetimeFigureOut">
              <a:rPr lang="en-AU" smtClean="0"/>
              <a:t>12/10/2021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A3077E2-7058-4BCA-87B1-1D1591614AF7}" type="slidenum">
              <a:rPr lang="en-AU" smtClean="0"/>
              <a:t>‹#›</a:t>
            </a:fld>
            <a:endParaRPr lang="en-AU"/>
          </a:p>
        </p:txBody>
      </p:sp>
    </p:spTree>
    <p:extLst>
      <p:ext uri="{BB962C8B-B14F-4D97-AF65-F5344CB8AC3E}">
        <p14:creationId xmlns:p14="http://schemas.microsoft.com/office/powerpoint/2010/main" val="3792684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3B0B28B-22B4-46FC-9D35-38BE8171AD30}" type="datetimeFigureOut">
              <a:rPr lang="en-AU" smtClean="0"/>
              <a:t>12/10/2021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A3077E2-7058-4BCA-87B1-1D1591614AF7}" type="slidenum">
              <a:rPr lang="en-AU" smtClean="0"/>
              <a:t>‹#›</a:t>
            </a:fld>
            <a:endParaRPr lang="en-AU"/>
          </a:p>
        </p:txBody>
      </p:sp>
    </p:spTree>
    <p:extLst>
      <p:ext uri="{BB962C8B-B14F-4D97-AF65-F5344CB8AC3E}">
        <p14:creationId xmlns:p14="http://schemas.microsoft.com/office/powerpoint/2010/main" val="952305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9" y="6169662"/>
            <a:ext cx="10881360" cy="1906905"/>
          </a:xfrm>
        </p:spPr>
        <p:txBody>
          <a:bodyPr anchor="t"/>
          <a:lstStyle>
            <a:lvl1pPr algn="l">
              <a:defRPr sz="5300" b="1" cap="all"/>
            </a:lvl1pPr>
          </a:lstStyle>
          <a:p>
            <a:r>
              <a:rPr lang="en-US"/>
              <a:t>Click to edit Master title style</a:t>
            </a:r>
            <a:endParaRPr lang="en-AU"/>
          </a:p>
        </p:txBody>
      </p:sp>
      <p:sp>
        <p:nvSpPr>
          <p:cNvPr id="3" name="Text Placeholder 2"/>
          <p:cNvSpPr>
            <a:spLocks noGrp="1"/>
          </p:cNvSpPr>
          <p:nvPr>
            <p:ph type="body" idx="1"/>
          </p:nvPr>
        </p:nvSpPr>
        <p:spPr>
          <a:xfrm>
            <a:off x="1011239" y="4069399"/>
            <a:ext cx="10881360" cy="2100262"/>
          </a:xfrm>
        </p:spPr>
        <p:txBody>
          <a:bodyPr anchor="b"/>
          <a:lstStyle>
            <a:lvl1pPr marL="0" indent="0">
              <a:buNone/>
              <a:defRPr sz="2700">
                <a:solidFill>
                  <a:schemeClr val="tx1">
                    <a:tint val="75000"/>
                  </a:schemeClr>
                </a:solidFill>
              </a:defRPr>
            </a:lvl1pPr>
            <a:lvl2pPr marL="610956" indent="0">
              <a:buNone/>
              <a:defRPr sz="2400">
                <a:solidFill>
                  <a:schemeClr val="tx1">
                    <a:tint val="75000"/>
                  </a:schemeClr>
                </a:solidFill>
              </a:defRPr>
            </a:lvl2pPr>
            <a:lvl3pPr marL="1221913" indent="0">
              <a:buNone/>
              <a:defRPr sz="2100">
                <a:solidFill>
                  <a:schemeClr val="tx1">
                    <a:tint val="75000"/>
                  </a:schemeClr>
                </a:solidFill>
              </a:defRPr>
            </a:lvl3pPr>
            <a:lvl4pPr marL="1832869" indent="0">
              <a:buNone/>
              <a:defRPr sz="1900">
                <a:solidFill>
                  <a:schemeClr val="tx1">
                    <a:tint val="75000"/>
                  </a:schemeClr>
                </a:solidFill>
              </a:defRPr>
            </a:lvl4pPr>
            <a:lvl5pPr marL="2443825" indent="0">
              <a:buNone/>
              <a:defRPr sz="1900">
                <a:solidFill>
                  <a:schemeClr val="tx1">
                    <a:tint val="75000"/>
                  </a:schemeClr>
                </a:solidFill>
              </a:defRPr>
            </a:lvl5pPr>
            <a:lvl6pPr marL="3054782" indent="0">
              <a:buNone/>
              <a:defRPr sz="1900">
                <a:solidFill>
                  <a:schemeClr val="tx1">
                    <a:tint val="75000"/>
                  </a:schemeClr>
                </a:solidFill>
              </a:defRPr>
            </a:lvl6pPr>
            <a:lvl7pPr marL="3665738" indent="0">
              <a:buNone/>
              <a:defRPr sz="1900">
                <a:solidFill>
                  <a:schemeClr val="tx1">
                    <a:tint val="75000"/>
                  </a:schemeClr>
                </a:solidFill>
              </a:defRPr>
            </a:lvl7pPr>
            <a:lvl8pPr marL="4276695" indent="0">
              <a:buNone/>
              <a:defRPr sz="1900">
                <a:solidFill>
                  <a:schemeClr val="tx1">
                    <a:tint val="75000"/>
                  </a:schemeClr>
                </a:solidFill>
              </a:defRPr>
            </a:lvl8pPr>
            <a:lvl9pPr marL="4887651"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B0B28B-22B4-46FC-9D35-38BE8171AD30}" type="datetimeFigureOut">
              <a:rPr lang="en-AU" smtClean="0"/>
              <a:t>12/10/2021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A3077E2-7058-4BCA-87B1-1D1591614AF7}" type="slidenum">
              <a:rPr lang="en-AU" smtClean="0"/>
              <a:t>‹#›</a:t>
            </a:fld>
            <a:endParaRPr lang="en-AU"/>
          </a:p>
        </p:txBody>
      </p:sp>
    </p:spTree>
    <p:extLst>
      <p:ext uri="{BB962C8B-B14F-4D97-AF65-F5344CB8AC3E}">
        <p14:creationId xmlns:p14="http://schemas.microsoft.com/office/powerpoint/2010/main" val="181583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40080" y="2240282"/>
            <a:ext cx="5654040" cy="6336348"/>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507480" y="2240282"/>
            <a:ext cx="5654040" cy="6336348"/>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83B0B28B-22B4-46FC-9D35-38BE8171AD30}" type="datetimeFigureOut">
              <a:rPr lang="en-AU" smtClean="0"/>
              <a:t>12/10/2021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A3077E2-7058-4BCA-87B1-1D1591614AF7}" type="slidenum">
              <a:rPr lang="en-AU" smtClean="0"/>
              <a:t>‹#›</a:t>
            </a:fld>
            <a:endParaRPr lang="en-AU"/>
          </a:p>
        </p:txBody>
      </p:sp>
    </p:spTree>
    <p:extLst>
      <p:ext uri="{BB962C8B-B14F-4D97-AF65-F5344CB8AC3E}">
        <p14:creationId xmlns:p14="http://schemas.microsoft.com/office/powerpoint/2010/main" val="2208432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640080" y="2149158"/>
            <a:ext cx="5656263" cy="895667"/>
          </a:xfrm>
        </p:spPr>
        <p:txBody>
          <a:bodyPr anchor="b"/>
          <a:lstStyle>
            <a:lvl1pPr marL="0" indent="0">
              <a:buNone/>
              <a:defRPr sz="3200" b="1"/>
            </a:lvl1pPr>
            <a:lvl2pPr marL="610956" indent="0">
              <a:buNone/>
              <a:defRPr sz="2700" b="1"/>
            </a:lvl2pPr>
            <a:lvl3pPr marL="1221913" indent="0">
              <a:buNone/>
              <a:defRPr sz="2400" b="1"/>
            </a:lvl3pPr>
            <a:lvl4pPr marL="1832869" indent="0">
              <a:buNone/>
              <a:defRPr sz="2100" b="1"/>
            </a:lvl4pPr>
            <a:lvl5pPr marL="2443825" indent="0">
              <a:buNone/>
              <a:defRPr sz="2100" b="1"/>
            </a:lvl5pPr>
            <a:lvl6pPr marL="3054782" indent="0">
              <a:buNone/>
              <a:defRPr sz="2100" b="1"/>
            </a:lvl6pPr>
            <a:lvl7pPr marL="3665738" indent="0">
              <a:buNone/>
              <a:defRPr sz="2100" b="1"/>
            </a:lvl7pPr>
            <a:lvl8pPr marL="4276695" indent="0">
              <a:buNone/>
              <a:defRPr sz="2100" b="1"/>
            </a:lvl8pPr>
            <a:lvl9pPr marL="4887651" indent="0">
              <a:buNone/>
              <a:defRPr sz="2100" b="1"/>
            </a:lvl9pPr>
          </a:lstStyle>
          <a:p>
            <a:pPr lvl="0"/>
            <a:r>
              <a:rPr lang="en-US"/>
              <a:t>Click to edit Master text styles</a:t>
            </a:r>
          </a:p>
        </p:txBody>
      </p:sp>
      <p:sp>
        <p:nvSpPr>
          <p:cNvPr id="4" name="Content Placeholder 3"/>
          <p:cNvSpPr>
            <a:spLocks noGrp="1"/>
          </p:cNvSpPr>
          <p:nvPr>
            <p:ph sz="half" idx="2"/>
          </p:nvPr>
        </p:nvSpPr>
        <p:spPr>
          <a:xfrm>
            <a:off x="640080" y="3044825"/>
            <a:ext cx="5656263" cy="5531803"/>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503036" y="2149158"/>
            <a:ext cx="5658486" cy="895667"/>
          </a:xfrm>
        </p:spPr>
        <p:txBody>
          <a:bodyPr anchor="b"/>
          <a:lstStyle>
            <a:lvl1pPr marL="0" indent="0">
              <a:buNone/>
              <a:defRPr sz="3200" b="1"/>
            </a:lvl1pPr>
            <a:lvl2pPr marL="610956" indent="0">
              <a:buNone/>
              <a:defRPr sz="2700" b="1"/>
            </a:lvl2pPr>
            <a:lvl3pPr marL="1221913" indent="0">
              <a:buNone/>
              <a:defRPr sz="2400" b="1"/>
            </a:lvl3pPr>
            <a:lvl4pPr marL="1832869" indent="0">
              <a:buNone/>
              <a:defRPr sz="2100" b="1"/>
            </a:lvl4pPr>
            <a:lvl5pPr marL="2443825" indent="0">
              <a:buNone/>
              <a:defRPr sz="2100" b="1"/>
            </a:lvl5pPr>
            <a:lvl6pPr marL="3054782" indent="0">
              <a:buNone/>
              <a:defRPr sz="2100" b="1"/>
            </a:lvl6pPr>
            <a:lvl7pPr marL="3665738" indent="0">
              <a:buNone/>
              <a:defRPr sz="2100" b="1"/>
            </a:lvl7pPr>
            <a:lvl8pPr marL="4276695" indent="0">
              <a:buNone/>
              <a:defRPr sz="2100" b="1"/>
            </a:lvl8pPr>
            <a:lvl9pPr marL="4887651"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503036" y="3044825"/>
            <a:ext cx="5658486" cy="5531803"/>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83B0B28B-22B4-46FC-9D35-38BE8171AD30}" type="datetimeFigureOut">
              <a:rPr lang="en-AU" smtClean="0"/>
              <a:t>12/10/2021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A3077E2-7058-4BCA-87B1-1D1591614AF7}" type="slidenum">
              <a:rPr lang="en-AU" smtClean="0"/>
              <a:t>‹#›</a:t>
            </a:fld>
            <a:endParaRPr lang="en-AU"/>
          </a:p>
        </p:txBody>
      </p:sp>
    </p:spTree>
    <p:extLst>
      <p:ext uri="{BB962C8B-B14F-4D97-AF65-F5344CB8AC3E}">
        <p14:creationId xmlns:p14="http://schemas.microsoft.com/office/powerpoint/2010/main" val="239827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83B0B28B-22B4-46FC-9D35-38BE8171AD30}" type="datetimeFigureOut">
              <a:rPr lang="en-AU" smtClean="0"/>
              <a:t>12/10/2021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A3077E2-7058-4BCA-87B1-1D1591614AF7}" type="slidenum">
              <a:rPr lang="en-AU" smtClean="0"/>
              <a:t>‹#›</a:t>
            </a:fld>
            <a:endParaRPr lang="en-AU"/>
          </a:p>
        </p:txBody>
      </p:sp>
    </p:spTree>
    <p:extLst>
      <p:ext uri="{BB962C8B-B14F-4D97-AF65-F5344CB8AC3E}">
        <p14:creationId xmlns:p14="http://schemas.microsoft.com/office/powerpoint/2010/main" val="1621461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B0B28B-22B4-46FC-9D35-38BE8171AD30}" type="datetimeFigureOut">
              <a:rPr lang="en-AU" smtClean="0"/>
              <a:t>12/10/2021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A3077E2-7058-4BCA-87B1-1D1591614AF7}" type="slidenum">
              <a:rPr lang="en-AU" smtClean="0"/>
              <a:t>‹#›</a:t>
            </a:fld>
            <a:endParaRPr lang="en-AU"/>
          </a:p>
        </p:txBody>
      </p:sp>
    </p:spTree>
    <p:extLst>
      <p:ext uri="{BB962C8B-B14F-4D97-AF65-F5344CB8AC3E}">
        <p14:creationId xmlns:p14="http://schemas.microsoft.com/office/powerpoint/2010/main" val="3920824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0" y="382270"/>
            <a:ext cx="4211639" cy="1626870"/>
          </a:xfrm>
        </p:spPr>
        <p:txBody>
          <a:bodyPr anchor="b"/>
          <a:lstStyle>
            <a:lvl1pPr algn="l">
              <a:defRPr sz="2700" b="1"/>
            </a:lvl1pPr>
          </a:lstStyle>
          <a:p>
            <a:r>
              <a:rPr lang="en-US"/>
              <a:t>Click to edit Master title style</a:t>
            </a:r>
            <a:endParaRPr lang="en-AU"/>
          </a:p>
        </p:txBody>
      </p:sp>
      <p:sp>
        <p:nvSpPr>
          <p:cNvPr id="3" name="Content Placeholder 2"/>
          <p:cNvSpPr>
            <a:spLocks noGrp="1"/>
          </p:cNvSpPr>
          <p:nvPr>
            <p:ph idx="1"/>
          </p:nvPr>
        </p:nvSpPr>
        <p:spPr>
          <a:xfrm>
            <a:off x="5005071" y="382272"/>
            <a:ext cx="7156450" cy="8194358"/>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640080" y="2009142"/>
            <a:ext cx="4211639" cy="6567488"/>
          </a:xfrm>
        </p:spPr>
        <p:txBody>
          <a:bodyPr/>
          <a:lstStyle>
            <a:lvl1pPr marL="0" indent="0">
              <a:buNone/>
              <a:defRPr sz="1900"/>
            </a:lvl1pPr>
            <a:lvl2pPr marL="610956" indent="0">
              <a:buNone/>
              <a:defRPr sz="1600"/>
            </a:lvl2pPr>
            <a:lvl3pPr marL="1221913" indent="0">
              <a:buNone/>
              <a:defRPr sz="1300"/>
            </a:lvl3pPr>
            <a:lvl4pPr marL="1832869" indent="0">
              <a:buNone/>
              <a:defRPr sz="1200"/>
            </a:lvl4pPr>
            <a:lvl5pPr marL="2443825" indent="0">
              <a:buNone/>
              <a:defRPr sz="1200"/>
            </a:lvl5pPr>
            <a:lvl6pPr marL="3054782" indent="0">
              <a:buNone/>
              <a:defRPr sz="1200"/>
            </a:lvl6pPr>
            <a:lvl7pPr marL="3665738" indent="0">
              <a:buNone/>
              <a:defRPr sz="1200"/>
            </a:lvl7pPr>
            <a:lvl8pPr marL="4276695" indent="0">
              <a:buNone/>
              <a:defRPr sz="1200"/>
            </a:lvl8pPr>
            <a:lvl9pPr marL="4887651"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83B0B28B-22B4-46FC-9D35-38BE8171AD30}" type="datetimeFigureOut">
              <a:rPr lang="en-AU" smtClean="0"/>
              <a:t>12/10/2021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A3077E2-7058-4BCA-87B1-1D1591614AF7}" type="slidenum">
              <a:rPr lang="en-AU" smtClean="0"/>
              <a:t>‹#›</a:t>
            </a:fld>
            <a:endParaRPr lang="en-AU"/>
          </a:p>
        </p:txBody>
      </p:sp>
    </p:spTree>
    <p:extLst>
      <p:ext uri="{BB962C8B-B14F-4D97-AF65-F5344CB8AC3E}">
        <p14:creationId xmlns:p14="http://schemas.microsoft.com/office/powerpoint/2010/main" val="2823470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6720840"/>
            <a:ext cx="7680960" cy="793433"/>
          </a:xfrm>
        </p:spPr>
        <p:txBody>
          <a:bodyPr anchor="b"/>
          <a:lstStyle>
            <a:lvl1pPr algn="l">
              <a:defRPr sz="2700" b="1"/>
            </a:lvl1pPr>
          </a:lstStyle>
          <a:p>
            <a:r>
              <a:rPr lang="en-US"/>
              <a:t>Click to edit Master title style</a:t>
            </a:r>
            <a:endParaRPr lang="en-AU"/>
          </a:p>
        </p:txBody>
      </p:sp>
      <p:sp>
        <p:nvSpPr>
          <p:cNvPr id="3" name="Picture Placeholder 2"/>
          <p:cNvSpPr>
            <a:spLocks noGrp="1"/>
          </p:cNvSpPr>
          <p:nvPr>
            <p:ph type="pic" idx="1"/>
          </p:nvPr>
        </p:nvSpPr>
        <p:spPr>
          <a:xfrm>
            <a:off x="2509203" y="857885"/>
            <a:ext cx="7680960" cy="5760720"/>
          </a:xfrm>
        </p:spPr>
        <p:txBody>
          <a:bodyPr/>
          <a:lstStyle>
            <a:lvl1pPr marL="0" indent="0">
              <a:buNone/>
              <a:defRPr sz="4300"/>
            </a:lvl1pPr>
            <a:lvl2pPr marL="610956" indent="0">
              <a:buNone/>
              <a:defRPr sz="3700"/>
            </a:lvl2pPr>
            <a:lvl3pPr marL="1221913" indent="0">
              <a:buNone/>
              <a:defRPr sz="3200"/>
            </a:lvl3pPr>
            <a:lvl4pPr marL="1832869" indent="0">
              <a:buNone/>
              <a:defRPr sz="2700"/>
            </a:lvl4pPr>
            <a:lvl5pPr marL="2443825" indent="0">
              <a:buNone/>
              <a:defRPr sz="2700"/>
            </a:lvl5pPr>
            <a:lvl6pPr marL="3054782" indent="0">
              <a:buNone/>
              <a:defRPr sz="2700"/>
            </a:lvl6pPr>
            <a:lvl7pPr marL="3665738" indent="0">
              <a:buNone/>
              <a:defRPr sz="2700"/>
            </a:lvl7pPr>
            <a:lvl8pPr marL="4276695" indent="0">
              <a:buNone/>
              <a:defRPr sz="2700"/>
            </a:lvl8pPr>
            <a:lvl9pPr marL="4887651" indent="0">
              <a:buNone/>
              <a:defRPr sz="2700"/>
            </a:lvl9pPr>
          </a:lstStyle>
          <a:p>
            <a:endParaRPr lang="en-AU"/>
          </a:p>
        </p:txBody>
      </p:sp>
      <p:sp>
        <p:nvSpPr>
          <p:cNvPr id="4" name="Text Placeholder 3"/>
          <p:cNvSpPr>
            <a:spLocks noGrp="1"/>
          </p:cNvSpPr>
          <p:nvPr>
            <p:ph type="body" sz="half" idx="2"/>
          </p:nvPr>
        </p:nvSpPr>
        <p:spPr>
          <a:xfrm>
            <a:off x="2509203" y="7514273"/>
            <a:ext cx="7680960" cy="1126807"/>
          </a:xfrm>
        </p:spPr>
        <p:txBody>
          <a:bodyPr/>
          <a:lstStyle>
            <a:lvl1pPr marL="0" indent="0">
              <a:buNone/>
              <a:defRPr sz="1900"/>
            </a:lvl1pPr>
            <a:lvl2pPr marL="610956" indent="0">
              <a:buNone/>
              <a:defRPr sz="1600"/>
            </a:lvl2pPr>
            <a:lvl3pPr marL="1221913" indent="0">
              <a:buNone/>
              <a:defRPr sz="1300"/>
            </a:lvl3pPr>
            <a:lvl4pPr marL="1832869" indent="0">
              <a:buNone/>
              <a:defRPr sz="1200"/>
            </a:lvl4pPr>
            <a:lvl5pPr marL="2443825" indent="0">
              <a:buNone/>
              <a:defRPr sz="1200"/>
            </a:lvl5pPr>
            <a:lvl6pPr marL="3054782" indent="0">
              <a:buNone/>
              <a:defRPr sz="1200"/>
            </a:lvl6pPr>
            <a:lvl7pPr marL="3665738" indent="0">
              <a:buNone/>
              <a:defRPr sz="1200"/>
            </a:lvl7pPr>
            <a:lvl8pPr marL="4276695" indent="0">
              <a:buNone/>
              <a:defRPr sz="1200"/>
            </a:lvl8pPr>
            <a:lvl9pPr marL="4887651"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83B0B28B-22B4-46FC-9D35-38BE8171AD30}" type="datetimeFigureOut">
              <a:rPr lang="en-AU" smtClean="0"/>
              <a:t>12/10/2021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A3077E2-7058-4BCA-87B1-1D1591614AF7}" type="slidenum">
              <a:rPr lang="en-AU" smtClean="0"/>
              <a:t>‹#›</a:t>
            </a:fld>
            <a:endParaRPr lang="en-AU"/>
          </a:p>
        </p:txBody>
      </p:sp>
    </p:spTree>
    <p:extLst>
      <p:ext uri="{BB962C8B-B14F-4D97-AF65-F5344CB8AC3E}">
        <p14:creationId xmlns:p14="http://schemas.microsoft.com/office/powerpoint/2010/main" val="3906924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384493"/>
            <a:ext cx="11521440" cy="1600200"/>
          </a:xfrm>
          <a:prstGeom prst="rect">
            <a:avLst/>
          </a:prstGeom>
        </p:spPr>
        <p:txBody>
          <a:bodyPr vert="horz" lIns="122191" tIns="61096" rIns="122191" bIns="61096"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640080" y="2240282"/>
            <a:ext cx="11521440" cy="6336348"/>
          </a:xfrm>
          <a:prstGeom prst="rect">
            <a:avLst/>
          </a:prstGeom>
        </p:spPr>
        <p:txBody>
          <a:bodyPr vert="horz" lIns="122191" tIns="61096" rIns="122191" bIns="6109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640080" y="8898892"/>
            <a:ext cx="2987040" cy="511175"/>
          </a:xfrm>
          <a:prstGeom prst="rect">
            <a:avLst/>
          </a:prstGeom>
        </p:spPr>
        <p:txBody>
          <a:bodyPr vert="horz" lIns="122191" tIns="61096" rIns="122191" bIns="61096" rtlCol="0" anchor="ctr"/>
          <a:lstStyle>
            <a:lvl1pPr algn="l">
              <a:defRPr sz="1600">
                <a:solidFill>
                  <a:schemeClr val="tx1">
                    <a:tint val="75000"/>
                  </a:schemeClr>
                </a:solidFill>
              </a:defRPr>
            </a:lvl1pPr>
          </a:lstStyle>
          <a:p>
            <a:fld id="{83B0B28B-22B4-46FC-9D35-38BE8171AD30}" type="datetimeFigureOut">
              <a:rPr lang="en-AU" smtClean="0"/>
              <a:t>12/10/2021</a:t>
            </a:fld>
            <a:endParaRPr lang="en-AU"/>
          </a:p>
        </p:txBody>
      </p:sp>
      <p:sp>
        <p:nvSpPr>
          <p:cNvPr id="5" name="Footer Placeholder 4"/>
          <p:cNvSpPr>
            <a:spLocks noGrp="1"/>
          </p:cNvSpPr>
          <p:nvPr>
            <p:ph type="ftr" sz="quarter" idx="3"/>
          </p:nvPr>
        </p:nvSpPr>
        <p:spPr>
          <a:xfrm>
            <a:off x="4373880" y="8898892"/>
            <a:ext cx="4053840" cy="511175"/>
          </a:xfrm>
          <a:prstGeom prst="rect">
            <a:avLst/>
          </a:prstGeom>
        </p:spPr>
        <p:txBody>
          <a:bodyPr vert="horz" lIns="122191" tIns="61096" rIns="122191" bIns="61096" rtlCol="0" anchor="ctr"/>
          <a:lstStyle>
            <a:lvl1pPr algn="ctr">
              <a:defRPr sz="16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9174480" y="8898892"/>
            <a:ext cx="2987040" cy="511175"/>
          </a:xfrm>
          <a:prstGeom prst="rect">
            <a:avLst/>
          </a:prstGeom>
        </p:spPr>
        <p:txBody>
          <a:bodyPr vert="horz" lIns="122191" tIns="61096" rIns="122191" bIns="61096" rtlCol="0" anchor="ctr"/>
          <a:lstStyle>
            <a:lvl1pPr algn="r">
              <a:defRPr sz="1600">
                <a:solidFill>
                  <a:schemeClr val="tx1">
                    <a:tint val="75000"/>
                  </a:schemeClr>
                </a:solidFill>
              </a:defRPr>
            </a:lvl1pPr>
          </a:lstStyle>
          <a:p>
            <a:fld id="{4A3077E2-7058-4BCA-87B1-1D1591614AF7}" type="slidenum">
              <a:rPr lang="en-AU" smtClean="0"/>
              <a:t>‹#›</a:t>
            </a:fld>
            <a:endParaRPr lang="en-AU"/>
          </a:p>
        </p:txBody>
      </p:sp>
    </p:spTree>
    <p:extLst>
      <p:ext uri="{BB962C8B-B14F-4D97-AF65-F5344CB8AC3E}">
        <p14:creationId xmlns:p14="http://schemas.microsoft.com/office/powerpoint/2010/main" val="324206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21913" rtl="0" eaLnBrk="1" latinLnBrk="0" hangingPunct="1">
        <a:spcBef>
          <a:spcPct val="0"/>
        </a:spcBef>
        <a:buNone/>
        <a:defRPr sz="5900" kern="1200">
          <a:solidFill>
            <a:schemeClr val="tx1"/>
          </a:solidFill>
          <a:latin typeface="+mj-lt"/>
          <a:ea typeface="+mj-ea"/>
          <a:cs typeface="+mj-cs"/>
        </a:defRPr>
      </a:lvl1pPr>
    </p:titleStyle>
    <p:bodyStyle>
      <a:lvl1pPr marL="458217" indent="-458217" algn="l" defTabSz="1221913"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2804" indent="-381848" algn="l" defTabSz="1221913"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2pPr>
      <a:lvl3pPr marL="1527391" indent="-305478" algn="l" defTabSz="1221913"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8347" indent="-305478" algn="l" defTabSz="1221913"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9304" indent="-305478" algn="l" defTabSz="1221913"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60260" indent="-305478" algn="l" defTabSz="1221913"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71216" indent="-305478" algn="l" defTabSz="1221913"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82173" indent="-305478" algn="l" defTabSz="1221913"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93129" indent="-305478" algn="l" defTabSz="1221913"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221913" rtl="0" eaLnBrk="1" latinLnBrk="0" hangingPunct="1">
        <a:defRPr sz="2400" kern="1200">
          <a:solidFill>
            <a:schemeClr val="tx1"/>
          </a:solidFill>
          <a:latin typeface="+mn-lt"/>
          <a:ea typeface="+mn-ea"/>
          <a:cs typeface="+mn-cs"/>
        </a:defRPr>
      </a:lvl1pPr>
      <a:lvl2pPr marL="610956" algn="l" defTabSz="1221913" rtl="0" eaLnBrk="1" latinLnBrk="0" hangingPunct="1">
        <a:defRPr sz="2400" kern="1200">
          <a:solidFill>
            <a:schemeClr val="tx1"/>
          </a:solidFill>
          <a:latin typeface="+mn-lt"/>
          <a:ea typeface="+mn-ea"/>
          <a:cs typeface="+mn-cs"/>
        </a:defRPr>
      </a:lvl2pPr>
      <a:lvl3pPr marL="1221913" algn="l" defTabSz="1221913" rtl="0" eaLnBrk="1" latinLnBrk="0" hangingPunct="1">
        <a:defRPr sz="2400" kern="1200">
          <a:solidFill>
            <a:schemeClr val="tx1"/>
          </a:solidFill>
          <a:latin typeface="+mn-lt"/>
          <a:ea typeface="+mn-ea"/>
          <a:cs typeface="+mn-cs"/>
        </a:defRPr>
      </a:lvl3pPr>
      <a:lvl4pPr marL="1832869" algn="l" defTabSz="1221913" rtl="0" eaLnBrk="1" latinLnBrk="0" hangingPunct="1">
        <a:defRPr sz="2400" kern="1200">
          <a:solidFill>
            <a:schemeClr val="tx1"/>
          </a:solidFill>
          <a:latin typeface="+mn-lt"/>
          <a:ea typeface="+mn-ea"/>
          <a:cs typeface="+mn-cs"/>
        </a:defRPr>
      </a:lvl4pPr>
      <a:lvl5pPr marL="2443825" algn="l" defTabSz="1221913" rtl="0" eaLnBrk="1" latinLnBrk="0" hangingPunct="1">
        <a:defRPr sz="2400" kern="1200">
          <a:solidFill>
            <a:schemeClr val="tx1"/>
          </a:solidFill>
          <a:latin typeface="+mn-lt"/>
          <a:ea typeface="+mn-ea"/>
          <a:cs typeface="+mn-cs"/>
        </a:defRPr>
      </a:lvl5pPr>
      <a:lvl6pPr marL="3054782" algn="l" defTabSz="1221913" rtl="0" eaLnBrk="1" latinLnBrk="0" hangingPunct="1">
        <a:defRPr sz="2400" kern="1200">
          <a:solidFill>
            <a:schemeClr val="tx1"/>
          </a:solidFill>
          <a:latin typeface="+mn-lt"/>
          <a:ea typeface="+mn-ea"/>
          <a:cs typeface="+mn-cs"/>
        </a:defRPr>
      </a:lvl6pPr>
      <a:lvl7pPr marL="3665738" algn="l" defTabSz="1221913" rtl="0" eaLnBrk="1" latinLnBrk="0" hangingPunct="1">
        <a:defRPr sz="2400" kern="1200">
          <a:solidFill>
            <a:schemeClr val="tx1"/>
          </a:solidFill>
          <a:latin typeface="+mn-lt"/>
          <a:ea typeface="+mn-ea"/>
          <a:cs typeface="+mn-cs"/>
        </a:defRPr>
      </a:lvl7pPr>
      <a:lvl8pPr marL="4276695" algn="l" defTabSz="1221913" rtl="0" eaLnBrk="1" latinLnBrk="0" hangingPunct="1">
        <a:defRPr sz="2400" kern="1200">
          <a:solidFill>
            <a:schemeClr val="tx1"/>
          </a:solidFill>
          <a:latin typeface="+mn-lt"/>
          <a:ea typeface="+mn-ea"/>
          <a:cs typeface="+mn-cs"/>
        </a:defRPr>
      </a:lvl8pPr>
      <a:lvl9pPr marL="4887651" algn="l" defTabSz="1221913"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png"/><Relationship Id="rId3" Type="http://schemas.microsoft.com/office/2007/relationships/hdphoto" Target="../media/hdphoto1.wdp"/><Relationship Id="rId7" Type="http://schemas.openxmlformats.org/officeDocument/2006/relationships/image" Target="../media/image5.png"/><Relationship Id="rId12"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11" Type="http://schemas.microsoft.com/office/2007/relationships/hdphoto" Target="../media/hdphoto2.wdp"/><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9322556"/>
            <a:ext cx="12801600" cy="2640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spcCol="0" rtlCol="0" anchor="ctr"/>
          <a:lstStyle/>
          <a:p>
            <a:pPr algn="ctr"/>
            <a:endParaRPr lang="en-AU"/>
          </a:p>
        </p:txBody>
      </p:sp>
      <p:sp>
        <p:nvSpPr>
          <p:cNvPr id="104" name="Rectangle 103"/>
          <p:cNvSpPr/>
          <p:nvPr/>
        </p:nvSpPr>
        <p:spPr>
          <a:xfrm>
            <a:off x="9387152" y="3971888"/>
            <a:ext cx="3325041" cy="241459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38" name="Rectangle 1037"/>
          <p:cNvSpPr/>
          <p:nvPr/>
        </p:nvSpPr>
        <p:spPr>
          <a:xfrm>
            <a:off x="33294" y="762212"/>
            <a:ext cx="3064204" cy="8533686"/>
          </a:xfrm>
          <a:prstGeom prst="rect">
            <a:avLst/>
          </a:prstGeom>
          <a:gradFill flip="none" rotWithShape="1">
            <a:gsLst>
              <a:gs pos="100000">
                <a:schemeClr val="accent5">
                  <a:lumMod val="40000"/>
                  <a:lumOff val="60000"/>
                </a:schemeClr>
              </a:gs>
              <a:gs pos="81000">
                <a:schemeClr val="accent5">
                  <a:lumMod val="20000"/>
                  <a:lumOff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Title 1"/>
          <p:cNvSpPr txBox="1">
            <a:spLocks noGrp="1"/>
          </p:cNvSpPr>
          <p:nvPr>
            <p:ph type="title"/>
          </p:nvPr>
        </p:nvSpPr>
        <p:spPr>
          <a:xfrm>
            <a:off x="180876" y="248951"/>
            <a:ext cx="3039914" cy="473670"/>
          </a:xfrm>
          <a:prstGeom prst="rect">
            <a:avLst/>
          </a:prstGeom>
        </p:spPr>
        <p:txBody>
          <a:bodyPr vert="horz" lIns="0" tIns="0" rIns="0" bIns="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AU" sz="3600" b="1" dirty="0">
                <a:latin typeface="Arial" panose="020B0604020202020204" pitchFamily="34" charset="0"/>
                <a:cs typeface="Arial" panose="020B0604020202020204" pitchFamily="34" charset="0"/>
              </a:rPr>
              <a:t>TAX</a:t>
            </a:r>
            <a:r>
              <a:rPr lang="en-AU" sz="3600" b="1" dirty="0">
                <a:solidFill>
                  <a:srgbClr val="00B0F0"/>
                </a:solidFill>
                <a:latin typeface="Arial" panose="020B0604020202020204" pitchFamily="34" charset="0"/>
                <a:cs typeface="Arial" panose="020B0604020202020204" pitchFamily="34" charset="0"/>
              </a:rPr>
              <a:t>TIME</a:t>
            </a:r>
            <a:r>
              <a:rPr lang="en-AU" sz="3600" spc="-200" dirty="0">
                <a:solidFill>
                  <a:srgbClr val="FF0000"/>
                </a:solidFill>
                <a:latin typeface="Arial" panose="020B0604020202020204" pitchFamily="34" charset="0"/>
                <a:cs typeface="Arial" panose="020B0604020202020204" pitchFamily="34" charset="0"/>
              </a:rPr>
              <a:t>2020</a:t>
            </a:r>
            <a:endParaRPr lang="en-AU" sz="3600" dirty="0">
              <a:solidFill>
                <a:srgbClr val="FF0000"/>
              </a:solidFill>
              <a:latin typeface="Arial" panose="020B0604020202020204" pitchFamily="34" charset="0"/>
              <a:cs typeface="Arial" panose="020B0604020202020204" pitchFamily="34" charset="0"/>
            </a:endParaRPr>
          </a:p>
        </p:txBody>
      </p:sp>
      <p:sp>
        <p:nvSpPr>
          <p:cNvPr id="10" name="Snip Single Corner Rectangle 9"/>
          <p:cNvSpPr/>
          <p:nvPr/>
        </p:nvSpPr>
        <p:spPr>
          <a:xfrm>
            <a:off x="4406010" y="301124"/>
            <a:ext cx="5256583" cy="432000"/>
          </a:xfrm>
          <a:prstGeom prst="snip1Rect">
            <a:avLst>
              <a:gd name="adj" fmla="val 34692"/>
            </a:avLst>
          </a:prstGeom>
          <a:solidFill>
            <a:srgbClr val="00B0F0"/>
          </a:solidFill>
        </p:spPr>
        <p:txBody>
          <a:bodyPr wrap="square" lIns="90000" tIns="0" rIns="0" bIns="90000" anchor="b">
            <a:spAutoFit/>
          </a:bodyPr>
          <a:lstStyle/>
          <a:p>
            <a:r>
              <a:rPr lang="en-AU" sz="1600" spc="300" dirty="0">
                <a:solidFill>
                  <a:schemeClr val="bg1"/>
                </a:solidFill>
                <a:latin typeface="Arial" panose="020B0604020202020204" pitchFamily="34" charset="0"/>
                <a:cs typeface="Arial" panose="020B0604020202020204" pitchFamily="34" charset="0"/>
              </a:rPr>
              <a:t>STATISTICS, FACTS &amp; FIGURES</a:t>
            </a:r>
            <a:endParaRPr lang="en-AU" sz="1600" spc="300" dirty="0">
              <a:solidFill>
                <a:schemeClr val="bg1"/>
              </a:solidFill>
            </a:endParaRPr>
          </a:p>
        </p:txBody>
      </p:sp>
      <p:sp>
        <p:nvSpPr>
          <p:cNvPr id="26" name="Rectangle 25"/>
          <p:cNvSpPr/>
          <p:nvPr/>
        </p:nvSpPr>
        <p:spPr>
          <a:xfrm>
            <a:off x="287389" y="1351234"/>
            <a:ext cx="2592288" cy="554272"/>
          </a:xfrm>
          <a:prstGeom prst="rect">
            <a:avLst/>
          </a:prstGeom>
          <a:noFill/>
        </p:spPr>
        <p:txBody>
          <a:bodyPr wrap="square" lIns="122191" tIns="61096" rIns="122191" bIns="61096">
            <a:spAutoFit/>
          </a:bodyPr>
          <a:lstStyle/>
          <a:p>
            <a:pPr algn="ctr"/>
            <a:r>
              <a:rPr lang="en-AU" sz="2800" dirty="0">
                <a:solidFill>
                  <a:schemeClr val="tx1">
                    <a:lumMod val="75000"/>
                    <a:lumOff val="25000"/>
                  </a:schemeClr>
                </a:solidFill>
                <a:latin typeface="Arial" panose="020B0604020202020204" pitchFamily="34" charset="0"/>
                <a:cs typeface="Arial" panose="020B0604020202020204" pitchFamily="34" charset="0"/>
              </a:rPr>
              <a:t>Pre-fill </a:t>
            </a:r>
            <a:r>
              <a:rPr lang="en-AU" sz="2800" b="1" dirty="0">
                <a:solidFill>
                  <a:schemeClr val="tx1">
                    <a:lumMod val="75000"/>
                    <a:lumOff val="25000"/>
                  </a:schemeClr>
                </a:solidFill>
                <a:latin typeface="Arial" panose="020B0604020202020204" pitchFamily="34" charset="0"/>
                <a:cs typeface="Arial" panose="020B0604020202020204" pitchFamily="34" charset="0"/>
              </a:rPr>
              <a:t>Data</a:t>
            </a:r>
          </a:p>
        </p:txBody>
      </p:sp>
      <p:sp>
        <p:nvSpPr>
          <p:cNvPr id="36" name="Rectangle 35"/>
          <p:cNvSpPr/>
          <p:nvPr/>
        </p:nvSpPr>
        <p:spPr>
          <a:xfrm>
            <a:off x="9487462" y="733810"/>
            <a:ext cx="2262158" cy="369332"/>
          </a:xfrm>
          <a:prstGeom prst="rect">
            <a:avLst/>
          </a:prstGeom>
        </p:spPr>
        <p:txBody>
          <a:bodyPr wrap="none">
            <a:spAutoFit/>
          </a:bodyPr>
          <a:lstStyle/>
          <a:p>
            <a:r>
              <a:rPr lang="en-AU" sz="1800" b="1" dirty="0">
                <a:solidFill>
                  <a:srgbClr val="00B0F0"/>
                </a:solidFill>
                <a:latin typeface="Arial" panose="020B0604020202020204" pitchFamily="34" charset="0"/>
                <a:cs typeface="Arial" panose="020B0604020202020204" pitchFamily="34" charset="0"/>
              </a:rPr>
              <a:t>Memorable Quotes</a:t>
            </a:r>
          </a:p>
        </p:txBody>
      </p:sp>
      <p:sp>
        <p:nvSpPr>
          <p:cNvPr id="31" name="Rectangle 30"/>
          <p:cNvSpPr/>
          <p:nvPr/>
        </p:nvSpPr>
        <p:spPr>
          <a:xfrm>
            <a:off x="6256377" y="7900058"/>
            <a:ext cx="3058835" cy="1485297"/>
          </a:xfrm>
          <a:prstGeom prst="rect">
            <a:avLst/>
          </a:prstGeom>
        </p:spPr>
        <p:txBody>
          <a:bodyPr wrap="square" lIns="122191" tIns="61096" rIns="122191" bIns="61096">
            <a:spAutoFit/>
          </a:bodyPr>
          <a:lstStyle/>
          <a:p>
            <a:pPr algn="ctr"/>
            <a:r>
              <a:rPr lang="en-AU" sz="1400" spc="300" dirty="0">
                <a:solidFill>
                  <a:schemeClr val="accent5">
                    <a:lumMod val="75000"/>
                  </a:schemeClr>
                </a:solidFill>
                <a:latin typeface="Arial" panose="020B0604020202020204" pitchFamily="34" charset="0"/>
                <a:cs typeface="Arial" panose="020B0604020202020204" pitchFamily="34" charset="0"/>
              </a:rPr>
              <a:t>www.ato.gov.au</a:t>
            </a:r>
            <a:br>
              <a:rPr lang="en-AU" sz="1600" dirty="0">
                <a:latin typeface="Arial" panose="020B0604020202020204" pitchFamily="34" charset="0"/>
                <a:cs typeface="Arial" panose="020B0604020202020204" pitchFamily="34" charset="0"/>
              </a:rPr>
            </a:br>
            <a:r>
              <a:rPr lang="en-AU" sz="1100" b="1" dirty="0">
                <a:solidFill>
                  <a:schemeClr val="tx2">
                    <a:lumMod val="60000"/>
                    <a:lumOff val="40000"/>
                  </a:schemeClr>
                </a:solidFill>
                <a:latin typeface="+mj-lt"/>
                <a:cs typeface="Arial" panose="020B0604020202020204" pitchFamily="34" charset="0"/>
              </a:rPr>
              <a:t>PRE-FILL AVAILABILITY PAGE</a:t>
            </a:r>
          </a:p>
          <a:p>
            <a:pPr algn="ctr">
              <a:spcBef>
                <a:spcPts val="300"/>
              </a:spcBef>
            </a:pPr>
            <a:r>
              <a:rPr lang="en-AU" sz="1500" dirty="0">
                <a:latin typeface="Arial" panose="020B0604020202020204" pitchFamily="34" charset="0"/>
                <a:cs typeface="Arial" panose="020B0604020202020204" pitchFamily="34" charset="0"/>
              </a:rPr>
              <a:t>Visits:</a:t>
            </a:r>
            <a:r>
              <a:rPr lang="en-AU" sz="1600" dirty="0">
                <a:latin typeface="Arial" panose="020B0604020202020204" pitchFamily="34" charset="0"/>
                <a:cs typeface="Arial" panose="020B0604020202020204" pitchFamily="34" charset="0"/>
              </a:rPr>
              <a:t> </a:t>
            </a:r>
            <a:r>
              <a:rPr lang="en-AU" sz="1500" b="1" dirty="0">
                <a:solidFill>
                  <a:srgbClr val="00B0F0"/>
                </a:solidFill>
                <a:latin typeface="Arial" panose="020B0604020202020204" pitchFamily="34" charset="0"/>
                <a:cs typeface="Arial" panose="020B0604020202020204" pitchFamily="34" charset="0"/>
              </a:rPr>
              <a:t>63,727</a:t>
            </a:r>
            <a:r>
              <a:rPr lang="en-AU" sz="1400" b="1" dirty="0">
                <a:solidFill>
                  <a:srgbClr val="00B0F0"/>
                </a:solidFill>
                <a:latin typeface="Arial" panose="020B0604020202020204" pitchFamily="34" charset="0"/>
                <a:cs typeface="Arial" panose="020B0604020202020204" pitchFamily="34" charset="0"/>
              </a:rPr>
              <a:t> </a:t>
            </a:r>
            <a:r>
              <a:rPr lang="en-AU" sz="1200" b="1" dirty="0">
                <a:solidFill>
                  <a:srgbClr val="00B0F0"/>
                </a:solidFill>
                <a:latin typeface="Arial" panose="020B0604020202020204" pitchFamily="34" charset="0"/>
                <a:cs typeface="Arial" panose="020B0604020202020204" pitchFamily="34" charset="0"/>
              </a:rPr>
              <a:t>unique users accessed page</a:t>
            </a:r>
            <a:r>
              <a:rPr lang="en-AU" sz="1400" b="1" dirty="0">
                <a:solidFill>
                  <a:srgbClr val="00B0F0"/>
                </a:solidFill>
                <a:latin typeface="Arial" panose="020B0604020202020204" pitchFamily="34" charset="0"/>
                <a:cs typeface="Arial" panose="020B0604020202020204" pitchFamily="34" charset="0"/>
              </a:rPr>
              <a:t> </a:t>
            </a:r>
            <a:r>
              <a:rPr lang="en-AU" sz="1500" b="1" dirty="0">
                <a:solidFill>
                  <a:srgbClr val="00B0F0"/>
                </a:solidFill>
                <a:latin typeface="Arial" panose="020B0604020202020204" pitchFamily="34" charset="0"/>
                <a:cs typeface="Arial" panose="020B0604020202020204" pitchFamily="34" charset="0"/>
              </a:rPr>
              <a:t>145,018</a:t>
            </a:r>
            <a:r>
              <a:rPr lang="en-AU" sz="1400" b="1" dirty="0">
                <a:solidFill>
                  <a:srgbClr val="00B0F0"/>
                </a:solidFill>
                <a:latin typeface="Arial" panose="020B0604020202020204" pitchFamily="34" charset="0"/>
                <a:cs typeface="Arial" panose="020B0604020202020204" pitchFamily="34" charset="0"/>
              </a:rPr>
              <a:t> </a:t>
            </a:r>
            <a:r>
              <a:rPr lang="en-AU" sz="1200" b="1" dirty="0">
                <a:solidFill>
                  <a:srgbClr val="00B0F0"/>
                </a:solidFill>
                <a:latin typeface="Arial" panose="020B0604020202020204" pitchFamily="34" charset="0"/>
                <a:cs typeface="Arial" panose="020B0604020202020204" pitchFamily="34" charset="0"/>
              </a:rPr>
              <a:t>times</a:t>
            </a:r>
            <a:r>
              <a:rPr lang="en-AU" sz="1400" b="1" dirty="0">
                <a:solidFill>
                  <a:srgbClr val="00B0F0"/>
                </a:solidFill>
                <a:latin typeface="Arial" panose="020B0604020202020204" pitchFamily="34" charset="0"/>
                <a:cs typeface="Arial" panose="020B0604020202020204" pitchFamily="34" charset="0"/>
              </a:rPr>
              <a:t>.  </a:t>
            </a:r>
          </a:p>
          <a:p>
            <a:pPr algn="ctr"/>
            <a:r>
              <a:rPr lang="en-AU" sz="1500" b="1" dirty="0">
                <a:solidFill>
                  <a:srgbClr val="00B0F0"/>
                </a:solidFill>
                <a:latin typeface="Arial" panose="020B0604020202020204" pitchFamily="34" charset="0"/>
                <a:cs typeface="Arial" panose="020B0604020202020204" pitchFamily="34" charset="0"/>
              </a:rPr>
              <a:t>70%</a:t>
            </a:r>
            <a:r>
              <a:rPr lang="en-AU" sz="1600" b="1" dirty="0">
                <a:solidFill>
                  <a:srgbClr val="00B0F0"/>
                </a:solidFill>
                <a:latin typeface="Arial" panose="020B0604020202020204" pitchFamily="34" charset="0"/>
                <a:cs typeface="Arial" panose="020B0604020202020204" pitchFamily="34" charset="0"/>
              </a:rPr>
              <a:t> </a:t>
            </a:r>
            <a:r>
              <a:rPr lang="en-AU" sz="1400" b="1" dirty="0">
                <a:solidFill>
                  <a:srgbClr val="00B0F0"/>
                </a:solidFill>
                <a:latin typeface="Arial" panose="020B0604020202020204" pitchFamily="34" charset="0"/>
                <a:cs typeface="Arial" panose="020B0604020202020204" pitchFamily="34" charset="0"/>
              </a:rPr>
              <a:t>increase </a:t>
            </a:r>
            <a:r>
              <a:rPr lang="en-AU" sz="1200" b="1" dirty="0">
                <a:solidFill>
                  <a:srgbClr val="00B0F0"/>
                </a:solidFill>
                <a:latin typeface="Arial" panose="020B0604020202020204" pitchFamily="34" charset="0"/>
                <a:cs typeface="Arial" panose="020B0604020202020204" pitchFamily="34" charset="0"/>
              </a:rPr>
              <a:t>on last year</a:t>
            </a:r>
            <a:r>
              <a:rPr lang="en-AU" sz="1400" b="1" dirty="0">
                <a:solidFill>
                  <a:srgbClr val="00B0F0"/>
                </a:solidFill>
                <a:latin typeface="Arial" panose="020B0604020202020204" pitchFamily="34" charset="0"/>
                <a:cs typeface="Arial" panose="020B0604020202020204" pitchFamily="34" charset="0"/>
              </a:rPr>
              <a:t>.</a:t>
            </a:r>
          </a:p>
          <a:p>
            <a:pPr algn="ctr"/>
            <a:r>
              <a:rPr lang="en-AU" sz="1200" b="1" dirty="0">
                <a:solidFill>
                  <a:schemeClr val="tx2">
                    <a:lumMod val="60000"/>
                    <a:lumOff val="40000"/>
                  </a:schemeClr>
                </a:solidFill>
                <a:cs typeface="Arial" panose="020B0604020202020204" pitchFamily="34" charset="0"/>
              </a:rPr>
              <a:t>*</a:t>
            </a:r>
            <a:r>
              <a:rPr lang="en-AU" sz="1400" b="1" dirty="0">
                <a:solidFill>
                  <a:schemeClr val="tx2">
                    <a:lumMod val="60000"/>
                    <a:lumOff val="40000"/>
                  </a:schemeClr>
                </a:solidFill>
                <a:cs typeface="Arial" panose="020B0604020202020204" pitchFamily="34" charset="0"/>
              </a:rPr>
              <a:t> </a:t>
            </a:r>
            <a:r>
              <a:rPr lang="en-AU" sz="1200" b="1" dirty="0">
                <a:solidFill>
                  <a:schemeClr val="tx2">
                    <a:lumMod val="60000"/>
                    <a:lumOff val="40000"/>
                  </a:schemeClr>
                </a:solidFill>
                <a:cs typeface="Arial" panose="020B0604020202020204" pitchFamily="34" charset="0"/>
              </a:rPr>
              <a:t>72% of the visits in July</a:t>
            </a:r>
          </a:p>
        </p:txBody>
      </p:sp>
      <p:pic>
        <p:nvPicPr>
          <p:cNvPr id="1026" name="Picture 2" descr="Y:\(9) SD Information Design\- SD Brand Elements -\General use Icons\106online-form1.jpg"/>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7401287" y="7479941"/>
            <a:ext cx="447763" cy="383149"/>
          </a:xfrm>
          <a:prstGeom prst="rect">
            <a:avLst/>
          </a:prstGeom>
          <a:noFill/>
          <a:effectLst>
            <a:reflection blurRad="6350" stA="52000" endA="300" endPos="35000" dir="5400000" sy="-100000" algn="bl" rotWithShape="0"/>
          </a:effectLst>
          <a:extLst>
            <a:ext uri="{909E8E84-426E-40DD-AFC4-6F175D3DCCD1}">
              <a14:hiddenFill xmlns:a14="http://schemas.microsoft.com/office/drawing/2010/main">
                <a:solidFill>
                  <a:srgbClr val="FFFFFF"/>
                </a:solidFill>
              </a14:hiddenFill>
            </a:ext>
          </a:extLst>
        </p:spPr>
      </p:pic>
      <p:sp>
        <p:nvSpPr>
          <p:cNvPr id="39" name="Rectangle 38"/>
          <p:cNvSpPr/>
          <p:nvPr/>
        </p:nvSpPr>
        <p:spPr>
          <a:xfrm>
            <a:off x="406632" y="1840062"/>
            <a:ext cx="2466310" cy="615828"/>
          </a:xfrm>
          <a:prstGeom prst="rect">
            <a:avLst/>
          </a:prstGeom>
          <a:noFill/>
        </p:spPr>
        <p:txBody>
          <a:bodyPr wrap="square" lIns="122191" tIns="61096" rIns="122191" bIns="61096">
            <a:spAutoFit/>
          </a:bodyPr>
          <a:lstStyle/>
          <a:p>
            <a:r>
              <a:rPr lang="en-AU" sz="1800" b="1" dirty="0">
                <a:solidFill>
                  <a:srgbClr val="00B0F0"/>
                </a:solidFill>
                <a:latin typeface="Arial" panose="020B0604020202020204" pitchFamily="34" charset="0"/>
                <a:cs typeface="Arial" panose="020B0604020202020204" pitchFamily="34" charset="0"/>
              </a:rPr>
              <a:t>86.7M transactions </a:t>
            </a:r>
          </a:p>
          <a:p>
            <a:r>
              <a:rPr lang="en-AU" sz="1400" b="1" dirty="0">
                <a:solidFill>
                  <a:srgbClr val="00B050"/>
                </a:solidFill>
                <a:latin typeface="Arial" panose="020B0604020202020204" pitchFamily="34" charset="0"/>
                <a:cs typeface="Arial" panose="020B0604020202020204" pitchFamily="34" charset="0"/>
              </a:rPr>
              <a:t>1% decrease </a:t>
            </a:r>
            <a:r>
              <a:rPr lang="en-AU" sz="1200" b="1" dirty="0">
                <a:solidFill>
                  <a:srgbClr val="00B050"/>
                </a:solidFill>
                <a:latin typeface="Arial" panose="020B0604020202020204" pitchFamily="34" charset="0"/>
                <a:cs typeface="Arial" panose="020B0604020202020204" pitchFamily="34" charset="0"/>
              </a:rPr>
              <a:t>from 2019</a:t>
            </a:r>
          </a:p>
        </p:txBody>
      </p:sp>
      <p:sp>
        <p:nvSpPr>
          <p:cNvPr id="43" name="Freeform 116"/>
          <p:cNvSpPr>
            <a:spLocks/>
          </p:cNvSpPr>
          <p:nvPr/>
        </p:nvSpPr>
        <p:spPr bwMode="auto">
          <a:xfrm rot="16200000">
            <a:off x="270081" y="2200950"/>
            <a:ext cx="245132" cy="156866"/>
          </a:xfrm>
          <a:custGeom>
            <a:avLst/>
            <a:gdLst>
              <a:gd name="T0" fmla="*/ 121904 w 197"/>
              <a:gd name="T1" fmla="*/ 11564 h 140"/>
              <a:gd name="T2" fmla="*/ 121904 w 197"/>
              <a:gd name="T3" fmla="*/ 8994 h 140"/>
              <a:gd name="T4" fmla="*/ 121904 w 197"/>
              <a:gd name="T5" fmla="*/ 8994 h 140"/>
              <a:gd name="T6" fmla="*/ 120593 w 197"/>
              <a:gd name="T7" fmla="*/ 6425 h 140"/>
              <a:gd name="T8" fmla="*/ 120593 w 197"/>
              <a:gd name="T9" fmla="*/ 6425 h 140"/>
              <a:gd name="T10" fmla="*/ 117971 w 197"/>
              <a:gd name="T11" fmla="*/ 3855 h 140"/>
              <a:gd name="T12" fmla="*/ 117971 w 197"/>
              <a:gd name="T13" fmla="*/ 3855 h 140"/>
              <a:gd name="T14" fmla="*/ 115350 w 197"/>
              <a:gd name="T15" fmla="*/ 1285 h 140"/>
              <a:gd name="T16" fmla="*/ 103553 w 197"/>
              <a:gd name="T17" fmla="*/ 2570 h 140"/>
              <a:gd name="T18" fmla="*/ 5243 w 197"/>
              <a:gd name="T19" fmla="*/ 80949 h 140"/>
              <a:gd name="T20" fmla="*/ 0 w 197"/>
              <a:gd name="T21" fmla="*/ 89944 h 140"/>
              <a:gd name="T22" fmla="*/ 5243 w 197"/>
              <a:gd name="T23" fmla="*/ 100223 h 140"/>
              <a:gd name="T24" fmla="*/ 103553 w 197"/>
              <a:gd name="T25" fmla="*/ 177317 h 140"/>
              <a:gd name="T26" fmla="*/ 110107 w 197"/>
              <a:gd name="T27" fmla="*/ 179887 h 140"/>
              <a:gd name="T28" fmla="*/ 110107 w 197"/>
              <a:gd name="T29" fmla="*/ 179887 h 140"/>
              <a:gd name="T30" fmla="*/ 112728 w 197"/>
              <a:gd name="T31" fmla="*/ 179887 h 140"/>
              <a:gd name="T32" fmla="*/ 115350 w 197"/>
              <a:gd name="T33" fmla="*/ 178602 h 140"/>
              <a:gd name="T34" fmla="*/ 121904 w 197"/>
              <a:gd name="T35" fmla="*/ 168323 h 140"/>
              <a:gd name="T36" fmla="*/ 121904 w 197"/>
              <a:gd name="T37" fmla="*/ 128491 h 140"/>
              <a:gd name="T38" fmla="*/ 229389 w 197"/>
              <a:gd name="T39" fmla="*/ 116927 h 140"/>
              <a:gd name="T40" fmla="*/ 258226 w 197"/>
              <a:gd name="T41" fmla="*/ 89944 h 140"/>
              <a:gd name="T42" fmla="*/ 229389 w 197"/>
              <a:gd name="T43" fmla="*/ 62960 h 140"/>
              <a:gd name="T44" fmla="*/ 121904 w 197"/>
              <a:gd name="T45" fmla="*/ 51396 h 140"/>
              <a:gd name="T46" fmla="*/ 121904 w 197"/>
              <a:gd name="T47" fmla="*/ 11564 h 14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97" h="140">
                <a:moveTo>
                  <a:pt x="93" y="9"/>
                </a:moveTo>
                <a:cubicBezTo>
                  <a:pt x="93" y="9"/>
                  <a:pt x="93" y="8"/>
                  <a:pt x="93" y="7"/>
                </a:cubicBezTo>
                <a:cubicBezTo>
                  <a:pt x="93" y="7"/>
                  <a:pt x="93" y="7"/>
                  <a:pt x="93" y="7"/>
                </a:cubicBezTo>
                <a:cubicBezTo>
                  <a:pt x="92" y="6"/>
                  <a:pt x="92" y="5"/>
                  <a:pt x="92" y="5"/>
                </a:cubicBezTo>
                <a:cubicBezTo>
                  <a:pt x="92" y="5"/>
                  <a:pt x="92" y="5"/>
                  <a:pt x="92" y="5"/>
                </a:cubicBezTo>
                <a:cubicBezTo>
                  <a:pt x="91" y="4"/>
                  <a:pt x="91" y="3"/>
                  <a:pt x="90" y="3"/>
                </a:cubicBezTo>
                <a:cubicBezTo>
                  <a:pt x="90" y="3"/>
                  <a:pt x="90" y="3"/>
                  <a:pt x="90" y="3"/>
                </a:cubicBezTo>
                <a:cubicBezTo>
                  <a:pt x="90" y="2"/>
                  <a:pt x="89" y="2"/>
                  <a:pt x="88" y="1"/>
                </a:cubicBezTo>
                <a:cubicBezTo>
                  <a:pt x="85" y="0"/>
                  <a:pt x="81" y="0"/>
                  <a:pt x="79" y="2"/>
                </a:cubicBezTo>
                <a:cubicBezTo>
                  <a:pt x="4" y="63"/>
                  <a:pt x="4" y="63"/>
                  <a:pt x="4" y="63"/>
                </a:cubicBezTo>
                <a:cubicBezTo>
                  <a:pt x="1" y="65"/>
                  <a:pt x="0" y="67"/>
                  <a:pt x="0" y="70"/>
                </a:cubicBezTo>
                <a:cubicBezTo>
                  <a:pt x="0" y="73"/>
                  <a:pt x="1" y="76"/>
                  <a:pt x="4" y="78"/>
                </a:cubicBezTo>
                <a:cubicBezTo>
                  <a:pt x="79" y="138"/>
                  <a:pt x="79" y="138"/>
                  <a:pt x="79" y="138"/>
                </a:cubicBezTo>
                <a:cubicBezTo>
                  <a:pt x="80" y="140"/>
                  <a:pt x="82" y="140"/>
                  <a:pt x="84" y="140"/>
                </a:cubicBezTo>
                <a:cubicBezTo>
                  <a:pt x="84" y="140"/>
                  <a:pt x="84" y="140"/>
                  <a:pt x="84" y="140"/>
                </a:cubicBezTo>
                <a:cubicBezTo>
                  <a:pt x="85" y="140"/>
                  <a:pt x="86" y="140"/>
                  <a:pt x="86" y="140"/>
                </a:cubicBezTo>
                <a:cubicBezTo>
                  <a:pt x="87" y="140"/>
                  <a:pt x="88" y="139"/>
                  <a:pt x="88" y="139"/>
                </a:cubicBezTo>
                <a:cubicBezTo>
                  <a:pt x="91" y="138"/>
                  <a:pt x="93" y="134"/>
                  <a:pt x="93" y="131"/>
                </a:cubicBezTo>
                <a:cubicBezTo>
                  <a:pt x="93" y="100"/>
                  <a:pt x="93" y="100"/>
                  <a:pt x="93" y="100"/>
                </a:cubicBezTo>
                <a:cubicBezTo>
                  <a:pt x="175" y="91"/>
                  <a:pt x="175" y="91"/>
                  <a:pt x="175" y="91"/>
                </a:cubicBezTo>
                <a:cubicBezTo>
                  <a:pt x="187" y="91"/>
                  <a:pt x="197" y="82"/>
                  <a:pt x="197" y="70"/>
                </a:cubicBezTo>
                <a:cubicBezTo>
                  <a:pt x="197" y="58"/>
                  <a:pt x="187" y="49"/>
                  <a:pt x="175" y="49"/>
                </a:cubicBezTo>
                <a:cubicBezTo>
                  <a:pt x="93" y="40"/>
                  <a:pt x="93" y="40"/>
                  <a:pt x="93" y="40"/>
                </a:cubicBezTo>
                <a:lnTo>
                  <a:pt x="93" y="9"/>
                </a:lnTo>
                <a:close/>
              </a:path>
            </a:pathLst>
          </a:custGeom>
          <a:solidFill>
            <a:srgbClr val="92D050"/>
          </a:solidFill>
          <a:ln>
            <a:noFill/>
          </a:ln>
        </p:spPr>
        <p:txBody>
          <a:bodyPr lIns="122191" tIns="61096" rIns="122191" bIns="61096"/>
          <a:lstStyle/>
          <a:p>
            <a:pPr>
              <a:defRPr/>
            </a:pPr>
            <a:endParaRPr lang="en-AU">
              <a:latin typeface="Arial" charset="0"/>
            </a:endParaRPr>
          </a:p>
        </p:txBody>
      </p:sp>
      <p:cxnSp>
        <p:nvCxnSpPr>
          <p:cNvPr id="47" name="Straight Connector 46"/>
          <p:cNvCxnSpPr/>
          <p:nvPr/>
        </p:nvCxnSpPr>
        <p:spPr>
          <a:xfrm>
            <a:off x="268500" y="733810"/>
            <a:ext cx="1224025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308560" y="3617648"/>
            <a:ext cx="2579675" cy="800494"/>
          </a:xfrm>
          <a:prstGeom prst="rect">
            <a:avLst/>
          </a:prstGeom>
          <a:noFill/>
        </p:spPr>
        <p:txBody>
          <a:bodyPr wrap="square" lIns="122191" tIns="61096" rIns="122191" bIns="61096">
            <a:spAutoFit/>
          </a:bodyPr>
          <a:lstStyle/>
          <a:p>
            <a:r>
              <a:rPr lang="en-AU" sz="2000" b="1" dirty="0">
                <a:solidFill>
                  <a:schemeClr val="accent4">
                    <a:lumMod val="60000"/>
                    <a:lumOff val="40000"/>
                  </a:schemeClr>
                </a:solidFill>
                <a:latin typeface="Arial" panose="020B0604020202020204" pitchFamily="34" charset="0"/>
                <a:cs typeface="Arial" panose="020B0604020202020204" pitchFamily="34" charset="0"/>
              </a:rPr>
              <a:t>1.1M </a:t>
            </a:r>
            <a:r>
              <a:rPr lang="en-AU" sz="1800" b="1" dirty="0">
                <a:solidFill>
                  <a:schemeClr val="bg1">
                    <a:lumMod val="50000"/>
                  </a:schemeClr>
                </a:solidFill>
                <a:latin typeface="Arial" panose="020B0604020202020204" pitchFamily="34" charset="0"/>
                <a:cs typeface="Arial" panose="020B0604020202020204" pitchFamily="34" charset="0"/>
              </a:rPr>
              <a:t>reporters </a:t>
            </a:r>
            <a:br>
              <a:rPr lang="en-AU" sz="2100" dirty="0">
                <a:solidFill>
                  <a:schemeClr val="bg1">
                    <a:lumMod val="50000"/>
                  </a:schemeClr>
                </a:solidFill>
              </a:rPr>
            </a:br>
            <a:r>
              <a:rPr lang="en-AU" sz="1400" b="1" dirty="0">
                <a:solidFill>
                  <a:schemeClr val="bg1">
                    <a:lumMod val="50000"/>
                  </a:schemeClr>
                </a:solidFill>
                <a:latin typeface="Arial" panose="020B0604020202020204" pitchFamily="34" charset="0"/>
                <a:cs typeface="Arial" panose="020B0604020202020204" pitchFamily="34" charset="0"/>
              </a:rPr>
              <a:t>who have data in pre-fill</a:t>
            </a:r>
          </a:p>
          <a:p>
            <a:r>
              <a:rPr lang="en-AU" sz="1000" b="1" dirty="0">
                <a:solidFill>
                  <a:schemeClr val="bg1">
                    <a:lumMod val="50000"/>
                  </a:schemeClr>
                </a:solidFill>
                <a:latin typeface="Arial" panose="020B0604020202020204" pitchFamily="34" charset="0"/>
                <a:cs typeface="Arial" panose="020B0604020202020204" pitchFamily="34" charset="0"/>
              </a:rPr>
              <a:t>(includes information messaging)</a:t>
            </a:r>
          </a:p>
        </p:txBody>
      </p:sp>
      <p:graphicFrame>
        <p:nvGraphicFramePr>
          <p:cNvPr id="1024" name="Table 1023"/>
          <p:cNvGraphicFramePr>
            <a:graphicFrameLocks noGrp="1"/>
          </p:cNvGraphicFramePr>
          <p:nvPr>
            <p:extLst>
              <p:ext uri="{D42A27DB-BD31-4B8C-83A1-F6EECF244321}">
                <p14:modId xmlns:p14="http://schemas.microsoft.com/office/powerpoint/2010/main" val="2888425589"/>
              </p:ext>
            </p:extLst>
          </p:nvPr>
        </p:nvGraphicFramePr>
        <p:xfrm>
          <a:off x="10240691" y="9347232"/>
          <a:ext cx="2280789" cy="243840"/>
        </p:xfrm>
        <a:graphic>
          <a:graphicData uri="http://schemas.openxmlformats.org/drawingml/2006/table">
            <a:tbl>
              <a:tblPr firstRow="1" bandRow="1">
                <a:tableStyleId>{2D5ABB26-0587-4C30-8999-92F81FD0307C}</a:tableStyleId>
              </a:tblPr>
              <a:tblGrid>
                <a:gridCol w="760263">
                  <a:extLst>
                    <a:ext uri="{9D8B030D-6E8A-4147-A177-3AD203B41FA5}">
                      <a16:colId xmlns:a16="http://schemas.microsoft.com/office/drawing/2014/main" val="20000"/>
                    </a:ext>
                  </a:extLst>
                </a:gridCol>
                <a:gridCol w="760263">
                  <a:extLst>
                    <a:ext uri="{9D8B030D-6E8A-4147-A177-3AD203B41FA5}">
                      <a16:colId xmlns:a16="http://schemas.microsoft.com/office/drawing/2014/main" val="20001"/>
                    </a:ext>
                  </a:extLst>
                </a:gridCol>
                <a:gridCol w="760263">
                  <a:extLst>
                    <a:ext uri="{9D8B030D-6E8A-4147-A177-3AD203B41FA5}">
                      <a16:colId xmlns:a16="http://schemas.microsoft.com/office/drawing/2014/main" val="20002"/>
                    </a:ext>
                  </a:extLst>
                </a:gridCol>
              </a:tblGrid>
              <a:tr h="0">
                <a:tc>
                  <a:txBody>
                    <a:bodyPr/>
                    <a:lstStyle/>
                    <a:p>
                      <a:pPr algn="ctr"/>
                      <a:r>
                        <a:rPr lang="en-AU" sz="1000" spc="300" dirty="0">
                          <a:solidFill>
                            <a:schemeClr val="bg1"/>
                          </a:solidFill>
                          <a:latin typeface="Arial" panose="020B0604020202020204" pitchFamily="34" charset="0"/>
                          <a:cs typeface="Arial" panose="020B0604020202020204" pitchFamily="34" charset="0"/>
                        </a:rPr>
                        <a:t>19</a:t>
                      </a:r>
                    </a:p>
                  </a:txBody>
                  <a:tcPr>
                    <a:lnR w="9525" cap="flat" cmpd="sng" algn="ctr">
                      <a:solidFill>
                        <a:schemeClr val="bg1">
                          <a:lumMod val="65000"/>
                        </a:schemeClr>
                      </a:solidFill>
                      <a:prstDash val="solid"/>
                      <a:round/>
                      <a:headEnd type="none" w="med" len="med"/>
                      <a:tailEnd type="none" w="med" len="med"/>
                    </a:lnR>
                  </a:tcPr>
                </a:tc>
                <a:tc>
                  <a:txBody>
                    <a:bodyPr/>
                    <a:lstStyle/>
                    <a:p>
                      <a:pPr algn="ctr"/>
                      <a:r>
                        <a:rPr lang="en-AU" sz="1000" spc="300" dirty="0">
                          <a:solidFill>
                            <a:schemeClr val="bg1"/>
                          </a:solidFill>
                          <a:latin typeface="Arial" panose="020B0604020202020204" pitchFamily="34" charset="0"/>
                          <a:cs typeface="Arial" panose="020B0604020202020204" pitchFamily="34" charset="0"/>
                        </a:rPr>
                        <a:t>11</a:t>
                      </a:r>
                    </a:p>
                  </a:txBody>
                  <a:tcPr>
                    <a:lnL w="9525" cap="flat" cmpd="sng" algn="ctr">
                      <a:solidFill>
                        <a:schemeClr val="bg1">
                          <a:lumMod val="65000"/>
                        </a:schemeClr>
                      </a:solidFill>
                      <a:prstDash val="solid"/>
                      <a:round/>
                      <a:headEnd type="none" w="med" len="med"/>
                      <a:tailEnd type="none" w="med" len="med"/>
                    </a:lnL>
                    <a:lnR w="9525" cap="flat" cmpd="sng" algn="ctr">
                      <a:solidFill>
                        <a:schemeClr val="bg1">
                          <a:lumMod val="65000"/>
                        </a:schemeClr>
                      </a:solidFill>
                      <a:prstDash val="solid"/>
                      <a:round/>
                      <a:headEnd type="none" w="med" len="med"/>
                      <a:tailEnd type="none" w="med" len="med"/>
                    </a:lnR>
                  </a:tcPr>
                </a:tc>
                <a:tc>
                  <a:txBody>
                    <a:bodyPr/>
                    <a:lstStyle/>
                    <a:p>
                      <a:pPr algn="ctr"/>
                      <a:r>
                        <a:rPr lang="en-AU" sz="1000" spc="300" dirty="0">
                          <a:solidFill>
                            <a:schemeClr val="bg1"/>
                          </a:solidFill>
                          <a:latin typeface="Arial" panose="020B0604020202020204" pitchFamily="34" charset="0"/>
                          <a:cs typeface="Arial" panose="020B0604020202020204" pitchFamily="34" charset="0"/>
                        </a:rPr>
                        <a:t>2020</a:t>
                      </a:r>
                    </a:p>
                  </a:txBody>
                  <a:tcPr>
                    <a:lnL w="9525"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val="10000"/>
                  </a:ext>
                </a:extLst>
              </a:tr>
            </a:tbl>
          </a:graphicData>
        </a:graphic>
      </p:graphicFrame>
      <p:cxnSp>
        <p:nvCxnSpPr>
          <p:cNvPr id="69" name="Straight Connector 68"/>
          <p:cNvCxnSpPr>
            <a:cxnSpLocks/>
          </p:cNvCxnSpPr>
          <p:nvPr/>
        </p:nvCxnSpPr>
        <p:spPr>
          <a:xfrm>
            <a:off x="382865" y="3591643"/>
            <a:ext cx="2449267" cy="0"/>
          </a:xfrm>
          <a:prstGeom prst="line">
            <a:avLst/>
          </a:prstGeom>
          <a:ln w="19050" cap="rnd">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374343" y="4418142"/>
            <a:ext cx="2466310" cy="0"/>
          </a:xfrm>
          <a:prstGeom prst="line">
            <a:avLst/>
          </a:prstGeom>
          <a:ln w="19050" cap="rnd">
            <a:prstDash val="sysDot"/>
          </a:ln>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595119" y="4484747"/>
            <a:ext cx="2356286" cy="600164"/>
          </a:xfrm>
          <a:prstGeom prst="rect">
            <a:avLst/>
          </a:prstGeom>
        </p:spPr>
        <p:txBody>
          <a:bodyPr wrap="square" lIns="0" tIns="0" rIns="0" bIns="0">
            <a:spAutoFit/>
          </a:bodyPr>
          <a:lstStyle/>
          <a:p>
            <a:r>
              <a:rPr lang="en-AU" sz="1300" b="1" dirty="0">
                <a:solidFill>
                  <a:schemeClr val="bg1">
                    <a:lumMod val="50000"/>
                  </a:schemeClr>
                </a:solidFill>
              </a:rPr>
              <a:t>80% benchmark </a:t>
            </a:r>
            <a:r>
              <a:rPr lang="en-AU" sz="1300" dirty="0">
                <a:solidFill>
                  <a:schemeClr val="bg1">
                    <a:lumMod val="50000"/>
                  </a:schemeClr>
                </a:solidFill>
              </a:rPr>
              <a:t>achieved </a:t>
            </a:r>
            <a:br>
              <a:rPr lang="en-AU" sz="1300" dirty="0">
                <a:solidFill>
                  <a:schemeClr val="bg1">
                    <a:lumMod val="50000"/>
                  </a:schemeClr>
                </a:solidFill>
              </a:rPr>
            </a:br>
            <a:r>
              <a:rPr lang="en-AU" sz="1300" dirty="0">
                <a:solidFill>
                  <a:schemeClr val="bg1">
                    <a:lumMod val="50000"/>
                  </a:schemeClr>
                </a:solidFill>
              </a:rPr>
              <a:t>on </a:t>
            </a:r>
            <a:r>
              <a:rPr lang="en-AU" sz="1300" b="1" dirty="0">
                <a:solidFill>
                  <a:schemeClr val="bg1">
                    <a:lumMod val="50000"/>
                  </a:schemeClr>
                </a:solidFill>
              </a:rPr>
              <a:t>16 July 2020 </a:t>
            </a:r>
            <a:r>
              <a:rPr lang="en-AU" sz="1300" dirty="0">
                <a:solidFill>
                  <a:schemeClr val="bg1">
                    <a:lumMod val="50000"/>
                  </a:schemeClr>
                </a:solidFill>
              </a:rPr>
              <a:t>compared to </a:t>
            </a:r>
            <a:r>
              <a:rPr lang="en-AU" sz="1300" b="1" dirty="0">
                <a:solidFill>
                  <a:schemeClr val="bg1">
                    <a:lumMod val="50000"/>
                  </a:schemeClr>
                </a:solidFill>
              </a:rPr>
              <a:t>18 July </a:t>
            </a:r>
            <a:r>
              <a:rPr lang="en-AU" sz="1300" dirty="0">
                <a:solidFill>
                  <a:schemeClr val="bg1">
                    <a:lumMod val="50000"/>
                  </a:schemeClr>
                </a:solidFill>
              </a:rPr>
              <a:t>in the previous year</a:t>
            </a:r>
          </a:p>
        </p:txBody>
      </p:sp>
      <p:cxnSp>
        <p:nvCxnSpPr>
          <p:cNvPr id="76" name="Straight Connector 75"/>
          <p:cNvCxnSpPr/>
          <p:nvPr/>
        </p:nvCxnSpPr>
        <p:spPr>
          <a:xfrm>
            <a:off x="350378" y="5131935"/>
            <a:ext cx="2466310" cy="0"/>
          </a:xfrm>
          <a:prstGeom prst="line">
            <a:avLst/>
          </a:prstGeom>
          <a:ln w="19050" cap="rnd">
            <a:prstDash val="sysDot"/>
          </a:ln>
        </p:spPr>
        <p:style>
          <a:lnRef idx="1">
            <a:schemeClr val="accent1"/>
          </a:lnRef>
          <a:fillRef idx="0">
            <a:schemeClr val="accent1"/>
          </a:fillRef>
          <a:effectRef idx="0">
            <a:schemeClr val="accent1"/>
          </a:effectRef>
          <a:fontRef idx="minor">
            <a:schemeClr val="tx1"/>
          </a:fontRef>
        </p:style>
      </p:cxnSp>
      <p:sp>
        <p:nvSpPr>
          <p:cNvPr id="82" name="Freeform 215"/>
          <p:cNvSpPr>
            <a:spLocks/>
          </p:cNvSpPr>
          <p:nvPr/>
        </p:nvSpPr>
        <p:spPr bwMode="auto">
          <a:xfrm>
            <a:off x="254026" y="4513735"/>
            <a:ext cx="261937" cy="246062"/>
          </a:xfrm>
          <a:custGeom>
            <a:avLst/>
            <a:gdLst>
              <a:gd name="T0" fmla="*/ 261127 w 201"/>
              <a:gd name="T1" fmla="*/ 93456 h 190"/>
              <a:gd name="T2" fmla="*/ 253332 w 201"/>
              <a:gd name="T3" fmla="*/ 88264 h 190"/>
              <a:gd name="T4" fmla="*/ 166290 w 201"/>
              <a:gd name="T5" fmla="*/ 86966 h 190"/>
              <a:gd name="T6" fmla="*/ 137709 w 201"/>
              <a:gd name="T7" fmla="*/ 5192 h 190"/>
              <a:gd name="T8" fmla="*/ 131213 w 201"/>
              <a:gd name="T9" fmla="*/ 0 h 190"/>
              <a:gd name="T10" fmla="*/ 123418 w 201"/>
              <a:gd name="T11" fmla="*/ 5192 h 190"/>
              <a:gd name="T12" fmla="*/ 94837 w 201"/>
              <a:gd name="T13" fmla="*/ 86966 h 190"/>
              <a:gd name="T14" fmla="*/ 7795 w 201"/>
              <a:gd name="T15" fmla="*/ 88264 h 190"/>
              <a:gd name="T16" fmla="*/ 1299 w 201"/>
              <a:gd name="T17" fmla="*/ 93456 h 190"/>
              <a:gd name="T18" fmla="*/ 3897 w 201"/>
              <a:gd name="T19" fmla="*/ 102542 h 190"/>
              <a:gd name="T20" fmla="*/ 72752 w 201"/>
              <a:gd name="T21" fmla="*/ 154463 h 190"/>
              <a:gd name="T22" fmla="*/ 48068 w 201"/>
              <a:gd name="T23" fmla="*/ 236237 h 190"/>
              <a:gd name="T24" fmla="*/ 50666 w 201"/>
              <a:gd name="T25" fmla="*/ 245323 h 190"/>
              <a:gd name="T26" fmla="*/ 59760 w 201"/>
              <a:gd name="T27" fmla="*/ 245323 h 190"/>
              <a:gd name="T28" fmla="*/ 131213 w 201"/>
              <a:gd name="T29" fmla="*/ 195999 h 190"/>
              <a:gd name="T30" fmla="*/ 201367 w 201"/>
              <a:gd name="T31" fmla="*/ 245323 h 190"/>
              <a:gd name="T32" fmla="*/ 206563 w 201"/>
              <a:gd name="T33" fmla="*/ 246621 h 190"/>
              <a:gd name="T34" fmla="*/ 210461 w 201"/>
              <a:gd name="T35" fmla="*/ 245323 h 190"/>
              <a:gd name="T36" fmla="*/ 214358 w 201"/>
              <a:gd name="T37" fmla="*/ 236237 h 190"/>
              <a:gd name="T38" fmla="*/ 188375 w 201"/>
              <a:gd name="T39" fmla="*/ 154463 h 190"/>
              <a:gd name="T40" fmla="*/ 257230 w 201"/>
              <a:gd name="T41" fmla="*/ 102542 h 190"/>
              <a:gd name="T42" fmla="*/ 261127 w 201"/>
              <a:gd name="T43" fmla="*/ 93456 h 19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1" h="190">
                <a:moveTo>
                  <a:pt x="201" y="72"/>
                </a:moveTo>
                <a:cubicBezTo>
                  <a:pt x="200" y="70"/>
                  <a:pt x="198" y="68"/>
                  <a:pt x="195" y="68"/>
                </a:cubicBezTo>
                <a:cubicBezTo>
                  <a:pt x="128" y="67"/>
                  <a:pt x="128" y="67"/>
                  <a:pt x="128" y="67"/>
                </a:cubicBezTo>
                <a:cubicBezTo>
                  <a:pt x="106" y="4"/>
                  <a:pt x="106" y="4"/>
                  <a:pt x="106" y="4"/>
                </a:cubicBezTo>
                <a:cubicBezTo>
                  <a:pt x="105" y="2"/>
                  <a:pt x="103" y="0"/>
                  <a:pt x="101" y="0"/>
                </a:cubicBezTo>
                <a:cubicBezTo>
                  <a:pt x="98" y="0"/>
                  <a:pt x="96" y="2"/>
                  <a:pt x="95" y="4"/>
                </a:cubicBezTo>
                <a:cubicBezTo>
                  <a:pt x="73" y="67"/>
                  <a:pt x="73" y="67"/>
                  <a:pt x="73" y="67"/>
                </a:cubicBezTo>
                <a:cubicBezTo>
                  <a:pt x="6" y="68"/>
                  <a:pt x="6" y="68"/>
                  <a:pt x="6" y="68"/>
                </a:cubicBezTo>
                <a:cubicBezTo>
                  <a:pt x="4" y="68"/>
                  <a:pt x="1" y="70"/>
                  <a:pt x="1" y="72"/>
                </a:cubicBezTo>
                <a:cubicBezTo>
                  <a:pt x="0" y="75"/>
                  <a:pt x="1" y="77"/>
                  <a:pt x="3" y="79"/>
                </a:cubicBezTo>
                <a:cubicBezTo>
                  <a:pt x="56" y="119"/>
                  <a:pt x="56" y="119"/>
                  <a:pt x="56" y="119"/>
                </a:cubicBezTo>
                <a:cubicBezTo>
                  <a:pt x="37" y="182"/>
                  <a:pt x="37" y="182"/>
                  <a:pt x="37" y="182"/>
                </a:cubicBezTo>
                <a:cubicBezTo>
                  <a:pt x="36" y="184"/>
                  <a:pt x="37" y="187"/>
                  <a:pt x="39" y="189"/>
                </a:cubicBezTo>
                <a:cubicBezTo>
                  <a:pt x="41" y="190"/>
                  <a:pt x="44" y="190"/>
                  <a:pt x="46" y="189"/>
                </a:cubicBezTo>
                <a:cubicBezTo>
                  <a:pt x="101" y="151"/>
                  <a:pt x="101" y="151"/>
                  <a:pt x="101" y="151"/>
                </a:cubicBezTo>
                <a:cubicBezTo>
                  <a:pt x="155" y="189"/>
                  <a:pt x="155" y="189"/>
                  <a:pt x="155" y="189"/>
                </a:cubicBezTo>
                <a:cubicBezTo>
                  <a:pt x="156" y="189"/>
                  <a:pt x="158" y="190"/>
                  <a:pt x="159" y="190"/>
                </a:cubicBezTo>
                <a:cubicBezTo>
                  <a:pt x="160" y="190"/>
                  <a:pt x="161" y="189"/>
                  <a:pt x="162" y="189"/>
                </a:cubicBezTo>
                <a:cubicBezTo>
                  <a:pt x="164" y="187"/>
                  <a:pt x="165" y="184"/>
                  <a:pt x="165" y="182"/>
                </a:cubicBezTo>
                <a:cubicBezTo>
                  <a:pt x="145" y="119"/>
                  <a:pt x="145" y="119"/>
                  <a:pt x="145" y="119"/>
                </a:cubicBezTo>
                <a:cubicBezTo>
                  <a:pt x="198" y="79"/>
                  <a:pt x="198" y="79"/>
                  <a:pt x="198" y="79"/>
                </a:cubicBezTo>
                <a:cubicBezTo>
                  <a:pt x="200" y="77"/>
                  <a:pt x="201" y="75"/>
                  <a:pt x="201" y="72"/>
                </a:cubicBezTo>
                <a:close/>
              </a:path>
            </a:pathLst>
          </a:custGeom>
          <a:solidFill>
            <a:srgbClr val="92D050"/>
          </a:solidFill>
          <a:ln>
            <a:noFill/>
          </a:ln>
        </p:spPr>
        <p:txBody>
          <a:bodyPr/>
          <a:lstStyle/>
          <a:p>
            <a:pPr>
              <a:defRPr/>
            </a:pPr>
            <a:endParaRPr lang="en-AU">
              <a:latin typeface="Arial" charset="0"/>
            </a:endParaRPr>
          </a:p>
        </p:txBody>
      </p:sp>
      <p:sp>
        <p:nvSpPr>
          <p:cNvPr id="113" name="Rectangle 112"/>
          <p:cNvSpPr/>
          <p:nvPr/>
        </p:nvSpPr>
        <p:spPr>
          <a:xfrm>
            <a:off x="6286607" y="784803"/>
            <a:ext cx="3041227" cy="6641269"/>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8" name="Rectangle 27"/>
          <p:cNvSpPr/>
          <p:nvPr/>
        </p:nvSpPr>
        <p:spPr>
          <a:xfrm>
            <a:off x="7238803" y="925023"/>
            <a:ext cx="2033136" cy="384995"/>
          </a:xfrm>
          <a:prstGeom prst="rect">
            <a:avLst/>
          </a:prstGeom>
        </p:spPr>
        <p:txBody>
          <a:bodyPr wrap="square" lIns="122191" tIns="61096" rIns="122191" bIns="61096">
            <a:spAutoFit/>
          </a:bodyPr>
          <a:lstStyle/>
          <a:p>
            <a:r>
              <a:rPr lang="en-AU" sz="1700" b="1" dirty="0">
                <a:latin typeface="Arial" panose="020B0604020202020204" pitchFamily="34" charset="0"/>
                <a:cs typeface="Arial" panose="020B0604020202020204" pitchFamily="34" charset="0"/>
              </a:rPr>
              <a:t>in</a:t>
            </a:r>
            <a:r>
              <a:rPr lang="en-AU" sz="1700" dirty="0">
                <a:latin typeface="Arial" panose="020B0604020202020204" pitchFamily="34" charset="0"/>
                <a:cs typeface="Arial" panose="020B0604020202020204" pitchFamily="34" charset="0"/>
              </a:rPr>
              <a:t> </a:t>
            </a:r>
            <a:r>
              <a:rPr lang="en-AU" sz="1700" b="1" dirty="0">
                <a:latin typeface="Arial" panose="020B0604020202020204" pitchFamily="34" charset="0"/>
                <a:cs typeface="Arial" panose="020B0604020202020204" pitchFamily="34" charset="0"/>
              </a:rPr>
              <a:t>Tax Time 2020</a:t>
            </a:r>
          </a:p>
        </p:txBody>
      </p:sp>
      <p:grpSp>
        <p:nvGrpSpPr>
          <p:cNvPr id="89" name="Group 88"/>
          <p:cNvGrpSpPr/>
          <p:nvPr/>
        </p:nvGrpSpPr>
        <p:grpSpPr>
          <a:xfrm>
            <a:off x="6375546" y="799750"/>
            <a:ext cx="759261" cy="672806"/>
            <a:chOff x="5512361" y="9247188"/>
            <a:chExt cx="296863" cy="296862"/>
          </a:xfrm>
          <a:solidFill>
            <a:srgbClr val="92D050"/>
          </a:solidFill>
          <a:effectLst>
            <a:reflection blurRad="6350" stA="52000" endA="300" endPos="35000" dir="5400000" sy="-100000" algn="bl" rotWithShape="0"/>
          </a:effectLst>
        </p:grpSpPr>
        <p:sp>
          <p:nvSpPr>
            <p:cNvPr id="90" name="Freeform 248"/>
            <p:cNvSpPr>
              <a:spLocks noEditPoints="1"/>
            </p:cNvSpPr>
            <p:nvPr/>
          </p:nvSpPr>
          <p:spPr bwMode="auto">
            <a:xfrm>
              <a:off x="5512361" y="9247188"/>
              <a:ext cx="296863" cy="296862"/>
            </a:xfrm>
            <a:custGeom>
              <a:avLst/>
              <a:gdLst>
                <a:gd name="T0" fmla="*/ 0 w 198"/>
                <a:gd name="T1" fmla="*/ 2147483647 h 198"/>
                <a:gd name="T2" fmla="*/ 2147483647 w 198"/>
                <a:gd name="T3" fmla="*/ 2147483647 h 198"/>
                <a:gd name="T4" fmla="*/ 2147483647 w 198"/>
                <a:gd name="T5" fmla="*/ 0 h 198"/>
                <a:gd name="T6" fmla="*/ 2147483647 w 198"/>
                <a:gd name="T7" fmla="*/ 2147483647 h 198"/>
                <a:gd name="T8" fmla="*/ 2147483647 w 198"/>
                <a:gd name="T9" fmla="*/ 2147483647 h 198"/>
                <a:gd name="T10" fmla="*/ 2147483647 w 198"/>
                <a:gd name="T11" fmla="*/ 2147483647 h 198"/>
                <a:gd name="T12" fmla="*/ 2147483647 w 198"/>
                <a:gd name="T13" fmla="*/ 2147483647 h 198"/>
                <a:gd name="T14" fmla="*/ 2147483647 w 198"/>
                <a:gd name="T15" fmla="*/ 2147483647 h 198"/>
                <a:gd name="T16" fmla="*/ 2147483647 w 198"/>
                <a:gd name="T17" fmla="*/ 2147483647 h 198"/>
                <a:gd name="T18" fmla="*/ 2147483647 w 198"/>
                <a:gd name="T19" fmla="*/ 2147483647 h 198"/>
                <a:gd name="T20" fmla="*/ 2147483647 w 198"/>
                <a:gd name="T21" fmla="*/ 2147483647 h 198"/>
                <a:gd name="T22" fmla="*/ 2147483647 w 198"/>
                <a:gd name="T23" fmla="*/ 2147483647 h 198"/>
                <a:gd name="T24" fmla="*/ 2147483647 w 198"/>
                <a:gd name="T25" fmla="*/ 2147483647 h 198"/>
                <a:gd name="T26" fmla="*/ 2147483647 w 198"/>
                <a:gd name="T27" fmla="*/ 2147483647 h 198"/>
                <a:gd name="T28" fmla="*/ 2147483647 w 198"/>
                <a:gd name="T29" fmla="*/ 2147483647 h 198"/>
                <a:gd name="T30" fmla="*/ 2147483647 w 198"/>
                <a:gd name="T31" fmla="*/ 2147483647 h 198"/>
                <a:gd name="T32" fmla="*/ 2147483647 w 198"/>
                <a:gd name="T33" fmla="*/ 2147483647 h 198"/>
                <a:gd name="T34" fmla="*/ 2147483647 w 198"/>
                <a:gd name="T35" fmla="*/ 2147483647 h 198"/>
                <a:gd name="T36" fmla="*/ 2147483647 w 198"/>
                <a:gd name="T37" fmla="*/ 2147483647 h 198"/>
                <a:gd name="T38" fmla="*/ 2147483647 w 198"/>
                <a:gd name="T39" fmla="*/ 2147483647 h 198"/>
                <a:gd name="T40" fmla="*/ 2147483647 w 198"/>
                <a:gd name="T41" fmla="*/ 2147483647 h 198"/>
                <a:gd name="T42" fmla="*/ 2147483647 w 198"/>
                <a:gd name="T43" fmla="*/ 2147483647 h 198"/>
                <a:gd name="T44" fmla="*/ 2147483647 w 198"/>
                <a:gd name="T45" fmla="*/ 2147483647 h 198"/>
                <a:gd name="T46" fmla="*/ 2147483647 w 198"/>
                <a:gd name="T47" fmla="*/ 2147483647 h 198"/>
                <a:gd name="T48" fmla="*/ 2147483647 w 198"/>
                <a:gd name="T49" fmla="*/ 2147483647 h 198"/>
                <a:gd name="T50" fmla="*/ 2147483647 w 198"/>
                <a:gd name="T51" fmla="*/ 2147483647 h 198"/>
                <a:gd name="T52" fmla="*/ 2147483647 w 198"/>
                <a:gd name="T53" fmla="*/ 2147483647 h 198"/>
                <a:gd name="T54" fmla="*/ 2147483647 w 198"/>
                <a:gd name="T55" fmla="*/ 2147483647 h 198"/>
                <a:gd name="T56" fmla="*/ 2147483647 w 198"/>
                <a:gd name="T57" fmla="*/ 2147483647 h 198"/>
                <a:gd name="T58" fmla="*/ 2147483647 w 198"/>
                <a:gd name="T59" fmla="*/ 2147483647 h 198"/>
                <a:gd name="T60" fmla="*/ 2147483647 w 198"/>
                <a:gd name="T61" fmla="*/ 2147483647 h 198"/>
                <a:gd name="T62" fmla="*/ 2147483647 w 198"/>
                <a:gd name="T63" fmla="*/ 2147483647 h 198"/>
                <a:gd name="T64" fmla="*/ 2147483647 w 198"/>
                <a:gd name="T65" fmla="*/ 2147483647 h 198"/>
                <a:gd name="T66" fmla="*/ 2147483647 w 198"/>
                <a:gd name="T67" fmla="*/ 2147483647 h 198"/>
                <a:gd name="T68" fmla="*/ 2147483647 w 198"/>
                <a:gd name="T69" fmla="*/ 2147483647 h 198"/>
                <a:gd name="T70" fmla="*/ 2147483647 w 198"/>
                <a:gd name="T71" fmla="*/ 2147483647 h 198"/>
                <a:gd name="T72" fmla="*/ 2147483647 w 198"/>
                <a:gd name="T73" fmla="*/ 2147483647 h 198"/>
                <a:gd name="T74" fmla="*/ 2147483647 w 198"/>
                <a:gd name="T75" fmla="*/ 2147483647 h 198"/>
                <a:gd name="T76" fmla="*/ 2147483647 w 198"/>
                <a:gd name="T77" fmla="*/ 2147483647 h 198"/>
                <a:gd name="T78" fmla="*/ 2147483647 w 198"/>
                <a:gd name="T79" fmla="*/ 2147483647 h 198"/>
                <a:gd name="T80" fmla="*/ 2147483647 w 198"/>
                <a:gd name="T81" fmla="*/ 2147483647 h 198"/>
                <a:gd name="T82" fmla="*/ 2147483647 w 198"/>
                <a:gd name="T83" fmla="*/ 2147483647 h 198"/>
                <a:gd name="T84" fmla="*/ 2147483647 w 198"/>
                <a:gd name="T85" fmla="*/ 2147483647 h 198"/>
                <a:gd name="T86" fmla="*/ 2147483647 w 198"/>
                <a:gd name="T87" fmla="*/ 2147483647 h 198"/>
                <a:gd name="T88" fmla="*/ 2147483647 w 198"/>
                <a:gd name="T89" fmla="*/ 2147483647 h 198"/>
                <a:gd name="T90" fmla="*/ 2147483647 w 198"/>
                <a:gd name="T91" fmla="*/ 2147483647 h 198"/>
                <a:gd name="T92" fmla="*/ 2147483647 w 198"/>
                <a:gd name="T93" fmla="*/ 2147483647 h 198"/>
                <a:gd name="T94" fmla="*/ 2147483647 w 198"/>
                <a:gd name="T95" fmla="*/ 2147483647 h 198"/>
                <a:gd name="T96" fmla="*/ 2147483647 w 198"/>
                <a:gd name="T97" fmla="*/ 2147483647 h 198"/>
                <a:gd name="T98" fmla="*/ 2147483647 w 198"/>
                <a:gd name="T99" fmla="*/ 2147483647 h 19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98" h="198">
                  <a:moveTo>
                    <a:pt x="99" y="0"/>
                  </a:moveTo>
                  <a:cubicBezTo>
                    <a:pt x="44" y="0"/>
                    <a:pt x="0" y="44"/>
                    <a:pt x="0" y="99"/>
                  </a:cubicBezTo>
                  <a:cubicBezTo>
                    <a:pt x="0" y="198"/>
                    <a:pt x="0" y="198"/>
                    <a:pt x="0" y="198"/>
                  </a:cubicBezTo>
                  <a:cubicBezTo>
                    <a:pt x="99" y="198"/>
                    <a:pt x="99" y="198"/>
                    <a:pt x="99" y="198"/>
                  </a:cubicBezTo>
                  <a:cubicBezTo>
                    <a:pt x="154" y="198"/>
                    <a:pt x="198" y="154"/>
                    <a:pt x="198" y="99"/>
                  </a:cubicBezTo>
                  <a:cubicBezTo>
                    <a:pt x="198" y="44"/>
                    <a:pt x="154" y="0"/>
                    <a:pt x="99" y="0"/>
                  </a:cubicBezTo>
                  <a:close/>
                  <a:moveTo>
                    <a:pt x="80" y="148"/>
                  </a:moveTo>
                  <a:cubicBezTo>
                    <a:pt x="79" y="149"/>
                    <a:pt x="78" y="149"/>
                    <a:pt x="76" y="149"/>
                  </a:cubicBezTo>
                  <a:cubicBezTo>
                    <a:pt x="75" y="149"/>
                    <a:pt x="73" y="148"/>
                    <a:pt x="72" y="147"/>
                  </a:cubicBezTo>
                  <a:cubicBezTo>
                    <a:pt x="60" y="135"/>
                    <a:pt x="60" y="135"/>
                    <a:pt x="60" y="135"/>
                  </a:cubicBezTo>
                  <a:cubicBezTo>
                    <a:pt x="58" y="132"/>
                    <a:pt x="56" y="131"/>
                    <a:pt x="54" y="130"/>
                  </a:cubicBezTo>
                  <a:cubicBezTo>
                    <a:pt x="52" y="130"/>
                    <a:pt x="50" y="130"/>
                    <a:pt x="48" y="132"/>
                  </a:cubicBezTo>
                  <a:cubicBezTo>
                    <a:pt x="47" y="134"/>
                    <a:pt x="46" y="135"/>
                    <a:pt x="46" y="137"/>
                  </a:cubicBezTo>
                  <a:cubicBezTo>
                    <a:pt x="45" y="139"/>
                    <a:pt x="46" y="141"/>
                    <a:pt x="46" y="143"/>
                  </a:cubicBezTo>
                  <a:cubicBezTo>
                    <a:pt x="47" y="144"/>
                    <a:pt x="49" y="146"/>
                    <a:pt x="52" y="149"/>
                  </a:cubicBezTo>
                  <a:cubicBezTo>
                    <a:pt x="61" y="158"/>
                    <a:pt x="61" y="158"/>
                    <a:pt x="61" y="158"/>
                  </a:cubicBezTo>
                  <a:cubicBezTo>
                    <a:pt x="62" y="159"/>
                    <a:pt x="63" y="161"/>
                    <a:pt x="63" y="162"/>
                  </a:cubicBezTo>
                  <a:cubicBezTo>
                    <a:pt x="63" y="164"/>
                    <a:pt x="63" y="165"/>
                    <a:pt x="62" y="166"/>
                  </a:cubicBezTo>
                  <a:cubicBezTo>
                    <a:pt x="60" y="167"/>
                    <a:pt x="59" y="167"/>
                    <a:pt x="58" y="167"/>
                  </a:cubicBezTo>
                  <a:cubicBezTo>
                    <a:pt x="56" y="167"/>
                    <a:pt x="55" y="167"/>
                    <a:pt x="54" y="165"/>
                  </a:cubicBezTo>
                  <a:cubicBezTo>
                    <a:pt x="33" y="144"/>
                    <a:pt x="33" y="144"/>
                    <a:pt x="33" y="144"/>
                  </a:cubicBezTo>
                  <a:cubicBezTo>
                    <a:pt x="32" y="143"/>
                    <a:pt x="31" y="142"/>
                    <a:pt x="31" y="141"/>
                  </a:cubicBezTo>
                  <a:cubicBezTo>
                    <a:pt x="31" y="139"/>
                    <a:pt x="31" y="138"/>
                    <a:pt x="32" y="137"/>
                  </a:cubicBezTo>
                  <a:cubicBezTo>
                    <a:pt x="33" y="136"/>
                    <a:pt x="34" y="136"/>
                    <a:pt x="34" y="136"/>
                  </a:cubicBezTo>
                  <a:cubicBezTo>
                    <a:pt x="35" y="136"/>
                    <a:pt x="36" y="136"/>
                    <a:pt x="37" y="136"/>
                  </a:cubicBezTo>
                  <a:cubicBezTo>
                    <a:pt x="38" y="136"/>
                    <a:pt x="39" y="137"/>
                    <a:pt x="40" y="138"/>
                  </a:cubicBezTo>
                  <a:cubicBezTo>
                    <a:pt x="40" y="139"/>
                    <a:pt x="40" y="139"/>
                    <a:pt x="40" y="139"/>
                  </a:cubicBezTo>
                  <a:cubicBezTo>
                    <a:pt x="40" y="136"/>
                    <a:pt x="40" y="133"/>
                    <a:pt x="41" y="131"/>
                  </a:cubicBezTo>
                  <a:cubicBezTo>
                    <a:pt x="42" y="128"/>
                    <a:pt x="43" y="126"/>
                    <a:pt x="45" y="124"/>
                  </a:cubicBezTo>
                  <a:cubicBezTo>
                    <a:pt x="47" y="123"/>
                    <a:pt x="49" y="121"/>
                    <a:pt x="51" y="121"/>
                  </a:cubicBezTo>
                  <a:cubicBezTo>
                    <a:pt x="53" y="120"/>
                    <a:pt x="56" y="120"/>
                    <a:pt x="58" y="121"/>
                  </a:cubicBezTo>
                  <a:cubicBezTo>
                    <a:pt x="59" y="121"/>
                    <a:pt x="61" y="122"/>
                    <a:pt x="62" y="123"/>
                  </a:cubicBezTo>
                  <a:cubicBezTo>
                    <a:pt x="63" y="124"/>
                    <a:pt x="64" y="125"/>
                    <a:pt x="66" y="126"/>
                  </a:cubicBezTo>
                  <a:cubicBezTo>
                    <a:pt x="79" y="140"/>
                    <a:pt x="79" y="140"/>
                    <a:pt x="79" y="140"/>
                  </a:cubicBezTo>
                  <a:cubicBezTo>
                    <a:pt x="81" y="141"/>
                    <a:pt x="81" y="142"/>
                    <a:pt x="81" y="144"/>
                  </a:cubicBezTo>
                  <a:cubicBezTo>
                    <a:pt x="82" y="145"/>
                    <a:pt x="81" y="146"/>
                    <a:pt x="80" y="148"/>
                  </a:cubicBezTo>
                  <a:close/>
                  <a:moveTo>
                    <a:pt x="110" y="112"/>
                  </a:moveTo>
                  <a:cubicBezTo>
                    <a:pt x="110" y="114"/>
                    <a:pt x="109" y="115"/>
                    <a:pt x="108" y="118"/>
                  </a:cubicBezTo>
                  <a:cubicBezTo>
                    <a:pt x="107" y="120"/>
                    <a:pt x="106" y="122"/>
                    <a:pt x="104" y="124"/>
                  </a:cubicBezTo>
                  <a:cubicBezTo>
                    <a:pt x="99" y="128"/>
                    <a:pt x="94" y="131"/>
                    <a:pt x="89" y="130"/>
                  </a:cubicBezTo>
                  <a:cubicBezTo>
                    <a:pt x="84" y="130"/>
                    <a:pt x="79" y="128"/>
                    <a:pt x="75" y="124"/>
                  </a:cubicBezTo>
                  <a:cubicBezTo>
                    <a:pt x="73" y="121"/>
                    <a:pt x="71" y="119"/>
                    <a:pt x="70" y="117"/>
                  </a:cubicBezTo>
                  <a:cubicBezTo>
                    <a:pt x="69" y="114"/>
                    <a:pt x="68" y="112"/>
                    <a:pt x="68" y="109"/>
                  </a:cubicBezTo>
                  <a:cubicBezTo>
                    <a:pt x="68" y="107"/>
                    <a:pt x="68" y="104"/>
                    <a:pt x="69" y="102"/>
                  </a:cubicBezTo>
                  <a:cubicBezTo>
                    <a:pt x="70" y="99"/>
                    <a:pt x="72" y="97"/>
                    <a:pt x="74" y="95"/>
                  </a:cubicBezTo>
                  <a:cubicBezTo>
                    <a:pt x="77" y="92"/>
                    <a:pt x="80" y="90"/>
                    <a:pt x="83" y="90"/>
                  </a:cubicBezTo>
                  <a:cubicBezTo>
                    <a:pt x="86" y="89"/>
                    <a:pt x="89" y="89"/>
                    <a:pt x="92" y="90"/>
                  </a:cubicBezTo>
                  <a:cubicBezTo>
                    <a:pt x="95" y="91"/>
                    <a:pt x="97" y="92"/>
                    <a:pt x="99" y="94"/>
                  </a:cubicBezTo>
                  <a:cubicBezTo>
                    <a:pt x="101" y="96"/>
                    <a:pt x="102" y="97"/>
                    <a:pt x="101" y="99"/>
                  </a:cubicBezTo>
                  <a:cubicBezTo>
                    <a:pt x="101" y="100"/>
                    <a:pt x="100" y="102"/>
                    <a:pt x="98" y="104"/>
                  </a:cubicBezTo>
                  <a:cubicBezTo>
                    <a:pt x="84" y="118"/>
                    <a:pt x="84" y="118"/>
                    <a:pt x="84" y="118"/>
                  </a:cubicBezTo>
                  <a:cubicBezTo>
                    <a:pt x="85" y="120"/>
                    <a:pt x="87" y="121"/>
                    <a:pt x="89" y="121"/>
                  </a:cubicBezTo>
                  <a:cubicBezTo>
                    <a:pt x="91" y="122"/>
                    <a:pt x="93" y="122"/>
                    <a:pt x="94" y="122"/>
                  </a:cubicBezTo>
                  <a:cubicBezTo>
                    <a:pt x="96" y="121"/>
                    <a:pt x="98" y="120"/>
                    <a:pt x="99" y="119"/>
                  </a:cubicBezTo>
                  <a:cubicBezTo>
                    <a:pt x="100" y="118"/>
                    <a:pt x="100" y="117"/>
                    <a:pt x="101" y="116"/>
                  </a:cubicBezTo>
                  <a:cubicBezTo>
                    <a:pt x="101" y="116"/>
                    <a:pt x="102" y="115"/>
                    <a:pt x="102" y="113"/>
                  </a:cubicBezTo>
                  <a:cubicBezTo>
                    <a:pt x="102" y="112"/>
                    <a:pt x="102" y="111"/>
                    <a:pt x="103" y="110"/>
                  </a:cubicBezTo>
                  <a:cubicBezTo>
                    <a:pt x="103" y="109"/>
                    <a:pt x="103" y="108"/>
                    <a:pt x="103" y="106"/>
                  </a:cubicBezTo>
                  <a:cubicBezTo>
                    <a:pt x="103" y="105"/>
                    <a:pt x="103" y="105"/>
                    <a:pt x="104" y="104"/>
                  </a:cubicBezTo>
                  <a:cubicBezTo>
                    <a:pt x="105" y="103"/>
                    <a:pt x="105" y="103"/>
                    <a:pt x="106" y="103"/>
                  </a:cubicBezTo>
                  <a:cubicBezTo>
                    <a:pt x="107" y="103"/>
                    <a:pt x="108" y="103"/>
                    <a:pt x="109" y="104"/>
                  </a:cubicBezTo>
                  <a:cubicBezTo>
                    <a:pt x="109" y="105"/>
                    <a:pt x="110" y="106"/>
                    <a:pt x="110" y="107"/>
                  </a:cubicBezTo>
                  <a:cubicBezTo>
                    <a:pt x="110" y="108"/>
                    <a:pt x="111" y="110"/>
                    <a:pt x="110" y="112"/>
                  </a:cubicBezTo>
                  <a:close/>
                  <a:moveTo>
                    <a:pt x="149" y="79"/>
                  </a:moveTo>
                  <a:cubicBezTo>
                    <a:pt x="148" y="80"/>
                    <a:pt x="147" y="80"/>
                    <a:pt x="146" y="80"/>
                  </a:cubicBezTo>
                  <a:cubicBezTo>
                    <a:pt x="144" y="80"/>
                    <a:pt x="143" y="80"/>
                    <a:pt x="142" y="80"/>
                  </a:cubicBezTo>
                  <a:cubicBezTo>
                    <a:pt x="141" y="79"/>
                    <a:pt x="140" y="78"/>
                    <a:pt x="138" y="78"/>
                  </a:cubicBezTo>
                  <a:cubicBezTo>
                    <a:pt x="120" y="68"/>
                    <a:pt x="120" y="68"/>
                    <a:pt x="120" y="68"/>
                  </a:cubicBezTo>
                  <a:cubicBezTo>
                    <a:pt x="130" y="86"/>
                    <a:pt x="130" y="86"/>
                    <a:pt x="130" y="86"/>
                  </a:cubicBezTo>
                  <a:cubicBezTo>
                    <a:pt x="132" y="88"/>
                    <a:pt x="132" y="90"/>
                    <a:pt x="133" y="92"/>
                  </a:cubicBezTo>
                  <a:cubicBezTo>
                    <a:pt x="133" y="93"/>
                    <a:pt x="133" y="95"/>
                    <a:pt x="131" y="96"/>
                  </a:cubicBezTo>
                  <a:cubicBezTo>
                    <a:pt x="130" y="97"/>
                    <a:pt x="129" y="98"/>
                    <a:pt x="129" y="98"/>
                  </a:cubicBezTo>
                  <a:cubicBezTo>
                    <a:pt x="128" y="98"/>
                    <a:pt x="127" y="98"/>
                    <a:pt x="126" y="98"/>
                  </a:cubicBezTo>
                  <a:cubicBezTo>
                    <a:pt x="125" y="98"/>
                    <a:pt x="124" y="98"/>
                    <a:pt x="123" y="97"/>
                  </a:cubicBezTo>
                  <a:cubicBezTo>
                    <a:pt x="122" y="97"/>
                    <a:pt x="121" y="96"/>
                    <a:pt x="120" y="96"/>
                  </a:cubicBezTo>
                  <a:cubicBezTo>
                    <a:pt x="97" y="84"/>
                    <a:pt x="97" y="84"/>
                    <a:pt x="97" y="84"/>
                  </a:cubicBezTo>
                  <a:cubicBezTo>
                    <a:pt x="95" y="83"/>
                    <a:pt x="94" y="83"/>
                    <a:pt x="93" y="82"/>
                  </a:cubicBezTo>
                  <a:cubicBezTo>
                    <a:pt x="93" y="81"/>
                    <a:pt x="92" y="80"/>
                    <a:pt x="92" y="79"/>
                  </a:cubicBezTo>
                  <a:cubicBezTo>
                    <a:pt x="92" y="78"/>
                    <a:pt x="93" y="77"/>
                    <a:pt x="93" y="76"/>
                  </a:cubicBezTo>
                  <a:cubicBezTo>
                    <a:pt x="95" y="75"/>
                    <a:pt x="96" y="74"/>
                    <a:pt x="97" y="74"/>
                  </a:cubicBezTo>
                  <a:cubicBezTo>
                    <a:pt x="98" y="75"/>
                    <a:pt x="100" y="75"/>
                    <a:pt x="102" y="77"/>
                  </a:cubicBezTo>
                  <a:cubicBezTo>
                    <a:pt x="122" y="88"/>
                    <a:pt x="122" y="88"/>
                    <a:pt x="122" y="88"/>
                  </a:cubicBezTo>
                  <a:cubicBezTo>
                    <a:pt x="112" y="69"/>
                    <a:pt x="112" y="69"/>
                    <a:pt x="112" y="69"/>
                  </a:cubicBezTo>
                  <a:cubicBezTo>
                    <a:pt x="111" y="67"/>
                    <a:pt x="110" y="65"/>
                    <a:pt x="110" y="65"/>
                  </a:cubicBezTo>
                  <a:cubicBezTo>
                    <a:pt x="109" y="64"/>
                    <a:pt x="109" y="63"/>
                    <a:pt x="109" y="62"/>
                  </a:cubicBezTo>
                  <a:cubicBezTo>
                    <a:pt x="109" y="61"/>
                    <a:pt x="110" y="59"/>
                    <a:pt x="111" y="58"/>
                  </a:cubicBezTo>
                  <a:cubicBezTo>
                    <a:pt x="112" y="57"/>
                    <a:pt x="113" y="57"/>
                    <a:pt x="114" y="57"/>
                  </a:cubicBezTo>
                  <a:cubicBezTo>
                    <a:pt x="115" y="57"/>
                    <a:pt x="116" y="57"/>
                    <a:pt x="117" y="57"/>
                  </a:cubicBezTo>
                  <a:cubicBezTo>
                    <a:pt x="118" y="57"/>
                    <a:pt x="119" y="58"/>
                    <a:pt x="121" y="59"/>
                  </a:cubicBezTo>
                  <a:cubicBezTo>
                    <a:pt x="140" y="70"/>
                    <a:pt x="140" y="70"/>
                    <a:pt x="140" y="70"/>
                  </a:cubicBezTo>
                  <a:cubicBezTo>
                    <a:pt x="129" y="49"/>
                    <a:pt x="129" y="49"/>
                    <a:pt x="129" y="49"/>
                  </a:cubicBezTo>
                  <a:cubicBezTo>
                    <a:pt x="128" y="48"/>
                    <a:pt x="128" y="47"/>
                    <a:pt x="127" y="46"/>
                  </a:cubicBezTo>
                  <a:cubicBezTo>
                    <a:pt x="127" y="45"/>
                    <a:pt x="127" y="44"/>
                    <a:pt x="127" y="44"/>
                  </a:cubicBezTo>
                  <a:cubicBezTo>
                    <a:pt x="127" y="43"/>
                    <a:pt x="127" y="42"/>
                    <a:pt x="128" y="41"/>
                  </a:cubicBezTo>
                  <a:cubicBezTo>
                    <a:pt x="129" y="40"/>
                    <a:pt x="130" y="40"/>
                    <a:pt x="131" y="40"/>
                  </a:cubicBezTo>
                  <a:cubicBezTo>
                    <a:pt x="133" y="40"/>
                    <a:pt x="134" y="40"/>
                    <a:pt x="134" y="41"/>
                  </a:cubicBezTo>
                  <a:cubicBezTo>
                    <a:pt x="135" y="42"/>
                    <a:pt x="136" y="43"/>
                    <a:pt x="137" y="45"/>
                  </a:cubicBezTo>
                  <a:cubicBezTo>
                    <a:pt x="148" y="68"/>
                    <a:pt x="148" y="68"/>
                    <a:pt x="148" y="68"/>
                  </a:cubicBezTo>
                  <a:cubicBezTo>
                    <a:pt x="149" y="70"/>
                    <a:pt x="150" y="71"/>
                    <a:pt x="150" y="72"/>
                  </a:cubicBezTo>
                  <a:cubicBezTo>
                    <a:pt x="151" y="73"/>
                    <a:pt x="151" y="74"/>
                    <a:pt x="151" y="75"/>
                  </a:cubicBezTo>
                  <a:cubicBezTo>
                    <a:pt x="151" y="76"/>
                    <a:pt x="150" y="78"/>
                    <a:pt x="149" y="79"/>
                  </a:cubicBezTo>
                  <a:close/>
                </a:path>
              </a:pathLst>
            </a:custGeom>
            <a:grpFill/>
            <a:ln w="9525">
              <a:noFill/>
              <a:round/>
              <a:headEnd/>
              <a:tailEnd/>
            </a:ln>
          </p:spPr>
          <p:txBody>
            <a:bodyPr/>
            <a:lstStyle/>
            <a:p>
              <a:endParaRPr lang="en-AU">
                <a:solidFill>
                  <a:srgbClr val="00B0F0"/>
                </a:solidFill>
              </a:endParaRPr>
            </a:p>
          </p:txBody>
        </p:sp>
        <p:sp>
          <p:nvSpPr>
            <p:cNvPr id="91" name="Freeform 249"/>
            <p:cNvSpPr>
              <a:spLocks/>
            </p:cNvSpPr>
            <p:nvPr/>
          </p:nvSpPr>
          <p:spPr bwMode="auto">
            <a:xfrm>
              <a:off x="5572125" y="9391650"/>
              <a:ext cx="25400" cy="25400"/>
            </a:xfrm>
            <a:custGeom>
              <a:avLst/>
              <a:gdLst>
                <a:gd name="T0" fmla="*/ 2147483647 w 17"/>
                <a:gd name="T1" fmla="*/ 2147483647 h 17"/>
                <a:gd name="T2" fmla="*/ 2147483647 w 17"/>
                <a:gd name="T3" fmla="*/ 2147483647 h 17"/>
                <a:gd name="T4" fmla="*/ 0 w 17"/>
                <a:gd name="T5" fmla="*/ 2147483647 h 17"/>
                <a:gd name="T6" fmla="*/ 2147483647 w 17"/>
                <a:gd name="T7" fmla="*/ 2147483647 h 17"/>
                <a:gd name="T8" fmla="*/ 2147483647 w 17"/>
                <a:gd name="T9" fmla="*/ 2147483647 h 17"/>
                <a:gd name="T10" fmla="*/ 2147483647 w 17"/>
                <a:gd name="T11" fmla="*/ 2147483647 h 1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7">
                  <a:moveTo>
                    <a:pt x="9" y="1"/>
                  </a:moveTo>
                  <a:cubicBezTo>
                    <a:pt x="7" y="0"/>
                    <a:pt x="5" y="1"/>
                    <a:pt x="3" y="3"/>
                  </a:cubicBezTo>
                  <a:cubicBezTo>
                    <a:pt x="1" y="5"/>
                    <a:pt x="0" y="7"/>
                    <a:pt x="0" y="9"/>
                  </a:cubicBezTo>
                  <a:cubicBezTo>
                    <a:pt x="0" y="12"/>
                    <a:pt x="2" y="14"/>
                    <a:pt x="4" y="17"/>
                  </a:cubicBezTo>
                  <a:cubicBezTo>
                    <a:pt x="17" y="4"/>
                    <a:pt x="17" y="4"/>
                    <a:pt x="17" y="4"/>
                  </a:cubicBezTo>
                  <a:cubicBezTo>
                    <a:pt x="14" y="2"/>
                    <a:pt x="12" y="1"/>
                    <a:pt x="9" y="1"/>
                  </a:cubicBezTo>
                  <a:close/>
                </a:path>
              </a:pathLst>
            </a:custGeom>
            <a:grpFill/>
            <a:ln w="9525">
              <a:noFill/>
              <a:round/>
              <a:headEnd/>
              <a:tailEnd/>
            </a:ln>
          </p:spPr>
          <p:txBody>
            <a:bodyPr/>
            <a:lstStyle/>
            <a:p>
              <a:endParaRPr lang="en-AU">
                <a:solidFill>
                  <a:srgbClr val="00B0F0"/>
                </a:solidFill>
              </a:endParaRPr>
            </a:p>
          </p:txBody>
        </p:sp>
      </p:grpSp>
      <p:sp>
        <p:nvSpPr>
          <p:cNvPr id="103" name="Rectangle 102"/>
          <p:cNvSpPr/>
          <p:nvPr/>
        </p:nvSpPr>
        <p:spPr>
          <a:xfrm>
            <a:off x="6423047" y="1552579"/>
            <a:ext cx="2806591" cy="2954655"/>
          </a:xfrm>
          <a:prstGeom prst="rect">
            <a:avLst/>
          </a:prstGeom>
        </p:spPr>
        <p:txBody>
          <a:bodyPr wrap="square" lIns="0" tIns="0" rIns="0" bIns="0">
            <a:spAutoFit/>
          </a:bodyPr>
          <a:lstStyle/>
          <a:p>
            <a:pPr marL="229109" indent="-229109">
              <a:spcAft>
                <a:spcPts val="600"/>
              </a:spcAft>
              <a:buFont typeface="Arial" panose="020B0604020202020204" pitchFamily="34" charset="0"/>
              <a:buChar char="•"/>
            </a:pPr>
            <a:r>
              <a:rPr lang="en-AU" sz="1600" b="1" dirty="0">
                <a:solidFill>
                  <a:srgbClr val="00B0F0"/>
                </a:solidFill>
              </a:rPr>
              <a:t>Expanded Single Touch Payroll data </a:t>
            </a:r>
            <a:r>
              <a:rPr lang="en-AU" sz="1400" dirty="0">
                <a:solidFill>
                  <a:schemeClr val="bg1">
                    <a:lumMod val="50000"/>
                  </a:schemeClr>
                </a:solidFill>
              </a:rPr>
              <a:t>for employers with &lt;20 employees</a:t>
            </a:r>
          </a:p>
          <a:p>
            <a:pPr marL="229109" indent="-229109">
              <a:spcAft>
                <a:spcPts val="600"/>
              </a:spcAft>
              <a:buFont typeface="Arial" panose="020B0604020202020204" pitchFamily="34" charset="0"/>
              <a:buChar char="•"/>
            </a:pPr>
            <a:r>
              <a:rPr lang="en-AU" sz="1600" b="1" dirty="0">
                <a:solidFill>
                  <a:srgbClr val="00B0F0"/>
                </a:solidFill>
              </a:rPr>
              <a:t>Expanded TPAR payment data</a:t>
            </a:r>
            <a:r>
              <a:rPr lang="en-AU" sz="1500" b="1" dirty="0">
                <a:solidFill>
                  <a:srgbClr val="00B0F0"/>
                </a:solidFill>
              </a:rPr>
              <a:t> </a:t>
            </a:r>
            <a:r>
              <a:rPr lang="en-AU" sz="1400" dirty="0">
                <a:solidFill>
                  <a:schemeClr val="bg1">
                    <a:lumMod val="50000"/>
                  </a:schemeClr>
                </a:solidFill>
              </a:rPr>
              <a:t>for IT Services, Security, investigation or surveillance services and Road freight services</a:t>
            </a:r>
          </a:p>
          <a:p>
            <a:pPr marL="229109" indent="-229109">
              <a:spcAft>
                <a:spcPts val="600"/>
              </a:spcAft>
              <a:buFont typeface="Arial" panose="020B0604020202020204" pitchFamily="34" charset="0"/>
              <a:buChar char="•"/>
            </a:pPr>
            <a:r>
              <a:rPr lang="en-AU" sz="1600" b="1" dirty="0">
                <a:solidFill>
                  <a:srgbClr val="00B0F0"/>
                </a:solidFill>
              </a:rPr>
              <a:t>Jobseeker Welfare Payment</a:t>
            </a:r>
          </a:p>
          <a:p>
            <a:pPr marL="229109" indent="-229109">
              <a:spcAft>
                <a:spcPts val="600"/>
              </a:spcAft>
              <a:buFont typeface="Arial" panose="020B0604020202020204" pitchFamily="34" charset="0"/>
              <a:buChar char="•"/>
            </a:pPr>
            <a:r>
              <a:rPr lang="en-AU" sz="1600" b="1" dirty="0">
                <a:solidFill>
                  <a:srgbClr val="00B0F0"/>
                </a:solidFill>
              </a:rPr>
              <a:t>COVID Early Release of Super</a:t>
            </a:r>
          </a:p>
          <a:p>
            <a:pPr marL="229109" indent="-229109">
              <a:spcAft>
                <a:spcPts val="600"/>
              </a:spcAft>
              <a:buFont typeface="Arial" panose="020B0604020202020204" pitchFamily="34" charset="0"/>
              <a:buChar char="•"/>
            </a:pPr>
            <a:endParaRPr lang="en-AU" sz="1600" b="1" dirty="0">
              <a:solidFill>
                <a:srgbClr val="00B0F0"/>
              </a:solidFill>
            </a:endParaRPr>
          </a:p>
          <a:p>
            <a:pPr marL="229109" indent="-229109">
              <a:spcAft>
                <a:spcPts val="600"/>
              </a:spcAft>
              <a:buFont typeface="Arial" panose="020B0604020202020204" pitchFamily="34" charset="0"/>
              <a:buChar char="•"/>
            </a:pPr>
            <a:endParaRPr lang="en-AU" sz="1600" b="1" dirty="0">
              <a:solidFill>
                <a:srgbClr val="00B0F0"/>
              </a:solidFill>
            </a:endParaRPr>
          </a:p>
        </p:txBody>
      </p:sp>
      <p:sp>
        <p:nvSpPr>
          <p:cNvPr id="108" name="Rectangle 107"/>
          <p:cNvSpPr/>
          <p:nvPr/>
        </p:nvSpPr>
        <p:spPr>
          <a:xfrm>
            <a:off x="3255479" y="301461"/>
            <a:ext cx="1150531" cy="427979"/>
          </a:xfrm>
          <a:prstGeom prst="rect">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6200000" scaled="1"/>
            <a:tileRect/>
          </a:gradFill>
        </p:spPr>
        <p:txBody>
          <a:bodyPr wrap="square" lIns="90000" tIns="90000" rIns="0" bIns="90000" anchor="b">
            <a:spAutoFit/>
          </a:bodyPr>
          <a:lstStyle/>
          <a:p>
            <a:r>
              <a:rPr lang="en-AU" sz="1600" b="1" dirty="0">
                <a:solidFill>
                  <a:schemeClr val="bg1"/>
                </a:solidFill>
                <a:latin typeface="Arial" panose="020B0604020202020204" pitchFamily="34" charset="0"/>
                <a:cs typeface="Arial" panose="020B0604020202020204" pitchFamily="34" charset="0"/>
              </a:rPr>
              <a:t>PRE-FILL</a:t>
            </a:r>
            <a:r>
              <a:rPr lang="en-AU" sz="1600" b="1" spc="300" dirty="0">
                <a:solidFill>
                  <a:schemeClr val="bg1"/>
                </a:solidFill>
                <a:latin typeface="Arial" panose="020B0604020202020204" pitchFamily="34" charset="0"/>
                <a:cs typeface="Arial" panose="020B0604020202020204" pitchFamily="34" charset="0"/>
              </a:rPr>
              <a:t>:</a:t>
            </a:r>
            <a:endParaRPr lang="en-AU" sz="1600" b="1" spc="300" dirty="0">
              <a:solidFill>
                <a:schemeClr val="bg1"/>
              </a:solidFill>
            </a:endParaRPr>
          </a:p>
        </p:txBody>
      </p:sp>
      <p:pic>
        <p:nvPicPr>
          <p:cNvPr id="1043" name="Picture 9" descr="http://sharepoint/GASites/Publishing/banners/011future-technology.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7219" y="797120"/>
            <a:ext cx="1504227" cy="579450"/>
          </a:xfrm>
          <a:prstGeom prst="rect">
            <a:avLst/>
          </a:prstGeom>
          <a:noFill/>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cxnSp>
        <p:nvCxnSpPr>
          <p:cNvPr id="125" name="Straight Connector 124"/>
          <p:cNvCxnSpPr/>
          <p:nvPr/>
        </p:nvCxnSpPr>
        <p:spPr>
          <a:xfrm>
            <a:off x="399930" y="1854246"/>
            <a:ext cx="2466310" cy="0"/>
          </a:xfrm>
          <a:prstGeom prst="line">
            <a:avLst/>
          </a:prstGeom>
          <a:ln w="19050" cap="rnd">
            <a:prstDash val="sysDot"/>
          </a:ln>
        </p:spPr>
        <p:style>
          <a:lnRef idx="1">
            <a:schemeClr val="accent1"/>
          </a:lnRef>
          <a:fillRef idx="0">
            <a:schemeClr val="accent1"/>
          </a:fillRef>
          <a:effectRef idx="0">
            <a:schemeClr val="accent1"/>
          </a:effectRef>
          <a:fontRef idx="minor">
            <a:schemeClr val="tx1"/>
          </a:fontRef>
        </p:style>
      </p:cxnSp>
      <p:pic>
        <p:nvPicPr>
          <p:cNvPr id="1034" name="Picture 5" descr="Y:\(9) SD Information Design\- SD Brand Elements -\General use Icons\001device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25870" y="832797"/>
            <a:ext cx="770593" cy="532744"/>
          </a:xfrm>
          <a:prstGeom prst="rect">
            <a:avLst/>
          </a:prstGeom>
          <a:noFill/>
          <a:effectLst>
            <a:reflection blurRad="6350" stA="52000" endA="300" endPos="35000" dir="5400000" sy="-100000" algn="bl" rotWithShape="0"/>
          </a:effectLst>
          <a:extLst>
            <a:ext uri="{909E8E84-426E-40DD-AFC4-6F175D3DCCD1}">
              <a14:hiddenFill xmlns:a14="http://schemas.microsoft.com/office/drawing/2010/main">
                <a:solidFill>
                  <a:srgbClr val="FFFFFF"/>
                </a:solidFill>
              </a14:hiddenFill>
            </a:ext>
          </a:extLst>
        </p:spPr>
      </p:pic>
      <p:sp>
        <p:nvSpPr>
          <p:cNvPr id="97" name="Rectangle 96"/>
          <p:cNvSpPr/>
          <p:nvPr/>
        </p:nvSpPr>
        <p:spPr>
          <a:xfrm>
            <a:off x="3231169" y="1715204"/>
            <a:ext cx="2939788" cy="554272"/>
          </a:xfrm>
          <a:prstGeom prst="rect">
            <a:avLst/>
          </a:prstGeom>
          <a:noFill/>
        </p:spPr>
        <p:txBody>
          <a:bodyPr wrap="square" lIns="122191" tIns="61096" rIns="122191" bIns="61096">
            <a:spAutoFit/>
          </a:bodyPr>
          <a:lstStyle/>
          <a:p>
            <a:pPr algn="ctr"/>
            <a:r>
              <a:rPr lang="en-AU" sz="1400" b="1" dirty="0">
                <a:solidFill>
                  <a:srgbClr val="00B0F0"/>
                </a:solidFill>
                <a:latin typeface="Arial" panose="020B0604020202020204" pitchFamily="34" charset="0"/>
                <a:cs typeface="Arial" panose="020B0604020202020204" pitchFamily="34" charset="0"/>
              </a:rPr>
              <a:t>550,000+ for $374B+ gross value</a:t>
            </a:r>
            <a:r>
              <a:rPr lang="en-AU" sz="1400" b="1" dirty="0">
                <a:solidFill>
                  <a:schemeClr val="bg1">
                    <a:lumMod val="50000"/>
                  </a:schemeClr>
                </a:solidFill>
                <a:latin typeface="Arial" panose="020B0604020202020204" pitchFamily="34" charset="0"/>
                <a:cs typeface="Arial" panose="020B0604020202020204" pitchFamily="34" charset="0"/>
              </a:rPr>
              <a:t> Property </a:t>
            </a:r>
            <a:r>
              <a:rPr lang="en-AU" sz="1400" dirty="0">
                <a:solidFill>
                  <a:schemeClr val="bg1">
                    <a:lumMod val="50000"/>
                  </a:schemeClr>
                </a:solidFill>
                <a:latin typeface="Arial" panose="020B0604020202020204" pitchFamily="34" charset="0"/>
                <a:cs typeface="Arial" panose="020B0604020202020204" pitchFamily="34" charset="0"/>
              </a:rPr>
              <a:t>sale transactions</a:t>
            </a:r>
          </a:p>
        </p:txBody>
      </p:sp>
      <p:sp>
        <p:nvSpPr>
          <p:cNvPr id="100" name="Rectangle 99"/>
          <p:cNvSpPr/>
          <p:nvPr/>
        </p:nvSpPr>
        <p:spPr>
          <a:xfrm>
            <a:off x="3301784" y="2420082"/>
            <a:ext cx="2858837" cy="554272"/>
          </a:xfrm>
          <a:prstGeom prst="rect">
            <a:avLst/>
          </a:prstGeom>
          <a:noFill/>
        </p:spPr>
        <p:txBody>
          <a:bodyPr wrap="square" lIns="122191" tIns="61096" rIns="122191" bIns="61096">
            <a:spAutoFit/>
          </a:bodyPr>
          <a:lstStyle/>
          <a:p>
            <a:pPr algn="ctr"/>
            <a:r>
              <a:rPr lang="en-AU" sz="1400" b="1" dirty="0">
                <a:solidFill>
                  <a:srgbClr val="00B0F0"/>
                </a:solidFill>
                <a:latin typeface="Arial" panose="020B0604020202020204" pitchFamily="34" charset="0"/>
                <a:cs typeface="Arial" panose="020B0604020202020204" pitchFamily="34" charset="0"/>
              </a:rPr>
              <a:t>5.6M+ for $58.7B value</a:t>
            </a:r>
            <a:r>
              <a:rPr lang="en-AU" sz="1400" b="1" dirty="0">
                <a:solidFill>
                  <a:schemeClr val="bg1">
                    <a:lumMod val="50000"/>
                  </a:schemeClr>
                </a:solidFill>
                <a:latin typeface="Arial" panose="020B0604020202020204" pitchFamily="34" charset="0"/>
                <a:cs typeface="Arial" panose="020B0604020202020204" pitchFamily="34" charset="0"/>
              </a:rPr>
              <a:t> Share </a:t>
            </a:r>
            <a:r>
              <a:rPr lang="en-AU" sz="1400" dirty="0">
                <a:solidFill>
                  <a:schemeClr val="bg1">
                    <a:lumMod val="50000"/>
                  </a:schemeClr>
                </a:solidFill>
                <a:latin typeface="Arial" panose="020B0604020202020204" pitchFamily="34" charset="0"/>
                <a:cs typeface="Arial" panose="020B0604020202020204" pitchFamily="34" charset="0"/>
              </a:rPr>
              <a:t>disposal transactions</a:t>
            </a:r>
          </a:p>
        </p:txBody>
      </p:sp>
      <p:grpSp>
        <p:nvGrpSpPr>
          <p:cNvPr id="1053" name="Group 1052"/>
          <p:cNvGrpSpPr/>
          <p:nvPr/>
        </p:nvGrpSpPr>
        <p:grpSpPr>
          <a:xfrm>
            <a:off x="3270763" y="8050667"/>
            <a:ext cx="2756273" cy="1045495"/>
            <a:chOff x="6360676" y="4821816"/>
            <a:chExt cx="2756273" cy="1045495"/>
          </a:xfrm>
        </p:grpSpPr>
        <p:sp>
          <p:nvSpPr>
            <p:cNvPr id="32" name="Rectangle 31"/>
            <p:cNvSpPr/>
            <p:nvPr/>
          </p:nvSpPr>
          <p:spPr>
            <a:xfrm>
              <a:off x="7038044" y="4845092"/>
              <a:ext cx="1814769" cy="369607"/>
            </a:xfrm>
            <a:prstGeom prst="rect">
              <a:avLst/>
            </a:prstGeom>
          </p:spPr>
          <p:txBody>
            <a:bodyPr wrap="square" lIns="122191" tIns="61096" rIns="122191" bIns="61096">
              <a:spAutoFit/>
            </a:bodyPr>
            <a:lstStyle/>
            <a:p>
              <a:r>
                <a:rPr lang="en-AU" sz="1600" b="1" dirty="0">
                  <a:latin typeface="Arial" panose="020B0604020202020204" pitchFamily="34" charset="0"/>
                  <a:cs typeface="Arial" panose="020B0604020202020204" pitchFamily="34" charset="0"/>
                </a:rPr>
                <a:t>Complaints</a:t>
              </a:r>
              <a:endParaRPr lang="en-AU" sz="2000" b="1" dirty="0">
                <a:latin typeface="Arial" panose="020B0604020202020204" pitchFamily="34" charset="0"/>
                <a:cs typeface="Arial" panose="020B0604020202020204" pitchFamily="34" charset="0"/>
              </a:endParaRPr>
            </a:p>
          </p:txBody>
        </p:sp>
        <p:pic>
          <p:nvPicPr>
            <p:cNvPr id="117" name="Picture 116"/>
            <p:cNvPicPr/>
            <p:nvPr/>
          </p:nvPicPr>
          <p:blipFill>
            <a:blip r:embed="rId6"/>
            <a:stretch>
              <a:fillRect/>
            </a:stretch>
          </p:blipFill>
          <p:spPr>
            <a:xfrm>
              <a:off x="6463395" y="4821816"/>
              <a:ext cx="658942" cy="472976"/>
            </a:xfrm>
            <a:prstGeom prst="rect">
              <a:avLst/>
            </a:prstGeom>
          </p:spPr>
        </p:pic>
        <p:sp>
          <p:nvSpPr>
            <p:cNvPr id="1050" name="Rectangle 1049"/>
            <p:cNvSpPr/>
            <p:nvPr/>
          </p:nvSpPr>
          <p:spPr>
            <a:xfrm>
              <a:off x="6360676" y="5282536"/>
              <a:ext cx="2756273" cy="584775"/>
            </a:xfrm>
            <a:prstGeom prst="rect">
              <a:avLst/>
            </a:prstGeom>
          </p:spPr>
          <p:txBody>
            <a:bodyPr wrap="square">
              <a:spAutoFit/>
            </a:bodyPr>
            <a:lstStyle/>
            <a:p>
              <a:pPr algn="ctr"/>
              <a:r>
                <a:rPr lang="en-AU" sz="1400" dirty="0"/>
                <a:t>Formal Complaints </a:t>
              </a:r>
              <a:r>
                <a:rPr lang="en-AU" sz="1400" b="1" i="1" dirty="0">
                  <a:solidFill>
                    <a:srgbClr val="00B050"/>
                  </a:solidFill>
                </a:rPr>
                <a:t>decreased</a:t>
              </a:r>
              <a:r>
                <a:rPr lang="en-AU" sz="1400" dirty="0"/>
                <a:t> this year to:  </a:t>
              </a:r>
              <a:r>
                <a:rPr lang="en-AU" sz="1800" b="1" dirty="0">
                  <a:solidFill>
                    <a:srgbClr val="00B050"/>
                  </a:solidFill>
                </a:rPr>
                <a:t>14</a:t>
              </a:r>
              <a:r>
                <a:rPr lang="en-AU" sz="1800" b="1" dirty="0">
                  <a:solidFill>
                    <a:srgbClr val="92D050"/>
                  </a:solidFill>
                </a:rPr>
                <a:t> </a:t>
              </a:r>
              <a:r>
                <a:rPr lang="en-AU" sz="1400" dirty="0"/>
                <a:t>down from 21 in 2019</a:t>
              </a:r>
              <a:endParaRPr lang="en-AU" sz="1400" dirty="0">
                <a:sym typeface="Wingdings"/>
              </a:endParaRPr>
            </a:p>
          </p:txBody>
        </p:sp>
      </p:grpSp>
      <p:sp>
        <p:nvSpPr>
          <p:cNvPr id="35" name="Rectangle 34"/>
          <p:cNvSpPr/>
          <p:nvPr/>
        </p:nvSpPr>
        <p:spPr>
          <a:xfrm>
            <a:off x="9487462" y="3971889"/>
            <a:ext cx="2262158" cy="369332"/>
          </a:xfrm>
          <a:prstGeom prst="rect">
            <a:avLst/>
          </a:prstGeom>
        </p:spPr>
        <p:txBody>
          <a:bodyPr wrap="none">
            <a:spAutoFit/>
          </a:bodyPr>
          <a:lstStyle/>
          <a:p>
            <a:r>
              <a:rPr lang="en-AU" sz="1800" b="1" dirty="0">
                <a:latin typeface="Arial" panose="020B0604020202020204" pitchFamily="34" charset="0"/>
                <a:cs typeface="Arial" panose="020B0604020202020204" pitchFamily="34" charset="0"/>
              </a:rPr>
              <a:t>Social Media posts</a:t>
            </a:r>
          </a:p>
        </p:txBody>
      </p:sp>
      <p:sp>
        <p:nvSpPr>
          <p:cNvPr id="93" name="Rectangle 92"/>
          <p:cNvSpPr/>
          <p:nvPr/>
        </p:nvSpPr>
        <p:spPr>
          <a:xfrm>
            <a:off x="10047893" y="5214108"/>
            <a:ext cx="2435385" cy="600164"/>
          </a:xfrm>
          <a:prstGeom prst="rect">
            <a:avLst/>
          </a:prstGeom>
        </p:spPr>
        <p:txBody>
          <a:bodyPr wrap="square">
            <a:spAutoFit/>
          </a:bodyPr>
          <a:lstStyle/>
          <a:p>
            <a:pPr lvl="0"/>
            <a:r>
              <a:rPr lang="en-AU" sz="1100" b="1" dirty="0">
                <a:solidFill>
                  <a:srgbClr val="00B0F0"/>
                </a:solidFill>
              </a:rPr>
              <a:t>31,014 impressions, 792 engagements, 17 retweets, 47 likes, 14 replies, 144 clicks. </a:t>
            </a:r>
            <a:endParaRPr lang="en-AU" sz="1100" dirty="0">
              <a:solidFill>
                <a:srgbClr val="00B0F0"/>
              </a:solidFill>
            </a:endParaRPr>
          </a:p>
        </p:txBody>
      </p:sp>
      <p:pic>
        <p:nvPicPr>
          <p:cNvPr id="156" name="Picture 155"/>
          <p:cNvPicPr/>
          <p:nvPr/>
        </p:nvPicPr>
        <p:blipFill>
          <a:blip r:embed="rId7"/>
          <a:stretch>
            <a:fillRect/>
          </a:stretch>
        </p:blipFill>
        <p:spPr>
          <a:xfrm>
            <a:off x="9513910" y="4620996"/>
            <a:ext cx="444338" cy="455526"/>
          </a:xfrm>
          <a:prstGeom prst="rect">
            <a:avLst/>
          </a:prstGeom>
          <a:effectLst>
            <a:outerShdw blurRad="50800" dist="38100" dir="8100000" algn="tr" rotWithShape="0">
              <a:prstClr val="black">
                <a:alpha val="40000"/>
              </a:prstClr>
            </a:outerShdw>
          </a:effectLst>
        </p:spPr>
      </p:pic>
      <p:pic>
        <p:nvPicPr>
          <p:cNvPr id="94" name="Picture 1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530514" y="5274502"/>
            <a:ext cx="462638" cy="468580"/>
          </a:xfrm>
          <a:prstGeom prst="rect">
            <a:avLst/>
          </a:prstGeom>
          <a:noFill/>
          <a:ln>
            <a:noFill/>
          </a:ln>
          <a:effectLst>
            <a:outerShdw blurRad="50800" dist="38100" dir="8100000" algn="tr"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6" name="Picture 1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510533" y="5867918"/>
            <a:ext cx="476494" cy="474147"/>
          </a:xfrm>
          <a:prstGeom prst="rect">
            <a:avLst/>
          </a:prstGeom>
          <a:noFill/>
          <a:ln>
            <a:noFill/>
          </a:ln>
          <a:effectLst>
            <a:outerShdw blurRad="50800" dist="38100" dir="8100000" algn="tr"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4" name="Rectangle 163"/>
          <p:cNvSpPr/>
          <p:nvPr/>
        </p:nvSpPr>
        <p:spPr>
          <a:xfrm>
            <a:off x="9457345" y="4256837"/>
            <a:ext cx="2330853" cy="276999"/>
          </a:xfrm>
          <a:prstGeom prst="rect">
            <a:avLst/>
          </a:prstGeom>
        </p:spPr>
        <p:txBody>
          <a:bodyPr wrap="square">
            <a:spAutoFit/>
          </a:bodyPr>
          <a:lstStyle/>
          <a:p>
            <a:r>
              <a:rPr lang="en-AU" sz="1200" dirty="0">
                <a:solidFill>
                  <a:prstClr val="black"/>
                </a:solidFill>
              </a:rPr>
              <a:t>(pre-fill themed*) </a:t>
            </a:r>
            <a:endParaRPr lang="en-AU" sz="3200" dirty="0"/>
          </a:p>
        </p:txBody>
      </p:sp>
      <p:sp>
        <p:nvSpPr>
          <p:cNvPr id="165" name="Rectangle 164"/>
          <p:cNvSpPr/>
          <p:nvPr/>
        </p:nvSpPr>
        <p:spPr>
          <a:xfrm>
            <a:off x="10004387" y="4537509"/>
            <a:ext cx="2504078" cy="600164"/>
          </a:xfrm>
          <a:prstGeom prst="rect">
            <a:avLst/>
          </a:prstGeom>
        </p:spPr>
        <p:txBody>
          <a:bodyPr wrap="square">
            <a:spAutoFit/>
          </a:bodyPr>
          <a:lstStyle/>
          <a:p>
            <a:pPr lvl="0"/>
            <a:r>
              <a:rPr lang="en-AU" sz="1100" b="1" dirty="0">
                <a:solidFill>
                  <a:schemeClr val="tx2">
                    <a:lumMod val="60000"/>
                    <a:lumOff val="40000"/>
                  </a:schemeClr>
                </a:solidFill>
              </a:rPr>
              <a:t>18 comments, 206 likes, 171 times shared, 260 links clicked, 865 other clicks, 183 photos viewed.</a:t>
            </a:r>
          </a:p>
        </p:txBody>
      </p:sp>
      <p:sp>
        <p:nvSpPr>
          <p:cNvPr id="166" name="Rectangle 165"/>
          <p:cNvSpPr/>
          <p:nvPr/>
        </p:nvSpPr>
        <p:spPr>
          <a:xfrm>
            <a:off x="10046345" y="5824400"/>
            <a:ext cx="2504076" cy="600164"/>
          </a:xfrm>
          <a:prstGeom prst="rect">
            <a:avLst/>
          </a:prstGeom>
        </p:spPr>
        <p:txBody>
          <a:bodyPr wrap="square">
            <a:spAutoFit/>
          </a:bodyPr>
          <a:lstStyle/>
          <a:p>
            <a:pPr lvl="0"/>
            <a:r>
              <a:rPr lang="en-AU" sz="1100" b="1" dirty="0">
                <a:solidFill>
                  <a:schemeClr val="accent5">
                    <a:lumMod val="75000"/>
                  </a:schemeClr>
                </a:solidFill>
              </a:rPr>
              <a:t>41,421 impressions, 256 likes, 2 comments, 33 shares, 598 clicks, 291 interactions.</a:t>
            </a:r>
          </a:p>
        </p:txBody>
      </p:sp>
      <p:sp>
        <p:nvSpPr>
          <p:cNvPr id="167" name="Rectangle 166"/>
          <p:cNvSpPr/>
          <p:nvPr/>
        </p:nvSpPr>
        <p:spPr>
          <a:xfrm>
            <a:off x="9462711" y="1000907"/>
            <a:ext cx="3160150" cy="3031874"/>
          </a:xfrm>
          <a:prstGeom prst="rect">
            <a:avLst/>
          </a:prstGeom>
          <a:noFill/>
        </p:spPr>
        <p:txBody>
          <a:bodyPr wrap="square" lIns="122191" tIns="61096" rIns="122191" bIns="61096">
            <a:spAutoFit/>
          </a:bodyPr>
          <a:lstStyle/>
          <a:p>
            <a:r>
              <a:rPr lang="en-AU" sz="1200" dirty="0"/>
              <a:t>myTax Exit Surveys</a:t>
            </a:r>
            <a:r>
              <a:rPr lang="en-AU" sz="1300" i="1" dirty="0"/>
              <a:t>: </a:t>
            </a:r>
            <a:r>
              <a:rPr lang="en-AU" sz="1200" i="1" dirty="0"/>
              <a:t>“</a:t>
            </a:r>
            <a:r>
              <a:rPr lang="en-AU" sz="1200" i="1" dirty="0">
                <a:solidFill>
                  <a:schemeClr val="accent4"/>
                </a:solidFill>
              </a:rPr>
              <a:t>The process is so much easier than years ago, prefilled details on form, info on hand re each section. Cant believe I'm saying this, but I'm impressed with the tax department, good job!</a:t>
            </a:r>
            <a:r>
              <a:rPr lang="en-AU" sz="1200" i="1" dirty="0"/>
              <a:t>”</a:t>
            </a:r>
          </a:p>
          <a:p>
            <a:endParaRPr lang="en-AU" sz="800" dirty="0"/>
          </a:p>
          <a:p>
            <a:r>
              <a:rPr lang="en-AU" sz="1200" i="1" dirty="0"/>
              <a:t>“</a:t>
            </a:r>
            <a:r>
              <a:rPr lang="en-AU" sz="1200" i="1" dirty="0">
                <a:solidFill>
                  <a:schemeClr val="accent4"/>
                </a:solidFill>
              </a:rPr>
              <a:t>So easy to use and it was great everything was prefilled</a:t>
            </a:r>
            <a:r>
              <a:rPr lang="en-AU" sz="1200" i="1" dirty="0"/>
              <a:t>.”</a:t>
            </a:r>
          </a:p>
          <a:p>
            <a:endParaRPr lang="en-AU" sz="800" dirty="0"/>
          </a:p>
          <a:p>
            <a:r>
              <a:rPr lang="en-AU" sz="1200" i="1" dirty="0"/>
              <a:t>“</a:t>
            </a:r>
            <a:r>
              <a:rPr lang="en-AU" sz="1200" i="1" dirty="0">
                <a:solidFill>
                  <a:schemeClr val="accent4"/>
                </a:solidFill>
              </a:rPr>
              <a:t>ITS GREAT. GETS EASIER AND EASIER EACH YEAR.  Love the </a:t>
            </a:r>
            <a:r>
              <a:rPr lang="en-AU" sz="1200" i="1" dirty="0" err="1">
                <a:solidFill>
                  <a:schemeClr val="accent4"/>
                </a:solidFill>
              </a:rPr>
              <a:t>preFill</a:t>
            </a:r>
            <a:r>
              <a:rPr lang="en-AU" sz="1200" i="1" dirty="0">
                <a:solidFill>
                  <a:schemeClr val="accent4"/>
                </a:solidFill>
              </a:rPr>
              <a:t> sections. Means you can't get it wrong.</a:t>
            </a:r>
            <a:r>
              <a:rPr lang="en-AU" sz="1200" i="1" dirty="0"/>
              <a:t>”</a:t>
            </a:r>
          </a:p>
          <a:p>
            <a:endParaRPr lang="en-AU" sz="800" dirty="0"/>
          </a:p>
          <a:p>
            <a:r>
              <a:rPr lang="en-AU" sz="1200" i="1" dirty="0"/>
              <a:t>“</a:t>
            </a:r>
            <a:r>
              <a:rPr lang="en-AU" sz="1200" i="1" dirty="0">
                <a:solidFill>
                  <a:schemeClr val="accent4"/>
                </a:solidFill>
              </a:rPr>
              <a:t>Prefill information relating to partner.</a:t>
            </a:r>
            <a:r>
              <a:rPr lang="en-AU" sz="1200" i="1" dirty="0"/>
              <a:t>”</a:t>
            </a:r>
          </a:p>
          <a:p>
            <a:endParaRPr lang="en-AU" sz="800" dirty="0"/>
          </a:p>
          <a:p>
            <a:r>
              <a:rPr lang="en-AU" sz="1200" i="1" dirty="0"/>
              <a:t>“</a:t>
            </a:r>
            <a:r>
              <a:rPr lang="en-AU" sz="1200" i="1" dirty="0">
                <a:solidFill>
                  <a:schemeClr val="accent4"/>
                </a:solidFill>
              </a:rPr>
              <a:t>Interest received from one banking institution was prefilled, the other wasn’t.</a:t>
            </a:r>
            <a:r>
              <a:rPr lang="en-AU" sz="1200" i="1" dirty="0"/>
              <a:t>”</a:t>
            </a:r>
          </a:p>
        </p:txBody>
      </p:sp>
      <p:sp>
        <p:nvSpPr>
          <p:cNvPr id="170" name="Freeform 540"/>
          <p:cNvSpPr>
            <a:spLocks noEditPoints="1"/>
          </p:cNvSpPr>
          <p:nvPr/>
        </p:nvSpPr>
        <p:spPr bwMode="auto">
          <a:xfrm>
            <a:off x="11749620" y="785357"/>
            <a:ext cx="382219" cy="278230"/>
          </a:xfrm>
          <a:custGeom>
            <a:avLst/>
            <a:gdLst>
              <a:gd name="T0" fmla="*/ 2147483647 w 200"/>
              <a:gd name="T1" fmla="*/ 0 h 191"/>
              <a:gd name="T2" fmla="*/ 2147483647 w 200"/>
              <a:gd name="T3" fmla="*/ 0 h 191"/>
              <a:gd name="T4" fmla="*/ 0 w 200"/>
              <a:gd name="T5" fmla="*/ 2147483647 h 191"/>
              <a:gd name="T6" fmla="*/ 2147483647 w 200"/>
              <a:gd name="T7" fmla="*/ 2147483647 h 191"/>
              <a:gd name="T8" fmla="*/ 2147483647 w 200"/>
              <a:gd name="T9" fmla="*/ 2147483647 h 191"/>
              <a:gd name="T10" fmla="*/ 2147483647 w 200"/>
              <a:gd name="T11" fmla="*/ 2147483647 h 191"/>
              <a:gd name="T12" fmla="*/ 2147483647 w 200"/>
              <a:gd name="T13" fmla="*/ 2147483647 h 191"/>
              <a:gd name="T14" fmla="*/ 2147483647 w 200"/>
              <a:gd name="T15" fmla="*/ 2147483647 h 191"/>
              <a:gd name="T16" fmla="*/ 2147483647 w 200"/>
              <a:gd name="T17" fmla="*/ 2147483647 h 191"/>
              <a:gd name="T18" fmla="*/ 2147483647 w 200"/>
              <a:gd name="T19" fmla="*/ 2147483647 h 191"/>
              <a:gd name="T20" fmla="*/ 2147483647 w 200"/>
              <a:gd name="T21" fmla="*/ 2147483647 h 191"/>
              <a:gd name="T22" fmla="*/ 2147483647 w 200"/>
              <a:gd name="T23" fmla="*/ 0 h 191"/>
              <a:gd name="T24" fmla="*/ 2147483647 w 200"/>
              <a:gd name="T25" fmla="*/ 2147483647 h 191"/>
              <a:gd name="T26" fmla="*/ 2147483647 w 200"/>
              <a:gd name="T27" fmla="*/ 2147483647 h 191"/>
              <a:gd name="T28" fmla="*/ 2147483647 w 200"/>
              <a:gd name="T29" fmla="*/ 2147483647 h 191"/>
              <a:gd name="T30" fmla="*/ 2147483647 w 200"/>
              <a:gd name="T31" fmla="*/ 2147483647 h 191"/>
              <a:gd name="T32" fmla="*/ 2147483647 w 200"/>
              <a:gd name="T33" fmla="*/ 2147483647 h 191"/>
              <a:gd name="T34" fmla="*/ 2147483647 w 200"/>
              <a:gd name="T35" fmla="*/ 2147483647 h 191"/>
              <a:gd name="T36" fmla="*/ 2147483647 w 200"/>
              <a:gd name="T37" fmla="*/ 2147483647 h 191"/>
              <a:gd name="T38" fmla="*/ 2147483647 w 200"/>
              <a:gd name="T39" fmla="*/ 2147483647 h 191"/>
              <a:gd name="T40" fmla="*/ 2147483647 w 200"/>
              <a:gd name="T41" fmla="*/ 2147483647 h 191"/>
              <a:gd name="T42" fmla="*/ 2147483647 w 200"/>
              <a:gd name="T43" fmla="*/ 2147483647 h 191"/>
              <a:gd name="T44" fmla="*/ 2147483647 w 200"/>
              <a:gd name="T45" fmla="*/ 2147483647 h 191"/>
              <a:gd name="T46" fmla="*/ 2147483647 w 200"/>
              <a:gd name="T47" fmla="*/ 2147483647 h 191"/>
              <a:gd name="T48" fmla="*/ 2147483647 w 200"/>
              <a:gd name="T49" fmla="*/ 2147483647 h 191"/>
              <a:gd name="T50" fmla="*/ 2147483647 w 200"/>
              <a:gd name="T51" fmla="*/ 2147483647 h 191"/>
              <a:gd name="T52" fmla="*/ 2147483647 w 200"/>
              <a:gd name="T53" fmla="*/ 2147483647 h 191"/>
              <a:gd name="T54" fmla="*/ 2147483647 w 200"/>
              <a:gd name="T55" fmla="*/ 2147483647 h 191"/>
              <a:gd name="T56" fmla="*/ 2147483647 w 200"/>
              <a:gd name="T57" fmla="*/ 2147483647 h 191"/>
              <a:gd name="T58" fmla="*/ 2147483647 w 200"/>
              <a:gd name="T59" fmla="*/ 2147483647 h 191"/>
              <a:gd name="T60" fmla="*/ 2147483647 w 200"/>
              <a:gd name="T61" fmla="*/ 2147483647 h 191"/>
              <a:gd name="T62" fmla="*/ 2147483647 w 200"/>
              <a:gd name="T63" fmla="*/ 2147483647 h 191"/>
              <a:gd name="T64" fmla="*/ 2147483647 w 200"/>
              <a:gd name="T65" fmla="*/ 2147483647 h 191"/>
              <a:gd name="T66" fmla="*/ 2147483647 w 200"/>
              <a:gd name="T67" fmla="*/ 2147483647 h 191"/>
              <a:gd name="T68" fmla="*/ 2147483647 w 200"/>
              <a:gd name="T69" fmla="*/ 2147483647 h 191"/>
              <a:gd name="T70" fmla="*/ 2147483647 w 200"/>
              <a:gd name="T71" fmla="*/ 2147483647 h 191"/>
              <a:gd name="T72" fmla="*/ 2147483647 w 200"/>
              <a:gd name="T73" fmla="*/ 2147483647 h 191"/>
              <a:gd name="T74" fmla="*/ 2147483647 w 200"/>
              <a:gd name="T75" fmla="*/ 2147483647 h 191"/>
              <a:gd name="T76" fmla="*/ 2147483647 w 200"/>
              <a:gd name="T77" fmla="*/ 2147483647 h 191"/>
              <a:gd name="T78" fmla="*/ 2147483647 w 200"/>
              <a:gd name="T79" fmla="*/ 2147483647 h 191"/>
              <a:gd name="T80" fmla="*/ 2147483647 w 200"/>
              <a:gd name="T81" fmla="*/ 2147483647 h 191"/>
              <a:gd name="T82" fmla="*/ 2147483647 w 200"/>
              <a:gd name="T83" fmla="*/ 2147483647 h 19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00" h="191">
                <a:moveTo>
                  <a:pt x="131" y="0"/>
                </a:moveTo>
                <a:cubicBezTo>
                  <a:pt x="69" y="0"/>
                  <a:pt x="69" y="0"/>
                  <a:pt x="69" y="0"/>
                </a:cubicBezTo>
                <a:cubicBezTo>
                  <a:pt x="31" y="0"/>
                  <a:pt x="0" y="33"/>
                  <a:pt x="0" y="75"/>
                </a:cubicBezTo>
                <a:cubicBezTo>
                  <a:pt x="0" y="112"/>
                  <a:pt x="26" y="143"/>
                  <a:pt x="59" y="148"/>
                </a:cubicBezTo>
                <a:cubicBezTo>
                  <a:pt x="59" y="183"/>
                  <a:pt x="59" y="183"/>
                  <a:pt x="59" y="183"/>
                </a:cubicBezTo>
                <a:cubicBezTo>
                  <a:pt x="59" y="186"/>
                  <a:pt x="61" y="189"/>
                  <a:pt x="64" y="190"/>
                </a:cubicBezTo>
                <a:cubicBezTo>
                  <a:pt x="65" y="191"/>
                  <a:pt x="66" y="191"/>
                  <a:pt x="67" y="191"/>
                </a:cubicBezTo>
                <a:cubicBezTo>
                  <a:pt x="70" y="191"/>
                  <a:pt x="72" y="190"/>
                  <a:pt x="73" y="188"/>
                </a:cubicBezTo>
                <a:cubicBezTo>
                  <a:pt x="111" y="149"/>
                  <a:pt x="111" y="149"/>
                  <a:pt x="111" y="149"/>
                </a:cubicBezTo>
                <a:cubicBezTo>
                  <a:pt x="131" y="149"/>
                  <a:pt x="131" y="149"/>
                  <a:pt x="131" y="149"/>
                </a:cubicBezTo>
                <a:cubicBezTo>
                  <a:pt x="169" y="149"/>
                  <a:pt x="200" y="116"/>
                  <a:pt x="200" y="75"/>
                </a:cubicBezTo>
                <a:cubicBezTo>
                  <a:pt x="200" y="33"/>
                  <a:pt x="169" y="0"/>
                  <a:pt x="131" y="0"/>
                </a:cubicBezTo>
                <a:close/>
                <a:moveTo>
                  <a:pt x="93" y="73"/>
                </a:moveTo>
                <a:cubicBezTo>
                  <a:pt x="93" y="87"/>
                  <a:pt x="90" y="97"/>
                  <a:pt x="85" y="103"/>
                </a:cubicBezTo>
                <a:cubicBezTo>
                  <a:pt x="79" y="108"/>
                  <a:pt x="72" y="111"/>
                  <a:pt x="63" y="111"/>
                </a:cubicBezTo>
                <a:cubicBezTo>
                  <a:pt x="62" y="111"/>
                  <a:pt x="61" y="111"/>
                  <a:pt x="61" y="110"/>
                </a:cubicBezTo>
                <a:cubicBezTo>
                  <a:pt x="61" y="98"/>
                  <a:pt x="61" y="98"/>
                  <a:pt x="61" y="98"/>
                </a:cubicBezTo>
                <a:cubicBezTo>
                  <a:pt x="61" y="98"/>
                  <a:pt x="62" y="97"/>
                  <a:pt x="63" y="97"/>
                </a:cubicBezTo>
                <a:cubicBezTo>
                  <a:pt x="70" y="97"/>
                  <a:pt x="74" y="92"/>
                  <a:pt x="74" y="82"/>
                </a:cubicBezTo>
                <a:cubicBezTo>
                  <a:pt x="74" y="77"/>
                  <a:pt x="74" y="77"/>
                  <a:pt x="74" y="77"/>
                </a:cubicBezTo>
                <a:cubicBezTo>
                  <a:pt x="56" y="77"/>
                  <a:pt x="56" y="77"/>
                  <a:pt x="56" y="77"/>
                </a:cubicBezTo>
                <a:cubicBezTo>
                  <a:pt x="55" y="77"/>
                  <a:pt x="55" y="76"/>
                  <a:pt x="55" y="76"/>
                </a:cubicBezTo>
                <a:cubicBezTo>
                  <a:pt x="55" y="43"/>
                  <a:pt x="55" y="43"/>
                  <a:pt x="55" y="43"/>
                </a:cubicBezTo>
                <a:cubicBezTo>
                  <a:pt x="55" y="43"/>
                  <a:pt x="55" y="42"/>
                  <a:pt x="56" y="42"/>
                </a:cubicBezTo>
                <a:cubicBezTo>
                  <a:pt x="91" y="42"/>
                  <a:pt x="91" y="42"/>
                  <a:pt x="91" y="42"/>
                </a:cubicBezTo>
                <a:cubicBezTo>
                  <a:pt x="92" y="42"/>
                  <a:pt x="93" y="43"/>
                  <a:pt x="93" y="43"/>
                </a:cubicBezTo>
                <a:lnTo>
                  <a:pt x="93" y="73"/>
                </a:lnTo>
                <a:close/>
                <a:moveTo>
                  <a:pt x="146" y="73"/>
                </a:moveTo>
                <a:cubicBezTo>
                  <a:pt x="146" y="87"/>
                  <a:pt x="143" y="97"/>
                  <a:pt x="138" y="103"/>
                </a:cubicBezTo>
                <a:cubicBezTo>
                  <a:pt x="132" y="108"/>
                  <a:pt x="125" y="111"/>
                  <a:pt x="116" y="111"/>
                </a:cubicBezTo>
                <a:cubicBezTo>
                  <a:pt x="115" y="111"/>
                  <a:pt x="114" y="111"/>
                  <a:pt x="114" y="110"/>
                </a:cubicBezTo>
                <a:cubicBezTo>
                  <a:pt x="114" y="98"/>
                  <a:pt x="114" y="98"/>
                  <a:pt x="114" y="98"/>
                </a:cubicBezTo>
                <a:cubicBezTo>
                  <a:pt x="114" y="98"/>
                  <a:pt x="115" y="97"/>
                  <a:pt x="116" y="97"/>
                </a:cubicBezTo>
                <a:cubicBezTo>
                  <a:pt x="123" y="97"/>
                  <a:pt x="127" y="92"/>
                  <a:pt x="127" y="82"/>
                </a:cubicBezTo>
                <a:cubicBezTo>
                  <a:pt x="127" y="77"/>
                  <a:pt x="127" y="77"/>
                  <a:pt x="127" y="77"/>
                </a:cubicBezTo>
                <a:cubicBezTo>
                  <a:pt x="109" y="77"/>
                  <a:pt x="109" y="77"/>
                  <a:pt x="109" y="77"/>
                </a:cubicBezTo>
                <a:cubicBezTo>
                  <a:pt x="108" y="77"/>
                  <a:pt x="108" y="76"/>
                  <a:pt x="108" y="76"/>
                </a:cubicBezTo>
                <a:cubicBezTo>
                  <a:pt x="108" y="43"/>
                  <a:pt x="108" y="43"/>
                  <a:pt x="108" y="43"/>
                </a:cubicBezTo>
                <a:cubicBezTo>
                  <a:pt x="108" y="43"/>
                  <a:pt x="108" y="42"/>
                  <a:pt x="109" y="42"/>
                </a:cubicBezTo>
                <a:cubicBezTo>
                  <a:pt x="144" y="42"/>
                  <a:pt x="144" y="42"/>
                  <a:pt x="144" y="42"/>
                </a:cubicBezTo>
                <a:cubicBezTo>
                  <a:pt x="145" y="42"/>
                  <a:pt x="146" y="43"/>
                  <a:pt x="146" y="43"/>
                </a:cubicBezTo>
                <a:lnTo>
                  <a:pt x="146" y="73"/>
                </a:lnTo>
                <a:close/>
              </a:path>
            </a:pathLst>
          </a:custGeom>
          <a:solidFill>
            <a:srgbClr val="00B0F0"/>
          </a:solidFill>
          <a:ln>
            <a:noFill/>
          </a:ln>
        </p:spPr>
        <p:txBody>
          <a:bodyPr/>
          <a:lstStyle/>
          <a:p>
            <a:endParaRPr lang="en-AU"/>
          </a:p>
        </p:txBody>
      </p:sp>
      <p:sp>
        <p:nvSpPr>
          <p:cNvPr id="107" name="TextBox 106"/>
          <p:cNvSpPr txBox="1"/>
          <p:nvPr/>
        </p:nvSpPr>
        <p:spPr>
          <a:xfrm>
            <a:off x="136104" y="9354979"/>
            <a:ext cx="5184576" cy="246221"/>
          </a:xfrm>
          <a:prstGeom prst="rect">
            <a:avLst/>
          </a:prstGeom>
          <a:noFill/>
        </p:spPr>
        <p:txBody>
          <a:bodyPr wrap="square" rtlCol="0">
            <a:spAutoFit/>
          </a:bodyPr>
          <a:lstStyle/>
          <a:p>
            <a:r>
              <a:rPr lang="en-AU" sz="1000" b="1" dirty="0">
                <a:solidFill>
                  <a:schemeClr val="bg1"/>
                </a:solidFill>
              </a:rPr>
              <a:t>POWERED BY: </a:t>
            </a:r>
            <a:r>
              <a:rPr lang="en-AU" sz="1000" dirty="0">
                <a:solidFill>
                  <a:schemeClr val="bg1"/>
                </a:solidFill>
              </a:rPr>
              <a:t> SMARTER DATA  \\\  DATA MANAGEMENT  \\\  THIRD-PARTY DATA AND PRE-FILL </a:t>
            </a:r>
          </a:p>
        </p:txBody>
      </p:sp>
      <p:pic>
        <p:nvPicPr>
          <p:cNvPr id="92" name="Picture 91" descr="ATO_inline_300dpi.jpg"/>
          <p:cNvPicPr>
            <a:picLocks noChangeAspect="1"/>
          </p:cNvPicPr>
          <p:nvPr/>
        </p:nvPicPr>
        <p:blipFill>
          <a:blip r:embed="rId10">
            <a:extLst>
              <a:ext uri="{BEBA8EAE-BF5A-486C-A8C5-ECC9F3942E4B}">
                <a14:imgProps xmlns:a14="http://schemas.microsoft.com/office/drawing/2010/main">
                  <a14:imgLayer r:embed="rId11">
                    <a14:imgEffect>
                      <a14:brightnessContrast bright="-100000"/>
                    </a14:imgEffect>
                  </a14:imgLayer>
                </a14:imgProps>
              </a:ext>
            </a:extLst>
          </a:blip>
          <a:stretch>
            <a:fillRect/>
          </a:stretch>
        </p:blipFill>
        <p:spPr>
          <a:xfrm>
            <a:off x="10721280" y="167764"/>
            <a:ext cx="1800200" cy="434180"/>
          </a:xfrm>
          <a:prstGeom prst="rect">
            <a:avLst/>
          </a:prstGeom>
        </p:spPr>
      </p:pic>
      <p:sp>
        <p:nvSpPr>
          <p:cNvPr id="88" name="Rectangle 87"/>
          <p:cNvSpPr/>
          <p:nvPr/>
        </p:nvSpPr>
        <p:spPr>
          <a:xfrm>
            <a:off x="383448" y="2426851"/>
            <a:ext cx="2691843" cy="1154437"/>
          </a:xfrm>
          <a:prstGeom prst="rect">
            <a:avLst/>
          </a:prstGeom>
          <a:noFill/>
        </p:spPr>
        <p:txBody>
          <a:bodyPr wrap="square" lIns="122191" tIns="61096" rIns="122191" bIns="61096">
            <a:spAutoFit/>
          </a:bodyPr>
          <a:lstStyle/>
          <a:p>
            <a:r>
              <a:rPr lang="en-AU" sz="1400" dirty="0">
                <a:solidFill>
                  <a:schemeClr val="bg1">
                    <a:lumMod val="50000"/>
                  </a:schemeClr>
                </a:solidFill>
                <a:latin typeface="Arial" panose="020B0604020202020204" pitchFamily="34" charset="0"/>
                <a:cs typeface="Arial" panose="020B0604020202020204" pitchFamily="34" charset="0"/>
              </a:rPr>
              <a:t>Total value of all transactions including informational prefill</a:t>
            </a:r>
          </a:p>
          <a:p>
            <a:pPr>
              <a:spcBef>
                <a:spcPts val="300"/>
              </a:spcBef>
              <a:spcAft>
                <a:spcPts val="300"/>
              </a:spcAft>
            </a:pPr>
            <a:r>
              <a:rPr lang="en-AU" sz="2000" b="1" dirty="0">
                <a:solidFill>
                  <a:srgbClr val="00B0F0"/>
                </a:solidFill>
                <a:latin typeface="Arial" panose="020B0604020202020204" pitchFamily="34" charset="0"/>
                <a:cs typeface="Arial" panose="020B0604020202020204" pitchFamily="34" charset="0"/>
              </a:rPr>
              <a:t>$1.47 Trillion</a:t>
            </a:r>
          </a:p>
          <a:p>
            <a:r>
              <a:rPr lang="en-AU" sz="1400" b="1" dirty="0">
                <a:solidFill>
                  <a:srgbClr val="00B050"/>
                </a:solidFill>
                <a:latin typeface="Arial" panose="020B0604020202020204" pitchFamily="34" charset="0"/>
                <a:cs typeface="Arial" panose="020B0604020202020204" pitchFamily="34" charset="0"/>
              </a:rPr>
              <a:t>$300M increase from 2019</a:t>
            </a:r>
          </a:p>
        </p:txBody>
      </p:sp>
      <p:sp>
        <p:nvSpPr>
          <p:cNvPr id="2" name="Rectangle 1"/>
          <p:cNvSpPr/>
          <p:nvPr/>
        </p:nvSpPr>
        <p:spPr>
          <a:xfrm>
            <a:off x="178738" y="5360664"/>
            <a:ext cx="3002805" cy="4001095"/>
          </a:xfrm>
          <a:prstGeom prst="rect">
            <a:avLst/>
          </a:prstGeom>
        </p:spPr>
        <p:txBody>
          <a:bodyPr wrap="square">
            <a:spAutoFit/>
          </a:bodyPr>
          <a:lstStyle/>
          <a:p>
            <a:pPr marL="180000" lvl="0" indent="-180000">
              <a:spcAft>
                <a:spcPts val="300"/>
              </a:spcAft>
              <a:buFont typeface="Wingdings" panose="05000000000000000000" pitchFamily="2" charset="2"/>
              <a:buChar char="§"/>
            </a:pPr>
            <a:r>
              <a:rPr lang="en-AU" sz="1300" dirty="0">
                <a:solidFill>
                  <a:schemeClr val="bg2">
                    <a:lumMod val="50000"/>
                  </a:schemeClr>
                </a:solidFill>
              </a:rPr>
              <a:t>Interest data: </a:t>
            </a:r>
            <a:r>
              <a:rPr lang="en-AU" sz="1300" b="1" dirty="0">
                <a:solidFill>
                  <a:schemeClr val="bg2">
                    <a:lumMod val="50000"/>
                  </a:schemeClr>
                </a:solidFill>
              </a:rPr>
              <a:t>23M </a:t>
            </a:r>
            <a:r>
              <a:rPr lang="en-AU" sz="1300" dirty="0">
                <a:solidFill>
                  <a:schemeClr val="bg2">
                    <a:lumMod val="50000"/>
                  </a:schemeClr>
                </a:solidFill>
              </a:rPr>
              <a:t>transactions for </a:t>
            </a:r>
            <a:r>
              <a:rPr lang="en-AU" sz="1300" b="1" dirty="0">
                <a:solidFill>
                  <a:schemeClr val="bg2">
                    <a:lumMod val="50000"/>
                  </a:schemeClr>
                </a:solidFill>
              </a:rPr>
              <a:t>$12.1B value</a:t>
            </a:r>
          </a:p>
          <a:p>
            <a:pPr marL="180000" lvl="0" indent="-180000">
              <a:spcAft>
                <a:spcPts val="300"/>
              </a:spcAft>
              <a:buFont typeface="Wingdings" panose="05000000000000000000" pitchFamily="2" charset="2"/>
              <a:buChar char="§"/>
            </a:pPr>
            <a:r>
              <a:rPr lang="en-AU" sz="1300" dirty="0">
                <a:solidFill>
                  <a:schemeClr val="accent5"/>
                </a:solidFill>
              </a:rPr>
              <a:t>Payment summaries: </a:t>
            </a:r>
            <a:r>
              <a:rPr lang="en-AU" sz="1300" b="1" dirty="0">
                <a:solidFill>
                  <a:schemeClr val="accent5"/>
                </a:solidFill>
              </a:rPr>
              <a:t>2M</a:t>
            </a:r>
            <a:r>
              <a:rPr lang="en-AU" sz="1300" dirty="0">
                <a:solidFill>
                  <a:schemeClr val="accent5"/>
                </a:solidFill>
              </a:rPr>
              <a:t> transactions for </a:t>
            </a:r>
            <a:r>
              <a:rPr lang="en-AU" sz="1300" b="1" dirty="0">
                <a:solidFill>
                  <a:schemeClr val="accent5"/>
                </a:solidFill>
              </a:rPr>
              <a:t>$70.8B </a:t>
            </a:r>
            <a:r>
              <a:rPr lang="en-AU" sz="1300" dirty="0">
                <a:solidFill>
                  <a:schemeClr val="accent5"/>
                </a:solidFill>
              </a:rPr>
              <a:t>value</a:t>
            </a:r>
          </a:p>
          <a:p>
            <a:pPr marL="180000" lvl="0" indent="-180000">
              <a:spcAft>
                <a:spcPts val="300"/>
              </a:spcAft>
              <a:buFont typeface="Wingdings" panose="05000000000000000000" pitchFamily="2" charset="2"/>
              <a:buChar char="§"/>
            </a:pPr>
            <a:r>
              <a:rPr lang="en-AU" sz="1300" dirty="0">
                <a:solidFill>
                  <a:schemeClr val="accent6"/>
                </a:solidFill>
              </a:rPr>
              <a:t>Single Touch Payroll:  </a:t>
            </a:r>
            <a:r>
              <a:rPr lang="en-AU" sz="1300" b="1" dirty="0">
                <a:solidFill>
                  <a:schemeClr val="accent6"/>
                </a:solidFill>
              </a:rPr>
              <a:t>17.5M</a:t>
            </a:r>
            <a:r>
              <a:rPr lang="en-AU" sz="1300" dirty="0">
                <a:solidFill>
                  <a:schemeClr val="accent6"/>
                </a:solidFill>
              </a:rPr>
              <a:t> annualised records for </a:t>
            </a:r>
            <a:r>
              <a:rPr lang="en-AU" sz="1300" b="1" dirty="0">
                <a:solidFill>
                  <a:schemeClr val="accent6"/>
                </a:solidFill>
              </a:rPr>
              <a:t>$809B </a:t>
            </a:r>
            <a:r>
              <a:rPr lang="en-AU" sz="1300" dirty="0">
                <a:solidFill>
                  <a:schemeClr val="accent6"/>
                </a:solidFill>
              </a:rPr>
              <a:t>value</a:t>
            </a:r>
            <a:r>
              <a:rPr lang="en-AU" sz="1300" b="1" dirty="0">
                <a:solidFill>
                  <a:schemeClr val="accent6"/>
                </a:solidFill>
              </a:rPr>
              <a:t> </a:t>
            </a:r>
          </a:p>
          <a:p>
            <a:pPr marL="180000" lvl="0" indent="-180000">
              <a:spcAft>
                <a:spcPts val="300"/>
              </a:spcAft>
              <a:buFont typeface="Wingdings" panose="05000000000000000000" pitchFamily="2" charset="2"/>
              <a:buChar char="§"/>
            </a:pPr>
            <a:r>
              <a:rPr lang="en-AU" sz="1300" dirty="0">
                <a:solidFill>
                  <a:schemeClr val="accent2"/>
                </a:solidFill>
              </a:rPr>
              <a:t>Dividends: </a:t>
            </a:r>
            <a:r>
              <a:rPr lang="en-AU" sz="1300" b="1" dirty="0">
                <a:solidFill>
                  <a:schemeClr val="accent2"/>
                </a:solidFill>
              </a:rPr>
              <a:t>15.3M</a:t>
            </a:r>
            <a:r>
              <a:rPr lang="en-AU" sz="1300" dirty="0">
                <a:solidFill>
                  <a:schemeClr val="accent2"/>
                </a:solidFill>
              </a:rPr>
              <a:t> transactions for </a:t>
            </a:r>
            <a:r>
              <a:rPr lang="en-AU" sz="1300" b="1" dirty="0">
                <a:solidFill>
                  <a:schemeClr val="accent2"/>
                </a:solidFill>
              </a:rPr>
              <a:t>$15.5B </a:t>
            </a:r>
            <a:r>
              <a:rPr lang="en-AU" sz="1300" dirty="0">
                <a:solidFill>
                  <a:schemeClr val="accent2"/>
                </a:solidFill>
              </a:rPr>
              <a:t>value</a:t>
            </a:r>
          </a:p>
          <a:p>
            <a:pPr marL="180000" lvl="0" indent="-180000">
              <a:spcAft>
                <a:spcPts val="300"/>
              </a:spcAft>
              <a:buFont typeface="Wingdings" panose="05000000000000000000" pitchFamily="2" charset="2"/>
              <a:buChar char="§"/>
            </a:pPr>
            <a:r>
              <a:rPr lang="en-AU" sz="1300" dirty="0">
                <a:solidFill>
                  <a:schemeClr val="accent3">
                    <a:lumMod val="75000"/>
                  </a:schemeClr>
                </a:solidFill>
              </a:rPr>
              <a:t>Private Health Insurance: </a:t>
            </a:r>
            <a:r>
              <a:rPr lang="en-AU" sz="1300" b="1" dirty="0">
                <a:solidFill>
                  <a:schemeClr val="accent3">
                    <a:lumMod val="75000"/>
                  </a:schemeClr>
                </a:solidFill>
              </a:rPr>
              <a:t>11.6M</a:t>
            </a:r>
            <a:r>
              <a:rPr lang="en-AU" sz="1300" dirty="0">
                <a:solidFill>
                  <a:schemeClr val="accent3">
                    <a:lumMod val="75000"/>
                  </a:schemeClr>
                </a:solidFill>
              </a:rPr>
              <a:t> transactions for </a:t>
            </a:r>
            <a:r>
              <a:rPr lang="en-AU" sz="1300" b="1" dirty="0">
                <a:solidFill>
                  <a:schemeClr val="accent3">
                    <a:lumMod val="75000"/>
                  </a:schemeClr>
                </a:solidFill>
              </a:rPr>
              <a:t>$18B </a:t>
            </a:r>
            <a:r>
              <a:rPr lang="en-AU" sz="1300" dirty="0">
                <a:solidFill>
                  <a:schemeClr val="accent3">
                    <a:lumMod val="75000"/>
                  </a:schemeClr>
                </a:solidFill>
              </a:rPr>
              <a:t>value</a:t>
            </a:r>
          </a:p>
          <a:p>
            <a:pPr marL="180000" lvl="0" indent="-180000">
              <a:spcAft>
                <a:spcPts val="300"/>
              </a:spcAft>
              <a:buFont typeface="Wingdings" panose="05000000000000000000" pitchFamily="2" charset="2"/>
              <a:buChar char="§"/>
            </a:pPr>
            <a:r>
              <a:rPr lang="en-AU" sz="1300" dirty="0">
                <a:solidFill>
                  <a:srgbClr val="7030A0"/>
                </a:solidFill>
              </a:rPr>
              <a:t>Taxpayer Payment Annual Reports: </a:t>
            </a:r>
            <a:r>
              <a:rPr lang="en-AU" sz="1300" b="1" dirty="0">
                <a:solidFill>
                  <a:srgbClr val="7030A0"/>
                </a:solidFill>
              </a:rPr>
              <a:t>677K</a:t>
            </a:r>
            <a:r>
              <a:rPr lang="en-AU" sz="1300" dirty="0">
                <a:solidFill>
                  <a:srgbClr val="7030A0"/>
                </a:solidFill>
              </a:rPr>
              <a:t> transactions for </a:t>
            </a:r>
            <a:r>
              <a:rPr lang="en-AU" sz="1300" b="1" dirty="0">
                <a:solidFill>
                  <a:srgbClr val="7030A0"/>
                </a:solidFill>
              </a:rPr>
              <a:t>$12B</a:t>
            </a:r>
            <a:r>
              <a:rPr lang="en-AU" sz="1300" dirty="0">
                <a:solidFill>
                  <a:srgbClr val="7030A0"/>
                </a:solidFill>
              </a:rPr>
              <a:t> value</a:t>
            </a:r>
          </a:p>
          <a:p>
            <a:pPr marL="180000" lvl="0" indent="-180000">
              <a:spcAft>
                <a:spcPts val="300"/>
              </a:spcAft>
              <a:buFont typeface="Wingdings" panose="05000000000000000000" pitchFamily="2" charset="2"/>
              <a:buChar char="§"/>
            </a:pPr>
            <a:r>
              <a:rPr lang="en-AU" sz="1300" dirty="0">
                <a:solidFill>
                  <a:schemeClr val="accent5">
                    <a:lumMod val="75000"/>
                  </a:schemeClr>
                </a:solidFill>
              </a:rPr>
              <a:t>Welfare: 8.5M transactions for </a:t>
            </a:r>
            <a:r>
              <a:rPr lang="en-AU" sz="1300" b="1" dirty="0">
                <a:solidFill>
                  <a:schemeClr val="accent5">
                    <a:lumMod val="75000"/>
                  </a:schemeClr>
                </a:solidFill>
              </a:rPr>
              <a:t>$75.3B </a:t>
            </a:r>
            <a:r>
              <a:rPr lang="en-AU" sz="1300" dirty="0">
                <a:solidFill>
                  <a:schemeClr val="accent5">
                    <a:lumMod val="75000"/>
                  </a:schemeClr>
                </a:solidFill>
              </a:rPr>
              <a:t>value</a:t>
            </a:r>
          </a:p>
          <a:p>
            <a:pPr marL="180000" lvl="0" indent="-180000">
              <a:spcAft>
                <a:spcPts val="300"/>
              </a:spcAft>
              <a:buFont typeface="Wingdings" panose="05000000000000000000" pitchFamily="2" charset="2"/>
              <a:buChar char="§"/>
            </a:pPr>
            <a:r>
              <a:rPr lang="en-AU" sz="1300" dirty="0">
                <a:solidFill>
                  <a:srgbClr val="0066FF"/>
                </a:solidFill>
              </a:rPr>
              <a:t>Employee</a:t>
            </a:r>
            <a:r>
              <a:rPr lang="en-AU" sz="1300" dirty="0">
                <a:solidFill>
                  <a:srgbClr val="FF0000"/>
                </a:solidFill>
              </a:rPr>
              <a:t> </a:t>
            </a:r>
            <a:r>
              <a:rPr lang="en-AU" sz="1300" dirty="0">
                <a:solidFill>
                  <a:srgbClr val="0066FF"/>
                </a:solidFill>
              </a:rPr>
              <a:t>Share Schemes: </a:t>
            </a:r>
            <a:r>
              <a:rPr lang="en-AU" sz="1300" b="1" dirty="0">
                <a:solidFill>
                  <a:srgbClr val="0066FF"/>
                </a:solidFill>
              </a:rPr>
              <a:t>760K</a:t>
            </a:r>
            <a:r>
              <a:rPr lang="en-AU" sz="1300" dirty="0">
                <a:solidFill>
                  <a:srgbClr val="0066FF"/>
                </a:solidFill>
              </a:rPr>
              <a:t> transactions for </a:t>
            </a:r>
            <a:r>
              <a:rPr lang="en-AU" sz="1300" b="1" dirty="0">
                <a:solidFill>
                  <a:srgbClr val="0066FF"/>
                </a:solidFill>
              </a:rPr>
              <a:t>$5.7B </a:t>
            </a:r>
            <a:r>
              <a:rPr lang="en-AU" sz="1300" dirty="0">
                <a:solidFill>
                  <a:srgbClr val="0066FF"/>
                </a:solidFill>
              </a:rPr>
              <a:t>value</a:t>
            </a:r>
          </a:p>
          <a:p>
            <a:pPr marL="180000" lvl="0" indent="-180000">
              <a:spcAft>
                <a:spcPts val="300"/>
              </a:spcAft>
              <a:buFont typeface="Wingdings" panose="05000000000000000000" pitchFamily="2" charset="2"/>
              <a:buChar char="§"/>
            </a:pPr>
            <a:r>
              <a:rPr lang="en-AU" sz="1300" dirty="0">
                <a:solidFill>
                  <a:srgbClr val="FF0000"/>
                </a:solidFill>
              </a:rPr>
              <a:t>Dividend &amp; Interest Schedule: </a:t>
            </a:r>
            <a:r>
              <a:rPr lang="en-AU" sz="1300" b="1" dirty="0">
                <a:solidFill>
                  <a:srgbClr val="FF0000"/>
                </a:solidFill>
              </a:rPr>
              <a:t>41.5K</a:t>
            </a:r>
            <a:r>
              <a:rPr lang="en-AU" sz="1300" dirty="0">
                <a:solidFill>
                  <a:srgbClr val="FF0000"/>
                </a:solidFill>
              </a:rPr>
              <a:t> transactions for </a:t>
            </a:r>
            <a:r>
              <a:rPr lang="en-AU" sz="1300" b="1" dirty="0">
                <a:solidFill>
                  <a:srgbClr val="FF0000"/>
                </a:solidFill>
              </a:rPr>
              <a:t>$2.7B </a:t>
            </a:r>
            <a:r>
              <a:rPr lang="en-AU" sz="1300" dirty="0">
                <a:solidFill>
                  <a:srgbClr val="FF0000"/>
                </a:solidFill>
              </a:rPr>
              <a:t>value</a:t>
            </a:r>
          </a:p>
        </p:txBody>
      </p:sp>
      <p:sp>
        <p:nvSpPr>
          <p:cNvPr id="95" name="Rectangle 94"/>
          <p:cNvSpPr/>
          <p:nvPr/>
        </p:nvSpPr>
        <p:spPr>
          <a:xfrm>
            <a:off x="382865" y="5179827"/>
            <a:ext cx="2178218" cy="246221"/>
          </a:xfrm>
          <a:prstGeom prst="rect">
            <a:avLst/>
          </a:prstGeom>
        </p:spPr>
        <p:txBody>
          <a:bodyPr wrap="square" lIns="0" tIns="0" rIns="0" bIns="0">
            <a:spAutoFit/>
          </a:bodyPr>
          <a:lstStyle/>
          <a:p>
            <a:r>
              <a:rPr lang="en-AU" sz="1600" b="1" dirty="0">
                <a:solidFill>
                  <a:schemeClr val="accent1">
                    <a:lumMod val="75000"/>
                  </a:schemeClr>
                </a:solidFill>
              </a:rPr>
              <a:t>Key data stats:</a:t>
            </a:r>
            <a:endParaRPr lang="en-AU" sz="1600" dirty="0">
              <a:solidFill>
                <a:schemeClr val="accent1">
                  <a:lumMod val="75000"/>
                </a:schemeClr>
              </a:solidFill>
            </a:endParaRPr>
          </a:p>
        </p:txBody>
      </p:sp>
      <p:cxnSp>
        <p:nvCxnSpPr>
          <p:cNvPr id="98" name="Straight Connector 97"/>
          <p:cNvCxnSpPr>
            <a:cxnSpLocks/>
          </p:cNvCxnSpPr>
          <p:nvPr/>
        </p:nvCxnSpPr>
        <p:spPr>
          <a:xfrm>
            <a:off x="3274749" y="4871423"/>
            <a:ext cx="2698852" cy="0"/>
          </a:xfrm>
          <a:prstGeom prst="line">
            <a:avLst/>
          </a:prstGeom>
          <a:ln w="19050" cap="rnd">
            <a:prstDash val="sysDot"/>
          </a:ln>
        </p:spPr>
        <p:style>
          <a:lnRef idx="1">
            <a:schemeClr val="accent1"/>
          </a:lnRef>
          <a:fillRef idx="0">
            <a:schemeClr val="accent1"/>
          </a:fillRef>
          <a:effectRef idx="0">
            <a:schemeClr val="accent1"/>
          </a:effectRef>
          <a:fontRef idx="minor">
            <a:schemeClr val="tx1"/>
          </a:fontRef>
        </p:style>
      </p:cxnSp>
      <p:sp>
        <p:nvSpPr>
          <p:cNvPr id="99" name="Rectangle 98"/>
          <p:cNvSpPr/>
          <p:nvPr/>
        </p:nvSpPr>
        <p:spPr>
          <a:xfrm>
            <a:off x="3379280" y="4931181"/>
            <a:ext cx="2692027" cy="646605"/>
          </a:xfrm>
          <a:prstGeom prst="rect">
            <a:avLst/>
          </a:prstGeom>
        </p:spPr>
        <p:txBody>
          <a:bodyPr wrap="square" lIns="122191" tIns="61096" rIns="122191" bIns="61096">
            <a:spAutoFit/>
          </a:bodyPr>
          <a:lstStyle/>
          <a:p>
            <a:pPr algn="ctr"/>
            <a:r>
              <a:rPr lang="en-AU" sz="2000" b="1" dirty="0">
                <a:solidFill>
                  <a:schemeClr val="accent6">
                    <a:lumMod val="75000"/>
                  </a:schemeClr>
                </a:solidFill>
                <a:latin typeface="Arial" panose="020B0604020202020204" pitchFamily="34" charset="0"/>
                <a:cs typeface="Arial" panose="020B0604020202020204" pitchFamily="34" charset="0"/>
              </a:rPr>
              <a:t>OSFA</a:t>
            </a:r>
            <a:r>
              <a:rPr lang="en-AU" sz="1400" b="1" dirty="0">
                <a:solidFill>
                  <a:schemeClr val="tx1">
                    <a:lumMod val="75000"/>
                    <a:lumOff val="25000"/>
                  </a:schemeClr>
                </a:solidFill>
                <a:latin typeface="Arial" panose="020B0604020202020204" pitchFamily="34" charset="0"/>
                <a:cs typeface="Arial" panose="020B0604020202020204" pitchFamily="34" charset="0"/>
              </a:rPr>
              <a:t> pre-fill report </a:t>
            </a:r>
            <a:br>
              <a:rPr lang="en-AU" sz="1400" b="1" dirty="0">
                <a:solidFill>
                  <a:schemeClr val="tx1">
                    <a:lumMod val="75000"/>
                    <a:lumOff val="25000"/>
                  </a:schemeClr>
                </a:solidFill>
                <a:latin typeface="Arial" panose="020B0604020202020204" pitchFamily="34" charset="0"/>
                <a:cs typeface="Arial" panose="020B0604020202020204" pitchFamily="34" charset="0"/>
              </a:rPr>
            </a:br>
            <a:r>
              <a:rPr lang="en-AU" sz="1400" b="1" dirty="0">
                <a:solidFill>
                  <a:schemeClr val="tx1">
                    <a:lumMod val="75000"/>
                    <a:lumOff val="25000"/>
                  </a:schemeClr>
                </a:solidFill>
                <a:latin typeface="Arial" panose="020B0604020202020204" pitchFamily="34" charset="0"/>
                <a:cs typeface="Arial" panose="020B0604020202020204" pitchFamily="34" charset="0"/>
              </a:rPr>
              <a:t>requests called</a:t>
            </a:r>
          </a:p>
        </p:txBody>
      </p:sp>
      <p:sp>
        <p:nvSpPr>
          <p:cNvPr id="27" name="Rectangle 26"/>
          <p:cNvSpPr/>
          <p:nvPr/>
        </p:nvSpPr>
        <p:spPr>
          <a:xfrm>
            <a:off x="4397546" y="772111"/>
            <a:ext cx="1642813" cy="862049"/>
          </a:xfrm>
          <a:prstGeom prst="rect">
            <a:avLst/>
          </a:prstGeom>
        </p:spPr>
        <p:txBody>
          <a:bodyPr wrap="square" lIns="122191" tIns="61096" rIns="122191" bIns="61096">
            <a:spAutoFit/>
          </a:bodyPr>
          <a:lstStyle/>
          <a:p>
            <a:r>
              <a:rPr lang="en-AU" sz="1600" b="1" dirty="0">
                <a:solidFill>
                  <a:schemeClr val="tx1">
                    <a:lumMod val="75000"/>
                    <a:lumOff val="25000"/>
                  </a:schemeClr>
                </a:solidFill>
                <a:latin typeface="Arial" panose="020B0604020202020204" pitchFamily="34" charset="0"/>
                <a:cs typeface="Arial" panose="020B0604020202020204" pitchFamily="34" charset="0"/>
              </a:rPr>
              <a:t>Information</a:t>
            </a:r>
            <a:r>
              <a:rPr lang="en-AU" sz="1600" b="1" dirty="0">
                <a:latin typeface="Arial" panose="020B0604020202020204" pitchFamily="34" charset="0"/>
                <a:cs typeface="Arial" panose="020B0604020202020204" pitchFamily="34" charset="0"/>
              </a:rPr>
              <a:t> </a:t>
            </a:r>
            <a:br>
              <a:rPr lang="en-AU" sz="1600" b="1" dirty="0">
                <a:latin typeface="Arial" panose="020B0604020202020204" pitchFamily="34" charset="0"/>
                <a:cs typeface="Arial" panose="020B0604020202020204" pitchFamily="34" charset="0"/>
              </a:rPr>
            </a:br>
            <a:r>
              <a:rPr lang="en-AU" sz="1600" b="1" dirty="0">
                <a:solidFill>
                  <a:schemeClr val="tx1">
                    <a:lumMod val="75000"/>
                    <a:lumOff val="25000"/>
                  </a:schemeClr>
                </a:solidFill>
                <a:latin typeface="Arial" panose="020B0604020202020204" pitchFamily="34" charset="0"/>
                <a:cs typeface="Arial" panose="020B0604020202020204" pitchFamily="34" charset="0"/>
              </a:rPr>
              <a:t>messaging </a:t>
            </a:r>
            <a:br>
              <a:rPr lang="en-AU" sz="1600" b="1" dirty="0">
                <a:solidFill>
                  <a:schemeClr val="tx1">
                    <a:lumMod val="75000"/>
                    <a:lumOff val="25000"/>
                  </a:schemeClr>
                </a:solidFill>
                <a:latin typeface="Arial" panose="020B0604020202020204" pitchFamily="34" charset="0"/>
                <a:cs typeface="Arial" panose="020B0604020202020204" pitchFamily="34" charset="0"/>
              </a:rPr>
            </a:br>
            <a:r>
              <a:rPr lang="en-AU" sz="1600" b="1" dirty="0">
                <a:solidFill>
                  <a:schemeClr val="tx1">
                    <a:lumMod val="75000"/>
                    <a:lumOff val="25000"/>
                  </a:schemeClr>
                </a:solidFill>
                <a:latin typeface="Arial" panose="020B0604020202020204" pitchFamily="34" charset="0"/>
                <a:cs typeface="Arial" panose="020B0604020202020204" pitchFamily="34" charset="0"/>
              </a:rPr>
              <a:t>Pre-fill</a:t>
            </a:r>
          </a:p>
        </p:txBody>
      </p:sp>
      <p:sp>
        <p:nvSpPr>
          <p:cNvPr id="102" name="Rectangle 101"/>
          <p:cNvSpPr/>
          <p:nvPr/>
        </p:nvSpPr>
        <p:spPr>
          <a:xfrm>
            <a:off x="3405532" y="5536710"/>
            <a:ext cx="2486736" cy="708161"/>
          </a:xfrm>
          <a:prstGeom prst="rect">
            <a:avLst/>
          </a:prstGeom>
          <a:noFill/>
        </p:spPr>
        <p:txBody>
          <a:bodyPr wrap="square" lIns="122191" tIns="61096" rIns="122191" bIns="61096">
            <a:spAutoFit/>
          </a:bodyPr>
          <a:lstStyle/>
          <a:p>
            <a:pPr lvl="0"/>
            <a:r>
              <a:rPr lang="en-AU" sz="2000" b="1" dirty="0">
                <a:solidFill>
                  <a:srgbClr val="00B0F0"/>
                </a:solidFill>
                <a:latin typeface="Arial" panose="020B0604020202020204" pitchFamily="34" charset="0"/>
                <a:cs typeface="Arial" panose="020B0604020202020204" pitchFamily="34" charset="0"/>
              </a:rPr>
              <a:t>10M </a:t>
            </a:r>
            <a:r>
              <a:rPr lang="en-AU" sz="1400" dirty="0">
                <a:solidFill>
                  <a:prstClr val="white">
                    <a:lumMod val="50000"/>
                  </a:prstClr>
                </a:solidFill>
                <a:latin typeface="Arial" panose="020B0604020202020204" pitchFamily="34" charset="0"/>
                <a:cs typeface="Arial" panose="020B0604020202020204" pitchFamily="34" charset="0"/>
              </a:rPr>
              <a:t>for </a:t>
            </a:r>
            <a:r>
              <a:rPr lang="en-AU" sz="2000" b="1" dirty="0">
                <a:solidFill>
                  <a:schemeClr val="bg1">
                    <a:lumMod val="50000"/>
                  </a:schemeClr>
                </a:solidFill>
                <a:latin typeface="Arial" panose="020B0604020202020204" pitchFamily="34" charset="0"/>
                <a:cs typeface="Arial" panose="020B0604020202020204" pitchFamily="34" charset="0"/>
              </a:rPr>
              <a:t> </a:t>
            </a:r>
            <a:r>
              <a:rPr lang="en-AU" sz="1600" b="1" dirty="0">
                <a:solidFill>
                  <a:schemeClr val="bg1">
                    <a:lumMod val="50000"/>
                  </a:schemeClr>
                </a:solidFill>
                <a:latin typeface="Arial" panose="020B0604020202020204" pitchFamily="34" charset="0"/>
                <a:cs typeface="Arial" panose="020B0604020202020204" pitchFamily="34" charset="0"/>
              </a:rPr>
              <a:t>2020 ITRs</a:t>
            </a:r>
          </a:p>
          <a:p>
            <a:r>
              <a:rPr lang="en-AU" sz="1800" b="1" dirty="0">
                <a:solidFill>
                  <a:schemeClr val="accent5">
                    <a:lumMod val="60000"/>
                    <a:lumOff val="40000"/>
                  </a:schemeClr>
                </a:solidFill>
                <a:latin typeface="Arial" panose="020B0604020202020204" pitchFamily="34" charset="0"/>
                <a:cs typeface="Arial" panose="020B0604020202020204" pitchFamily="34" charset="0"/>
              </a:rPr>
              <a:t>2.2M </a:t>
            </a:r>
            <a:r>
              <a:rPr lang="en-AU" sz="1200" dirty="0">
                <a:solidFill>
                  <a:prstClr val="white">
                    <a:lumMod val="50000"/>
                  </a:prstClr>
                </a:solidFill>
                <a:latin typeface="Arial" panose="020B0604020202020204" pitchFamily="34" charset="0"/>
                <a:cs typeface="Arial" panose="020B0604020202020204" pitchFamily="34" charset="0"/>
              </a:rPr>
              <a:t>for </a:t>
            </a:r>
            <a:r>
              <a:rPr lang="en-AU" sz="1800" b="1" dirty="0">
                <a:solidFill>
                  <a:schemeClr val="bg1">
                    <a:lumMod val="50000"/>
                  </a:schemeClr>
                </a:solidFill>
                <a:latin typeface="Arial" panose="020B0604020202020204" pitchFamily="34" charset="0"/>
                <a:cs typeface="Arial" panose="020B0604020202020204" pitchFamily="34" charset="0"/>
              </a:rPr>
              <a:t> </a:t>
            </a:r>
            <a:r>
              <a:rPr lang="en-AU" sz="1400" b="1" dirty="0">
                <a:solidFill>
                  <a:schemeClr val="bg1">
                    <a:lumMod val="50000"/>
                  </a:schemeClr>
                </a:solidFill>
                <a:latin typeface="Arial" panose="020B0604020202020204" pitchFamily="34" charset="0"/>
                <a:cs typeface="Arial" panose="020B0604020202020204" pitchFamily="34" charset="0"/>
              </a:rPr>
              <a:t>2009-2019 ITRs</a:t>
            </a:r>
            <a:endParaRPr lang="en-AU" sz="1400" dirty="0">
              <a:solidFill>
                <a:schemeClr val="bg1">
                  <a:lumMod val="50000"/>
                </a:schemeClr>
              </a:solidFill>
              <a:latin typeface="Arial" panose="020B0604020202020204" pitchFamily="34" charset="0"/>
              <a:cs typeface="Arial" panose="020B0604020202020204" pitchFamily="34" charset="0"/>
            </a:endParaRPr>
          </a:p>
        </p:txBody>
      </p:sp>
      <p:cxnSp>
        <p:nvCxnSpPr>
          <p:cNvPr id="126" name="Straight Connector 125"/>
          <p:cNvCxnSpPr/>
          <p:nvPr/>
        </p:nvCxnSpPr>
        <p:spPr>
          <a:xfrm>
            <a:off x="6284347" y="1081394"/>
            <a:ext cx="0" cy="7959119"/>
          </a:xfrm>
          <a:prstGeom prst="line">
            <a:avLst/>
          </a:prstGeom>
          <a:ln w="19050"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9335674" y="1081394"/>
            <a:ext cx="0" cy="7959119"/>
          </a:xfrm>
          <a:prstGeom prst="line">
            <a:avLst/>
          </a:prstGeom>
          <a:ln w="19050"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21" name="Group 20"/>
          <p:cNvGrpSpPr/>
          <p:nvPr/>
        </p:nvGrpSpPr>
        <p:grpSpPr>
          <a:xfrm>
            <a:off x="9356138" y="7994673"/>
            <a:ext cx="3412167" cy="1307628"/>
            <a:chOff x="9503256" y="7908312"/>
            <a:chExt cx="3030963" cy="1288552"/>
          </a:xfrm>
        </p:grpSpPr>
        <p:sp>
          <p:nvSpPr>
            <p:cNvPr id="169" name="Rectangle 168"/>
            <p:cNvSpPr/>
            <p:nvPr/>
          </p:nvSpPr>
          <p:spPr>
            <a:xfrm>
              <a:off x="9503256" y="7908312"/>
              <a:ext cx="3030963" cy="128855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7" name="Rectangle 36"/>
            <p:cNvSpPr/>
            <p:nvPr/>
          </p:nvSpPr>
          <p:spPr>
            <a:xfrm>
              <a:off x="10369490" y="7964629"/>
              <a:ext cx="1184940" cy="369332"/>
            </a:xfrm>
            <a:prstGeom prst="rect">
              <a:avLst/>
            </a:prstGeom>
          </p:spPr>
          <p:txBody>
            <a:bodyPr wrap="none">
              <a:spAutoFit/>
            </a:bodyPr>
            <a:lstStyle/>
            <a:p>
              <a:r>
                <a:rPr lang="en-AU" sz="1800" dirty="0">
                  <a:solidFill>
                    <a:schemeClr val="bg1"/>
                  </a:solidFill>
                  <a:latin typeface="Arial" panose="020B0604020202020204" pitchFamily="34" charset="0"/>
                  <a:cs typeface="Arial" panose="020B0604020202020204" pitchFamily="34" charset="0"/>
                </a:rPr>
                <a:t>Reporting</a:t>
              </a:r>
            </a:p>
          </p:txBody>
        </p:sp>
        <p:sp>
          <p:nvSpPr>
            <p:cNvPr id="168" name="Rectangle 167"/>
            <p:cNvSpPr/>
            <p:nvPr/>
          </p:nvSpPr>
          <p:spPr>
            <a:xfrm>
              <a:off x="9702339" y="8413016"/>
              <a:ext cx="2753232" cy="738664"/>
            </a:xfrm>
            <a:prstGeom prst="rect">
              <a:avLst/>
            </a:prstGeom>
          </p:spPr>
          <p:txBody>
            <a:bodyPr wrap="square" lIns="0" tIns="0" rIns="0" bIns="0">
              <a:spAutoFit/>
            </a:bodyPr>
            <a:lstStyle/>
            <a:p>
              <a:pPr marL="229109" indent="-229109">
                <a:buFont typeface="Arial" panose="020B0604020202020204" pitchFamily="34" charset="0"/>
                <a:buChar char="•"/>
              </a:pPr>
              <a:r>
                <a:rPr lang="en-AU" sz="1200" b="1" dirty="0">
                  <a:solidFill>
                    <a:schemeClr val="bg1"/>
                  </a:solidFill>
                </a:rPr>
                <a:t>Executive Reporting: Prefill Page for Tax Time Daily Update report for SES </a:t>
              </a:r>
              <a:r>
                <a:rPr lang="en-AU" sz="1200" b="1" dirty="0" err="1">
                  <a:solidFill>
                    <a:schemeClr val="bg1"/>
                  </a:solidFill>
                </a:rPr>
                <a:t>ipad</a:t>
              </a:r>
              <a:endParaRPr lang="en-AU" sz="1200" b="1" dirty="0">
                <a:solidFill>
                  <a:schemeClr val="bg1"/>
                </a:solidFill>
              </a:endParaRPr>
            </a:p>
            <a:p>
              <a:pPr marL="229109" indent="-229109">
                <a:buFont typeface="Arial" panose="020B0604020202020204" pitchFamily="34" charset="0"/>
                <a:buChar char="•"/>
              </a:pPr>
              <a:r>
                <a:rPr lang="en-AU" sz="1200" b="1" dirty="0">
                  <a:solidFill>
                    <a:schemeClr val="bg1"/>
                  </a:solidFill>
                </a:rPr>
                <a:t>Performance Reporting: SAS VA Third Party Data Dashboard</a:t>
              </a:r>
            </a:p>
          </p:txBody>
        </p:sp>
        <p:sp>
          <p:nvSpPr>
            <p:cNvPr id="131" name="Freeform 828"/>
            <p:cNvSpPr>
              <a:spLocks/>
            </p:cNvSpPr>
            <p:nvPr/>
          </p:nvSpPr>
          <p:spPr bwMode="auto">
            <a:xfrm>
              <a:off x="9893447" y="7981504"/>
              <a:ext cx="476044" cy="369333"/>
            </a:xfrm>
            <a:custGeom>
              <a:avLst/>
              <a:gdLst>
                <a:gd name="T0" fmla="*/ 437063 w 200"/>
                <a:gd name="T1" fmla="*/ 23372 h 183"/>
                <a:gd name="T2" fmla="*/ 380969 w 200"/>
                <a:gd name="T3" fmla="*/ 0 h 183"/>
                <a:gd name="T4" fmla="*/ 324876 w 200"/>
                <a:gd name="T5" fmla="*/ 23372 h 183"/>
                <a:gd name="T6" fmla="*/ 114525 w 200"/>
                <a:gd name="T7" fmla="*/ 233723 h 183"/>
                <a:gd name="T8" fmla="*/ 114525 w 200"/>
                <a:gd name="T9" fmla="*/ 310852 h 183"/>
                <a:gd name="T10" fmla="*/ 154258 w 200"/>
                <a:gd name="T11" fmla="*/ 327213 h 183"/>
                <a:gd name="T12" fmla="*/ 191653 w 200"/>
                <a:gd name="T13" fmla="*/ 310852 h 183"/>
                <a:gd name="T14" fmla="*/ 345911 w 200"/>
                <a:gd name="T15" fmla="*/ 158932 h 183"/>
                <a:gd name="T16" fmla="*/ 345911 w 200"/>
                <a:gd name="T17" fmla="*/ 144909 h 183"/>
                <a:gd name="T18" fmla="*/ 334225 w 200"/>
                <a:gd name="T19" fmla="*/ 144909 h 183"/>
                <a:gd name="T20" fmla="*/ 179967 w 200"/>
                <a:gd name="T21" fmla="*/ 299166 h 183"/>
                <a:gd name="T22" fmla="*/ 128548 w 200"/>
                <a:gd name="T23" fmla="*/ 299166 h 183"/>
                <a:gd name="T24" fmla="*/ 128548 w 200"/>
                <a:gd name="T25" fmla="*/ 247747 h 183"/>
                <a:gd name="T26" fmla="*/ 338899 w 200"/>
                <a:gd name="T27" fmla="*/ 35059 h 183"/>
                <a:gd name="T28" fmla="*/ 380969 w 200"/>
                <a:gd name="T29" fmla="*/ 18698 h 183"/>
                <a:gd name="T30" fmla="*/ 423040 w 200"/>
                <a:gd name="T31" fmla="*/ 35059 h 183"/>
                <a:gd name="T32" fmla="*/ 423040 w 200"/>
                <a:gd name="T33" fmla="*/ 119199 h 183"/>
                <a:gd name="T34" fmla="*/ 158932 w 200"/>
                <a:gd name="T35" fmla="*/ 383307 h 183"/>
                <a:gd name="T36" fmla="*/ 42070 w 200"/>
                <a:gd name="T37" fmla="*/ 383307 h 183"/>
                <a:gd name="T38" fmla="*/ 18698 w 200"/>
                <a:gd name="T39" fmla="*/ 324876 h 183"/>
                <a:gd name="T40" fmla="*/ 42070 w 200"/>
                <a:gd name="T41" fmla="*/ 266445 h 183"/>
                <a:gd name="T42" fmla="*/ 250084 w 200"/>
                <a:gd name="T43" fmla="*/ 60768 h 183"/>
                <a:gd name="T44" fmla="*/ 250084 w 200"/>
                <a:gd name="T45" fmla="*/ 46745 h 183"/>
                <a:gd name="T46" fmla="*/ 236061 w 200"/>
                <a:gd name="T47" fmla="*/ 46745 h 183"/>
                <a:gd name="T48" fmla="*/ 28047 w 200"/>
                <a:gd name="T49" fmla="*/ 254759 h 183"/>
                <a:gd name="T50" fmla="*/ 0 w 200"/>
                <a:gd name="T51" fmla="*/ 324876 h 183"/>
                <a:gd name="T52" fmla="*/ 28047 w 200"/>
                <a:gd name="T53" fmla="*/ 397330 h 183"/>
                <a:gd name="T54" fmla="*/ 100501 w 200"/>
                <a:gd name="T55" fmla="*/ 427714 h 183"/>
                <a:gd name="T56" fmla="*/ 172955 w 200"/>
                <a:gd name="T57" fmla="*/ 397330 h 183"/>
                <a:gd name="T58" fmla="*/ 437063 w 200"/>
                <a:gd name="T59" fmla="*/ 133222 h 183"/>
                <a:gd name="T60" fmla="*/ 437063 w 200"/>
                <a:gd name="T61" fmla="*/ 23372 h 18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0" h="183">
                  <a:moveTo>
                    <a:pt x="187" y="10"/>
                  </a:moveTo>
                  <a:cubicBezTo>
                    <a:pt x="180" y="3"/>
                    <a:pt x="172" y="0"/>
                    <a:pt x="163" y="0"/>
                  </a:cubicBezTo>
                  <a:cubicBezTo>
                    <a:pt x="154" y="0"/>
                    <a:pt x="146" y="3"/>
                    <a:pt x="139" y="10"/>
                  </a:cubicBezTo>
                  <a:cubicBezTo>
                    <a:pt x="49" y="100"/>
                    <a:pt x="49" y="100"/>
                    <a:pt x="49" y="100"/>
                  </a:cubicBezTo>
                  <a:cubicBezTo>
                    <a:pt x="40" y="109"/>
                    <a:pt x="40" y="124"/>
                    <a:pt x="49" y="133"/>
                  </a:cubicBezTo>
                  <a:cubicBezTo>
                    <a:pt x="53" y="138"/>
                    <a:pt x="59" y="140"/>
                    <a:pt x="66" y="140"/>
                  </a:cubicBezTo>
                  <a:cubicBezTo>
                    <a:pt x="72" y="140"/>
                    <a:pt x="78" y="138"/>
                    <a:pt x="82" y="133"/>
                  </a:cubicBezTo>
                  <a:cubicBezTo>
                    <a:pt x="148" y="68"/>
                    <a:pt x="148" y="68"/>
                    <a:pt x="148" y="68"/>
                  </a:cubicBezTo>
                  <a:cubicBezTo>
                    <a:pt x="150" y="66"/>
                    <a:pt x="150" y="63"/>
                    <a:pt x="148" y="62"/>
                  </a:cubicBezTo>
                  <a:cubicBezTo>
                    <a:pt x="147" y="60"/>
                    <a:pt x="144" y="60"/>
                    <a:pt x="143" y="62"/>
                  </a:cubicBezTo>
                  <a:cubicBezTo>
                    <a:pt x="77" y="128"/>
                    <a:pt x="77" y="128"/>
                    <a:pt x="77" y="128"/>
                  </a:cubicBezTo>
                  <a:cubicBezTo>
                    <a:pt x="71" y="134"/>
                    <a:pt x="61" y="134"/>
                    <a:pt x="55" y="128"/>
                  </a:cubicBezTo>
                  <a:cubicBezTo>
                    <a:pt x="48" y="122"/>
                    <a:pt x="48" y="112"/>
                    <a:pt x="55" y="106"/>
                  </a:cubicBezTo>
                  <a:cubicBezTo>
                    <a:pt x="145" y="15"/>
                    <a:pt x="145" y="15"/>
                    <a:pt x="145" y="15"/>
                  </a:cubicBezTo>
                  <a:cubicBezTo>
                    <a:pt x="150" y="11"/>
                    <a:pt x="156" y="8"/>
                    <a:pt x="163" y="8"/>
                  </a:cubicBezTo>
                  <a:cubicBezTo>
                    <a:pt x="170" y="8"/>
                    <a:pt x="176" y="11"/>
                    <a:pt x="181" y="15"/>
                  </a:cubicBezTo>
                  <a:cubicBezTo>
                    <a:pt x="191" y="25"/>
                    <a:pt x="191" y="42"/>
                    <a:pt x="181" y="51"/>
                  </a:cubicBezTo>
                  <a:cubicBezTo>
                    <a:pt x="68" y="164"/>
                    <a:pt x="68" y="164"/>
                    <a:pt x="68" y="164"/>
                  </a:cubicBezTo>
                  <a:cubicBezTo>
                    <a:pt x="54" y="178"/>
                    <a:pt x="32" y="178"/>
                    <a:pt x="18" y="164"/>
                  </a:cubicBezTo>
                  <a:cubicBezTo>
                    <a:pt x="11" y="158"/>
                    <a:pt x="8" y="149"/>
                    <a:pt x="8" y="139"/>
                  </a:cubicBezTo>
                  <a:cubicBezTo>
                    <a:pt x="8" y="130"/>
                    <a:pt x="11" y="121"/>
                    <a:pt x="18" y="114"/>
                  </a:cubicBezTo>
                  <a:cubicBezTo>
                    <a:pt x="107" y="26"/>
                    <a:pt x="107" y="26"/>
                    <a:pt x="107" y="26"/>
                  </a:cubicBezTo>
                  <a:cubicBezTo>
                    <a:pt x="108" y="24"/>
                    <a:pt x="108" y="22"/>
                    <a:pt x="107" y="20"/>
                  </a:cubicBezTo>
                  <a:cubicBezTo>
                    <a:pt x="105" y="19"/>
                    <a:pt x="103" y="19"/>
                    <a:pt x="101" y="20"/>
                  </a:cubicBezTo>
                  <a:cubicBezTo>
                    <a:pt x="12" y="109"/>
                    <a:pt x="12" y="109"/>
                    <a:pt x="12" y="109"/>
                  </a:cubicBezTo>
                  <a:cubicBezTo>
                    <a:pt x="4" y="117"/>
                    <a:pt x="0" y="128"/>
                    <a:pt x="0" y="139"/>
                  </a:cubicBezTo>
                  <a:cubicBezTo>
                    <a:pt x="0" y="151"/>
                    <a:pt x="4" y="162"/>
                    <a:pt x="12" y="170"/>
                  </a:cubicBezTo>
                  <a:cubicBezTo>
                    <a:pt x="21" y="178"/>
                    <a:pt x="32" y="183"/>
                    <a:pt x="43" y="183"/>
                  </a:cubicBezTo>
                  <a:cubicBezTo>
                    <a:pt x="54" y="183"/>
                    <a:pt x="65" y="178"/>
                    <a:pt x="74" y="170"/>
                  </a:cubicBezTo>
                  <a:cubicBezTo>
                    <a:pt x="187" y="57"/>
                    <a:pt x="187" y="57"/>
                    <a:pt x="187" y="57"/>
                  </a:cubicBezTo>
                  <a:cubicBezTo>
                    <a:pt x="200" y="44"/>
                    <a:pt x="200" y="23"/>
                    <a:pt x="187" y="10"/>
                  </a:cubicBezTo>
                  <a:close/>
                </a:path>
              </a:pathLst>
            </a:custGeom>
            <a:solidFill>
              <a:schemeClr val="bg1"/>
            </a:solidFill>
            <a:ln>
              <a:noFill/>
            </a:ln>
          </p:spPr>
          <p:txBody>
            <a:bodyPr/>
            <a:lstStyle/>
            <a:p>
              <a:pPr>
                <a:defRPr/>
              </a:pPr>
              <a:endParaRPr lang="en-AU" dirty="0"/>
            </a:p>
          </p:txBody>
        </p:sp>
      </p:grpSp>
      <p:grpSp>
        <p:nvGrpSpPr>
          <p:cNvPr id="19" name="Group 18"/>
          <p:cNvGrpSpPr/>
          <p:nvPr/>
        </p:nvGrpSpPr>
        <p:grpSpPr>
          <a:xfrm>
            <a:off x="9738700" y="6423955"/>
            <a:ext cx="2677327" cy="1478418"/>
            <a:chOff x="6831652" y="7785236"/>
            <a:chExt cx="2677327" cy="1478418"/>
          </a:xfrm>
        </p:grpSpPr>
        <p:sp>
          <p:nvSpPr>
            <p:cNvPr id="65" name="Oval 64"/>
            <p:cNvSpPr/>
            <p:nvPr/>
          </p:nvSpPr>
          <p:spPr>
            <a:xfrm>
              <a:off x="7993330" y="7785236"/>
              <a:ext cx="1515649" cy="1478418"/>
            </a:xfrm>
            <a:prstGeom prst="ellipse">
              <a:avLst/>
            </a:prstGeom>
            <a:solidFill>
              <a:schemeClr val="accent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4" name="Rectangle 33"/>
            <p:cNvSpPr/>
            <p:nvPr/>
          </p:nvSpPr>
          <p:spPr>
            <a:xfrm>
              <a:off x="7982928" y="7821676"/>
              <a:ext cx="1505943" cy="1231381"/>
            </a:xfrm>
            <a:prstGeom prst="rect">
              <a:avLst/>
            </a:prstGeom>
          </p:spPr>
          <p:txBody>
            <a:bodyPr wrap="square" lIns="122191" tIns="61096" rIns="122191" bIns="61096">
              <a:spAutoFit/>
            </a:bodyPr>
            <a:lstStyle/>
            <a:p>
              <a:pPr algn="ctr"/>
              <a:r>
                <a:rPr lang="en-US" sz="1200" b="1" dirty="0">
                  <a:solidFill>
                    <a:schemeClr val="bg1"/>
                  </a:solidFill>
                  <a:latin typeface="Arial" panose="020B0604020202020204" pitchFamily="34" charset="0"/>
                  <a:cs typeface="Arial" panose="020B0604020202020204" pitchFamily="34" charset="0"/>
                </a:rPr>
                <a:t>Alex</a:t>
              </a:r>
              <a:br>
                <a:rPr lang="en-US" sz="1200" b="1" dirty="0">
                  <a:solidFill>
                    <a:schemeClr val="bg1"/>
                  </a:solidFill>
                  <a:latin typeface="Arial" panose="020B0604020202020204" pitchFamily="34" charset="0"/>
                  <a:cs typeface="Arial" panose="020B0604020202020204" pitchFamily="34" charset="0"/>
                </a:rPr>
              </a:br>
              <a:r>
                <a:rPr lang="en-US" sz="1200" b="1" dirty="0">
                  <a:solidFill>
                    <a:schemeClr val="bg1"/>
                  </a:solidFill>
                </a:rPr>
                <a:t>our virtual assistant and web chat had 47,721</a:t>
              </a:r>
              <a:r>
                <a:rPr lang="en-US" sz="1200" b="1" dirty="0">
                  <a:solidFill>
                    <a:srgbClr val="FF0000"/>
                  </a:solidFill>
                </a:rPr>
                <a:t> </a:t>
              </a:r>
              <a:r>
                <a:rPr lang="en-US" sz="1200" b="1" dirty="0">
                  <a:solidFill>
                    <a:schemeClr val="bg1"/>
                  </a:solidFill>
                </a:rPr>
                <a:t>interactions with taxpayers about pre-fill.</a:t>
              </a:r>
              <a:endParaRPr lang="en-AU" sz="1200" b="1" dirty="0">
                <a:solidFill>
                  <a:schemeClr val="bg1"/>
                </a:solidFill>
              </a:endParaRPr>
            </a:p>
          </p:txBody>
        </p:sp>
        <p:pic>
          <p:nvPicPr>
            <p:cNvPr id="145" name="Picture 144" descr="Picture of women"/>
            <p:cNvPicPr/>
            <p:nvPr/>
          </p:nvPicPr>
          <p:blipFill>
            <a:blip r:embed="rId12" cstate="print">
              <a:extLst>
                <a:ext uri="{28A0092B-C50C-407E-A947-70E740481C1C}">
                  <a14:useLocalDpi xmlns:a14="http://schemas.microsoft.com/office/drawing/2010/main" val="0"/>
                </a:ext>
              </a:extLst>
            </a:blip>
            <a:srcRect/>
            <a:stretch>
              <a:fillRect/>
            </a:stretch>
          </p:blipFill>
          <p:spPr bwMode="auto">
            <a:xfrm rot="20950615">
              <a:off x="6831652" y="7977795"/>
              <a:ext cx="1078016" cy="771825"/>
            </a:xfrm>
            <a:prstGeom prst="rect">
              <a:avLst/>
            </a:prstGeom>
            <a:noFill/>
            <a:ln>
              <a:noFill/>
            </a:ln>
          </p:spPr>
        </p:pic>
      </p:grpSp>
      <p:sp>
        <p:nvSpPr>
          <p:cNvPr id="24" name="Rectangle 23"/>
          <p:cNvSpPr/>
          <p:nvPr/>
        </p:nvSpPr>
        <p:spPr>
          <a:xfrm>
            <a:off x="6418953" y="3949838"/>
            <a:ext cx="2843408" cy="615553"/>
          </a:xfrm>
          <a:prstGeom prst="rect">
            <a:avLst/>
          </a:prstGeom>
        </p:spPr>
        <p:txBody>
          <a:bodyPr wrap="square">
            <a:spAutoFit/>
          </a:bodyPr>
          <a:lstStyle/>
          <a:p>
            <a:pPr algn="ctr"/>
            <a:r>
              <a:rPr lang="en-AU" sz="1800" b="1" dirty="0">
                <a:solidFill>
                  <a:schemeClr val="accent6">
                    <a:lumMod val="75000"/>
                  </a:schemeClr>
                </a:solidFill>
              </a:rPr>
              <a:t>2019-20 Annual Report </a:t>
            </a:r>
            <a:br>
              <a:rPr lang="en-AU" sz="1800" b="1" dirty="0">
                <a:solidFill>
                  <a:srgbClr val="00B0F0"/>
                </a:solidFill>
              </a:rPr>
            </a:br>
            <a:r>
              <a:rPr lang="en-AU" sz="1600" b="1" dirty="0">
                <a:solidFill>
                  <a:schemeClr val="accent6">
                    <a:lumMod val="75000"/>
                  </a:schemeClr>
                </a:solidFill>
              </a:rPr>
              <a:t>measure </a:t>
            </a:r>
            <a:r>
              <a:rPr lang="en-AU" sz="1600" b="1" dirty="0"/>
              <a:t>for pre-fill:</a:t>
            </a:r>
          </a:p>
        </p:txBody>
      </p:sp>
      <p:sp>
        <p:nvSpPr>
          <p:cNvPr id="136" name="Rectangle 135"/>
          <p:cNvSpPr/>
          <p:nvPr/>
        </p:nvSpPr>
        <p:spPr>
          <a:xfrm>
            <a:off x="6406018" y="6036958"/>
            <a:ext cx="2646299" cy="1415772"/>
          </a:xfrm>
          <a:prstGeom prst="rect">
            <a:avLst/>
          </a:prstGeom>
        </p:spPr>
        <p:txBody>
          <a:bodyPr wrap="square">
            <a:spAutoFit/>
          </a:bodyPr>
          <a:lstStyle/>
          <a:p>
            <a:pPr lvl="0" algn="ctr"/>
            <a:r>
              <a:rPr lang="en-AU" sz="1400" dirty="0">
                <a:solidFill>
                  <a:schemeClr val="tx1">
                    <a:lumMod val="65000"/>
                    <a:lumOff val="35000"/>
                  </a:schemeClr>
                </a:solidFill>
              </a:rPr>
              <a:t>Tax returns – Proportion of Items that are pre-filled: </a:t>
            </a:r>
            <a:br>
              <a:rPr lang="en-AU" sz="1400" dirty="0">
                <a:solidFill>
                  <a:schemeClr val="tx1">
                    <a:lumMod val="65000"/>
                    <a:lumOff val="35000"/>
                  </a:schemeClr>
                </a:solidFill>
              </a:rPr>
            </a:br>
            <a:r>
              <a:rPr lang="en-AU" sz="1400" b="1" dirty="0">
                <a:solidFill>
                  <a:schemeClr val="tx1">
                    <a:lumMod val="85000"/>
                    <a:lumOff val="15000"/>
                  </a:schemeClr>
                </a:solidFill>
              </a:rPr>
              <a:t>87.1% individuals not in business </a:t>
            </a:r>
            <a:r>
              <a:rPr lang="en-AU" sz="1400" dirty="0">
                <a:solidFill>
                  <a:schemeClr val="tx1">
                    <a:lumMod val="65000"/>
                    <a:lumOff val="35000"/>
                  </a:schemeClr>
                </a:solidFill>
              </a:rPr>
              <a:t>where pre-fill exactly matches the final income tax return result to assure for value of </a:t>
            </a:r>
            <a:r>
              <a:rPr lang="en-AU" sz="1600" b="1" dirty="0"/>
              <a:t>$560B</a:t>
            </a:r>
          </a:p>
        </p:txBody>
      </p:sp>
      <p:sp>
        <p:nvSpPr>
          <p:cNvPr id="137" name="TextBox 136"/>
          <p:cNvSpPr txBox="1"/>
          <p:nvPr/>
        </p:nvSpPr>
        <p:spPr>
          <a:xfrm>
            <a:off x="5707469" y="9376424"/>
            <a:ext cx="3058836" cy="156360"/>
          </a:xfrm>
          <a:prstGeom prst="rect">
            <a:avLst/>
          </a:prstGeom>
          <a:noFill/>
        </p:spPr>
        <p:txBody>
          <a:bodyPr wrap="square" rtlCol="0" anchor="ctr">
            <a:spAutoFit/>
          </a:bodyPr>
          <a:lstStyle/>
          <a:p>
            <a:pPr algn="ctr"/>
            <a:r>
              <a:rPr lang="en-AU" sz="1200" spc="300" dirty="0">
                <a:solidFill>
                  <a:schemeClr val="accent5">
                    <a:lumMod val="60000"/>
                    <a:lumOff val="40000"/>
                  </a:schemeClr>
                </a:solidFill>
                <a:latin typeface="Arial Narrow" panose="020B0606020202030204" pitchFamily="34" charset="0"/>
              </a:rPr>
              <a:t>DLM UNCLASSIFIED</a:t>
            </a:r>
          </a:p>
        </p:txBody>
      </p:sp>
      <p:cxnSp>
        <p:nvCxnSpPr>
          <p:cNvPr id="101" name="Straight Connector 100"/>
          <p:cNvCxnSpPr/>
          <p:nvPr/>
        </p:nvCxnSpPr>
        <p:spPr>
          <a:xfrm>
            <a:off x="3391020" y="7724279"/>
            <a:ext cx="2466310" cy="0"/>
          </a:xfrm>
          <a:prstGeom prst="line">
            <a:avLst/>
          </a:prstGeom>
          <a:ln w="19050" cap="rnd">
            <a:prstDash val="sysDot"/>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618193" y="6425246"/>
            <a:ext cx="2239137" cy="615553"/>
          </a:xfrm>
          <a:prstGeom prst="rect">
            <a:avLst/>
          </a:prstGeom>
          <a:noFill/>
        </p:spPr>
        <p:txBody>
          <a:bodyPr wrap="square" rtlCol="0">
            <a:spAutoFit/>
          </a:bodyPr>
          <a:lstStyle/>
          <a:p>
            <a:r>
              <a:rPr lang="en-AU" sz="2000" b="1" dirty="0" err="1">
                <a:solidFill>
                  <a:schemeClr val="accent6">
                    <a:lumMod val="75000"/>
                  </a:schemeClr>
                </a:solidFill>
                <a:latin typeface="Arial" panose="020B0604020202020204" pitchFamily="34" charset="0"/>
                <a:cs typeface="Arial" panose="020B0604020202020204" pitchFamily="34" charset="0"/>
              </a:rPr>
              <a:t>myTax</a:t>
            </a:r>
            <a:r>
              <a:rPr lang="en-AU" sz="1200" dirty="0">
                <a:latin typeface="Arial" panose="020B0604020202020204" pitchFamily="34" charset="0"/>
                <a:cs typeface="Arial" panose="020B0604020202020204" pitchFamily="34" charset="0"/>
              </a:rPr>
              <a:t> </a:t>
            </a:r>
            <a:r>
              <a:rPr lang="en-AU" sz="1400" b="1" dirty="0">
                <a:solidFill>
                  <a:schemeClr val="tx1">
                    <a:lumMod val="75000"/>
                    <a:lumOff val="25000"/>
                  </a:schemeClr>
                </a:solidFill>
                <a:latin typeface="Arial" panose="020B0604020202020204" pitchFamily="34" charset="0"/>
                <a:cs typeface="Arial" panose="020B0604020202020204" pitchFamily="34" charset="0"/>
              </a:rPr>
              <a:t>returns with pre-fill data available</a:t>
            </a:r>
            <a:endParaRPr lang="en-AU" sz="1400" b="1" dirty="0">
              <a:solidFill>
                <a:schemeClr val="tx1">
                  <a:lumMod val="75000"/>
                  <a:lumOff val="25000"/>
                </a:schemeClr>
              </a:solidFill>
            </a:endParaRPr>
          </a:p>
        </p:txBody>
      </p:sp>
      <p:sp>
        <p:nvSpPr>
          <p:cNvPr id="20" name="TextBox 19"/>
          <p:cNvSpPr txBox="1"/>
          <p:nvPr/>
        </p:nvSpPr>
        <p:spPr>
          <a:xfrm>
            <a:off x="4617479" y="7161156"/>
            <a:ext cx="1019864" cy="400110"/>
          </a:xfrm>
          <a:prstGeom prst="rect">
            <a:avLst/>
          </a:prstGeom>
          <a:noFill/>
        </p:spPr>
        <p:txBody>
          <a:bodyPr wrap="square" rtlCol="0">
            <a:spAutoFit/>
          </a:bodyPr>
          <a:lstStyle/>
          <a:p>
            <a:pPr lvl="0"/>
            <a:r>
              <a:rPr lang="en-AU" sz="2000" b="1" dirty="0">
                <a:solidFill>
                  <a:srgbClr val="00B0F0"/>
                </a:solidFill>
                <a:latin typeface="Arial" panose="020B0604020202020204" pitchFamily="34" charset="0"/>
                <a:cs typeface="Arial" panose="020B0604020202020204" pitchFamily="34" charset="0"/>
              </a:rPr>
              <a:t>4M+</a:t>
            </a:r>
            <a:endParaRPr lang="en-AU" sz="2000" b="1" dirty="0">
              <a:solidFill>
                <a:schemeClr val="bg1">
                  <a:lumMod val="50000"/>
                </a:schemeClr>
              </a:solidFill>
              <a:latin typeface="Arial" panose="020B0604020202020204" pitchFamily="34" charset="0"/>
              <a:cs typeface="Arial" panose="020B0604020202020204" pitchFamily="34" charset="0"/>
            </a:endParaRPr>
          </a:p>
        </p:txBody>
      </p:sp>
      <p:pic>
        <p:nvPicPr>
          <p:cNvPr id="1027" name="Picture 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679723" y="7126972"/>
            <a:ext cx="844473" cy="4554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0" name="TextBox 39"/>
          <p:cNvSpPr txBox="1"/>
          <p:nvPr/>
        </p:nvSpPr>
        <p:spPr>
          <a:xfrm>
            <a:off x="3232102" y="3087551"/>
            <a:ext cx="2901652" cy="738664"/>
          </a:xfrm>
          <a:prstGeom prst="rect">
            <a:avLst/>
          </a:prstGeom>
          <a:noFill/>
        </p:spPr>
        <p:txBody>
          <a:bodyPr wrap="square" rtlCol="0">
            <a:spAutoFit/>
          </a:bodyPr>
          <a:lstStyle/>
          <a:p>
            <a:pPr algn="ctr"/>
            <a:r>
              <a:rPr lang="en-AU" sz="1400" b="1" dirty="0">
                <a:solidFill>
                  <a:srgbClr val="00B0F0"/>
                </a:solidFill>
                <a:latin typeface="Arial" panose="020B0604020202020204" pitchFamily="34" charset="0"/>
                <a:cs typeface="Arial" panose="020B0604020202020204" pitchFamily="34" charset="0"/>
              </a:rPr>
              <a:t>93,000+ for $9.5B+ value </a:t>
            </a:r>
            <a:r>
              <a:rPr lang="en-AU" sz="1400" b="1" dirty="0">
                <a:solidFill>
                  <a:schemeClr val="bg1">
                    <a:lumMod val="50000"/>
                  </a:schemeClr>
                </a:solidFill>
                <a:latin typeface="Arial" panose="020B0604020202020204" pitchFamily="34" charset="0"/>
                <a:cs typeface="Arial" panose="020B0604020202020204" pitchFamily="34" charset="0"/>
              </a:rPr>
              <a:t>Business Transactions Through Payment Systems</a:t>
            </a:r>
            <a:endParaRPr lang="en-AU" sz="1400" dirty="0">
              <a:solidFill>
                <a:schemeClr val="bg1">
                  <a:lumMod val="50000"/>
                </a:schemeClr>
              </a:solidFill>
              <a:latin typeface="Arial" panose="020B0604020202020204" pitchFamily="34" charset="0"/>
              <a:cs typeface="Arial" panose="020B0604020202020204" pitchFamily="34" charset="0"/>
            </a:endParaRPr>
          </a:p>
        </p:txBody>
      </p:sp>
      <p:sp>
        <p:nvSpPr>
          <p:cNvPr id="110" name="TextBox 109"/>
          <p:cNvSpPr txBox="1"/>
          <p:nvPr/>
        </p:nvSpPr>
        <p:spPr>
          <a:xfrm>
            <a:off x="6427710" y="5324376"/>
            <a:ext cx="2874535" cy="769441"/>
          </a:xfrm>
          <a:prstGeom prst="rect">
            <a:avLst/>
          </a:prstGeom>
          <a:noFill/>
        </p:spPr>
        <p:txBody>
          <a:bodyPr wrap="square" rtlCol="0">
            <a:spAutoFit/>
          </a:bodyPr>
          <a:lstStyle/>
          <a:p>
            <a:pPr lvl="0">
              <a:spcBef>
                <a:spcPts val="300"/>
              </a:spcBef>
            </a:pPr>
            <a:r>
              <a:rPr lang="en-AU" sz="1100" b="1" dirty="0">
                <a:latin typeface="Arial" panose="020B0604020202020204" pitchFamily="34" charset="0"/>
                <a:cs typeface="Arial" panose="020B0604020202020204" pitchFamily="34" charset="0"/>
              </a:rPr>
              <a:t>O1 Operational Strategic Objective </a:t>
            </a:r>
          </a:p>
          <a:p>
            <a:pPr lvl="0">
              <a:spcAft>
                <a:spcPts val="600"/>
              </a:spcAft>
            </a:pPr>
            <a:r>
              <a:rPr lang="en-AU" sz="1100" b="1" i="1" dirty="0">
                <a:solidFill>
                  <a:srgbClr val="00B0F0"/>
                </a:solidFill>
                <a:latin typeface="Arial" panose="020B0604020202020204" pitchFamily="34" charset="0"/>
                <a:cs typeface="Arial" panose="020B0604020202020204" pitchFamily="34" charset="0"/>
              </a:rPr>
              <a:t>We use data and insights to deliver value for our clients and inform decision making across everything we do</a:t>
            </a:r>
          </a:p>
        </p:txBody>
      </p:sp>
      <p:cxnSp>
        <p:nvCxnSpPr>
          <p:cNvPr id="114" name="Straight Connector 113"/>
          <p:cNvCxnSpPr>
            <a:cxnSpLocks/>
          </p:cNvCxnSpPr>
          <p:nvPr/>
        </p:nvCxnSpPr>
        <p:spPr>
          <a:xfrm>
            <a:off x="6565077" y="3945249"/>
            <a:ext cx="2487240" cy="0"/>
          </a:xfrm>
          <a:prstGeom prst="line">
            <a:avLst/>
          </a:prstGeom>
          <a:ln w="19050" cap="rnd">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a:cxnSpLocks/>
          </p:cNvCxnSpPr>
          <p:nvPr/>
        </p:nvCxnSpPr>
        <p:spPr>
          <a:xfrm>
            <a:off x="3341507" y="6424119"/>
            <a:ext cx="2575810" cy="0"/>
          </a:xfrm>
          <a:prstGeom prst="line">
            <a:avLst/>
          </a:prstGeom>
          <a:ln w="19050" cap="rnd">
            <a:prstDash val="sysDot"/>
          </a:ln>
        </p:spPr>
        <p:style>
          <a:lnRef idx="1">
            <a:schemeClr val="accent1"/>
          </a:lnRef>
          <a:fillRef idx="0">
            <a:schemeClr val="accent1"/>
          </a:fillRef>
          <a:effectRef idx="0">
            <a:schemeClr val="accent1"/>
          </a:effectRef>
          <a:fontRef idx="minor">
            <a:schemeClr val="tx1"/>
          </a:fontRef>
        </p:style>
      </p:cxnSp>
      <p:sp>
        <p:nvSpPr>
          <p:cNvPr id="85" name="Freeform 116"/>
          <p:cNvSpPr>
            <a:spLocks/>
          </p:cNvSpPr>
          <p:nvPr/>
        </p:nvSpPr>
        <p:spPr bwMode="auto">
          <a:xfrm rot="5400000">
            <a:off x="264427" y="3285132"/>
            <a:ext cx="245132" cy="156866"/>
          </a:xfrm>
          <a:custGeom>
            <a:avLst/>
            <a:gdLst>
              <a:gd name="T0" fmla="*/ 121904 w 197"/>
              <a:gd name="T1" fmla="*/ 11564 h 140"/>
              <a:gd name="T2" fmla="*/ 121904 w 197"/>
              <a:gd name="T3" fmla="*/ 8994 h 140"/>
              <a:gd name="T4" fmla="*/ 121904 w 197"/>
              <a:gd name="T5" fmla="*/ 8994 h 140"/>
              <a:gd name="T6" fmla="*/ 120593 w 197"/>
              <a:gd name="T7" fmla="*/ 6425 h 140"/>
              <a:gd name="T8" fmla="*/ 120593 w 197"/>
              <a:gd name="T9" fmla="*/ 6425 h 140"/>
              <a:gd name="T10" fmla="*/ 117971 w 197"/>
              <a:gd name="T11" fmla="*/ 3855 h 140"/>
              <a:gd name="T12" fmla="*/ 117971 w 197"/>
              <a:gd name="T13" fmla="*/ 3855 h 140"/>
              <a:gd name="T14" fmla="*/ 115350 w 197"/>
              <a:gd name="T15" fmla="*/ 1285 h 140"/>
              <a:gd name="T16" fmla="*/ 103553 w 197"/>
              <a:gd name="T17" fmla="*/ 2570 h 140"/>
              <a:gd name="T18" fmla="*/ 5243 w 197"/>
              <a:gd name="T19" fmla="*/ 80949 h 140"/>
              <a:gd name="T20" fmla="*/ 0 w 197"/>
              <a:gd name="T21" fmla="*/ 89944 h 140"/>
              <a:gd name="T22" fmla="*/ 5243 w 197"/>
              <a:gd name="T23" fmla="*/ 100223 h 140"/>
              <a:gd name="T24" fmla="*/ 103553 w 197"/>
              <a:gd name="T25" fmla="*/ 177317 h 140"/>
              <a:gd name="T26" fmla="*/ 110107 w 197"/>
              <a:gd name="T27" fmla="*/ 179887 h 140"/>
              <a:gd name="T28" fmla="*/ 110107 w 197"/>
              <a:gd name="T29" fmla="*/ 179887 h 140"/>
              <a:gd name="T30" fmla="*/ 112728 w 197"/>
              <a:gd name="T31" fmla="*/ 179887 h 140"/>
              <a:gd name="T32" fmla="*/ 115350 w 197"/>
              <a:gd name="T33" fmla="*/ 178602 h 140"/>
              <a:gd name="T34" fmla="*/ 121904 w 197"/>
              <a:gd name="T35" fmla="*/ 168323 h 140"/>
              <a:gd name="T36" fmla="*/ 121904 w 197"/>
              <a:gd name="T37" fmla="*/ 128491 h 140"/>
              <a:gd name="T38" fmla="*/ 229389 w 197"/>
              <a:gd name="T39" fmla="*/ 116927 h 140"/>
              <a:gd name="T40" fmla="*/ 258226 w 197"/>
              <a:gd name="T41" fmla="*/ 89944 h 140"/>
              <a:gd name="T42" fmla="*/ 229389 w 197"/>
              <a:gd name="T43" fmla="*/ 62960 h 140"/>
              <a:gd name="T44" fmla="*/ 121904 w 197"/>
              <a:gd name="T45" fmla="*/ 51396 h 140"/>
              <a:gd name="T46" fmla="*/ 121904 w 197"/>
              <a:gd name="T47" fmla="*/ 11564 h 14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97" h="140">
                <a:moveTo>
                  <a:pt x="93" y="9"/>
                </a:moveTo>
                <a:cubicBezTo>
                  <a:pt x="93" y="9"/>
                  <a:pt x="93" y="8"/>
                  <a:pt x="93" y="7"/>
                </a:cubicBezTo>
                <a:cubicBezTo>
                  <a:pt x="93" y="7"/>
                  <a:pt x="93" y="7"/>
                  <a:pt x="93" y="7"/>
                </a:cubicBezTo>
                <a:cubicBezTo>
                  <a:pt x="92" y="6"/>
                  <a:pt x="92" y="5"/>
                  <a:pt x="92" y="5"/>
                </a:cubicBezTo>
                <a:cubicBezTo>
                  <a:pt x="92" y="5"/>
                  <a:pt x="92" y="5"/>
                  <a:pt x="92" y="5"/>
                </a:cubicBezTo>
                <a:cubicBezTo>
                  <a:pt x="91" y="4"/>
                  <a:pt x="91" y="3"/>
                  <a:pt x="90" y="3"/>
                </a:cubicBezTo>
                <a:cubicBezTo>
                  <a:pt x="90" y="3"/>
                  <a:pt x="90" y="3"/>
                  <a:pt x="90" y="3"/>
                </a:cubicBezTo>
                <a:cubicBezTo>
                  <a:pt x="90" y="2"/>
                  <a:pt x="89" y="2"/>
                  <a:pt x="88" y="1"/>
                </a:cubicBezTo>
                <a:cubicBezTo>
                  <a:pt x="85" y="0"/>
                  <a:pt x="81" y="0"/>
                  <a:pt x="79" y="2"/>
                </a:cubicBezTo>
                <a:cubicBezTo>
                  <a:pt x="4" y="63"/>
                  <a:pt x="4" y="63"/>
                  <a:pt x="4" y="63"/>
                </a:cubicBezTo>
                <a:cubicBezTo>
                  <a:pt x="1" y="65"/>
                  <a:pt x="0" y="67"/>
                  <a:pt x="0" y="70"/>
                </a:cubicBezTo>
                <a:cubicBezTo>
                  <a:pt x="0" y="73"/>
                  <a:pt x="1" y="76"/>
                  <a:pt x="4" y="78"/>
                </a:cubicBezTo>
                <a:cubicBezTo>
                  <a:pt x="79" y="138"/>
                  <a:pt x="79" y="138"/>
                  <a:pt x="79" y="138"/>
                </a:cubicBezTo>
                <a:cubicBezTo>
                  <a:pt x="80" y="140"/>
                  <a:pt x="82" y="140"/>
                  <a:pt x="84" y="140"/>
                </a:cubicBezTo>
                <a:cubicBezTo>
                  <a:pt x="84" y="140"/>
                  <a:pt x="84" y="140"/>
                  <a:pt x="84" y="140"/>
                </a:cubicBezTo>
                <a:cubicBezTo>
                  <a:pt x="85" y="140"/>
                  <a:pt x="86" y="140"/>
                  <a:pt x="86" y="140"/>
                </a:cubicBezTo>
                <a:cubicBezTo>
                  <a:pt x="87" y="140"/>
                  <a:pt x="88" y="139"/>
                  <a:pt x="88" y="139"/>
                </a:cubicBezTo>
                <a:cubicBezTo>
                  <a:pt x="91" y="138"/>
                  <a:pt x="93" y="134"/>
                  <a:pt x="93" y="131"/>
                </a:cubicBezTo>
                <a:cubicBezTo>
                  <a:pt x="93" y="100"/>
                  <a:pt x="93" y="100"/>
                  <a:pt x="93" y="100"/>
                </a:cubicBezTo>
                <a:cubicBezTo>
                  <a:pt x="175" y="91"/>
                  <a:pt x="175" y="91"/>
                  <a:pt x="175" y="91"/>
                </a:cubicBezTo>
                <a:cubicBezTo>
                  <a:pt x="187" y="91"/>
                  <a:pt x="197" y="82"/>
                  <a:pt x="197" y="70"/>
                </a:cubicBezTo>
                <a:cubicBezTo>
                  <a:pt x="197" y="58"/>
                  <a:pt x="187" y="49"/>
                  <a:pt x="175" y="49"/>
                </a:cubicBezTo>
                <a:cubicBezTo>
                  <a:pt x="93" y="40"/>
                  <a:pt x="93" y="40"/>
                  <a:pt x="93" y="40"/>
                </a:cubicBezTo>
                <a:lnTo>
                  <a:pt x="93" y="9"/>
                </a:lnTo>
                <a:close/>
              </a:path>
            </a:pathLst>
          </a:custGeom>
          <a:solidFill>
            <a:srgbClr val="92D050"/>
          </a:solidFill>
          <a:ln>
            <a:noFill/>
          </a:ln>
        </p:spPr>
        <p:txBody>
          <a:bodyPr lIns="122191" tIns="61096" rIns="122191" bIns="61096"/>
          <a:lstStyle/>
          <a:p>
            <a:pPr>
              <a:defRPr/>
            </a:pPr>
            <a:endParaRPr lang="en-AU">
              <a:latin typeface="Arial" charset="0"/>
            </a:endParaRPr>
          </a:p>
        </p:txBody>
      </p:sp>
      <p:sp>
        <p:nvSpPr>
          <p:cNvPr id="86" name="TextBox 85">
            <a:extLst>
              <a:ext uri="{FF2B5EF4-FFF2-40B4-BE49-F238E27FC236}">
                <a16:creationId xmlns:a16="http://schemas.microsoft.com/office/drawing/2014/main" id="{3279A030-6F1A-46DB-91C5-F6F6C989F7CC}"/>
              </a:ext>
            </a:extLst>
          </p:cNvPr>
          <p:cNvSpPr txBox="1"/>
          <p:nvPr/>
        </p:nvSpPr>
        <p:spPr>
          <a:xfrm>
            <a:off x="3298913" y="3929572"/>
            <a:ext cx="2722482" cy="738664"/>
          </a:xfrm>
          <a:prstGeom prst="rect">
            <a:avLst/>
          </a:prstGeom>
          <a:noFill/>
        </p:spPr>
        <p:txBody>
          <a:bodyPr wrap="square" rtlCol="0">
            <a:spAutoFit/>
          </a:bodyPr>
          <a:lstStyle/>
          <a:p>
            <a:pPr algn="ctr"/>
            <a:r>
              <a:rPr lang="en-AU" sz="1400" b="1" dirty="0">
                <a:solidFill>
                  <a:srgbClr val="00B0F0"/>
                </a:solidFill>
                <a:latin typeface="Arial" panose="020B0604020202020204" pitchFamily="34" charset="0"/>
                <a:cs typeface="Arial" panose="020B0604020202020204" pitchFamily="34" charset="0"/>
              </a:rPr>
              <a:t>140,615 clients received</a:t>
            </a:r>
          </a:p>
          <a:p>
            <a:pPr algn="ctr"/>
            <a:r>
              <a:rPr lang="en-AU" sz="1400" b="1" dirty="0">
                <a:solidFill>
                  <a:schemeClr val="bg1">
                    <a:lumMod val="50000"/>
                  </a:schemeClr>
                </a:solidFill>
                <a:latin typeface="Arial" panose="020B0604020202020204" pitchFamily="34" charset="0"/>
                <a:cs typeface="Arial" panose="020B0604020202020204" pitchFamily="34" charset="0"/>
              </a:rPr>
              <a:t>Cryptocurrency disposal message prompts</a:t>
            </a:r>
            <a:endParaRPr lang="en-AU" sz="1400" dirty="0">
              <a:solidFill>
                <a:schemeClr val="bg1">
                  <a:lumMod val="50000"/>
                </a:schemeClr>
              </a:solidFill>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F5720BB8-B429-47BA-996C-FBE392FC297C}"/>
              </a:ext>
            </a:extLst>
          </p:cNvPr>
          <p:cNvPicPr>
            <a:picLocks noChangeAspect="1"/>
          </p:cNvPicPr>
          <p:nvPr/>
        </p:nvPicPr>
        <p:blipFill>
          <a:blip r:embed="rId14"/>
          <a:stretch>
            <a:fillRect/>
          </a:stretch>
        </p:blipFill>
        <p:spPr>
          <a:xfrm>
            <a:off x="6907384" y="4591749"/>
            <a:ext cx="1760888" cy="695659"/>
          </a:xfrm>
          <a:prstGeom prst="rect">
            <a:avLst/>
          </a:prstGeom>
        </p:spPr>
      </p:pic>
      <p:sp>
        <p:nvSpPr>
          <p:cNvPr id="87" name="Freeform 116">
            <a:extLst>
              <a:ext uri="{FF2B5EF4-FFF2-40B4-BE49-F238E27FC236}">
                <a16:creationId xmlns:a16="http://schemas.microsoft.com/office/drawing/2014/main" id="{FF800FD9-BA7D-42D9-93F6-C350BAC38F6B}"/>
              </a:ext>
            </a:extLst>
          </p:cNvPr>
          <p:cNvSpPr>
            <a:spLocks/>
          </p:cNvSpPr>
          <p:nvPr/>
        </p:nvSpPr>
        <p:spPr bwMode="auto">
          <a:xfrm rot="16200000">
            <a:off x="5253500" y="8099384"/>
            <a:ext cx="369605" cy="214809"/>
          </a:xfrm>
          <a:custGeom>
            <a:avLst/>
            <a:gdLst>
              <a:gd name="T0" fmla="*/ 121904 w 197"/>
              <a:gd name="T1" fmla="*/ 11564 h 140"/>
              <a:gd name="T2" fmla="*/ 121904 w 197"/>
              <a:gd name="T3" fmla="*/ 8994 h 140"/>
              <a:gd name="T4" fmla="*/ 121904 w 197"/>
              <a:gd name="T5" fmla="*/ 8994 h 140"/>
              <a:gd name="T6" fmla="*/ 120593 w 197"/>
              <a:gd name="T7" fmla="*/ 6425 h 140"/>
              <a:gd name="T8" fmla="*/ 120593 w 197"/>
              <a:gd name="T9" fmla="*/ 6425 h 140"/>
              <a:gd name="T10" fmla="*/ 117971 w 197"/>
              <a:gd name="T11" fmla="*/ 3855 h 140"/>
              <a:gd name="T12" fmla="*/ 117971 w 197"/>
              <a:gd name="T13" fmla="*/ 3855 h 140"/>
              <a:gd name="T14" fmla="*/ 115350 w 197"/>
              <a:gd name="T15" fmla="*/ 1285 h 140"/>
              <a:gd name="T16" fmla="*/ 103553 w 197"/>
              <a:gd name="T17" fmla="*/ 2570 h 140"/>
              <a:gd name="T18" fmla="*/ 5243 w 197"/>
              <a:gd name="T19" fmla="*/ 80949 h 140"/>
              <a:gd name="T20" fmla="*/ 0 w 197"/>
              <a:gd name="T21" fmla="*/ 89944 h 140"/>
              <a:gd name="T22" fmla="*/ 5243 w 197"/>
              <a:gd name="T23" fmla="*/ 100223 h 140"/>
              <a:gd name="T24" fmla="*/ 103553 w 197"/>
              <a:gd name="T25" fmla="*/ 177317 h 140"/>
              <a:gd name="T26" fmla="*/ 110107 w 197"/>
              <a:gd name="T27" fmla="*/ 179887 h 140"/>
              <a:gd name="T28" fmla="*/ 110107 w 197"/>
              <a:gd name="T29" fmla="*/ 179887 h 140"/>
              <a:gd name="T30" fmla="*/ 112728 w 197"/>
              <a:gd name="T31" fmla="*/ 179887 h 140"/>
              <a:gd name="T32" fmla="*/ 115350 w 197"/>
              <a:gd name="T33" fmla="*/ 178602 h 140"/>
              <a:gd name="T34" fmla="*/ 121904 w 197"/>
              <a:gd name="T35" fmla="*/ 168323 h 140"/>
              <a:gd name="T36" fmla="*/ 121904 w 197"/>
              <a:gd name="T37" fmla="*/ 128491 h 140"/>
              <a:gd name="T38" fmla="*/ 229389 w 197"/>
              <a:gd name="T39" fmla="*/ 116927 h 140"/>
              <a:gd name="T40" fmla="*/ 258226 w 197"/>
              <a:gd name="T41" fmla="*/ 89944 h 140"/>
              <a:gd name="T42" fmla="*/ 229389 w 197"/>
              <a:gd name="T43" fmla="*/ 62960 h 140"/>
              <a:gd name="T44" fmla="*/ 121904 w 197"/>
              <a:gd name="T45" fmla="*/ 51396 h 140"/>
              <a:gd name="T46" fmla="*/ 121904 w 197"/>
              <a:gd name="T47" fmla="*/ 11564 h 14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97" h="140">
                <a:moveTo>
                  <a:pt x="93" y="9"/>
                </a:moveTo>
                <a:cubicBezTo>
                  <a:pt x="93" y="9"/>
                  <a:pt x="93" y="8"/>
                  <a:pt x="93" y="7"/>
                </a:cubicBezTo>
                <a:cubicBezTo>
                  <a:pt x="93" y="7"/>
                  <a:pt x="93" y="7"/>
                  <a:pt x="93" y="7"/>
                </a:cubicBezTo>
                <a:cubicBezTo>
                  <a:pt x="92" y="6"/>
                  <a:pt x="92" y="5"/>
                  <a:pt x="92" y="5"/>
                </a:cubicBezTo>
                <a:cubicBezTo>
                  <a:pt x="92" y="5"/>
                  <a:pt x="92" y="5"/>
                  <a:pt x="92" y="5"/>
                </a:cubicBezTo>
                <a:cubicBezTo>
                  <a:pt x="91" y="4"/>
                  <a:pt x="91" y="3"/>
                  <a:pt x="90" y="3"/>
                </a:cubicBezTo>
                <a:cubicBezTo>
                  <a:pt x="90" y="3"/>
                  <a:pt x="90" y="3"/>
                  <a:pt x="90" y="3"/>
                </a:cubicBezTo>
                <a:cubicBezTo>
                  <a:pt x="90" y="2"/>
                  <a:pt x="89" y="2"/>
                  <a:pt x="88" y="1"/>
                </a:cubicBezTo>
                <a:cubicBezTo>
                  <a:pt x="85" y="0"/>
                  <a:pt x="81" y="0"/>
                  <a:pt x="79" y="2"/>
                </a:cubicBezTo>
                <a:cubicBezTo>
                  <a:pt x="4" y="63"/>
                  <a:pt x="4" y="63"/>
                  <a:pt x="4" y="63"/>
                </a:cubicBezTo>
                <a:cubicBezTo>
                  <a:pt x="1" y="65"/>
                  <a:pt x="0" y="67"/>
                  <a:pt x="0" y="70"/>
                </a:cubicBezTo>
                <a:cubicBezTo>
                  <a:pt x="0" y="73"/>
                  <a:pt x="1" y="76"/>
                  <a:pt x="4" y="78"/>
                </a:cubicBezTo>
                <a:cubicBezTo>
                  <a:pt x="79" y="138"/>
                  <a:pt x="79" y="138"/>
                  <a:pt x="79" y="138"/>
                </a:cubicBezTo>
                <a:cubicBezTo>
                  <a:pt x="80" y="140"/>
                  <a:pt x="82" y="140"/>
                  <a:pt x="84" y="140"/>
                </a:cubicBezTo>
                <a:cubicBezTo>
                  <a:pt x="84" y="140"/>
                  <a:pt x="84" y="140"/>
                  <a:pt x="84" y="140"/>
                </a:cubicBezTo>
                <a:cubicBezTo>
                  <a:pt x="85" y="140"/>
                  <a:pt x="86" y="140"/>
                  <a:pt x="86" y="140"/>
                </a:cubicBezTo>
                <a:cubicBezTo>
                  <a:pt x="87" y="140"/>
                  <a:pt x="88" y="139"/>
                  <a:pt x="88" y="139"/>
                </a:cubicBezTo>
                <a:cubicBezTo>
                  <a:pt x="91" y="138"/>
                  <a:pt x="93" y="134"/>
                  <a:pt x="93" y="131"/>
                </a:cubicBezTo>
                <a:cubicBezTo>
                  <a:pt x="93" y="100"/>
                  <a:pt x="93" y="100"/>
                  <a:pt x="93" y="100"/>
                </a:cubicBezTo>
                <a:cubicBezTo>
                  <a:pt x="175" y="91"/>
                  <a:pt x="175" y="91"/>
                  <a:pt x="175" y="91"/>
                </a:cubicBezTo>
                <a:cubicBezTo>
                  <a:pt x="187" y="91"/>
                  <a:pt x="197" y="82"/>
                  <a:pt x="197" y="70"/>
                </a:cubicBezTo>
                <a:cubicBezTo>
                  <a:pt x="197" y="58"/>
                  <a:pt x="187" y="49"/>
                  <a:pt x="175" y="49"/>
                </a:cubicBezTo>
                <a:cubicBezTo>
                  <a:pt x="93" y="40"/>
                  <a:pt x="93" y="40"/>
                  <a:pt x="93" y="40"/>
                </a:cubicBezTo>
                <a:lnTo>
                  <a:pt x="93" y="9"/>
                </a:lnTo>
                <a:close/>
              </a:path>
            </a:pathLst>
          </a:custGeom>
          <a:solidFill>
            <a:srgbClr val="00B050"/>
          </a:solidFill>
          <a:ln>
            <a:noFill/>
          </a:ln>
        </p:spPr>
        <p:txBody>
          <a:bodyPr lIns="122191" tIns="61096" rIns="122191" bIns="61096"/>
          <a:lstStyle/>
          <a:p>
            <a:pPr>
              <a:defRPr/>
            </a:pPr>
            <a:endParaRPr lang="en-AU" dirty="0">
              <a:solidFill>
                <a:srgbClr val="FF0000"/>
              </a:solidFill>
              <a:latin typeface="Arial" charset="0"/>
            </a:endParaRPr>
          </a:p>
        </p:txBody>
      </p:sp>
    </p:spTree>
    <p:extLst>
      <p:ext uri="{BB962C8B-B14F-4D97-AF65-F5344CB8AC3E}">
        <p14:creationId xmlns:p14="http://schemas.microsoft.com/office/powerpoint/2010/main" val="37923329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8228</TotalTime>
  <Words>602</Words>
  <Application>Microsoft Office PowerPoint</Application>
  <PresentationFormat>A3 Paper (297x420 mm)</PresentationFormat>
  <Paragraphs>72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Wingdings</vt:lpstr>
      <vt:lpstr>Office Theme</vt:lpstr>
      <vt:lpstr>TAXTIME2020</vt:lpstr>
    </vt:vector>
  </TitlesOfParts>
  <Company>Australian Taxation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Mellifont, John</dc:creator>
  <cp:keywords>Prefill Stats; info-graphic;</cp:keywords>
  <cp:lastModifiedBy>Tyson Fawcett</cp:lastModifiedBy>
  <cp:revision>203</cp:revision>
  <cp:lastPrinted>2018-03-19T01:46:56Z</cp:lastPrinted>
  <dcterms:created xsi:type="dcterms:W3CDTF">2017-12-04T00:33:07Z</dcterms:created>
  <dcterms:modified xsi:type="dcterms:W3CDTF">2021-10-12T02:20:41Z</dcterms:modified>
  <cp:category>communications</cp:category>
</cp:coreProperties>
</file>