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88825" cy="6858000"/>
  <p:notesSz cx="6858000" cy="9144000"/>
  <p:embeddedFontLst>
    <p:embeddedFont>
      <p:font typeface="VIA Type Office" panose="02000503000000020004" pitchFamily="2" charset="0"/>
      <p:regular r:id="rId6"/>
      <p:bold r:id="rId7"/>
      <p:italic r:id="rId8"/>
    </p:embeddedFont>
    <p:embeddedFont>
      <p:font typeface="VIA Type Office Light" panose="02000503000000020004" pitchFamily="2" charset="0"/>
      <p:regular r:id="rId9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72CBBC33-45C1-43F2-B7A5-C0E91FB9A373}">
          <p14:sldIdLst>
            <p14:sldId id="256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368" userDrawn="1">
          <p15:clr>
            <a:srgbClr val="A4A3A4"/>
          </p15:clr>
        </p15:guide>
        <p15:guide id="3" orient="horz" pos="3965" userDrawn="1">
          <p15:clr>
            <a:srgbClr val="A4A3A4"/>
          </p15:clr>
        </p15:guide>
        <p15:guide id="4" orient="horz" pos="1207" userDrawn="1">
          <p15:clr>
            <a:srgbClr val="A4A3A4"/>
          </p15:clr>
        </p15:guide>
        <p15:guide id="5" orient="horz" pos="3680" userDrawn="1">
          <p15:clr>
            <a:srgbClr val="A4A3A4"/>
          </p15:clr>
        </p15:guide>
        <p15:guide id="6" pos="3930" userDrawn="1">
          <p15:clr>
            <a:srgbClr val="A4A3A4"/>
          </p15:clr>
        </p15:guide>
        <p15:guide id="7" pos="484" userDrawn="1">
          <p15:clr>
            <a:srgbClr val="A4A3A4"/>
          </p15:clr>
        </p15:guide>
        <p15:guide id="8" pos="2025" userDrawn="1">
          <p15:clr>
            <a:srgbClr val="A4A3A4"/>
          </p15:clr>
        </p15:guide>
        <p15:guide id="9" pos="2177" userDrawn="1">
          <p15:clr>
            <a:srgbClr val="A4A3A4"/>
          </p15:clr>
        </p15:guide>
        <p15:guide id="10" pos="3748" userDrawn="1">
          <p15:clr>
            <a:srgbClr val="A4A3A4"/>
          </p15:clr>
        </p15:guide>
        <p15:guide id="11" pos="5472" userDrawn="1">
          <p15:clr>
            <a:srgbClr val="A4A3A4"/>
          </p15:clr>
        </p15:guide>
        <p15:guide id="12" pos="5653" userDrawn="1">
          <p15:clr>
            <a:srgbClr val="A4A3A4"/>
          </p15:clr>
        </p15:guide>
        <p15:guide id="13" pos="71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5" autoAdjust="0"/>
  </p:normalViewPr>
  <p:slideViewPr>
    <p:cSldViewPr snapToObjects="1" showGuides="1">
      <p:cViewPr varScale="1">
        <p:scale>
          <a:sx n="69" d="100"/>
          <a:sy n="69" d="100"/>
        </p:scale>
        <p:origin x="1092" y="48"/>
      </p:cViewPr>
      <p:guideLst>
        <p:guide orient="horz" pos="1593"/>
        <p:guide orient="horz" pos="368"/>
        <p:guide orient="horz" pos="3965"/>
        <p:guide orient="horz" pos="1207"/>
        <p:guide orient="horz" pos="3680"/>
        <p:guide pos="3930"/>
        <p:guide pos="484"/>
        <p:guide pos="2025"/>
        <p:guide pos="2177"/>
        <p:guide pos="3748"/>
        <p:guide pos="5472"/>
        <p:guide pos="5653"/>
        <p:guide pos="719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IA Type Office" panose="020B060402020202020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IA Type Office" panose="020B0604020202020204" charset="0"/>
              </a:defRPr>
            </a:lvl1pPr>
          </a:lstStyle>
          <a:p>
            <a:fld id="{0956380D-191E-4967-9FAB-88D89A5831CE}" type="datetimeFigureOut">
              <a:rPr lang="da-DK" smtClean="0"/>
              <a:pPr/>
              <a:t>26-10-2021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IA Type Office" panose="020B060402020202020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IA Type Office" panose="020B0604020202020204" charset="0"/>
              </a:defRPr>
            </a:lvl1pPr>
          </a:lstStyle>
          <a:p>
            <a:fld id="{AC00183A-898A-47CA-ACA5-7AAC5C5D897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IA Type Office" panose="020B060402020202020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IA Type Office" panose="020B060402020202020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IA Type Office" panose="020B060402020202020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IA Type Office" panose="020B060402020202020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IA Type Office" panose="020B060402020202020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707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First of all, thank you for the opportunity to speak at this event,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very glad to be here. If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theres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any questions or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things that need to be clarified please 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Do not hesitate to use the chat.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If I can be of any </a:t>
            </a:r>
            <a:r>
              <a:rPr lang="en-US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asistence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after the presentation, do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contact 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VIA Type Office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Im</a:t>
            </a:r>
            <a:r>
              <a:rPr lang="da-DK" sz="1200" kern="120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gonna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give an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insigt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into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the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degree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of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digitaliztion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in Denmark, and give an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insigt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into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how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in- and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outbound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banktransactions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data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are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used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to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detect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fraud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. And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hopefully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i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will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proof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why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the bank data, is so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important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for </a:t>
            </a:r>
            <a:r>
              <a:rPr lang="da-DK" sz="1200" kern="1200" baseline="0" dirty="0" err="1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tax</a:t>
            </a:r>
            <a:r>
              <a:rPr lang="da-DK" sz="1200" kern="1200" baseline="0" dirty="0">
                <a:solidFill>
                  <a:schemeClr val="tx1"/>
                </a:solidFill>
                <a:effectLst/>
                <a:latin typeface="VIA Type Office" panose="020B0604020202020204" charset="0"/>
                <a:ea typeface="+mn-ea"/>
                <a:cs typeface="+mn-cs"/>
              </a:rPr>
              <a:t> purposes. </a:t>
            </a:r>
            <a:endParaRPr lang="da-DK" dirty="0">
              <a:effectLst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262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262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769749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52" y="1952837"/>
            <a:ext cx="7957203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3707298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C3EB-7369-4B36-88F3-153F140490E6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3106457" y="3168689"/>
            <a:ext cx="30006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618556" y="1916113"/>
            <a:ext cx="2457731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330525" y="584200"/>
            <a:ext cx="22247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3159361" y="5934670"/>
            <a:ext cx="30408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8151" y="584200"/>
            <a:ext cx="2446229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Gør tanke til handling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DA68-7DCB-4EB2-8084-C94BCDB1D4AD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is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D209-D6B5-44B6-8836-935F44834759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4B5E-F03C-4BAC-B4DF-2FFDA5E25774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48556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F7F1-BB57-4758-82FE-C697FC59666C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61500" y="5922000"/>
            <a:ext cx="2448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74518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88825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C6BDD3-FF4D-49C7-9C58-35359843F29E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7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24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billedets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billedet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6" name="Billede 7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28" name="Billede 7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1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61500" y="5922000"/>
            <a:ext cx="2448000" cy="374400"/>
          </a:xfrm>
          <a:blipFill>
            <a:blip r:embed="rId6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21063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V - Stort ikon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4150412" y="1581394"/>
            <a:ext cx="3888000" cy="394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Klik på ikonet for at tilføje et ikon</a:t>
            </a:r>
            <a:endParaRPr lang="en-GB" dirty="0"/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768150" y="579714"/>
            <a:ext cx="5182366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238309" y="579714"/>
            <a:ext cx="5182366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386D-51AE-4430-8E65-9E08B73A8C6D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37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3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9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40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45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46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47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48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49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1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2" name="Lige forbindelse 47"/>
            <p:cNvCxnSpPr>
              <a:endCxn id="41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4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33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ikon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ikon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ikonets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ikonet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ikonets hjørner</a:t>
              </a:r>
            </a:p>
          </p:txBody>
        </p:sp>
        <p:pic>
          <p:nvPicPr>
            <p:cNvPr id="36" name="Billede 7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2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53" name="Billede 7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4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31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761501" y="5922000"/>
            <a:ext cx="2448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73545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7208" y="1916113"/>
            <a:ext cx="10654409" cy="39227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baseline="0"/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500" baseline="0">
                <a:latin typeface="VIA Type Office Light" panose="02000503000000020004" pitchFamily="2" charset="0"/>
              </a:defRPr>
            </a:lvl2pPr>
            <a:lvl3pPr marL="90000" indent="-450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500" spc="-90" baseline="0"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>
                <a:latin typeface="VIA Type Office Light" panose="02000503000000020004" pitchFamily="2" charset="0"/>
              </a:defRPr>
            </a:lvl5pPr>
            <a:lvl6pPr marL="450000" indent="-450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aseline="0"/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/>
            </a:lvl7pPr>
            <a:lvl8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 baseline="0">
                <a:latin typeface="VIA Type Office Light" panose="02000503000000020004" pitchFamily="2" charset="0"/>
              </a:defRPr>
            </a:lvl8pPr>
            <a:lvl9pPr marL="450000" indent="-450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50" baseline="0"/>
            </a:lvl9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Andet niveau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Tredje niveau Light</a:t>
            </a:r>
          </a:p>
          <a:p>
            <a:pPr lvl="3"/>
            <a:r>
              <a:rPr lang="da-DK" dirty="0"/>
              <a:t>Fjerde niveau H5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Femte niveau H5 Light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 H6 </a:t>
            </a:r>
            <a:r>
              <a:rPr lang="da-DK" dirty="0" err="1"/>
              <a:t>Regular</a:t>
            </a:r>
            <a:endParaRPr lang="da-DK" dirty="0"/>
          </a:p>
          <a:p>
            <a:pPr lvl="7"/>
            <a:r>
              <a:rPr lang="da-DK" dirty="0"/>
              <a:t>Ottende niveau H6 Light</a:t>
            </a:r>
          </a:p>
          <a:p>
            <a:pPr lvl="8"/>
            <a:r>
              <a:rPr lang="da-DK" dirty="0"/>
              <a:t>Niende niveau H6 </a:t>
            </a:r>
            <a:r>
              <a:rPr lang="da-DK" dirty="0" err="1"/>
              <a:t>bullet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6216-5406-4D9C-A65B-E57228DF31C0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7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8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49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50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51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52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53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9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30" name="Lige forbindelse 47"/>
            <p:cNvCxnSpPr>
              <a:endCxn id="29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AutoShape 4"/>
          <p:cNvSpPr>
            <a:spLocks/>
          </p:cNvSpPr>
          <p:nvPr userDrawn="1"/>
        </p:nvSpPr>
        <p:spPr bwMode="gray">
          <a:xfrm>
            <a:off x="-2196752" y="-11761"/>
            <a:ext cx="211737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1. eller 2. linje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linjen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Light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25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3. Niveau = Bullet 25 pkt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5.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6. Niveau = Bullet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7.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8.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9. Niveau = Bullet 10,5 pkt 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57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63679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60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62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 - punkter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212D-A239-44D3-B25B-09851D6177DA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9" name="TextBox 3"/>
          <p:cNvSpPr txBox="1"/>
          <p:nvPr userDrawn="1"/>
        </p:nvSpPr>
        <p:spPr>
          <a:xfrm>
            <a:off x="-2546548" y="6631"/>
            <a:ext cx="2385723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21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2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30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31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43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3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4" name="Lige forbindelse 47"/>
            <p:cNvCxnSpPr>
              <a:endCxn id="23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8150" y="1916113"/>
            <a:ext cx="10652400" cy="3925887"/>
          </a:xfrm>
        </p:spPr>
        <p:txBody>
          <a:bodyPr/>
          <a:lstStyle>
            <a:lvl2pPr>
              <a:defRPr baseline="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5661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I - lille overskrift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9984" y="584200"/>
            <a:ext cx="5190533" cy="756569"/>
          </a:xfrm>
        </p:spPr>
        <p:txBody>
          <a:bodyPr tIns="0"/>
          <a:lstStyle>
            <a:lvl1pPr>
              <a:lnSpc>
                <a:spcPct val="80000"/>
              </a:lnSpc>
              <a:defRPr sz="2500" spc="-100" baseline="0">
                <a:latin typeface="+mj-lt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238309" y="579714"/>
            <a:ext cx="5182366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767208" y="1916113"/>
            <a:ext cx="10654409" cy="39227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/>
            </a:lvl1pPr>
            <a:lvl2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aseline="0"/>
            </a:lvl2pPr>
            <a:lvl3pPr marL="0" indent="0">
              <a:spcBef>
                <a:spcPts val="0"/>
              </a:spcBef>
              <a:buFont typeface="Arial" panose="020B0604020202020204" pitchFamily="34" charset="0"/>
              <a:buChar char="​"/>
              <a:defRPr spc="-90" baseline="0">
                <a:latin typeface="VIA Type Office Light" panose="02000503000000020004" pitchFamily="2" charset="0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/>
            </a:lvl4pPr>
            <a:lvl5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>
                <a:latin typeface="VIA Type Office Light" panose="02000503000000020004" pitchFamily="2" charset="0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H6 Light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DE70-6C5B-4B49-87BE-D18D09EDF05F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7" name="TextBox 3"/>
          <p:cNvSpPr txBox="1"/>
          <p:nvPr userDrawn="1"/>
        </p:nvSpPr>
        <p:spPr>
          <a:xfrm>
            <a:off x="-2389014" y="6631"/>
            <a:ext cx="222818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31" name="AutoShape 4"/>
          <p:cNvSpPr>
            <a:spLocks/>
          </p:cNvSpPr>
          <p:nvPr userDrawn="1"/>
        </p:nvSpPr>
        <p:spPr bwMode="gray">
          <a:xfrm>
            <a:off x="-2389015" y="584200"/>
            <a:ext cx="2283209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pSp>
        <p:nvGrpSpPr>
          <p:cNvPr id="38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39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4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45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46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47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48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0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1" name="Lige forbindelse 47"/>
            <p:cNvCxnSpPr>
              <a:endCxn id="40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3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53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55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6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16234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8151" y="1914575"/>
            <a:ext cx="5182367" cy="6143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151" y="2528887"/>
            <a:ext cx="5182367" cy="331311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8309" y="1914576"/>
            <a:ext cx="5183310" cy="614311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8309" y="2528888"/>
            <a:ext cx="5183308" cy="33131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Rediger teksttypografien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7380-AEA6-412C-8AB6-C0908DD4CFAE}" type="datetime2">
              <a:rPr lang="da-DK" smtClean="0"/>
              <a:t>26. oktober 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483-E4DF-4F58-9D02-BF1D09F1FA18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487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 (U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769749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52" y="1952837"/>
            <a:ext cx="7957203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3707298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3B52-6884-42B6-9C4B-09FDD70348FD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3106457" y="3168689"/>
            <a:ext cx="30006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524" y="1916113"/>
            <a:ext cx="216969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042493" y="584200"/>
            <a:ext cx="19366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3159361" y="5934670"/>
            <a:ext cx="304085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8151" y="584200"/>
            <a:ext cx="2446229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Bring ideas to life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69297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lyst billede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6219540" y="-6350"/>
            <a:ext cx="5969285" cy="686435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19E2-62A3-469C-AE4A-1B34FBCE5382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697159" y="584199"/>
            <a:ext cx="525494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69739" y="2392329"/>
            <a:ext cx="5184000" cy="344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lang="en-US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da-DK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  <a:lvl6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>
                <a:latin typeface="VIA Type Office Light" panose="020B0604020202020204" charset="0"/>
              </a:defRPr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>
                <a:latin typeface="VIA Type Office Light" panose="020B0604020202020204" charset="0"/>
              </a:defRPr>
            </a:lvl7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en-US" dirty="0"/>
              <a:t>H5 Regular</a:t>
            </a:r>
          </a:p>
          <a:p>
            <a:pPr lvl="2"/>
            <a:r>
              <a:rPr lang="en-US" dirty="0"/>
              <a:t>H5 Light</a:t>
            </a:r>
          </a:p>
          <a:p>
            <a:pPr lvl="3"/>
            <a:r>
              <a:rPr lang="en-US" dirty="0"/>
              <a:t>H6 Regular</a:t>
            </a:r>
          </a:p>
          <a:p>
            <a:pPr lvl="4"/>
            <a:r>
              <a:rPr lang="en-US" dirty="0"/>
              <a:t>H6 Light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  <a:endParaRPr lang="da-DK" dirty="0"/>
          </a:p>
        </p:txBody>
      </p:sp>
      <p:grpSp>
        <p:nvGrpSpPr>
          <p:cNvPr id="43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44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49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50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51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52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53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5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6" name="Lige forbindelse 47"/>
            <p:cNvCxnSpPr>
              <a:endCxn id="45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8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pe 55"/>
          <p:cNvGrpSpPr/>
          <p:nvPr userDrawn="1"/>
        </p:nvGrpSpPr>
        <p:grpSpPr>
          <a:xfrm>
            <a:off x="-552513" y="3173139"/>
            <a:ext cx="457200" cy="464820"/>
            <a:chOff x="-552513" y="3200301"/>
            <a:chExt cx="457200" cy="464820"/>
          </a:xfrm>
        </p:grpSpPr>
        <p:pic>
          <p:nvPicPr>
            <p:cNvPr id="57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8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59" name="Picture 3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61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62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6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64" name="Picture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68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billedets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billedet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69" name="Billede 7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0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71" name="Billede 79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3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9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11363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88825" cy="685800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VIA Type Office" panose="02000503000000020004" pitchFamily="2" charset="0"/>
              <a:buNone/>
              <a:tabLst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5BAC-365A-4F1E-8B21-1899CA2B8BE6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grpSp>
        <p:nvGrpSpPr>
          <p:cNvPr id="13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billedets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billedet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1" name="Billede 7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23" name="Billede 7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15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982578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Mørkt billede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6219540" y="-6350"/>
            <a:ext cx="5969285" cy="6864350"/>
          </a:xfrm>
          <a:solidFill>
            <a:schemeClr val="tx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983" y="5920436"/>
            <a:ext cx="2447634" cy="374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58CB4F-5FAD-40BD-A7CA-116577F4E349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973984" y="5925421"/>
            <a:ext cx="2447634" cy="37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697159" y="584199"/>
            <a:ext cx="525494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69739" y="2392329"/>
            <a:ext cx="5184000" cy="34488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lang="en-US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da-DK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  <a:lvl6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>
                <a:latin typeface="VIA Type Office Light" panose="020B0604020202020204" charset="0"/>
              </a:defRPr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050">
                <a:latin typeface="VIA Type Office Light" panose="020B0604020202020204" charset="0"/>
              </a:defRPr>
            </a:lvl7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en-US" dirty="0"/>
              <a:t>H5 Regular</a:t>
            </a:r>
          </a:p>
          <a:p>
            <a:pPr lvl="2"/>
            <a:r>
              <a:rPr lang="en-US" dirty="0"/>
              <a:t>H5 Light</a:t>
            </a:r>
          </a:p>
          <a:p>
            <a:pPr lvl="3"/>
            <a:r>
              <a:rPr lang="en-US" dirty="0"/>
              <a:t>H6 Regular</a:t>
            </a:r>
          </a:p>
          <a:p>
            <a:pPr lvl="4"/>
            <a:r>
              <a:rPr lang="en-US" dirty="0"/>
              <a:t>H6 Light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  <a:endParaRPr lang="da-DK" dirty="0"/>
          </a:p>
        </p:txBody>
      </p:sp>
      <p:grpSp>
        <p:nvGrpSpPr>
          <p:cNvPr id="45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46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51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52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53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54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55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7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8" name="Lige forbindelse 47"/>
            <p:cNvCxnSpPr>
              <a:endCxn id="47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pe 57"/>
          <p:cNvGrpSpPr/>
          <p:nvPr userDrawn="1"/>
        </p:nvGrpSpPr>
        <p:grpSpPr>
          <a:xfrm>
            <a:off x="-552513" y="3173139"/>
            <a:ext cx="457200" cy="464820"/>
            <a:chOff x="-552513" y="3200301"/>
            <a:chExt cx="457200" cy="464820"/>
          </a:xfrm>
        </p:grpSpPr>
        <p:pic>
          <p:nvPicPr>
            <p:cNvPr id="59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61" name="Picture 3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2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63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64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65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66" name="Picture 3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68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billedets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billedet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69" name="Billede 7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0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71" name="Billede 79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38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761501" y="5922000"/>
            <a:ext cx="2448000" cy="374400"/>
          </a:xfrm>
          <a:blipFill>
            <a:blip r:embed="rId10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09503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I - tekst/citat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964-8580-463B-8812-369EC93DB33E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12333481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769739" y="584200"/>
            <a:ext cx="5184000" cy="5259600"/>
          </a:xfrm>
        </p:spPr>
        <p:txBody>
          <a:bodyPr tIns="36000"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18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da-DK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en-US" dirty="0"/>
              <a:t>H5 Regular</a:t>
            </a:r>
          </a:p>
          <a:p>
            <a:pPr lvl="2"/>
            <a:r>
              <a:rPr lang="en-US" dirty="0"/>
              <a:t>H5 Light</a:t>
            </a:r>
          </a:p>
          <a:p>
            <a:pPr lvl="3"/>
            <a:r>
              <a:rPr lang="en-US" dirty="0"/>
              <a:t>H6 Regular</a:t>
            </a:r>
          </a:p>
          <a:p>
            <a:pPr lvl="4"/>
            <a:r>
              <a:rPr lang="en-US" dirty="0"/>
              <a:t>H6 Light</a:t>
            </a:r>
            <a:endParaRPr lang="da-DK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6173617" y="584199"/>
            <a:ext cx="5248001" cy="36728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flere linjer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12333481" y="1232757"/>
            <a:ext cx="2033304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4"/>
          <p:cNvSpPr>
            <a:spLocks/>
          </p:cNvSpPr>
          <p:nvPr userDrawn="1"/>
        </p:nvSpPr>
        <p:spPr bwMode="gray">
          <a:xfrm>
            <a:off x="-2261221" y="584200"/>
            <a:ext cx="215541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18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2" name="TextBox 3"/>
          <p:cNvSpPr txBox="1"/>
          <p:nvPr userDrawn="1"/>
        </p:nvSpPr>
        <p:spPr>
          <a:xfrm>
            <a:off x="-2333995" y="2528888"/>
            <a:ext cx="222818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44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45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50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51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52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53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54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6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7" name="Lige forbindelse 47"/>
            <p:cNvCxnSpPr>
              <a:endCxn id="46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9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e 56"/>
          <p:cNvGrpSpPr/>
          <p:nvPr userDrawn="1"/>
        </p:nvGrpSpPr>
        <p:grpSpPr>
          <a:xfrm>
            <a:off x="-586347" y="1524020"/>
            <a:ext cx="457200" cy="464820"/>
            <a:chOff x="-552513" y="3200301"/>
            <a:chExt cx="457200" cy="464820"/>
          </a:xfrm>
        </p:grpSpPr>
        <p:pic>
          <p:nvPicPr>
            <p:cNvPr id="58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60" name="Picture 3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62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3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009181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8868-B60E-42EA-99EA-58B825BE0B1C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Box 3"/>
          <p:cNvSpPr txBox="1"/>
          <p:nvPr userDrawn="1"/>
        </p:nvSpPr>
        <p:spPr>
          <a:xfrm>
            <a:off x="-2389014" y="6631"/>
            <a:ext cx="222818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19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0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5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6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27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28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29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1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2" name="Lige forbindelse 47"/>
            <p:cNvCxnSpPr>
              <a:endCxn id="21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 - stor overskrift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6210" y="584200"/>
            <a:ext cx="8000445" cy="3863864"/>
          </a:xfrm>
        </p:spPr>
        <p:txBody>
          <a:bodyPr tIns="90000" anchor="t" anchorCtr="0"/>
          <a:lstStyle>
            <a:lvl1pPr>
              <a:defRPr sz="720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070E-790A-46FD-9D48-D45EBF8F5352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600706" y="584200"/>
            <a:ext cx="24949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ord i overskrift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2160354" y="1304766"/>
            <a:ext cx="2033304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/>
          <p:nvPr userDrawn="1"/>
        </p:nvSpPr>
        <p:spPr>
          <a:xfrm>
            <a:off x="-3106458" y="1916113"/>
            <a:ext cx="2945633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39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40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45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46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47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48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49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41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42" name="Lige forbindelse 47"/>
            <p:cNvCxnSpPr>
              <a:endCxn id="41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44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5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02746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- medium overskrift"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022A-8D58-4EB5-933D-B3624268A1B8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9" name="AutoShape 4"/>
          <p:cNvSpPr>
            <a:spLocks/>
          </p:cNvSpPr>
          <p:nvPr userDrawn="1"/>
        </p:nvSpPr>
        <p:spPr bwMode="gray">
          <a:xfrm>
            <a:off x="-2114501" y="584200"/>
            <a:ext cx="200869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30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33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38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39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40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41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42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34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35" name="Lige forbindelse 47"/>
            <p:cNvCxnSpPr>
              <a:endCxn id="34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5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2243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lys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1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88825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 spc="0" baseline="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41E8-EC1E-4E8C-92ED-17C3FFF31150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8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e 75"/>
          <p:cNvGrpSpPr>
            <a:grpSpLocks/>
          </p:cNvGrpSpPr>
          <p:nvPr userDrawn="1"/>
        </p:nvGrpSpPr>
        <p:grpSpPr bwMode="auto">
          <a:xfrm>
            <a:off x="12349650" y="1546869"/>
            <a:ext cx="2035175" cy="3053620"/>
            <a:chOff x="5186790" y="1517655"/>
            <a:chExt cx="2034660" cy="3052739"/>
          </a:xfrm>
        </p:grpSpPr>
        <p:sp>
          <p:nvSpPr>
            <p:cNvPr id="31" name="TextBox 12"/>
            <p:cNvSpPr txBox="1">
              <a:spLocks noChangeArrowheads="1"/>
            </p:cNvSpPr>
            <p:nvPr/>
          </p:nvSpPr>
          <p:spPr bwMode="auto">
            <a:xfrm>
              <a:off x="5189964" y="1517655"/>
              <a:ext cx="2031486" cy="2743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Indsæt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 Klik på det lille billede-indsættelsesikon i midten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af pladsholderen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2. 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</a:rPr>
                <a:t>Indsæt det ønskede billede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1000" noProof="1">
                <a:solidFill>
                  <a:schemeClr val="tx1"/>
                </a:solidFill>
                <a:latin typeface="+mn-lt"/>
              </a:endParaRPr>
            </a:p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4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sz="1000" b="1" dirty="0">
                  <a:latin typeface="+mn-lt"/>
                </a:rPr>
                <a:t>Ændre billedets størrelse/fokus</a:t>
              </a:r>
            </a:p>
            <a:p>
              <a:pPr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</a:rPr>
                <a:t>1. </a:t>
              </a:r>
              <a:r>
                <a:rPr lang="da-DK" sz="1000" dirty="0">
                  <a:latin typeface="+mn-lt"/>
                </a:rPr>
                <a:t>Marker billedet og vælg funktionen </a:t>
              </a:r>
              <a:r>
                <a:rPr lang="da-DK" sz="1000" b="1" dirty="0">
                  <a:latin typeface="+mn-lt"/>
                </a:rPr>
                <a:t>Beskær</a:t>
              </a:r>
              <a:r>
                <a:rPr lang="da-DK" sz="1000" dirty="0">
                  <a:latin typeface="+mn-lt"/>
                </a:rPr>
                <a:t> og herefter </a:t>
              </a:r>
              <a:r>
                <a:rPr lang="da-DK" sz="1000" b="1" dirty="0">
                  <a:latin typeface="+mn-lt"/>
                </a:rPr>
                <a:t>Fyld. </a:t>
              </a:r>
              <a:r>
                <a:rPr lang="da-DK" sz="1000" dirty="0">
                  <a:latin typeface="+mn-lt"/>
                </a:rPr>
                <a:t>Træk i billedet, så du får det ønskede udsnit ind i billedrammen</a:t>
              </a: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/>
                </a:solidFill>
                <a:latin typeface="+mn-lt"/>
                <a:cs typeface="Arial" pitchFamily="34" charset="0"/>
              </a:endParaRPr>
            </a:p>
            <a:p>
              <a:pPr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2. 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Ønsker du at skalere billedet, så hold </a:t>
              </a:r>
              <a:r>
                <a:rPr lang="da-DK" altLang="da-DK" sz="1000" b="1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/>
                  </a:solidFill>
                  <a:latin typeface="+mn-lt"/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32" name="Billede 7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527" y="3342109"/>
              <a:ext cx="373412" cy="32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" name="Gruppe 78"/>
            <p:cNvGrpSpPr>
              <a:grpSpLocks/>
            </p:cNvGrpSpPr>
            <p:nvPr/>
          </p:nvGrpSpPr>
          <p:grpSpPr bwMode="auto">
            <a:xfrm>
              <a:off x="5186790" y="4191100"/>
              <a:ext cx="330061" cy="379294"/>
              <a:chOff x="1018031" y="6329953"/>
              <a:chExt cx="373412" cy="429112"/>
            </a:xfrm>
          </p:grpSpPr>
          <p:pic>
            <p:nvPicPr>
              <p:cNvPr id="34" name="Billede 7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8031" y="6332311"/>
                <a:ext cx="373412" cy="4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Rounded Rectangle 25"/>
              <p:cNvSpPr/>
              <p:nvPr/>
            </p:nvSpPr>
            <p:spPr bwMode="auto">
              <a:xfrm>
                <a:off x="1023417" y="6329953"/>
                <a:ext cx="210080" cy="1723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da-DK" sz="2000" noProof="1"/>
              </a:p>
            </p:txBody>
          </p:sp>
        </p:grpSp>
      </p:grp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5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1972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F7B1-E3AF-4D78-BD72-70C98E13A864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3570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0" y="584200"/>
            <a:ext cx="7957245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1F402-5048-41BF-9749-3BF71CDB1482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7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2851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CBD8-6BD6-4CD0-A34F-9628E32F31A1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9411" y="584200"/>
            <a:ext cx="7957246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7801" y="1835441"/>
            <a:ext cx="7918855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4C53-49E1-45B1-97B4-5A44CECA6D80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928239" y="584200"/>
            <a:ext cx="28224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6" name="TextBox 3"/>
          <p:cNvSpPr txBox="1"/>
          <p:nvPr userDrawn="1"/>
        </p:nvSpPr>
        <p:spPr>
          <a:xfrm>
            <a:off x="-2474540" y="1916113"/>
            <a:ext cx="2313715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56612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761501" y="5922000"/>
            <a:ext cx="2448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73983" y="5920436"/>
            <a:ext cx="2447634" cy="374400"/>
          </a:xfrm>
          <a:prstGeom prst="rect">
            <a:avLst/>
          </a:prstGeom>
          <a:blipFill>
            <a:blip r:embed="rId26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2ADC65D8-B92E-47FA-B276-FCCB39F8205B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3984" y="5925421"/>
            <a:ext cx="2447634" cy="374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7160" y="584200"/>
            <a:ext cx="10723516" cy="1194905"/>
          </a:xfrm>
          <a:prstGeom prst="rect">
            <a:avLst/>
          </a:prstGeom>
        </p:spPr>
        <p:txBody>
          <a:bodyPr vert="horz" lIns="0" tIns="10800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08" y="1914397"/>
            <a:ext cx="10654409" cy="3924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2172" y="5920437"/>
            <a:ext cx="2448345" cy="374001"/>
          </a:xfrm>
          <a:prstGeom prst="rect">
            <a:avLst/>
          </a:prstGeom>
          <a:blipFill>
            <a:blip r:embed="rId26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2" r:id="rId3"/>
    <p:sldLayoutId id="2147483661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3" r:id="rId13"/>
    <p:sldLayoutId id="2147483664" r:id="rId14"/>
    <p:sldLayoutId id="2147483666" r:id="rId15"/>
    <p:sldLayoutId id="2147483650" r:id="rId16"/>
    <p:sldLayoutId id="2147483674" r:id="rId17"/>
    <p:sldLayoutId id="2147483679" r:id="rId18"/>
    <p:sldLayoutId id="2147483682" r:id="rId19"/>
    <p:sldLayoutId id="2147483676" r:id="rId20"/>
    <p:sldLayoutId id="2147483683" r:id="rId21"/>
    <p:sldLayoutId id="2147483684" r:id="rId22"/>
    <p:sldLayoutId id="2147483678" r:id="rId23"/>
    <p:sldLayoutId id="2147483655" r:id="rId24"/>
  </p:sldLayoutIdLst>
  <p:hf hdr="0"/>
  <p:txStyles>
    <p:titleStyle>
      <a:lvl1pPr algn="l" defTabSz="914400" rtl="0" eaLnBrk="1" latinLnBrk="0" hangingPunct="1">
        <a:lnSpc>
          <a:spcPct val="73000"/>
        </a:lnSpc>
        <a:spcBef>
          <a:spcPct val="0"/>
        </a:spcBef>
        <a:buNone/>
        <a:defRPr sz="4800" kern="1200" spc="-250" baseline="0">
          <a:solidFill>
            <a:schemeClr val="tx1"/>
          </a:solidFill>
          <a:latin typeface="VIA Type Office Light" panose="02000503000000020004" pitchFamily="2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100000"/>
        </a:lnSpc>
        <a:spcBef>
          <a:spcPct val="20000"/>
        </a:spcBef>
        <a:buFont typeface="VIA Type Office" panose="02000503000000020004" pitchFamily="2" charset="0"/>
        <a:buChar char="–"/>
        <a:defRPr sz="25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918000" indent="-450000" algn="l" defTabSz="914400" rtl="0" eaLnBrk="1" latinLnBrk="0" hangingPunct="1">
        <a:spcBef>
          <a:spcPts val="600"/>
        </a:spcBef>
        <a:buFont typeface="VIA Type Office" panose="02000503000000020004" pitchFamily="2" charset="0"/>
        <a:buChar char="–"/>
        <a:defRPr sz="1800" kern="1200" spc="-90" baseline="0">
          <a:solidFill>
            <a:schemeClr val="tx1"/>
          </a:solidFill>
          <a:latin typeface="+mn-lt"/>
          <a:ea typeface="+mn-ea"/>
          <a:cs typeface="+mn-cs"/>
        </a:defRPr>
      </a:lvl2pPr>
      <a:lvl3pPr marL="1378800" indent="-450000" algn="l" defTabSz="914400" rtl="0" eaLnBrk="1" latinLnBrk="0" hangingPunct="1">
        <a:lnSpc>
          <a:spcPct val="89000"/>
        </a:lnSpc>
        <a:spcBef>
          <a:spcPts val="600"/>
        </a:spcBef>
        <a:buFont typeface="VIA Type Office" panose="02000503000000020004" pitchFamily="2" charset="0"/>
        <a:buChar char="–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U:\VIA University College\Jobs\4665_Skabelonprojekt med vaerktoejer ifm_ ny visuel identitet\Received\Work\Boomeranger.emf"/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" b="85"/>
          <a:stretch>
            <a:fillRect/>
          </a:stretch>
        </p:blipFill>
        <p:spPr/>
      </p:pic>
      <p:sp>
        <p:nvSpPr>
          <p:cNvPr id="30" name="Titel 2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Third Party Data	</a:t>
            </a:r>
          </a:p>
        </p:txBody>
      </p:sp>
      <p:sp>
        <p:nvSpPr>
          <p:cNvPr id="31" name="Undertitel 30"/>
          <p:cNvSpPr>
            <a:spLocks noGrp="1"/>
          </p:cNvSpPr>
          <p:nvPr>
            <p:ph type="subTitle" idx="1"/>
          </p:nvPr>
        </p:nvSpPr>
        <p:spPr>
          <a:xfrm>
            <a:off x="767801" y="3707298"/>
            <a:ext cx="8638979" cy="1125858"/>
          </a:xfrm>
        </p:spPr>
        <p:txBody>
          <a:bodyPr/>
          <a:lstStyle/>
          <a:p>
            <a:r>
              <a:rPr lang="da-DK" dirty="0"/>
              <a:t>Masterclass – </a:t>
            </a:r>
            <a:r>
              <a:rPr lang="da-DK" dirty="0" err="1"/>
              <a:t>Executive</a:t>
            </a:r>
            <a:r>
              <a:rPr lang="da-DK" dirty="0"/>
              <a:t> Program </a:t>
            </a:r>
            <a:r>
              <a:rPr lang="da-DK" dirty="0" err="1"/>
              <a:t>Tax</a:t>
            </a:r>
            <a:r>
              <a:rPr lang="da-DK" dirty="0"/>
              <a:t> and Digital Transformation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20E7-208C-4BAC-8361-9335B799A673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391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Morten Bøhm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D37E-E84E-4B9A-A7EB-75B3F0C80646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4294967295"/>
          </p:nvPr>
        </p:nvSpPr>
        <p:spPr>
          <a:xfrm>
            <a:off x="698750" y="1556793"/>
            <a:ext cx="6118349" cy="4668086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Master in science in business law and business administration </a:t>
            </a:r>
            <a:endParaRPr lang="da-DK" sz="2900" dirty="0"/>
          </a:p>
          <a:p>
            <a:r>
              <a:rPr lang="en-US" sz="2900" dirty="0"/>
              <a:t>Master in Public Governance</a:t>
            </a:r>
            <a:endParaRPr lang="da-DK" sz="2900" dirty="0"/>
          </a:p>
          <a:p>
            <a:r>
              <a:rPr lang="en-US" sz="2900" dirty="0"/>
              <a:t>Current position: Program Director for the Tax Programs at VIA University College </a:t>
            </a:r>
            <a:endParaRPr lang="da-DK" sz="2900" dirty="0"/>
          </a:p>
          <a:p>
            <a:endParaRPr lang="en-US" sz="2900" dirty="0"/>
          </a:p>
          <a:p>
            <a:r>
              <a:rPr lang="en-US" sz="2900" dirty="0"/>
              <a:t>Formerly worked at the Danish Tax Administration for 21 years </a:t>
            </a:r>
            <a:endParaRPr lang="da-DK" sz="2900" dirty="0"/>
          </a:p>
          <a:p>
            <a:r>
              <a:rPr lang="en-US" sz="2900" dirty="0"/>
              <a:t>Held positions Head of the Danish International Tax Evasion Projects</a:t>
            </a:r>
          </a:p>
          <a:p>
            <a:r>
              <a:rPr lang="en-US" sz="2900" dirty="0"/>
              <a:t>Deputy Director with the Danish Tax Administration</a:t>
            </a:r>
          </a:p>
          <a:p>
            <a:r>
              <a:rPr lang="en-US" sz="2900" dirty="0"/>
              <a:t>Head of the Nordic cooperation on International Tax evasion </a:t>
            </a:r>
          </a:p>
          <a:p>
            <a:r>
              <a:rPr lang="en-US" sz="2900" dirty="0"/>
              <a:t>Member of the TFTC and the </a:t>
            </a:r>
            <a:r>
              <a:rPr lang="en-US" sz="2900" dirty="0" err="1"/>
              <a:t>Jitsic</a:t>
            </a:r>
            <a:r>
              <a:rPr lang="en-US" sz="2900" dirty="0"/>
              <a:t> project group at OECD. </a:t>
            </a:r>
            <a:endParaRPr lang="da-DK" sz="2900" dirty="0"/>
          </a:p>
          <a:p>
            <a:endParaRPr lang="da-DK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761500" y="5922000"/>
            <a:ext cx="2448000" cy="374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484" y="0"/>
            <a:ext cx="529258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1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 - cases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D37E-E84E-4B9A-A7EB-75B3F0C80646}" type="datetime2">
              <a:rPr lang="da-DK" smtClean="0"/>
              <a:t>26. oktober 2021</a:t>
            </a:fld>
            <a:endParaRPr lang="da-DK" dirty="0"/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4294967295"/>
          </p:nvPr>
        </p:nvSpPr>
        <p:spPr>
          <a:xfrm>
            <a:off x="768151" y="1556792"/>
            <a:ext cx="10652524" cy="4285209"/>
          </a:xfrm>
        </p:spPr>
        <p:txBody>
          <a:bodyPr/>
          <a:lstStyle/>
          <a:p>
            <a:r>
              <a:rPr lang="da-DK" dirty="0" err="1"/>
              <a:t>Annual</a:t>
            </a:r>
            <a:r>
              <a:rPr lang="da-DK" dirty="0"/>
              <a:t> </a:t>
            </a:r>
            <a:r>
              <a:rPr lang="da-DK" dirty="0" err="1"/>
              <a:t>Tax</a:t>
            </a:r>
            <a:r>
              <a:rPr lang="da-DK" dirty="0"/>
              <a:t> Return</a:t>
            </a:r>
          </a:p>
          <a:p>
            <a:r>
              <a:rPr lang="da-DK" dirty="0" err="1"/>
              <a:t>Tax</a:t>
            </a:r>
            <a:r>
              <a:rPr lang="da-DK" dirty="0"/>
              <a:t> Evasion Projects – Money Transfer </a:t>
            </a:r>
          </a:p>
          <a:p>
            <a:r>
              <a:rPr lang="da-DK" dirty="0"/>
              <a:t>Automatic Exchange of Information</a:t>
            </a:r>
          </a:p>
          <a:p>
            <a:pPr lvl="1"/>
            <a:r>
              <a:rPr lang="da-DK" dirty="0"/>
              <a:t>CRS, FATCA, DAC etc. </a:t>
            </a:r>
          </a:p>
          <a:p>
            <a:r>
              <a:rPr lang="da-DK" dirty="0" err="1"/>
              <a:t>Leaks</a:t>
            </a:r>
            <a:r>
              <a:rPr lang="da-DK" dirty="0"/>
              <a:t> </a:t>
            </a:r>
          </a:p>
          <a:p>
            <a:r>
              <a:rPr lang="da-DK" dirty="0" err="1"/>
              <a:t>Fake</a:t>
            </a:r>
            <a:r>
              <a:rPr lang="da-DK" dirty="0"/>
              <a:t> </a:t>
            </a:r>
            <a:r>
              <a:rPr lang="da-DK" dirty="0" err="1"/>
              <a:t>leaks</a:t>
            </a:r>
            <a:r>
              <a:rPr lang="da-DK" dirty="0"/>
              <a:t> </a:t>
            </a:r>
          </a:p>
          <a:p>
            <a:r>
              <a:rPr lang="da-DK" dirty="0" err="1"/>
              <a:t>Scrapes</a:t>
            </a:r>
            <a:r>
              <a:rPr lang="da-DK" dirty="0"/>
              <a:t> from Internet </a:t>
            </a:r>
          </a:p>
          <a:p>
            <a:endParaRPr lang="da-DK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761500" y="5922000"/>
            <a:ext cx="2448000" cy="374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19379001"/>
      </p:ext>
    </p:extLst>
  </p:cSld>
  <p:clrMapOvr>
    <a:masterClrMapping/>
  </p:clrMapOvr>
</p:sld>
</file>

<file path=ppt/theme/theme1.xml><?xml version="1.0" encoding="utf-8"?>
<a:theme xmlns:a="http://schemas.openxmlformats.org/drawingml/2006/main" name="VIA University College PowerPoint template">
  <a:themeElements>
    <a:clrScheme name="VIA University College">
      <a:dk1>
        <a:srgbClr val="414141"/>
      </a:dk1>
      <a:lt1>
        <a:sysClr val="window" lastClr="FFFFFF"/>
      </a:lt1>
      <a:dk2>
        <a:srgbClr val="8CC35A"/>
      </a:dk2>
      <a:lt2>
        <a:srgbClr val="AFAFAF"/>
      </a:lt2>
      <a:accent1>
        <a:srgbClr val="FFBE50"/>
      </a:accent1>
      <a:accent2>
        <a:srgbClr val="FF9164"/>
      </a:accent2>
      <a:accent3>
        <a:srgbClr val="FF7369"/>
      </a:accent3>
      <a:accent4>
        <a:srgbClr val="A0A0DC"/>
      </a:accent4>
      <a:accent5>
        <a:srgbClr val="78B4DC"/>
      </a:accent5>
      <a:accent6>
        <a:srgbClr val="32C8AA"/>
      </a:accent6>
      <a:hlink>
        <a:srgbClr val="0000FF"/>
      </a:hlink>
      <a:folHlink>
        <a:srgbClr val="800080"/>
      </a:folHlink>
    </a:clrScheme>
    <a:fontScheme name="VIA University College">
      <a:majorFont>
        <a:latin typeface="VIA Type Office"/>
        <a:ea typeface=""/>
        <a:cs typeface=""/>
      </a:majorFont>
      <a:minorFont>
        <a:latin typeface="VIA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 indent="0" algn="l" defTabSz="914400" rtl="0" eaLnBrk="1" latinLnBrk="0" hangingPunct="1">
          <a:lnSpc>
            <a:spcPct val="100000"/>
          </a:lnSpc>
          <a:spcBef>
            <a:spcPts val="600"/>
          </a:spcBef>
          <a:buFont typeface="VIA Type Office" panose="02000503000000020004" pitchFamily="2" charset="0"/>
          <a:buNone/>
          <a:defRPr sz="1600" kern="1200" spc="-100" baseline="0" noProof="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 16-9.potx" id="{FF864459-C871-4F95-AFB8-67CC6042C4EA}" vid="{02D8C0C6-93AE-4582-A4A4-616094C19E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245</Words>
  <Application>Microsoft Office PowerPoint</Application>
  <PresentationFormat>Brugerdefineret</PresentationFormat>
  <Paragraphs>35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VIA Type Office</vt:lpstr>
      <vt:lpstr>VIA Type Office Light</vt:lpstr>
      <vt:lpstr>VIA University College PowerPoint template</vt:lpstr>
      <vt:lpstr>Third Party Data </vt:lpstr>
      <vt:lpstr>Morten Bøhm </vt:lpstr>
      <vt:lpstr>Agenda - cases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2021-10-26T09:10:01Z</dcterms:created>
  <dcterms:modified xsi:type="dcterms:W3CDTF">2021-10-26T10:04:29Z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