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4" r:id="rId4"/>
    <p:sldId id="258" r:id="rId5"/>
    <p:sldId id="259" r:id="rId6"/>
    <p:sldId id="265" r:id="rId7"/>
    <p:sldId id="260" r:id="rId8"/>
    <p:sldId id="267" r:id="rId9"/>
    <p:sldId id="261" r:id="rId10"/>
    <p:sldId id="268" r:id="rId11"/>
    <p:sldId id="266" r:id="rId12"/>
    <p:sldId id="263" r:id="rId13"/>
    <p:sldId id="262" r:id="rId14"/>
    <p:sldId id="269" r:id="rId15"/>
    <p:sldId id="270" r:id="rId16"/>
    <p:sldId id="272"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88" userDrawn="1">
          <p15:clr>
            <a:srgbClr val="A4A3A4"/>
          </p15:clr>
        </p15:guide>
        <p15:guide id="2" pos="72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ers Hjorth Agerskov" initials="AHA" lastIdx="1" clrIdx="0">
    <p:extLst>
      <p:ext uri="{19B8F6BF-5375-455C-9EA6-DF929625EA0E}">
        <p15:presenceInfo xmlns:p15="http://schemas.microsoft.com/office/powerpoint/2012/main" userId="S::aagerskov@worldbank.org::a2a046a4-d597-4783-a97d-23d731ac49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1D1"/>
    <a:srgbClr val="2A4982"/>
    <a:srgbClr val="0F1A2F"/>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7C6996-3C05-41AB-A534-6D3C83035168}" v="249" dt="2022-02-22T11:43:33.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showGuides="1">
      <p:cViewPr varScale="1">
        <p:scale>
          <a:sx n="114" d="100"/>
          <a:sy n="114" d="100"/>
        </p:scale>
        <p:origin x="300" y="114"/>
      </p:cViewPr>
      <p:guideLst>
        <p:guide orient="horz" pos="3888"/>
        <p:guide pos="72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wb202296\Downloads\Informal-economy-charts-chapter-1.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wb202296\Downloads\Informal-economy-charts-chapter-1.xlsx" TargetMode="Externa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Pt>
            <c:idx val="2"/>
            <c:invertIfNegative val="0"/>
            <c:bubble3D val="0"/>
            <c:spPr>
              <a:solidFill>
                <a:schemeClr val="accent1">
                  <a:lumMod val="75000"/>
                </a:schemeClr>
              </a:solidFill>
              <a:ln>
                <a:noFill/>
              </a:ln>
              <a:effectLst/>
            </c:spPr>
            <c:extLst>
              <c:ext xmlns:c16="http://schemas.microsoft.com/office/drawing/2014/chart" uri="{C3380CC4-5D6E-409C-BE32-E72D297353CC}">
                <c16:uniqueId val="{00000000-94D1-499E-96A9-6989F23F84BE}"/>
              </c:ext>
            </c:extLst>
          </c:dPt>
          <c:dPt>
            <c:idx val="3"/>
            <c:invertIfNegative val="0"/>
            <c:bubble3D val="0"/>
            <c:spPr>
              <a:solidFill>
                <a:schemeClr val="accent1">
                  <a:lumMod val="75000"/>
                </a:schemeClr>
              </a:solidFill>
              <a:ln>
                <a:noFill/>
              </a:ln>
              <a:effectLst/>
            </c:spPr>
            <c:extLst>
              <c:ext xmlns:c16="http://schemas.microsoft.com/office/drawing/2014/chart" uri="{C3380CC4-5D6E-409C-BE32-E72D297353CC}">
                <c16:uniqueId val="{00000001-94D1-499E-96A9-6989F23F84BE}"/>
              </c:ext>
            </c:extLst>
          </c:dPt>
          <c:dPt>
            <c:idx val="4"/>
            <c:invertIfNegative val="0"/>
            <c:bubble3D val="0"/>
            <c:spPr>
              <a:solidFill>
                <a:schemeClr val="accent1">
                  <a:lumMod val="75000"/>
                </a:schemeClr>
              </a:solidFill>
              <a:ln>
                <a:noFill/>
              </a:ln>
              <a:effectLst/>
            </c:spPr>
            <c:extLst>
              <c:ext xmlns:c16="http://schemas.microsoft.com/office/drawing/2014/chart" uri="{C3380CC4-5D6E-409C-BE32-E72D297353CC}">
                <c16:uniqueId val="{00000002-94D1-499E-96A9-6989F23F84BE}"/>
              </c:ext>
            </c:extLst>
          </c:dPt>
          <c:dPt>
            <c:idx val="5"/>
            <c:invertIfNegative val="0"/>
            <c:bubble3D val="0"/>
            <c:spPr>
              <a:solidFill>
                <a:schemeClr val="accent1">
                  <a:lumMod val="75000"/>
                </a:schemeClr>
              </a:solidFill>
              <a:ln>
                <a:noFill/>
              </a:ln>
              <a:effectLst/>
            </c:spPr>
            <c:extLst>
              <c:ext xmlns:c16="http://schemas.microsoft.com/office/drawing/2014/chart" uri="{C3380CC4-5D6E-409C-BE32-E72D297353CC}">
                <c16:uniqueId val="{00000003-94D1-499E-96A9-6989F23F84BE}"/>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4-94D1-499E-96A9-6989F23F84BE}"/>
              </c:ext>
            </c:extLst>
          </c:dPt>
          <c:dPt>
            <c:idx val="7"/>
            <c:invertIfNegative val="0"/>
            <c:bubble3D val="0"/>
            <c:spPr>
              <a:solidFill>
                <a:schemeClr val="accent1">
                  <a:lumMod val="75000"/>
                </a:schemeClr>
              </a:solidFill>
              <a:ln>
                <a:noFill/>
              </a:ln>
              <a:effectLst/>
            </c:spPr>
            <c:extLst>
              <c:ext xmlns:c16="http://schemas.microsoft.com/office/drawing/2014/chart" uri="{C3380CC4-5D6E-409C-BE32-E72D297353CC}">
                <c16:uniqueId val="{00000005-94D1-499E-96A9-6989F23F84BE}"/>
              </c:ext>
            </c:extLst>
          </c:dPt>
          <c:dPt>
            <c:idx val="8"/>
            <c:invertIfNegative val="0"/>
            <c:bubble3D val="0"/>
            <c:spPr>
              <a:solidFill>
                <a:schemeClr val="accent1">
                  <a:lumMod val="75000"/>
                </a:schemeClr>
              </a:solidFill>
              <a:ln>
                <a:noFill/>
              </a:ln>
              <a:effectLst/>
            </c:spPr>
            <c:extLst>
              <c:ext xmlns:c16="http://schemas.microsoft.com/office/drawing/2014/chart" uri="{C3380CC4-5D6E-409C-BE32-E72D297353CC}">
                <c16:uniqueId val="{00000006-94D1-499E-96A9-6989F23F84BE}"/>
              </c:ext>
            </c:extLst>
          </c:dPt>
          <c:dPt>
            <c:idx val="9"/>
            <c:invertIfNegative val="0"/>
            <c:bubble3D val="0"/>
            <c:spPr>
              <a:solidFill>
                <a:schemeClr val="accent1">
                  <a:lumMod val="75000"/>
                </a:schemeClr>
              </a:solidFill>
              <a:ln>
                <a:noFill/>
              </a:ln>
              <a:effectLst/>
            </c:spPr>
            <c:extLst>
              <c:ext xmlns:c16="http://schemas.microsoft.com/office/drawing/2014/chart" uri="{C3380CC4-5D6E-409C-BE32-E72D297353CC}">
                <c16:uniqueId val="{00000007-94D1-499E-96A9-6989F23F84BE}"/>
              </c:ext>
            </c:extLst>
          </c:dPt>
          <c:dPt>
            <c:idx val="10"/>
            <c:invertIfNegative val="0"/>
            <c:bubble3D val="0"/>
            <c:spPr>
              <a:solidFill>
                <a:srgbClr val="6D91D1"/>
              </a:solidFill>
              <a:ln>
                <a:noFill/>
              </a:ln>
              <a:effectLst/>
            </c:spPr>
            <c:extLst>
              <c:ext xmlns:c16="http://schemas.microsoft.com/office/drawing/2014/chart" uri="{C3380CC4-5D6E-409C-BE32-E72D297353CC}">
                <c16:uniqueId val="{00000008-94D1-499E-96A9-6989F23F84BE}"/>
              </c:ext>
            </c:extLst>
          </c:dPt>
          <c:dPt>
            <c:idx val="11"/>
            <c:invertIfNegative val="0"/>
            <c:bubble3D val="0"/>
            <c:spPr>
              <a:solidFill>
                <a:srgbClr val="6D91D1"/>
              </a:solidFill>
              <a:ln>
                <a:noFill/>
              </a:ln>
              <a:effectLst/>
            </c:spPr>
            <c:extLst>
              <c:ext xmlns:c16="http://schemas.microsoft.com/office/drawing/2014/chart" uri="{C3380CC4-5D6E-409C-BE32-E72D297353CC}">
                <c16:uniqueId val="{00000009-94D1-499E-96A9-6989F23F84BE}"/>
              </c:ext>
            </c:extLst>
          </c:dPt>
          <c:dPt>
            <c:idx val="12"/>
            <c:invertIfNegative val="0"/>
            <c:bubble3D val="0"/>
            <c:spPr>
              <a:solidFill>
                <a:srgbClr val="6D91D1"/>
              </a:solidFill>
              <a:ln>
                <a:noFill/>
              </a:ln>
              <a:effectLst/>
            </c:spPr>
            <c:extLst>
              <c:ext xmlns:c16="http://schemas.microsoft.com/office/drawing/2014/chart" uri="{C3380CC4-5D6E-409C-BE32-E72D297353CC}">
                <c16:uniqueId val="{0000000B-94D1-499E-96A9-6989F23F84BE}"/>
              </c:ext>
            </c:extLst>
          </c:dPt>
          <c:dPt>
            <c:idx val="13"/>
            <c:invertIfNegative val="0"/>
            <c:bubble3D val="0"/>
            <c:spPr>
              <a:solidFill>
                <a:srgbClr val="6D91D1"/>
              </a:solidFill>
              <a:ln>
                <a:noFill/>
              </a:ln>
              <a:effectLst/>
            </c:spPr>
            <c:extLst>
              <c:ext xmlns:c16="http://schemas.microsoft.com/office/drawing/2014/chart" uri="{C3380CC4-5D6E-409C-BE32-E72D297353CC}">
                <c16:uniqueId val="{0000000C-94D1-499E-96A9-6989F23F84BE}"/>
              </c:ext>
            </c:extLst>
          </c:dPt>
          <c:dPt>
            <c:idx val="14"/>
            <c:invertIfNegative val="0"/>
            <c:bubble3D val="0"/>
            <c:spPr>
              <a:solidFill>
                <a:srgbClr val="6D91D1"/>
              </a:solidFill>
              <a:ln>
                <a:noFill/>
              </a:ln>
              <a:effectLst/>
            </c:spPr>
            <c:extLst>
              <c:ext xmlns:c16="http://schemas.microsoft.com/office/drawing/2014/chart" uri="{C3380CC4-5D6E-409C-BE32-E72D297353CC}">
                <c16:uniqueId val="{0000000D-94D1-499E-96A9-6989F23F84BE}"/>
              </c:ext>
            </c:extLst>
          </c:dPt>
          <c:dPt>
            <c:idx val="15"/>
            <c:invertIfNegative val="0"/>
            <c:bubble3D val="0"/>
            <c:spPr>
              <a:solidFill>
                <a:srgbClr val="6D91D1"/>
              </a:solidFill>
              <a:ln>
                <a:noFill/>
              </a:ln>
              <a:effectLst/>
            </c:spPr>
            <c:extLst>
              <c:ext xmlns:c16="http://schemas.microsoft.com/office/drawing/2014/chart" uri="{C3380CC4-5D6E-409C-BE32-E72D297353CC}">
                <c16:uniqueId val="{0000000E-94D1-499E-96A9-6989F23F84BE}"/>
              </c:ext>
            </c:extLst>
          </c:dPt>
          <c:dPt>
            <c:idx val="16"/>
            <c:invertIfNegative val="0"/>
            <c:bubble3D val="0"/>
            <c:spPr>
              <a:solidFill>
                <a:srgbClr val="6D91D1"/>
              </a:solidFill>
              <a:ln>
                <a:noFill/>
              </a:ln>
              <a:effectLst/>
            </c:spPr>
            <c:extLst>
              <c:ext xmlns:c16="http://schemas.microsoft.com/office/drawing/2014/chart" uri="{C3380CC4-5D6E-409C-BE32-E72D297353CC}">
                <c16:uniqueId val="{0000000F-94D1-499E-96A9-6989F23F84BE}"/>
              </c:ext>
            </c:extLst>
          </c:dPt>
          <c:dPt>
            <c:idx val="17"/>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94D1-499E-96A9-6989F23F84BE}"/>
              </c:ext>
            </c:extLst>
          </c:dPt>
          <c:dPt>
            <c:idx val="18"/>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0-94D1-499E-96A9-6989F23F84BE}"/>
              </c:ext>
            </c:extLst>
          </c:dPt>
          <c:dPt>
            <c:idx val="19"/>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1-94D1-499E-96A9-6989F23F84BE}"/>
              </c:ext>
            </c:extLst>
          </c:dPt>
          <c:dPt>
            <c:idx val="2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2-94D1-499E-96A9-6989F23F84BE}"/>
              </c:ext>
            </c:extLst>
          </c:dPt>
          <c:dPt>
            <c:idx val="2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3-94D1-499E-96A9-6989F23F84BE}"/>
              </c:ext>
            </c:extLst>
          </c:dPt>
          <c:dPt>
            <c:idx val="2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4-94D1-499E-96A9-6989F23F84BE}"/>
              </c:ext>
            </c:extLst>
          </c:dPt>
          <c:dPt>
            <c:idx val="2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5-94D1-499E-96A9-6989F23F84BE}"/>
              </c:ext>
            </c:extLst>
          </c:dPt>
          <c:dPt>
            <c:idx val="2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6-94D1-499E-96A9-6989F23F84BE}"/>
              </c:ext>
            </c:extLst>
          </c:dPt>
          <c:dPt>
            <c:idx val="2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17-94D1-499E-96A9-6989F23F84BE}"/>
              </c:ext>
            </c:extLst>
          </c:dPt>
          <c:dPt>
            <c:idx val="26"/>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8-94D1-499E-96A9-6989F23F84BE}"/>
              </c:ext>
            </c:extLst>
          </c:dPt>
          <c:dPt>
            <c:idx val="27"/>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19-94D1-499E-96A9-6989F23F84BE}"/>
              </c:ext>
            </c:extLst>
          </c:dPt>
          <c:dPt>
            <c:idx val="28"/>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A-94D1-499E-96A9-6989F23F84BE}"/>
              </c:ext>
            </c:extLst>
          </c:dPt>
          <c:dPt>
            <c:idx val="2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1B-94D1-499E-96A9-6989F23F84BE}"/>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Japan</c:v>
                </c:pt>
                <c:pt idx="1">
                  <c:v>Singapore</c:v>
                </c:pt>
                <c:pt idx="2">
                  <c:v>China</c:v>
                </c:pt>
                <c:pt idx="3">
                  <c:v>Hong Kong</c:v>
                </c:pt>
                <c:pt idx="4">
                  <c:v>Mongolia</c:v>
                </c:pt>
                <c:pt idx="5">
                  <c:v>Vietnam</c:v>
                </c:pt>
                <c:pt idx="6">
                  <c:v>India</c:v>
                </c:pt>
                <c:pt idx="7">
                  <c:v>Iran</c:v>
                </c:pt>
                <c:pt idx="8">
                  <c:v>Israel</c:v>
                </c:pt>
                <c:pt idx="9">
                  <c:v>South Korea</c:v>
                </c:pt>
                <c:pt idx="10">
                  <c:v>Bhtan</c:v>
                </c:pt>
                <c:pt idx="11">
                  <c:v>Maldives</c:v>
                </c:pt>
                <c:pt idx="12">
                  <c:v>Indonesia</c:v>
                </c:pt>
                <c:pt idx="13">
                  <c:v>Laos</c:v>
                </c:pt>
                <c:pt idx="14">
                  <c:v>Malaysia</c:v>
                </c:pt>
                <c:pt idx="15">
                  <c:v>Bangladesh</c:v>
                </c:pt>
                <c:pt idx="16">
                  <c:v>Philippines</c:v>
                </c:pt>
                <c:pt idx="17">
                  <c:v>Nepal</c:v>
                </c:pt>
                <c:pt idx="18">
                  <c:v>Brunei</c:v>
                </c:pt>
                <c:pt idx="19">
                  <c:v>Kyrgyz Republic</c:v>
                </c:pt>
                <c:pt idx="20">
                  <c:v>Pakistan</c:v>
                </c:pt>
                <c:pt idx="21">
                  <c:v>Kazakhstan</c:v>
                </c:pt>
                <c:pt idx="22">
                  <c:v>Cambodia</c:v>
                </c:pt>
                <c:pt idx="23">
                  <c:v>Sri Lanka</c:v>
                </c:pt>
                <c:pt idx="24">
                  <c:v>Armenia</c:v>
                </c:pt>
                <c:pt idx="25">
                  <c:v>Tajikistan</c:v>
                </c:pt>
                <c:pt idx="26">
                  <c:v>Thailand</c:v>
                </c:pt>
                <c:pt idx="27">
                  <c:v>Azerbaijan</c:v>
                </c:pt>
                <c:pt idx="28">
                  <c:v>Myanmar</c:v>
                </c:pt>
                <c:pt idx="29">
                  <c:v>Georgia</c:v>
                </c:pt>
              </c:strCache>
            </c:strRef>
          </c:cat>
          <c:val>
            <c:numRef>
              <c:f>Sheet1!$B$2:$B$31</c:f>
              <c:numCache>
                <c:formatCode>General</c:formatCode>
                <c:ptCount val="30"/>
                <c:pt idx="0">
                  <c:v>8.19</c:v>
                </c:pt>
                <c:pt idx="1">
                  <c:v>9.1999999999999993</c:v>
                </c:pt>
                <c:pt idx="2">
                  <c:v>12.11</c:v>
                </c:pt>
                <c:pt idx="3">
                  <c:v>12.39</c:v>
                </c:pt>
                <c:pt idx="4">
                  <c:v>13.2</c:v>
                </c:pt>
                <c:pt idx="5">
                  <c:v>14.78</c:v>
                </c:pt>
                <c:pt idx="6">
                  <c:v>17.89</c:v>
                </c:pt>
                <c:pt idx="7">
                  <c:v>18.38</c:v>
                </c:pt>
                <c:pt idx="8">
                  <c:v>19.18</c:v>
                </c:pt>
                <c:pt idx="9">
                  <c:v>19.829999999999998</c:v>
                </c:pt>
                <c:pt idx="10">
                  <c:v>20.28</c:v>
                </c:pt>
                <c:pt idx="11">
                  <c:v>20.65</c:v>
                </c:pt>
                <c:pt idx="12">
                  <c:v>21.76</c:v>
                </c:pt>
                <c:pt idx="13">
                  <c:v>25</c:v>
                </c:pt>
                <c:pt idx="14">
                  <c:v>26.07</c:v>
                </c:pt>
                <c:pt idx="15">
                  <c:v>27.6</c:v>
                </c:pt>
                <c:pt idx="16">
                  <c:v>28.04</c:v>
                </c:pt>
                <c:pt idx="17">
                  <c:v>30.22</c:v>
                </c:pt>
                <c:pt idx="18">
                  <c:v>30.44</c:v>
                </c:pt>
                <c:pt idx="19">
                  <c:v>30.78</c:v>
                </c:pt>
                <c:pt idx="20">
                  <c:v>31.62</c:v>
                </c:pt>
                <c:pt idx="21">
                  <c:v>32.82</c:v>
                </c:pt>
                <c:pt idx="22">
                  <c:v>33.85</c:v>
                </c:pt>
                <c:pt idx="23">
                  <c:v>35.49</c:v>
                </c:pt>
                <c:pt idx="24">
                  <c:v>35.96</c:v>
                </c:pt>
                <c:pt idx="25">
                  <c:v>37.729999999999997</c:v>
                </c:pt>
                <c:pt idx="26">
                  <c:v>43.12</c:v>
                </c:pt>
                <c:pt idx="27">
                  <c:v>43.66</c:v>
                </c:pt>
                <c:pt idx="28">
                  <c:v>50.99</c:v>
                </c:pt>
                <c:pt idx="29">
                  <c:v>53.07</c:v>
                </c:pt>
              </c:numCache>
            </c:numRef>
          </c:val>
          <c:extLst>
            <c:ext xmlns:c16="http://schemas.microsoft.com/office/drawing/2014/chart" uri="{C3380CC4-5D6E-409C-BE32-E72D297353CC}">
              <c16:uniqueId val="{00000000-2E39-40FD-9ED0-02C9E2B8E981}"/>
            </c:ext>
          </c:extLst>
        </c:ser>
        <c:dLbls>
          <c:showLegendKey val="0"/>
          <c:showVal val="0"/>
          <c:showCatName val="0"/>
          <c:showSerName val="0"/>
          <c:showPercent val="0"/>
          <c:showBubbleSize val="0"/>
        </c:dLbls>
        <c:gapWidth val="47"/>
        <c:axId val="1807809504"/>
        <c:axId val="1807819488"/>
      </c:barChart>
      <c:catAx>
        <c:axId val="180780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50000"/>
                  </a:schemeClr>
                </a:solidFill>
                <a:latin typeface="Arial Nova Light" panose="020B0304020202020204" pitchFamily="34" charset="0"/>
                <a:ea typeface="+mn-ea"/>
                <a:cs typeface="+mn-cs"/>
              </a:defRPr>
            </a:pPr>
            <a:endParaRPr lang="da-DK"/>
          </a:p>
        </c:txPr>
        <c:crossAx val="1807819488"/>
        <c:crosses val="autoZero"/>
        <c:auto val="1"/>
        <c:lblAlgn val="ctr"/>
        <c:lblOffset val="100"/>
        <c:noMultiLvlLbl val="0"/>
      </c:catAx>
      <c:valAx>
        <c:axId val="1807819488"/>
        <c:scaling>
          <c:orientation val="minMax"/>
        </c:scaling>
        <c:delete val="1"/>
        <c:axPos val="b"/>
        <c:numFmt formatCode="General" sourceLinked="1"/>
        <c:majorTickMark val="none"/>
        <c:minorTickMark val="none"/>
        <c:tickLblPos val="nextTo"/>
        <c:crossAx val="180780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817147856517942E-2"/>
          <c:y val="0.13508592675915509"/>
          <c:w val="0.8970717592592593"/>
          <c:h val="0.57256707768238391"/>
        </c:manualLayout>
      </c:layout>
      <c:barChart>
        <c:barDir val="col"/>
        <c:grouping val="stacked"/>
        <c:varyColors val="0"/>
        <c:ser>
          <c:idx val="0"/>
          <c:order val="0"/>
          <c:tx>
            <c:strRef>
              <c:f>'1.1.A'!$Z$2</c:f>
              <c:strCache>
                <c:ptCount val="1"/>
                <c:pt idx="0">
                  <c:v>Advanced economies</c:v>
                </c:pt>
              </c:strCache>
            </c:strRef>
          </c:tx>
          <c:spPr>
            <a:solidFill>
              <a:schemeClr val="accent1"/>
            </a:solidFill>
            <a:ln>
              <a:noFill/>
            </a:ln>
            <a:effectLst/>
          </c:spPr>
          <c:invertIfNegative val="0"/>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'1.1.A'!$Z$3:$Z$10</c:f>
              <c:numCache>
                <c:formatCode>General</c:formatCode>
                <c:ptCount val="8"/>
                <c:pt idx="0">
                  <c:v>20.6</c:v>
                </c:pt>
                <c:pt idx="1">
                  <c:v>17.399999999999999</c:v>
                </c:pt>
              </c:numCache>
            </c:numRef>
          </c:val>
          <c:extLst>
            <c:ext xmlns:c16="http://schemas.microsoft.com/office/drawing/2014/chart" uri="{C3380CC4-5D6E-409C-BE32-E72D297353CC}">
              <c16:uniqueId val="{00000000-4ABA-4E9A-BAE2-AB50186D443A}"/>
            </c:ext>
          </c:extLst>
        </c:ser>
        <c:ser>
          <c:idx val="1"/>
          <c:order val="1"/>
          <c:tx>
            <c:strRef>
              <c:f>'1.1.A'!$AA$2</c:f>
              <c:strCache>
                <c:ptCount val="1"/>
                <c:pt idx="0">
                  <c:v>EMDEs</c:v>
                </c:pt>
              </c:strCache>
            </c:strRef>
          </c:tx>
          <c:spPr>
            <a:solidFill>
              <a:srgbClr val="4472C4">
                <a:lumMod val="60000"/>
                <a:lumOff val="40000"/>
              </a:srgbClr>
            </a:solidFill>
            <a:ln>
              <a:noFill/>
            </a:ln>
            <a:effectLst/>
          </c:spPr>
          <c:invertIfNegative val="0"/>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'1.1.A'!$AA$3:$AA$10</c:f>
              <c:numCache>
                <c:formatCode>General</c:formatCode>
                <c:ptCount val="8"/>
                <c:pt idx="2">
                  <c:v>38.9</c:v>
                </c:pt>
                <c:pt idx="3">
                  <c:v>31.7</c:v>
                </c:pt>
              </c:numCache>
            </c:numRef>
          </c:val>
          <c:extLst>
            <c:ext xmlns:c16="http://schemas.microsoft.com/office/drawing/2014/chart" uri="{C3380CC4-5D6E-409C-BE32-E72D297353CC}">
              <c16:uniqueId val="{00000001-4ABA-4E9A-BAE2-AB50186D443A}"/>
            </c:ext>
          </c:extLst>
        </c:ser>
        <c:ser>
          <c:idx val="3"/>
          <c:order val="3"/>
          <c:tx>
            <c:strRef>
              <c:f>'1.1.A'!$AC$2</c:f>
              <c:strCache>
                <c:ptCount val="1"/>
                <c:pt idx="0">
                  <c:v>AE</c:v>
                </c:pt>
              </c:strCache>
            </c:strRef>
          </c:tx>
          <c:spPr>
            <a:solidFill>
              <a:srgbClr val="002345"/>
            </a:solidFill>
            <a:ln>
              <a:noFill/>
            </a:ln>
            <a:effectLst/>
          </c:spPr>
          <c:invertIfNegative val="0"/>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'1.1.A'!$AC$3:$AC$10</c:f>
              <c:numCache>
                <c:formatCode>General</c:formatCode>
                <c:ptCount val="8"/>
                <c:pt idx="4">
                  <c:v>16.600000000000001</c:v>
                </c:pt>
                <c:pt idx="5">
                  <c:v>13.7</c:v>
                </c:pt>
              </c:numCache>
            </c:numRef>
          </c:val>
          <c:extLst>
            <c:ext xmlns:c16="http://schemas.microsoft.com/office/drawing/2014/chart" uri="{C3380CC4-5D6E-409C-BE32-E72D297353CC}">
              <c16:uniqueId val="{00000002-4ABA-4E9A-BAE2-AB50186D443A}"/>
            </c:ext>
          </c:extLst>
        </c:ser>
        <c:ser>
          <c:idx val="4"/>
          <c:order val="4"/>
          <c:tx>
            <c:strRef>
              <c:f>'1.1.A'!$AD$2</c:f>
              <c:strCache>
                <c:ptCount val="1"/>
                <c:pt idx="0">
                  <c:v>EMDE</c:v>
                </c:pt>
              </c:strCache>
            </c:strRef>
          </c:tx>
          <c:spPr>
            <a:solidFill>
              <a:srgbClr val="4472C4">
                <a:lumMod val="60000"/>
                <a:lumOff val="40000"/>
              </a:srgbClr>
            </a:solidFill>
            <a:ln>
              <a:noFill/>
            </a:ln>
            <a:effectLst/>
          </c:spPr>
          <c:invertIfNegative val="0"/>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'1.1.A'!$AD$3:$AD$10</c:f>
              <c:numCache>
                <c:formatCode>General</c:formatCode>
                <c:ptCount val="8"/>
                <c:pt idx="6">
                  <c:v>45.5</c:v>
                </c:pt>
                <c:pt idx="7">
                  <c:v>36</c:v>
                </c:pt>
              </c:numCache>
            </c:numRef>
          </c:val>
          <c:extLst>
            <c:ext xmlns:c16="http://schemas.microsoft.com/office/drawing/2014/chart" uri="{C3380CC4-5D6E-409C-BE32-E72D297353CC}">
              <c16:uniqueId val="{00000003-4ABA-4E9A-BAE2-AB50186D443A}"/>
            </c:ext>
          </c:extLst>
        </c:ser>
        <c:dLbls>
          <c:showLegendKey val="0"/>
          <c:showVal val="0"/>
          <c:showCatName val="0"/>
          <c:showSerName val="0"/>
          <c:showPercent val="0"/>
          <c:showBubbleSize val="0"/>
        </c:dLbls>
        <c:gapWidth val="120"/>
        <c:overlap val="100"/>
        <c:axId val="825053736"/>
        <c:axId val="815812560"/>
      </c:barChart>
      <c:lineChart>
        <c:grouping val="standard"/>
        <c:varyColors val="0"/>
        <c:ser>
          <c:idx val="2"/>
          <c:order val="2"/>
          <c:tx>
            <c:strRef>
              <c:f>'1.1.A'!$AB$2</c:f>
              <c:strCache>
                <c:ptCount val="1"/>
                <c:pt idx="0">
                  <c:v>World average</c:v>
                </c:pt>
              </c:strCache>
            </c:strRef>
          </c:tx>
          <c:spPr>
            <a:ln w="76200" cap="rnd">
              <a:solidFill>
                <a:srgbClr val="70AD47">
                  <a:lumMod val="75000"/>
                </a:srgbClr>
              </a:solidFill>
              <a:round/>
            </a:ln>
            <a:effectLst/>
          </c:spPr>
          <c:marker>
            <c:symbol val="none"/>
          </c:marker>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'1.1.A'!$AB$3:$AB$10</c:f>
              <c:numCache>
                <c:formatCode>General</c:formatCode>
                <c:ptCount val="8"/>
                <c:pt idx="0">
                  <c:v>31.8</c:v>
                </c:pt>
                <c:pt idx="1">
                  <c:v>31.8</c:v>
                </c:pt>
                <c:pt idx="2">
                  <c:v>31.8</c:v>
                </c:pt>
                <c:pt idx="3">
                  <c:v>31.8</c:v>
                </c:pt>
              </c:numCache>
            </c:numRef>
          </c:val>
          <c:smooth val="0"/>
          <c:extLst>
            <c:ext xmlns:c16="http://schemas.microsoft.com/office/drawing/2014/chart" uri="{C3380CC4-5D6E-409C-BE32-E72D297353CC}">
              <c16:uniqueId val="{00000004-4ABA-4E9A-BAE2-AB50186D443A}"/>
            </c:ext>
          </c:extLst>
        </c:ser>
        <c:ser>
          <c:idx val="6"/>
          <c:order val="5"/>
          <c:tx>
            <c:strRef>
              <c:f>'1.1.A'!$AE$2</c:f>
              <c:strCache>
                <c:ptCount val="1"/>
                <c:pt idx="0">
                  <c:v>World average</c:v>
                </c:pt>
              </c:strCache>
            </c:strRef>
          </c:tx>
          <c:spPr>
            <a:ln w="76200" cap="rnd">
              <a:solidFill>
                <a:srgbClr val="70AD47">
                  <a:lumMod val="75000"/>
                </a:srgbClr>
              </a:solidFill>
              <a:round/>
            </a:ln>
            <a:effectLst/>
          </c:spPr>
          <c:marker>
            <c:symbol val="none"/>
          </c:marker>
          <c:cat>
            <c:multiLvlStrRef>
              <c:f>'1.1.A'!$W$3:$Y$10</c:f>
              <c:multiLvlStrCache>
                <c:ptCount val="8"/>
                <c:lvl>
                  <c:pt idx="0">
                    <c:v>1990</c:v>
                  </c:pt>
                  <c:pt idx="1">
                    <c:v>2018</c:v>
                  </c:pt>
                  <c:pt idx="2">
                    <c:v>1990</c:v>
                  </c:pt>
                  <c:pt idx="3">
                    <c:v>2018</c:v>
                  </c:pt>
                  <c:pt idx="4">
                    <c:v>1990</c:v>
                  </c:pt>
                  <c:pt idx="5">
                    <c:v>2018</c:v>
                  </c:pt>
                  <c:pt idx="6">
                    <c:v>1990</c:v>
                  </c:pt>
                  <c:pt idx="7">
                    <c:v>2018</c:v>
                  </c:pt>
                </c:lvl>
                <c:lvl>
                  <c:pt idx="0">
                    <c:v>Advanced economies</c:v>
                  </c:pt>
                  <c:pt idx="2">
                    <c:v>EMDEs</c:v>
                  </c:pt>
                  <c:pt idx="4">
                    <c:v>Advanced economies</c:v>
                  </c:pt>
                  <c:pt idx="6">
                    <c:v>EMDEs</c:v>
                  </c:pt>
                </c:lvl>
                <c:lvl>
                  <c:pt idx="0">
                    <c:v>Informal output</c:v>
                  </c:pt>
                  <c:pt idx="4">
                    <c:v>Self-employment</c:v>
                  </c:pt>
                </c:lvl>
              </c:multiLvlStrCache>
            </c:multiLvlStrRef>
          </c:cat>
          <c:val>
            <c:numRef>
              <c:f>'1.1.A'!$AE$3:$AE$10</c:f>
              <c:numCache>
                <c:formatCode>General</c:formatCode>
                <c:ptCount val="8"/>
                <c:pt idx="4">
                  <c:v>31</c:v>
                </c:pt>
                <c:pt idx="5">
                  <c:v>31</c:v>
                </c:pt>
                <c:pt idx="6">
                  <c:v>31</c:v>
                </c:pt>
                <c:pt idx="7">
                  <c:v>31</c:v>
                </c:pt>
              </c:numCache>
            </c:numRef>
          </c:val>
          <c:smooth val="0"/>
          <c:extLst>
            <c:ext xmlns:c16="http://schemas.microsoft.com/office/drawing/2014/chart" uri="{C3380CC4-5D6E-409C-BE32-E72D297353CC}">
              <c16:uniqueId val="{00000005-4ABA-4E9A-BAE2-AB50186D443A}"/>
            </c:ext>
          </c:extLst>
        </c:ser>
        <c:dLbls>
          <c:showLegendKey val="0"/>
          <c:showVal val="0"/>
          <c:showCatName val="0"/>
          <c:showSerName val="0"/>
          <c:showPercent val="0"/>
          <c:showBubbleSize val="0"/>
        </c:dLbls>
        <c:marker val="1"/>
        <c:smooth val="0"/>
        <c:axId val="825053736"/>
        <c:axId val="815812560"/>
      </c:lineChart>
      <c:catAx>
        <c:axId val="825053736"/>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ysClr val="windowText" lastClr="000000"/>
                </a:solidFill>
                <a:latin typeface="Arial Nova Light" panose="020B0304020202020204" pitchFamily="34" charset="0"/>
                <a:ea typeface="+mn-ea"/>
                <a:cs typeface="Arial" panose="020B0604020202020204" pitchFamily="34" charset="0"/>
              </a:defRPr>
            </a:pPr>
            <a:endParaRPr lang="da-DK"/>
          </a:p>
        </c:txPr>
        <c:crossAx val="815812560"/>
        <c:crosses val="autoZero"/>
        <c:auto val="1"/>
        <c:lblAlgn val="ctr"/>
        <c:lblOffset val="100"/>
        <c:noMultiLvlLbl val="0"/>
      </c:catAx>
      <c:valAx>
        <c:axId val="815812560"/>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da-DK"/>
          </a:p>
        </c:txPr>
        <c:crossAx val="825053736"/>
        <c:crosses val="autoZero"/>
        <c:crossBetween val="between"/>
        <c:majorUnit val="20"/>
      </c:valAx>
      <c:spPr>
        <a:noFill/>
        <a:ln>
          <a:noFill/>
        </a:ln>
        <a:effectLst/>
      </c:spPr>
    </c:plotArea>
    <c:legend>
      <c:legendPos val="b"/>
      <c:legendEntry>
        <c:idx val="2"/>
        <c:delete val="1"/>
      </c:legendEntry>
      <c:legendEntry>
        <c:idx val="3"/>
        <c:delete val="1"/>
      </c:legendEntry>
      <c:legendEntry>
        <c:idx val="5"/>
        <c:delete val="1"/>
      </c:legendEntry>
      <c:layout>
        <c:manualLayout>
          <c:xMode val="edge"/>
          <c:yMode val="edge"/>
          <c:x val="0.50116465024151247"/>
          <c:y val="2.8015442270509006E-2"/>
          <c:w val="0.46715878448614456"/>
          <c:h val="0.22623107385901856"/>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da-DK"/>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Arial" panose="020B0604020202020204" pitchFamily="34" charset="0"/>
          <a:cs typeface="Arial" panose="020B0604020202020204" pitchFamily="34" charset="0"/>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23286672499271"/>
          <c:y val="5.247523514250664E-2"/>
          <c:w val="0.89876713327500735"/>
          <c:h val="0.84298563052753994"/>
        </c:manualLayout>
      </c:layout>
      <c:barChart>
        <c:barDir val="col"/>
        <c:grouping val="stacked"/>
        <c:varyColors val="0"/>
        <c:ser>
          <c:idx val="0"/>
          <c:order val="0"/>
          <c:tx>
            <c:strRef>
              <c:f>'1.6.B'!$X$3</c:f>
              <c:strCache>
                <c:ptCount val="1"/>
                <c:pt idx="0">
                  <c:v>Other reforms</c:v>
                </c:pt>
              </c:strCache>
            </c:strRef>
          </c:tx>
          <c:spPr>
            <a:solidFill>
              <a:srgbClr val="0F1A2F"/>
            </a:solidFill>
            <a:ln>
              <a:noFill/>
            </a:ln>
            <a:effectLst/>
          </c:spPr>
          <c:invertIfNegative val="0"/>
          <c:cat>
            <c:strRef>
              <c:f>'1.6.B'!$Y$2:$AD$2</c:f>
              <c:strCache>
                <c:ptCount val="6"/>
                <c:pt idx="0">
                  <c:v>EAP</c:v>
                </c:pt>
                <c:pt idx="1">
                  <c:v>ECA</c:v>
                </c:pt>
                <c:pt idx="2">
                  <c:v>LAC</c:v>
                </c:pt>
                <c:pt idx="3">
                  <c:v>MNA</c:v>
                </c:pt>
                <c:pt idx="4">
                  <c:v>SAR</c:v>
                </c:pt>
                <c:pt idx="5">
                  <c:v>SSA</c:v>
                </c:pt>
              </c:strCache>
            </c:strRef>
          </c:cat>
          <c:val>
            <c:numRef>
              <c:f>'1.6.B'!$Y$3:$AD$3</c:f>
              <c:numCache>
                <c:formatCode>0.0</c:formatCode>
                <c:ptCount val="6"/>
                <c:pt idx="0">
                  <c:v>5.9</c:v>
                </c:pt>
                <c:pt idx="1">
                  <c:v>12.8</c:v>
                </c:pt>
                <c:pt idx="2">
                  <c:v>5.3</c:v>
                </c:pt>
                <c:pt idx="3">
                  <c:v>7</c:v>
                </c:pt>
                <c:pt idx="4">
                  <c:v>6.4</c:v>
                </c:pt>
                <c:pt idx="5">
                  <c:v>8.5</c:v>
                </c:pt>
              </c:numCache>
            </c:numRef>
          </c:val>
          <c:extLst>
            <c:ext xmlns:c16="http://schemas.microsoft.com/office/drawing/2014/chart" uri="{C3380CC4-5D6E-409C-BE32-E72D297353CC}">
              <c16:uniqueId val="{00000000-2488-41A1-9A49-457FD73762FC}"/>
            </c:ext>
          </c:extLst>
        </c:ser>
        <c:ser>
          <c:idx val="1"/>
          <c:order val="1"/>
          <c:tx>
            <c:strRef>
              <c:f>'1.6.B'!$X$4</c:f>
              <c:strCache>
                <c:ptCount val="1"/>
                <c:pt idx="0">
                  <c:v>Getting credit</c:v>
                </c:pt>
              </c:strCache>
            </c:strRef>
          </c:tx>
          <c:spPr>
            <a:solidFill>
              <a:srgbClr val="2A4982"/>
            </a:solidFill>
            <a:ln>
              <a:noFill/>
            </a:ln>
            <a:effectLst/>
          </c:spPr>
          <c:invertIfNegative val="0"/>
          <c:cat>
            <c:strRef>
              <c:f>'1.6.B'!$Y$2:$AD$2</c:f>
              <c:strCache>
                <c:ptCount val="6"/>
                <c:pt idx="0">
                  <c:v>EAP</c:v>
                </c:pt>
                <c:pt idx="1">
                  <c:v>ECA</c:v>
                </c:pt>
                <c:pt idx="2">
                  <c:v>LAC</c:v>
                </c:pt>
                <c:pt idx="3">
                  <c:v>MNA</c:v>
                </c:pt>
                <c:pt idx="4">
                  <c:v>SAR</c:v>
                </c:pt>
                <c:pt idx="5">
                  <c:v>SSA</c:v>
                </c:pt>
              </c:strCache>
            </c:strRef>
          </c:cat>
          <c:val>
            <c:numRef>
              <c:f>'1.6.B'!$Y$4:$AD$4</c:f>
              <c:numCache>
                <c:formatCode>0.0</c:formatCode>
                <c:ptCount val="6"/>
                <c:pt idx="0">
                  <c:v>2.9</c:v>
                </c:pt>
                <c:pt idx="1">
                  <c:v>2.5</c:v>
                </c:pt>
                <c:pt idx="2">
                  <c:v>1</c:v>
                </c:pt>
                <c:pt idx="3">
                  <c:v>2.2999999999999998</c:v>
                </c:pt>
                <c:pt idx="4">
                  <c:v>2</c:v>
                </c:pt>
                <c:pt idx="5">
                  <c:v>2.2000000000000002</c:v>
                </c:pt>
              </c:numCache>
            </c:numRef>
          </c:val>
          <c:extLst>
            <c:ext xmlns:c16="http://schemas.microsoft.com/office/drawing/2014/chart" uri="{C3380CC4-5D6E-409C-BE32-E72D297353CC}">
              <c16:uniqueId val="{00000001-2488-41A1-9A49-457FD73762FC}"/>
            </c:ext>
          </c:extLst>
        </c:ser>
        <c:ser>
          <c:idx val="2"/>
          <c:order val="2"/>
          <c:tx>
            <c:strRef>
              <c:f>'1.6.B'!$X$5</c:f>
              <c:strCache>
                <c:ptCount val="1"/>
                <c:pt idx="0">
                  <c:v>Paying taxes</c:v>
                </c:pt>
              </c:strCache>
            </c:strRef>
          </c:tx>
          <c:spPr>
            <a:solidFill>
              <a:srgbClr val="C00000"/>
            </a:solidFill>
            <a:ln>
              <a:noFill/>
            </a:ln>
            <a:effectLst/>
          </c:spPr>
          <c:invertIfNegative val="0"/>
          <c:cat>
            <c:strRef>
              <c:f>'1.6.B'!$Y$2:$AD$2</c:f>
              <c:strCache>
                <c:ptCount val="6"/>
                <c:pt idx="0">
                  <c:v>EAP</c:v>
                </c:pt>
                <c:pt idx="1">
                  <c:v>ECA</c:v>
                </c:pt>
                <c:pt idx="2">
                  <c:v>LAC</c:v>
                </c:pt>
                <c:pt idx="3">
                  <c:v>MNA</c:v>
                </c:pt>
                <c:pt idx="4">
                  <c:v>SAR</c:v>
                </c:pt>
                <c:pt idx="5">
                  <c:v>SSA</c:v>
                </c:pt>
              </c:strCache>
            </c:strRef>
          </c:cat>
          <c:val>
            <c:numRef>
              <c:f>'1.6.B'!$Y$5:$AD$5</c:f>
              <c:numCache>
                <c:formatCode>0.0</c:formatCode>
                <c:ptCount val="6"/>
                <c:pt idx="0">
                  <c:v>2.8</c:v>
                </c:pt>
                <c:pt idx="1">
                  <c:v>3.8</c:v>
                </c:pt>
                <c:pt idx="2">
                  <c:v>1.8</c:v>
                </c:pt>
                <c:pt idx="3">
                  <c:v>1.5</c:v>
                </c:pt>
                <c:pt idx="4">
                  <c:v>1.4</c:v>
                </c:pt>
                <c:pt idx="5">
                  <c:v>1.7</c:v>
                </c:pt>
              </c:numCache>
            </c:numRef>
          </c:val>
          <c:extLst>
            <c:ext xmlns:c16="http://schemas.microsoft.com/office/drawing/2014/chart" uri="{C3380CC4-5D6E-409C-BE32-E72D297353CC}">
              <c16:uniqueId val="{00000002-2488-41A1-9A49-457FD73762FC}"/>
            </c:ext>
          </c:extLst>
        </c:ser>
        <c:ser>
          <c:idx val="3"/>
          <c:order val="3"/>
          <c:tx>
            <c:strRef>
              <c:f>'1.6.B'!$X$6</c:f>
              <c:strCache>
                <c:ptCount val="1"/>
                <c:pt idx="0">
                  <c:v>Starting a business</c:v>
                </c:pt>
              </c:strCache>
            </c:strRef>
          </c:tx>
          <c:spPr>
            <a:solidFill>
              <a:srgbClr val="4472C4">
                <a:lumMod val="40000"/>
                <a:lumOff val="60000"/>
              </a:srgbClr>
            </a:solidFill>
            <a:ln>
              <a:noFill/>
            </a:ln>
            <a:effectLst/>
          </c:spPr>
          <c:invertIfNegative val="0"/>
          <c:cat>
            <c:strRef>
              <c:f>'1.6.B'!$Y$2:$AD$2</c:f>
              <c:strCache>
                <c:ptCount val="6"/>
                <c:pt idx="0">
                  <c:v>EAP</c:v>
                </c:pt>
                <c:pt idx="1">
                  <c:v>ECA</c:v>
                </c:pt>
                <c:pt idx="2">
                  <c:v>LAC</c:v>
                </c:pt>
                <c:pt idx="3">
                  <c:v>MNA</c:v>
                </c:pt>
                <c:pt idx="4">
                  <c:v>SAR</c:v>
                </c:pt>
                <c:pt idx="5">
                  <c:v>SSA</c:v>
                </c:pt>
              </c:strCache>
            </c:strRef>
          </c:cat>
          <c:val>
            <c:numRef>
              <c:f>'1.6.B'!$Y$6:$AD$6</c:f>
              <c:numCache>
                <c:formatCode>0.0</c:formatCode>
                <c:ptCount val="6"/>
                <c:pt idx="0">
                  <c:v>2.6</c:v>
                </c:pt>
                <c:pt idx="1">
                  <c:v>3.9</c:v>
                </c:pt>
                <c:pt idx="2">
                  <c:v>2</c:v>
                </c:pt>
                <c:pt idx="3">
                  <c:v>2.9</c:v>
                </c:pt>
                <c:pt idx="4">
                  <c:v>2.6</c:v>
                </c:pt>
                <c:pt idx="5">
                  <c:v>3.2</c:v>
                </c:pt>
              </c:numCache>
            </c:numRef>
          </c:val>
          <c:extLst>
            <c:ext xmlns:c16="http://schemas.microsoft.com/office/drawing/2014/chart" uri="{C3380CC4-5D6E-409C-BE32-E72D297353CC}">
              <c16:uniqueId val="{00000003-2488-41A1-9A49-457FD73762FC}"/>
            </c:ext>
          </c:extLst>
        </c:ser>
        <c:ser>
          <c:idx val="4"/>
          <c:order val="4"/>
          <c:tx>
            <c:strRef>
              <c:f>'1.6.B'!$X$7</c:f>
              <c:strCache>
                <c:ptCount val="1"/>
                <c:pt idx="0">
                  <c:v>Labor market regulation</c:v>
                </c:pt>
              </c:strCache>
            </c:strRef>
          </c:tx>
          <c:spPr>
            <a:solidFill>
              <a:srgbClr val="4472C4">
                <a:lumMod val="20000"/>
                <a:lumOff val="80000"/>
              </a:srgbClr>
            </a:solidFill>
            <a:ln>
              <a:noFill/>
            </a:ln>
            <a:effectLst/>
          </c:spPr>
          <c:invertIfNegative val="0"/>
          <c:cat>
            <c:strRef>
              <c:f>'1.6.B'!$Y$2:$AD$2</c:f>
              <c:strCache>
                <c:ptCount val="6"/>
                <c:pt idx="0">
                  <c:v>EAP</c:v>
                </c:pt>
                <c:pt idx="1">
                  <c:v>ECA</c:v>
                </c:pt>
                <c:pt idx="2">
                  <c:v>LAC</c:v>
                </c:pt>
                <c:pt idx="3">
                  <c:v>MNA</c:v>
                </c:pt>
                <c:pt idx="4">
                  <c:v>SAR</c:v>
                </c:pt>
                <c:pt idx="5">
                  <c:v>SSA</c:v>
                </c:pt>
              </c:strCache>
            </c:strRef>
          </c:cat>
          <c:val>
            <c:numRef>
              <c:f>'1.6.B'!$Y$7:$AD$7</c:f>
              <c:numCache>
                <c:formatCode>0.0</c:formatCode>
                <c:ptCount val="6"/>
                <c:pt idx="0">
                  <c:v>0.6</c:v>
                </c:pt>
                <c:pt idx="1">
                  <c:v>1.2</c:v>
                </c:pt>
                <c:pt idx="2">
                  <c:v>0.4</c:v>
                </c:pt>
                <c:pt idx="3">
                  <c:v>0.5</c:v>
                </c:pt>
                <c:pt idx="4">
                  <c:v>0.8</c:v>
                </c:pt>
                <c:pt idx="5">
                  <c:v>0.5</c:v>
                </c:pt>
              </c:numCache>
            </c:numRef>
          </c:val>
          <c:extLst>
            <c:ext xmlns:c16="http://schemas.microsoft.com/office/drawing/2014/chart" uri="{C3380CC4-5D6E-409C-BE32-E72D297353CC}">
              <c16:uniqueId val="{00000004-2488-41A1-9A49-457FD73762FC}"/>
            </c:ext>
          </c:extLst>
        </c:ser>
        <c:dLbls>
          <c:showLegendKey val="0"/>
          <c:showVal val="0"/>
          <c:showCatName val="0"/>
          <c:showSerName val="0"/>
          <c:showPercent val="0"/>
          <c:showBubbleSize val="0"/>
        </c:dLbls>
        <c:gapWidth val="150"/>
        <c:overlap val="100"/>
        <c:axId val="866055520"/>
        <c:axId val="866055912"/>
      </c:barChart>
      <c:catAx>
        <c:axId val="86605552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Light" panose="020B0304020202020204" pitchFamily="34" charset="0"/>
                <a:ea typeface="+mn-ea"/>
                <a:cs typeface="Arial" panose="020B0604020202020204" pitchFamily="34" charset="0"/>
              </a:defRPr>
            </a:pPr>
            <a:endParaRPr lang="da-DK"/>
          </a:p>
        </c:txPr>
        <c:crossAx val="866055912"/>
        <c:crosses val="autoZero"/>
        <c:auto val="1"/>
        <c:lblAlgn val="ctr"/>
        <c:lblOffset val="100"/>
        <c:noMultiLvlLbl val="0"/>
      </c:catAx>
      <c:valAx>
        <c:axId val="866055912"/>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ova Light" panose="020B0304020202020204" pitchFamily="34" charset="0"/>
                <a:ea typeface="+mn-ea"/>
                <a:cs typeface="Arial" panose="020B0604020202020204" pitchFamily="34" charset="0"/>
              </a:defRPr>
            </a:pPr>
            <a:endParaRPr lang="da-DK"/>
          </a:p>
        </c:txPr>
        <c:crossAx val="866055520"/>
        <c:crosses val="autoZero"/>
        <c:crossBetween val="between"/>
      </c:valAx>
      <c:spPr>
        <a:noFill/>
        <a:ln>
          <a:noFill/>
        </a:ln>
        <a:effectLst/>
      </c:spPr>
    </c:plotArea>
    <c:legend>
      <c:legendPos val="r"/>
      <c:layout>
        <c:manualLayout>
          <c:xMode val="edge"/>
          <c:yMode val="edge"/>
          <c:x val="0.52437529956618234"/>
          <c:y val="3.007777637558225E-2"/>
          <c:w val="0.46327346589041501"/>
          <c:h val="0.3437280196536152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ova Light" panose="020B0304020202020204" pitchFamily="34" charset="0"/>
              <a:ea typeface="+mn-ea"/>
              <a:cs typeface="Arial" panose="020B0604020202020204" pitchFamily="34" charset="0"/>
            </a:defRPr>
          </a:pPr>
          <a:endParaRPr lang="da-DK"/>
        </a:p>
      </c:txPr>
    </c:legend>
    <c:plotVisOnly val="1"/>
    <c:dispBlanksAs val="gap"/>
    <c:showDLblsOverMax val="0"/>
  </c:chart>
  <c:spPr>
    <a:solidFill>
      <a:schemeClr val="bg1"/>
    </a:solidFill>
    <a:ln w="9525" cap="flat" cmpd="sng" algn="ctr">
      <a:noFill/>
      <a:round/>
    </a:ln>
    <a:effectLst/>
  </c:spPr>
  <c:txPr>
    <a:bodyPr/>
    <a:lstStyle/>
    <a:p>
      <a:pPr>
        <a:defRPr sz="1400">
          <a:solidFill>
            <a:sysClr val="windowText" lastClr="000000"/>
          </a:solidFill>
          <a:latin typeface="Arial Nova Light" panose="020B0304020202020204" pitchFamily="34" charset="0"/>
          <a:cs typeface="Arial" panose="020B0604020202020204" pitchFamily="34" charset="0"/>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da-DK"/>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Sheet1!$A$2:$A$31</c:f>
              <c:strCache>
                <c:ptCount val="30"/>
                <c:pt idx="0">
                  <c:v>Japan</c:v>
                </c:pt>
                <c:pt idx="1">
                  <c:v>Singapore</c:v>
                </c:pt>
                <c:pt idx="2">
                  <c:v>China</c:v>
                </c:pt>
                <c:pt idx="3">
                  <c:v>Hong Kong</c:v>
                </c:pt>
                <c:pt idx="4">
                  <c:v>Mongolia</c:v>
                </c:pt>
                <c:pt idx="5">
                  <c:v>Vietnam</c:v>
                </c:pt>
                <c:pt idx="6">
                  <c:v>India</c:v>
                </c:pt>
                <c:pt idx="7">
                  <c:v>Iran</c:v>
                </c:pt>
                <c:pt idx="8">
                  <c:v>Israel</c:v>
                </c:pt>
                <c:pt idx="9">
                  <c:v>South Korea</c:v>
                </c:pt>
                <c:pt idx="10">
                  <c:v>Bhtan</c:v>
                </c:pt>
                <c:pt idx="11">
                  <c:v>Maldives</c:v>
                </c:pt>
                <c:pt idx="12">
                  <c:v>Indonesia</c:v>
                </c:pt>
                <c:pt idx="13">
                  <c:v>Laos</c:v>
                </c:pt>
                <c:pt idx="14">
                  <c:v>Malaysia</c:v>
                </c:pt>
                <c:pt idx="15">
                  <c:v>Bangladesh</c:v>
                </c:pt>
                <c:pt idx="16">
                  <c:v>Philippines</c:v>
                </c:pt>
                <c:pt idx="17">
                  <c:v>Nepal</c:v>
                </c:pt>
                <c:pt idx="18">
                  <c:v>Brunei</c:v>
                </c:pt>
                <c:pt idx="19">
                  <c:v>Kyrgyz Republic</c:v>
                </c:pt>
                <c:pt idx="20">
                  <c:v>Pakistan</c:v>
                </c:pt>
                <c:pt idx="21">
                  <c:v>Kazakhstan</c:v>
                </c:pt>
                <c:pt idx="22">
                  <c:v>Cambodia</c:v>
                </c:pt>
                <c:pt idx="23">
                  <c:v>Sri Lanka</c:v>
                </c:pt>
                <c:pt idx="24">
                  <c:v>Armenia</c:v>
                </c:pt>
                <c:pt idx="25">
                  <c:v>Tajikistan</c:v>
                </c:pt>
                <c:pt idx="26">
                  <c:v>Thailand</c:v>
                </c:pt>
                <c:pt idx="27">
                  <c:v>Azerbaijan</c:v>
                </c:pt>
                <c:pt idx="28">
                  <c:v>Myanmar</c:v>
                </c:pt>
                <c:pt idx="29">
                  <c:v>Georgia</c:v>
                </c:pt>
              </c:strCache>
            </c:strRef>
          </c:cat>
          <c:val>
            <c:numRef>
              <c:f>Sheet1!$B$2:$B$31</c:f>
              <c:numCache>
                <c:formatCode>General</c:formatCode>
                <c:ptCount val="30"/>
                <c:pt idx="0">
                  <c:v>8.19</c:v>
                </c:pt>
                <c:pt idx="1">
                  <c:v>9.1999999999999993</c:v>
                </c:pt>
                <c:pt idx="2">
                  <c:v>12.11</c:v>
                </c:pt>
                <c:pt idx="3">
                  <c:v>12.39</c:v>
                </c:pt>
                <c:pt idx="4">
                  <c:v>13.2</c:v>
                </c:pt>
                <c:pt idx="5">
                  <c:v>14.78</c:v>
                </c:pt>
                <c:pt idx="6">
                  <c:v>17.89</c:v>
                </c:pt>
                <c:pt idx="7">
                  <c:v>18.38</c:v>
                </c:pt>
                <c:pt idx="8">
                  <c:v>19.18</c:v>
                </c:pt>
                <c:pt idx="9">
                  <c:v>19.829999999999998</c:v>
                </c:pt>
                <c:pt idx="10">
                  <c:v>20.28</c:v>
                </c:pt>
                <c:pt idx="11">
                  <c:v>20.65</c:v>
                </c:pt>
                <c:pt idx="12">
                  <c:v>21.76</c:v>
                </c:pt>
                <c:pt idx="13">
                  <c:v>25</c:v>
                </c:pt>
                <c:pt idx="14">
                  <c:v>26.07</c:v>
                </c:pt>
                <c:pt idx="15">
                  <c:v>27.6</c:v>
                </c:pt>
                <c:pt idx="16">
                  <c:v>28.04</c:v>
                </c:pt>
                <c:pt idx="17">
                  <c:v>30.22</c:v>
                </c:pt>
                <c:pt idx="18">
                  <c:v>30.44</c:v>
                </c:pt>
                <c:pt idx="19">
                  <c:v>30.78</c:v>
                </c:pt>
                <c:pt idx="20">
                  <c:v>31.62</c:v>
                </c:pt>
                <c:pt idx="21">
                  <c:v>32.82</c:v>
                </c:pt>
                <c:pt idx="22">
                  <c:v>33.85</c:v>
                </c:pt>
                <c:pt idx="23">
                  <c:v>35.49</c:v>
                </c:pt>
                <c:pt idx="24">
                  <c:v>35.96</c:v>
                </c:pt>
                <c:pt idx="25">
                  <c:v>37.729999999999997</c:v>
                </c:pt>
                <c:pt idx="26">
                  <c:v>43.12</c:v>
                </c:pt>
                <c:pt idx="27">
                  <c:v>43.66</c:v>
                </c:pt>
                <c:pt idx="28">
                  <c:v>50.99</c:v>
                </c:pt>
                <c:pt idx="29">
                  <c:v>53.07</c:v>
                </c:pt>
              </c:numCache>
            </c:numRef>
          </c:val>
          <c:extLst>
            <c:ext xmlns:c16="http://schemas.microsoft.com/office/drawing/2014/chart" uri="{C3380CC4-5D6E-409C-BE32-E72D297353CC}">
              <c16:uniqueId val="{00000000-70D8-4797-8F77-0DFD984CCE64}"/>
            </c:ext>
          </c:extLst>
        </c:ser>
        <c:dLbls>
          <c:showLegendKey val="0"/>
          <c:showVal val="0"/>
          <c:showCatName val="0"/>
          <c:showSerName val="0"/>
          <c:showPercent val="0"/>
          <c:showBubbleSize val="0"/>
        </c:dLbls>
        <c:gapWidth val="47"/>
        <c:axId val="1807809504"/>
        <c:axId val="1807819488"/>
      </c:barChart>
      <c:catAx>
        <c:axId val="1807809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lumMod val="50000"/>
                  </a:schemeClr>
                </a:solidFill>
                <a:latin typeface="+mn-lt"/>
                <a:ea typeface="+mn-ea"/>
                <a:cs typeface="+mn-cs"/>
              </a:defRPr>
            </a:pPr>
            <a:endParaRPr lang="da-DK"/>
          </a:p>
        </c:txPr>
        <c:crossAx val="1807819488"/>
        <c:crosses val="autoZero"/>
        <c:auto val="1"/>
        <c:lblAlgn val="ctr"/>
        <c:lblOffset val="100"/>
        <c:noMultiLvlLbl val="0"/>
      </c:catAx>
      <c:valAx>
        <c:axId val="18078194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07809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2D74F-8040-4936-B7DB-F8E01D97353D}" type="doc">
      <dgm:prSet loTypeId="urn:microsoft.com/office/officeart/2005/8/layout/process1" loCatId="process" qsTypeId="urn:microsoft.com/office/officeart/2005/8/quickstyle/simple1" qsCatId="simple" csTypeId="urn:microsoft.com/office/officeart/2005/8/colors/accent1_2" csCatId="accent1" phldr="1"/>
      <dgm:spPr/>
    </dgm:pt>
    <dgm:pt modelId="{FC44FF5E-FE34-4C07-9E78-363307C6BCC9}">
      <dgm:prSet phldrT="[Text]"/>
      <dgm:spPr>
        <a:solidFill>
          <a:schemeClr val="accent1">
            <a:lumMod val="50000"/>
          </a:schemeClr>
        </a:solidFill>
      </dgm:spPr>
      <dgm:t>
        <a:bodyPr/>
        <a:lstStyle/>
        <a:p>
          <a:r>
            <a:rPr lang="en-US" dirty="0"/>
            <a:t>Define Goal</a:t>
          </a:r>
        </a:p>
      </dgm:t>
    </dgm:pt>
    <dgm:pt modelId="{3BB0F242-A626-4427-A35D-60CECFCC656C}" type="parTrans" cxnId="{ACD8B94A-5E8B-4DA8-A0D1-B037EDD9F01B}">
      <dgm:prSet/>
      <dgm:spPr/>
      <dgm:t>
        <a:bodyPr/>
        <a:lstStyle/>
        <a:p>
          <a:endParaRPr lang="en-US"/>
        </a:p>
      </dgm:t>
    </dgm:pt>
    <dgm:pt modelId="{6E6A5835-441E-4B6A-80EA-1486BA596C2B}" type="sibTrans" cxnId="{ACD8B94A-5E8B-4DA8-A0D1-B037EDD9F01B}">
      <dgm:prSet/>
      <dgm:spPr/>
      <dgm:t>
        <a:bodyPr/>
        <a:lstStyle/>
        <a:p>
          <a:endParaRPr lang="en-US"/>
        </a:p>
      </dgm:t>
    </dgm:pt>
    <dgm:pt modelId="{7124AA46-CFAD-4F12-99F3-6D20B5CA9EED}">
      <dgm:prSet phldrT="[Text]"/>
      <dgm:spPr>
        <a:solidFill>
          <a:schemeClr val="accent1">
            <a:lumMod val="50000"/>
          </a:schemeClr>
        </a:solidFill>
      </dgm:spPr>
      <dgm:t>
        <a:bodyPr/>
        <a:lstStyle/>
        <a:p>
          <a:r>
            <a:rPr lang="en-US" dirty="0"/>
            <a:t>Prioritize Segments</a:t>
          </a:r>
        </a:p>
      </dgm:t>
    </dgm:pt>
    <dgm:pt modelId="{66B340FD-6710-45BF-A30D-6703D29197B5}" type="parTrans" cxnId="{8B8AC789-018E-49AA-8E54-5A1DEB96785B}">
      <dgm:prSet/>
      <dgm:spPr/>
      <dgm:t>
        <a:bodyPr/>
        <a:lstStyle/>
        <a:p>
          <a:endParaRPr lang="en-US"/>
        </a:p>
      </dgm:t>
    </dgm:pt>
    <dgm:pt modelId="{E3E4C1D5-E643-4902-9815-9961D00825D6}" type="sibTrans" cxnId="{8B8AC789-018E-49AA-8E54-5A1DEB96785B}">
      <dgm:prSet/>
      <dgm:spPr/>
      <dgm:t>
        <a:bodyPr/>
        <a:lstStyle/>
        <a:p>
          <a:endParaRPr lang="en-US"/>
        </a:p>
      </dgm:t>
    </dgm:pt>
    <dgm:pt modelId="{FE9F184B-8780-410B-9B19-B71FAFEC9B39}">
      <dgm:prSet phldrT="[Text]"/>
      <dgm:spPr>
        <a:solidFill>
          <a:schemeClr val="accent1">
            <a:lumMod val="50000"/>
          </a:schemeClr>
        </a:solidFill>
      </dgm:spPr>
      <dgm:t>
        <a:bodyPr/>
        <a:lstStyle/>
        <a:p>
          <a:r>
            <a:rPr lang="en-US" dirty="0"/>
            <a:t>Identify Data Sources</a:t>
          </a:r>
        </a:p>
      </dgm:t>
    </dgm:pt>
    <dgm:pt modelId="{945CCF06-8398-4D0D-AF4B-67B6238EBAEF}" type="parTrans" cxnId="{A225FC2B-3AE1-46F8-906B-8AE0B884E941}">
      <dgm:prSet/>
      <dgm:spPr/>
      <dgm:t>
        <a:bodyPr/>
        <a:lstStyle/>
        <a:p>
          <a:endParaRPr lang="en-US"/>
        </a:p>
      </dgm:t>
    </dgm:pt>
    <dgm:pt modelId="{9AD168D7-D894-4671-ABB2-35866ADB33E0}" type="sibTrans" cxnId="{A225FC2B-3AE1-46F8-906B-8AE0B884E941}">
      <dgm:prSet/>
      <dgm:spPr/>
      <dgm:t>
        <a:bodyPr/>
        <a:lstStyle/>
        <a:p>
          <a:endParaRPr lang="en-US"/>
        </a:p>
      </dgm:t>
    </dgm:pt>
    <dgm:pt modelId="{3429A863-5D4E-4CDC-9857-889C184AD1C5}">
      <dgm:prSet/>
      <dgm:spPr>
        <a:solidFill>
          <a:schemeClr val="accent1">
            <a:lumMod val="50000"/>
          </a:schemeClr>
        </a:solidFill>
      </dgm:spPr>
      <dgm:t>
        <a:bodyPr/>
        <a:lstStyle/>
        <a:p>
          <a:r>
            <a:rPr lang="en-US" dirty="0"/>
            <a:t>Gather &amp; Analyze</a:t>
          </a:r>
        </a:p>
      </dgm:t>
    </dgm:pt>
    <dgm:pt modelId="{F1E3B09F-EC3E-47B9-9C97-2D56A95FE25F}" type="parTrans" cxnId="{1B8F087F-3899-43A4-9D5D-370BC77C9374}">
      <dgm:prSet/>
      <dgm:spPr/>
      <dgm:t>
        <a:bodyPr/>
        <a:lstStyle/>
        <a:p>
          <a:endParaRPr lang="en-US"/>
        </a:p>
      </dgm:t>
    </dgm:pt>
    <dgm:pt modelId="{A2EAF407-F55C-4E38-9DD3-AAFC25786986}" type="sibTrans" cxnId="{1B8F087F-3899-43A4-9D5D-370BC77C9374}">
      <dgm:prSet/>
      <dgm:spPr/>
      <dgm:t>
        <a:bodyPr/>
        <a:lstStyle/>
        <a:p>
          <a:endParaRPr lang="en-US"/>
        </a:p>
      </dgm:t>
    </dgm:pt>
    <dgm:pt modelId="{758F89B8-5C05-4A42-A279-BD99A696E033}">
      <dgm:prSet/>
      <dgm:spPr>
        <a:solidFill>
          <a:schemeClr val="accent1">
            <a:lumMod val="50000"/>
          </a:schemeClr>
        </a:solidFill>
      </dgm:spPr>
      <dgm:t>
        <a:bodyPr/>
        <a:lstStyle/>
        <a:p>
          <a:r>
            <a:rPr lang="en-US" dirty="0"/>
            <a:t>Take Action</a:t>
          </a:r>
        </a:p>
      </dgm:t>
    </dgm:pt>
    <dgm:pt modelId="{37395D54-251B-4A6C-AC15-F992587E9073}" type="parTrans" cxnId="{0AC1F505-0ED7-439B-8EDF-39E5643EBB80}">
      <dgm:prSet/>
      <dgm:spPr/>
      <dgm:t>
        <a:bodyPr/>
        <a:lstStyle/>
        <a:p>
          <a:endParaRPr lang="en-US"/>
        </a:p>
      </dgm:t>
    </dgm:pt>
    <dgm:pt modelId="{A143A5B2-FEA4-44A8-ACC9-BC4C61661A12}" type="sibTrans" cxnId="{0AC1F505-0ED7-439B-8EDF-39E5643EBB80}">
      <dgm:prSet/>
      <dgm:spPr/>
      <dgm:t>
        <a:bodyPr/>
        <a:lstStyle/>
        <a:p>
          <a:endParaRPr lang="en-US"/>
        </a:p>
      </dgm:t>
    </dgm:pt>
    <dgm:pt modelId="{6637679A-D193-4EE1-8101-13FEEDCEE8CA}">
      <dgm:prSet/>
      <dgm:spPr>
        <a:solidFill>
          <a:schemeClr val="accent1">
            <a:lumMod val="50000"/>
          </a:schemeClr>
        </a:solidFill>
      </dgm:spPr>
      <dgm:t>
        <a:bodyPr/>
        <a:lstStyle/>
        <a:p>
          <a:r>
            <a:rPr lang="en-US" dirty="0"/>
            <a:t>Evaluate</a:t>
          </a:r>
        </a:p>
      </dgm:t>
    </dgm:pt>
    <dgm:pt modelId="{C24D00FC-C865-49BF-AD47-7FEFBB5F125F}" type="parTrans" cxnId="{D5AE1780-E1D6-4283-BA88-45A82AA4584A}">
      <dgm:prSet/>
      <dgm:spPr/>
      <dgm:t>
        <a:bodyPr/>
        <a:lstStyle/>
        <a:p>
          <a:endParaRPr lang="en-US"/>
        </a:p>
      </dgm:t>
    </dgm:pt>
    <dgm:pt modelId="{D93BAF37-280F-4E1D-881E-746A3511DBA9}" type="sibTrans" cxnId="{D5AE1780-E1D6-4283-BA88-45A82AA4584A}">
      <dgm:prSet/>
      <dgm:spPr/>
      <dgm:t>
        <a:bodyPr/>
        <a:lstStyle/>
        <a:p>
          <a:endParaRPr lang="en-US"/>
        </a:p>
      </dgm:t>
    </dgm:pt>
    <dgm:pt modelId="{C89F9757-8FD2-4954-94F0-4E1C678006D9}" type="pres">
      <dgm:prSet presAssocID="{0ED2D74F-8040-4936-B7DB-F8E01D97353D}" presName="Name0" presStyleCnt="0">
        <dgm:presLayoutVars>
          <dgm:dir/>
          <dgm:resizeHandles val="exact"/>
        </dgm:presLayoutVars>
      </dgm:prSet>
      <dgm:spPr/>
    </dgm:pt>
    <dgm:pt modelId="{FED76084-623A-4F1C-930D-CA3E3F556625}" type="pres">
      <dgm:prSet presAssocID="{FC44FF5E-FE34-4C07-9E78-363307C6BCC9}" presName="node" presStyleLbl="node1" presStyleIdx="0" presStyleCnt="6">
        <dgm:presLayoutVars>
          <dgm:bulletEnabled val="1"/>
        </dgm:presLayoutVars>
      </dgm:prSet>
      <dgm:spPr/>
    </dgm:pt>
    <dgm:pt modelId="{CD0EEA4C-DC6C-4C1F-9C4A-18DC69671E36}" type="pres">
      <dgm:prSet presAssocID="{6E6A5835-441E-4B6A-80EA-1486BA596C2B}" presName="sibTrans" presStyleLbl="sibTrans2D1" presStyleIdx="0" presStyleCnt="5"/>
      <dgm:spPr/>
    </dgm:pt>
    <dgm:pt modelId="{DDCDAAD8-B016-4CA5-B0AF-87ADE16A163B}" type="pres">
      <dgm:prSet presAssocID="{6E6A5835-441E-4B6A-80EA-1486BA596C2B}" presName="connectorText" presStyleLbl="sibTrans2D1" presStyleIdx="0" presStyleCnt="5"/>
      <dgm:spPr/>
    </dgm:pt>
    <dgm:pt modelId="{BD810B1B-9BF5-41DF-A3F9-08D81C0DFC1C}" type="pres">
      <dgm:prSet presAssocID="{7124AA46-CFAD-4F12-99F3-6D20B5CA9EED}" presName="node" presStyleLbl="node1" presStyleIdx="1" presStyleCnt="6">
        <dgm:presLayoutVars>
          <dgm:bulletEnabled val="1"/>
        </dgm:presLayoutVars>
      </dgm:prSet>
      <dgm:spPr/>
    </dgm:pt>
    <dgm:pt modelId="{11D15965-BEEA-4085-A566-40EEC6F7E6BB}" type="pres">
      <dgm:prSet presAssocID="{E3E4C1D5-E643-4902-9815-9961D00825D6}" presName="sibTrans" presStyleLbl="sibTrans2D1" presStyleIdx="1" presStyleCnt="5"/>
      <dgm:spPr/>
    </dgm:pt>
    <dgm:pt modelId="{63C034DB-0AE3-4A0E-8050-BAF34AD13277}" type="pres">
      <dgm:prSet presAssocID="{E3E4C1D5-E643-4902-9815-9961D00825D6}" presName="connectorText" presStyleLbl="sibTrans2D1" presStyleIdx="1" presStyleCnt="5"/>
      <dgm:spPr/>
    </dgm:pt>
    <dgm:pt modelId="{D5538A88-D887-49DA-B76C-1FF7CD47D65E}" type="pres">
      <dgm:prSet presAssocID="{FE9F184B-8780-410B-9B19-B71FAFEC9B39}" presName="node" presStyleLbl="node1" presStyleIdx="2" presStyleCnt="6">
        <dgm:presLayoutVars>
          <dgm:bulletEnabled val="1"/>
        </dgm:presLayoutVars>
      </dgm:prSet>
      <dgm:spPr/>
    </dgm:pt>
    <dgm:pt modelId="{298792B1-F0C2-4191-BEDD-B9A7DB7D3624}" type="pres">
      <dgm:prSet presAssocID="{9AD168D7-D894-4671-ABB2-35866ADB33E0}" presName="sibTrans" presStyleLbl="sibTrans2D1" presStyleIdx="2" presStyleCnt="5"/>
      <dgm:spPr/>
    </dgm:pt>
    <dgm:pt modelId="{AE4E4066-86F3-4F6A-895D-531B6238C393}" type="pres">
      <dgm:prSet presAssocID="{9AD168D7-D894-4671-ABB2-35866ADB33E0}" presName="connectorText" presStyleLbl="sibTrans2D1" presStyleIdx="2" presStyleCnt="5"/>
      <dgm:spPr/>
    </dgm:pt>
    <dgm:pt modelId="{A5DA5DEA-C704-4E29-91C8-45F37F50372E}" type="pres">
      <dgm:prSet presAssocID="{3429A863-5D4E-4CDC-9857-889C184AD1C5}" presName="node" presStyleLbl="node1" presStyleIdx="3" presStyleCnt="6">
        <dgm:presLayoutVars>
          <dgm:bulletEnabled val="1"/>
        </dgm:presLayoutVars>
      </dgm:prSet>
      <dgm:spPr/>
    </dgm:pt>
    <dgm:pt modelId="{26A168DD-D626-4B8F-8CDA-89DA92D6274C}" type="pres">
      <dgm:prSet presAssocID="{A2EAF407-F55C-4E38-9DD3-AAFC25786986}" presName="sibTrans" presStyleLbl="sibTrans2D1" presStyleIdx="3" presStyleCnt="5"/>
      <dgm:spPr/>
    </dgm:pt>
    <dgm:pt modelId="{BF957EBF-FA97-4BA8-8AF1-22395BF479AF}" type="pres">
      <dgm:prSet presAssocID="{A2EAF407-F55C-4E38-9DD3-AAFC25786986}" presName="connectorText" presStyleLbl="sibTrans2D1" presStyleIdx="3" presStyleCnt="5"/>
      <dgm:spPr/>
    </dgm:pt>
    <dgm:pt modelId="{7690D4E2-95A1-4AB0-BD05-C5F56960C503}" type="pres">
      <dgm:prSet presAssocID="{758F89B8-5C05-4A42-A279-BD99A696E033}" presName="node" presStyleLbl="node1" presStyleIdx="4" presStyleCnt="6">
        <dgm:presLayoutVars>
          <dgm:bulletEnabled val="1"/>
        </dgm:presLayoutVars>
      </dgm:prSet>
      <dgm:spPr/>
    </dgm:pt>
    <dgm:pt modelId="{3CB195EE-CC2A-4E00-8353-FFF97B9705F4}" type="pres">
      <dgm:prSet presAssocID="{A143A5B2-FEA4-44A8-ACC9-BC4C61661A12}" presName="sibTrans" presStyleLbl="sibTrans2D1" presStyleIdx="4" presStyleCnt="5"/>
      <dgm:spPr/>
    </dgm:pt>
    <dgm:pt modelId="{9E11294F-697C-4634-98BD-D87B7ED16C84}" type="pres">
      <dgm:prSet presAssocID="{A143A5B2-FEA4-44A8-ACC9-BC4C61661A12}" presName="connectorText" presStyleLbl="sibTrans2D1" presStyleIdx="4" presStyleCnt="5"/>
      <dgm:spPr/>
    </dgm:pt>
    <dgm:pt modelId="{4841E205-00F7-420E-9804-C604EA701B69}" type="pres">
      <dgm:prSet presAssocID="{6637679A-D193-4EE1-8101-13FEEDCEE8CA}" presName="node" presStyleLbl="node1" presStyleIdx="5" presStyleCnt="6">
        <dgm:presLayoutVars>
          <dgm:bulletEnabled val="1"/>
        </dgm:presLayoutVars>
      </dgm:prSet>
      <dgm:spPr/>
    </dgm:pt>
  </dgm:ptLst>
  <dgm:cxnLst>
    <dgm:cxn modelId="{0AC1F505-0ED7-439B-8EDF-39E5643EBB80}" srcId="{0ED2D74F-8040-4936-B7DB-F8E01D97353D}" destId="{758F89B8-5C05-4A42-A279-BD99A696E033}" srcOrd="4" destOrd="0" parTransId="{37395D54-251B-4A6C-AC15-F992587E9073}" sibTransId="{A143A5B2-FEA4-44A8-ACC9-BC4C61661A12}"/>
    <dgm:cxn modelId="{E8943B1E-32E8-4096-80A1-AB5CF74342D4}" type="presOf" srcId="{FC44FF5E-FE34-4C07-9E78-363307C6BCC9}" destId="{FED76084-623A-4F1C-930D-CA3E3F556625}" srcOrd="0" destOrd="0" presId="urn:microsoft.com/office/officeart/2005/8/layout/process1"/>
    <dgm:cxn modelId="{F0AE3E1E-125B-4E63-A505-6DB0BA9530A0}" type="presOf" srcId="{A143A5B2-FEA4-44A8-ACC9-BC4C61661A12}" destId="{3CB195EE-CC2A-4E00-8353-FFF97B9705F4}" srcOrd="0" destOrd="0" presId="urn:microsoft.com/office/officeart/2005/8/layout/process1"/>
    <dgm:cxn modelId="{A225FC2B-3AE1-46F8-906B-8AE0B884E941}" srcId="{0ED2D74F-8040-4936-B7DB-F8E01D97353D}" destId="{FE9F184B-8780-410B-9B19-B71FAFEC9B39}" srcOrd="2" destOrd="0" parTransId="{945CCF06-8398-4D0D-AF4B-67B6238EBAEF}" sibTransId="{9AD168D7-D894-4671-ABB2-35866ADB33E0}"/>
    <dgm:cxn modelId="{C116C55C-D9CE-417B-8C3E-C97A975B95D9}" type="presOf" srcId="{6E6A5835-441E-4B6A-80EA-1486BA596C2B}" destId="{DDCDAAD8-B016-4CA5-B0AF-87ADE16A163B}" srcOrd="1" destOrd="0" presId="urn:microsoft.com/office/officeart/2005/8/layout/process1"/>
    <dgm:cxn modelId="{C5878263-F267-4078-883E-181478057F16}" type="presOf" srcId="{A2EAF407-F55C-4E38-9DD3-AAFC25786986}" destId="{26A168DD-D626-4B8F-8CDA-89DA92D6274C}" srcOrd="0" destOrd="0" presId="urn:microsoft.com/office/officeart/2005/8/layout/process1"/>
    <dgm:cxn modelId="{387E9945-8142-4079-9C88-ABA90EA819F2}" type="presOf" srcId="{6E6A5835-441E-4B6A-80EA-1486BA596C2B}" destId="{CD0EEA4C-DC6C-4C1F-9C4A-18DC69671E36}" srcOrd="0" destOrd="0" presId="urn:microsoft.com/office/officeart/2005/8/layout/process1"/>
    <dgm:cxn modelId="{2E2D9C66-6C98-4DD0-B437-A946D10576B5}" type="presOf" srcId="{A143A5B2-FEA4-44A8-ACC9-BC4C61661A12}" destId="{9E11294F-697C-4634-98BD-D87B7ED16C84}" srcOrd="1" destOrd="0" presId="urn:microsoft.com/office/officeart/2005/8/layout/process1"/>
    <dgm:cxn modelId="{9EA8BB66-6D04-4851-B2B5-D20C12A77328}" type="presOf" srcId="{A2EAF407-F55C-4E38-9DD3-AAFC25786986}" destId="{BF957EBF-FA97-4BA8-8AF1-22395BF479AF}" srcOrd="1" destOrd="0" presId="urn:microsoft.com/office/officeart/2005/8/layout/process1"/>
    <dgm:cxn modelId="{95264848-E1A2-47BB-AE0B-C3CD8A7B2BEC}" type="presOf" srcId="{6637679A-D193-4EE1-8101-13FEEDCEE8CA}" destId="{4841E205-00F7-420E-9804-C604EA701B69}" srcOrd="0" destOrd="0" presId="urn:microsoft.com/office/officeart/2005/8/layout/process1"/>
    <dgm:cxn modelId="{ACD8B94A-5E8B-4DA8-A0D1-B037EDD9F01B}" srcId="{0ED2D74F-8040-4936-B7DB-F8E01D97353D}" destId="{FC44FF5E-FE34-4C07-9E78-363307C6BCC9}" srcOrd="0" destOrd="0" parTransId="{3BB0F242-A626-4427-A35D-60CECFCC656C}" sibTransId="{6E6A5835-441E-4B6A-80EA-1486BA596C2B}"/>
    <dgm:cxn modelId="{49539A50-9F5E-4764-9A32-C316E7C533D0}" type="presOf" srcId="{E3E4C1D5-E643-4902-9815-9961D00825D6}" destId="{11D15965-BEEA-4085-A566-40EEC6F7E6BB}" srcOrd="0" destOrd="0" presId="urn:microsoft.com/office/officeart/2005/8/layout/process1"/>
    <dgm:cxn modelId="{76109A51-533E-4D64-A95A-D3C0D6AB2EAC}" type="presOf" srcId="{7124AA46-CFAD-4F12-99F3-6D20B5CA9EED}" destId="{BD810B1B-9BF5-41DF-A3F9-08D81C0DFC1C}" srcOrd="0" destOrd="0" presId="urn:microsoft.com/office/officeart/2005/8/layout/process1"/>
    <dgm:cxn modelId="{C32E4B73-9565-4B44-91BA-796AA0B17CAA}" type="presOf" srcId="{0ED2D74F-8040-4936-B7DB-F8E01D97353D}" destId="{C89F9757-8FD2-4954-94F0-4E1C678006D9}" srcOrd="0" destOrd="0" presId="urn:microsoft.com/office/officeart/2005/8/layout/process1"/>
    <dgm:cxn modelId="{1B8F087F-3899-43A4-9D5D-370BC77C9374}" srcId="{0ED2D74F-8040-4936-B7DB-F8E01D97353D}" destId="{3429A863-5D4E-4CDC-9857-889C184AD1C5}" srcOrd="3" destOrd="0" parTransId="{F1E3B09F-EC3E-47B9-9C97-2D56A95FE25F}" sibTransId="{A2EAF407-F55C-4E38-9DD3-AAFC25786986}"/>
    <dgm:cxn modelId="{D5AE1780-E1D6-4283-BA88-45A82AA4584A}" srcId="{0ED2D74F-8040-4936-B7DB-F8E01D97353D}" destId="{6637679A-D193-4EE1-8101-13FEEDCEE8CA}" srcOrd="5" destOrd="0" parTransId="{C24D00FC-C865-49BF-AD47-7FEFBB5F125F}" sibTransId="{D93BAF37-280F-4E1D-881E-746A3511DBA9}"/>
    <dgm:cxn modelId="{8131A585-BC78-401B-9675-50726E194432}" type="presOf" srcId="{758F89B8-5C05-4A42-A279-BD99A696E033}" destId="{7690D4E2-95A1-4AB0-BD05-C5F56960C503}" srcOrd="0" destOrd="0" presId="urn:microsoft.com/office/officeart/2005/8/layout/process1"/>
    <dgm:cxn modelId="{8B8AC789-018E-49AA-8E54-5A1DEB96785B}" srcId="{0ED2D74F-8040-4936-B7DB-F8E01D97353D}" destId="{7124AA46-CFAD-4F12-99F3-6D20B5CA9EED}" srcOrd="1" destOrd="0" parTransId="{66B340FD-6710-45BF-A30D-6703D29197B5}" sibTransId="{E3E4C1D5-E643-4902-9815-9961D00825D6}"/>
    <dgm:cxn modelId="{AD4D6D99-9AE1-47C7-B811-8112B83E074F}" type="presOf" srcId="{E3E4C1D5-E643-4902-9815-9961D00825D6}" destId="{63C034DB-0AE3-4A0E-8050-BAF34AD13277}" srcOrd="1" destOrd="0" presId="urn:microsoft.com/office/officeart/2005/8/layout/process1"/>
    <dgm:cxn modelId="{162C2FD2-5DBC-487D-A9A1-8CF796F78DA2}" type="presOf" srcId="{9AD168D7-D894-4671-ABB2-35866ADB33E0}" destId="{298792B1-F0C2-4191-BEDD-B9A7DB7D3624}" srcOrd="0" destOrd="0" presId="urn:microsoft.com/office/officeart/2005/8/layout/process1"/>
    <dgm:cxn modelId="{2A6681D8-1B70-4442-B51F-9C8FCBE6F01D}" type="presOf" srcId="{3429A863-5D4E-4CDC-9857-889C184AD1C5}" destId="{A5DA5DEA-C704-4E29-91C8-45F37F50372E}" srcOrd="0" destOrd="0" presId="urn:microsoft.com/office/officeart/2005/8/layout/process1"/>
    <dgm:cxn modelId="{95DB3FE0-7ED0-410E-B2D3-E668695B0756}" type="presOf" srcId="{9AD168D7-D894-4671-ABB2-35866ADB33E0}" destId="{AE4E4066-86F3-4F6A-895D-531B6238C393}" srcOrd="1" destOrd="0" presId="urn:microsoft.com/office/officeart/2005/8/layout/process1"/>
    <dgm:cxn modelId="{7E4AD7F2-AA3D-4875-9FDC-D6FF2CC20D35}" type="presOf" srcId="{FE9F184B-8780-410B-9B19-B71FAFEC9B39}" destId="{D5538A88-D887-49DA-B76C-1FF7CD47D65E}" srcOrd="0" destOrd="0" presId="urn:microsoft.com/office/officeart/2005/8/layout/process1"/>
    <dgm:cxn modelId="{A1A0B8BC-A518-44F4-8A7C-6967B59ABF03}" type="presParOf" srcId="{C89F9757-8FD2-4954-94F0-4E1C678006D9}" destId="{FED76084-623A-4F1C-930D-CA3E3F556625}" srcOrd="0" destOrd="0" presId="urn:microsoft.com/office/officeart/2005/8/layout/process1"/>
    <dgm:cxn modelId="{10769DC2-2B2C-4E65-907E-3AACAC893398}" type="presParOf" srcId="{C89F9757-8FD2-4954-94F0-4E1C678006D9}" destId="{CD0EEA4C-DC6C-4C1F-9C4A-18DC69671E36}" srcOrd="1" destOrd="0" presId="urn:microsoft.com/office/officeart/2005/8/layout/process1"/>
    <dgm:cxn modelId="{3776501B-2DC8-45A3-B84A-9474B709C916}" type="presParOf" srcId="{CD0EEA4C-DC6C-4C1F-9C4A-18DC69671E36}" destId="{DDCDAAD8-B016-4CA5-B0AF-87ADE16A163B}" srcOrd="0" destOrd="0" presId="urn:microsoft.com/office/officeart/2005/8/layout/process1"/>
    <dgm:cxn modelId="{1CB7B169-2242-4579-88D6-AD0FA605D0E8}" type="presParOf" srcId="{C89F9757-8FD2-4954-94F0-4E1C678006D9}" destId="{BD810B1B-9BF5-41DF-A3F9-08D81C0DFC1C}" srcOrd="2" destOrd="0" presId="urn:microsoft.com/office/officeart/2005/8/layout/process1"/>
    <dgm:cxn modelId="{3BAC1739-FB17-4C43-8092-01D77452F32B}" type="presParOf" srcId="{C89F9757-8FD2-4954-94F0-4E1C678006D9}" destId="{11D15965-BEEA-4085-A566-40EEC6F7E6BB}" srcOrd="3" destOrd="0" presId="urn:microsoft.com/office/officeart/2005/8/layout/process1"/>
    <dgm:cxn modelId="{65FC07EB-BBA2-4358-AF55-8F7C5C11BF69}" type="presParOf" srcId="{11D15965-BEEA-4085-A566-40EEC6F7E6BB}" destId="{63C034DB-0AE3-4A0E-8050-BAF34AD13277}" srcOrd="0" destOrd="0" presId="urn:microsoft.com/office/officeart/2005/8/layout/process1"/>
    <dgm:cxn modelId="{EC41B435-12B3-4A0D-8A64-F3B823657614}" type="presParOf" srcId="{C89F9757-8FD2-4954-94F0-4E1C678006D9}" destId="{D5538A88-D887-49DA-B76C-1FF7CD47D65E}" srcOrd="4" destOrd="0" presId="urn:microsoft.com/office/officeart/2005/8/layout/process1"/>
    <dgm:cxn modelId="{EBE70C37-C3C4-4DBE-A9F8-8B8486D32935}" type="presParOf" srcId="{C89F9757-8FD2-4954-94F0-4E1C678006D9}" destId="{298792B1-F0C2-4191-BEDD-B9A7DB7D3624}" srcOrd="5" destOrd="0" presId="urn:microsoft.com/office/officeart/2005/8/layout/process1"/>
    <dgm:cxn modelId="{50EAF628-FCA9-4217-BD4A-5129C7C4FFEB}" type="presParOf" srcId="{298792B1-F0C2-4191-BEDD-B9A7DB7D3624}" destId="{AE4E4066-86F3-4F6A-895D-531B6238C393}" srcOrd="0" destOrd="0" presId="urn:microsoft.com/office/officeart/2005/8/layout/process1"/>
    <dgm:cxn modelId="{8B1A7552-F2F9-498D-BF76-926D34F501DD}" type="presParOf" srcId="{C89F9757-8FD2-4954-94F0-4E1C678006D9}" destId="{A5DA5DEA-C704-4E29-91C8-45F37F50372E}" srcOrd="6" destOrd="0" presId="urn:microsoft.com/office/officeart/2005/8/layout/process1"/>
    <dgm:cxn modelId="{457217D3-ECFE-48EB-99D9-6BEF363D2C5D}" type="presParOf" srcId="{C89F9757-8FD2-4954-94F0-4E1C678006D9}" destId="{26A168DD-D626-4B8F-8CDA-89DA92D6274C}" srcOrd="7" destOrd="0" presId="urn:microsoft.com/office/officeart/2005/8/layout/process1"/>
    <dgm:cxn modelId="{DF420F65-68C2-443D-B95A-4465DA4C0EBB}" type="presParOf" srcId="{26A168DD-D626-4B8F-8CDA-89DA92D6274C}" destId="{BF957EBF-FA97-4BA8-8AF1-22395BF479AF}" srcOrd="0" destOrd="0" presId="urn:microsoft.com/office/officeart/2005/8/layout/process1"/>
    <dgm:cxn modelId="{CFD6EFCE-8D9C-41E1-9748-B2A0D91460F1}" type="presParOf" srcId="{C89F9757-8FD2-4954-94F0-4E1C678006D9}" destId="{7690D4E2-95A1-4AB0-BD05-C5F56960C503}" srcOrd="8" destOrd="0" presId="urn:microsoft.com/office/officeart/2005/8/layout/process1"/>
    <dgm:cxn modelId="{DB5B7233-85BE-496E-AFBC-491C99CEDB4D}" type="presParOf" srcId="{C89F9757-8FD2-4954-94F0-4E1C678006D9}" destId="{3CB195EE-CC2A-4E00-8353-FFF97B9705F4}" srcOrd="9" destOrd="0" presId="urn:microsoft.com/office/officeart/2005/8/layout/process1"/>
    <dgm:cxn modelId="{2FADFA40-4CF1-4CA4-A761-C010B6F4E941}" type="presParOf" srcId="{3CB195EE-CC2A-4E00-8353-FFF97B9705F4}" destId="{9E11294F-697C-4634-98BD-D87B7ED16C84}" srcOrd="0" destOrd="0" presId="urn:microsoft.com/office/officeart/2005/8/layout/process1"/>
    <dgm:cxn modelId="{6EE4A69C-87CD-4A28-BB3A-24D999FB4245}" type="presParOf" srcId="{C89F9757-8FD2-4954-94F0-4E1C678006D9}" destId="{4841E205-00F7-420E-9804-C604EA701B69}"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76084-623A-4F1C-930D-CA3E3F556625}">
      <dsp:nvSpPr>
        <dsp:cNvPr id="0" name=""/>
        <dsp:cNvSpPr/>
      </dsp:nvSpPr>
      <dsp:spPr>
        <a:xfrm>
          <a:off x="0"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Define Goal</a:t>
          </a:r>
        </a:p>
      </dsp:txBody>
      <dsp:txXfrm>
        <a:off x="28258" y="1156501"/>
        <a:ext cx="1246168" cy="908284"/>
      </dsp:txXfrm>
    </dsp:sp>
    <dsp:sp modelId="{CD0EEA4C-DC6C-4C1F-9C4A-18DC69671E36}">
      <dsp:nvSpPr>
        <dsp:cNvPr id="0" name=""/>
        <dsp:cNvSpPr/>
      </dsp:nvSpPr>
      <dsp:spPr>
        <a:xfrm>
          <a:off x="1432953" y="1449111"/>
          <a:ext cx="276169" cy="323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432953" y="1513724"/>
        <a:ext cx="193318" cy="193839"/>
      </dsp:txXfrm>
    </dsp:sp>
    <dsp:sp modelId="{BD810B1B-9BF5-41DF-A3F9-08D81C0DFC1C}">
      <dsp:nvSpPr>
        <dsp:cNvPr id="0" name=""/>
        <dsp:cNvSpPr/>
      </dsp:nvSpPr>
      <dsp:spPr>
        <a:xfrm>
          <a:off x="1823758"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Prioritize Segments</a:t>
          </a:r>
        </a:p>
      </dsp:txBody>
      <dsp:txXfrm>
        <a:off x="1852016" y="1156501"/>
        <a:ext cx="1246168" cy="908284"/>
      </dsp:txXfrm>
    </dsp:sp>
    <dsp:sp modelId="{11D15965-BEEA-4085-A566-40EEC6F7E6BB}">
      <dsp:nvSpPr>
        <dsp:cNvPr id="0" name=""/>
        <dsp:cNvSpPr/>
      </dsp:nvSpPr>
      <dsp:spPr>
        <a:xfrm>
          <a:off x="3256711" y="1449111"/>
          <a:ext cx="276169" cy="323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256711" y="1513724"/>
        <a:ext cx="193318" cy="193839"/>
      </dsp:txXfrm>
    </dsp:sp>
    <dsp:sp modelId="{D5538A88-D887-49DA-B76C-1FF7CD47D65E}">
      <dsp:nvSpPr>
        <dsp:cNvPr id="0" name=""/>
        <dsp:cNvSpPr/>
      </dsp:nvSpPr>
      <dsp:spPr>
        <a:xfrm>
          <a:off x="3647517"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Identify Data Sources</a:t>
          </a:r>
        </a:p>
      </dsp:txBody>
      <dsp:txXfrm>
        <a:off x="3675775" y="1156501"/>
        <a:ext cx="1246168" cy="908284"/>
      </dsp:txXfrm>
    </dsp:sp>
    <dsp:sp modelId="{298792B1-F0C2-4191-BEDD-B9A7DB7D3624}">
      <dsp:nvSpPr>
        <dsp:cNvPr id="0" name=""/>
        <dsp:cNvSpPr/>
      </dsp:nvSpPr>
      <dsp:spPr>
        <a:xfrm>
          <a:off x="5080470" y="1449111"/>
          <a:ext cx="276169" cy="323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080470" y="1513724"/>
        <a:ext cx="193318" cy="193839"/>
      </dsp:txXfrm>
    </dsp:sp>
    <dsp:sp modelId="{A5DA5DEA-C704-4E29-91C8-45F37F50372E}">
      <dsp:nvSpPr>
        <dsp:cNvPr id="0" name=""/>
        <dsp:cNvSpPr/>
      </dsp:nvSpPr>
      <dsp:spPr>
        <a:xfrm>
          <a:off x="5471275"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Gather &amp; Analyze</a:t>
          </a:r>
        </a:p>
      </dsp:txBody>
      <dsp:txXfrm>
        <a:off x="5499533" y="1156501"/>
        <a:ext cx="1246168" cy="908284"/>
      </dsp:txXfrm>
    </dsp:sp>
    <dsp:sp modelId="{26A168DD-D626-4B8F-8CDA-89DA92D6274C}">
      <dsp:nvSpPr>
        <dsp:cNvPr id="0" name=""/>
        <dsp:cNvSpPr/>
      </dsp:nvSpPr>
      <dsp:spPr>
        <a:xfrm>
          <a:off x="6904229" y="1449111"/>
          <a:ext cx="276169" cy="323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904229" y="1513724"/>
        <a:ext cx="193318" cy="193839"/>
      </dsp:txXfrm>
    </dsp:sp>
    <dsp:sp modelId="{7690D4E2-95A1-4AB0-BD05-C5F56960C503}">
      <dsp:nvSpPr>
        <dsp:cNvPr id="0" name=""/>
        <dsp:cNvSpPr/>
      </dsp:nvSpPr>
      <dsp:spPr>
        <a:xfrm>
          <a:off x="7295034"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Take Action</a:t>
          </a:r>
        </a:p>
      </dsp:txBody>
      <dsp:txXfrm>
        <a:off x="7323292" y="1156501"/>
        <a:ext cx="1246168" cy="908284"/>
      </dsp:txXfrm>
    </dsp:sp>
    <dsp:sp modelId="{3CB195EE-CC2A-4E00-8353-FFF97B9705F4}">
      <dsp:nvSpPr>
        <dsp:cNvPr id="0" name=""/>
        <dsp:cNvSpPr/>
      </dsp:nvSpPr>
      <dsp:spPr>
        <a:xfrm>
          <a:off x="8727987" y="1449111"/>
          <a:ext cx="276169" cy="3230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8727987" y="1513724"/>
        <a:ext cx="193318" cy="193839"/>
      </dsp:txXfrm>
    </dsp:sp>
    <dsp:sp modelId="{4841E205-00F7-420E-9804-C604EA701B69}">
      <dsp:nvSpPr>
        <dsp:cNvPr id="0" name=""/>
        <dsp:cNvSpPr/>
      </dsp:nvSpPr>
      <dsp:spPr>
        <a:xfrm>
          <a:off x="9118793" y="1128243"/>
          <a:ext cx="1302684" cy="964800"/>
        </a:xfrm>
        <a:prstGeom prst="roundRect">
          <a:avLst>
            <a:gd name="adj" fmla="val 10000"/>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Evaluate</a:t>
          </a:r>
        </a:p>
      </dsp:txBody>
      <dsp:txXfrm>
        <a:off x="9147051" y="1156501"/>
        <a:ext cx="1246168" cy="9082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B97A696-FCCD-4102-86FA-6523DB4796DE}" type="datetimeFigureOut">
              <a:rPr lang="en-US" smtClean="0"/>
              <a:t>2/28/2022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D3AFAC7-35F3-40EF-90AB-37DCEA37EC52}" type="slidenum">
              <a:rPr lang="en-US" smtClean="0"/>
              <a:t>‹nr.›</a:t>
            </a:fld>
            <a:endParaRPr lang="en-US"/>
          </a:p>
        </p:txBody>
      </p:sp>
    </p:spTree>
    <p:extLst>
      <p:ext uri="{BB962C8B-B14F-4D97-AF65-F5344CB8AC3E}">
        <p14:creationId xmlns:p14="http://schemas.microsoft.com/office/powerpoint/2010/main" val="29607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18EDA-6C3F-494E-A054-776423CAA7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B73300-1F99-42D7-912A-A1822403F5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B35356-C9DB-4B0B-B144-402F5172CDA1}"/>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E1E8428B-C668-4551-B309-1F8E7166F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F2724-874C-4762-A6B2-76E8E84D8269}"/>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4088355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3D3FD-3F3C-4014-8590-E82F183088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21B32A-41EC-4D13-8ACF-67E0F7F76C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B25844-2E87-4443-8C51-D8FA27868C5C}"/>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264B4E01-C4EC-4220-B1E8-201165D0E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01C67-35BF-43D5-8951-78C455C4AC95}"/>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830925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D67FEB-5341-4138-8E0D-010C7DAD82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24A45A-AB5E-4049-BC4D-6DA496807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37601-A007-424E-BD11-98D04ED80D4B}"/>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649EE983-F4D2-4353-8748-3763263FD7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DCAEF-F74F-4406-8140-B95E029A24E0}"/>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301958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9DAEE-5D21-40D2-B62D-D474CAD12C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93EE5F-FCE7-407E-99E5-2A1B017D89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F4C3F-4DE7-4527-92F4-29EAE7F69EA3}"/>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0840283C-6F6E-4720-8A7D-87982B7FA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7B1399-8814-4F11-AFAE-C4A9DF840449}"/>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664277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384B-3D49-434B-8919-179A676B92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9CCD9-9C3F-4F8D-9351-EDBAAF465B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5B4FA2-907F-4945-A738-70DE8E6F7269}"/>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C5CC9AE7-CB5B-45DF-8703-246D3BBFC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005379-1EDF-401B-8997-83AD54503556}"/>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1142193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932A-F964-4572-BFD8-61F1E6CAB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B8E50-8E81-4E24-AB57-AE4F700F68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D4757B-ED98-4AEB-BC2D-BABE2665F7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4ACFF-4DFD-4363-A1F8-BFD60DB01C7D}"/>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6" name="Footer Placeholder 5">
            <a:extLst>
              <a:ext uri="{FF2B5EF4-FFF2-40B4-BE49-F238E27FC236}">
                <a16:creationId xmlns:a16="http://schemas.microsoft.com/office/drawing/2014/main" id="{D8F2A750-DE26-43D7-9EE5-69B954D58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00E9B-CDE8-4CC8-B5E8-CEBB579DE110}"/>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2476888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0B5B-5026-4AA3-8745-4DE9BF107E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D62998-F11F-4222-95A6-EEF2F7BE46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89D9E7-AE6A-4C1E-8FBA-E4A668F6B8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D39695-7D75-436B-9906-6F03274F9A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D75A6E-80D3-4799-9ABE-E37B306746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96A7EE-A88A-4542-88E4-492FBE560F7A}"/>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8" name="Footer Placeholder 7">
            <a:extLst>
              <a:ext uri="{FF2B5EF4-FFF2-40B4-BE49-F238E27FC236}">
                <a16:creationId xmlns:a16="http://schemas.microsoft.com/office/drawing/2014/main" id="{7BB135D2-F745-45D7-B8AA-A24A291291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760328-A9EA-4DB7-B2EA-5A4C572AEA4A}"/>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3105142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7F31D-AEFC-4BF8-AC7E-70D946C2C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B2BDD-5146-4DE2-86E9-F4C3B0638348}"/>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4" name="Footer Placeholder 3">
            <a:extLst>
              <a:ext uri="{FF2B5EF4-FFF2-40B4-BE49-F238E27FC236}">
                <a16:creationId xmlns:a16="http://schemas.microsoft.com/office/drawing/2014/main" id="{C65468CF-79CD-402C-9EE2-E59A4BAB88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9AFF6D-5F3B-43AB-9B71-E97F0740314D}"/>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270270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35C06-8B60-4BD3-8F89-4192EC60CBB7}"/>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3" name="Footer Placeholder 2">
            <a:extLst>
              <a:ext uri="{FF2B5EF4-FFF2-40B4-BE49-F238E27FC236}">
                <a16:creationId xmlns:a16="http://schemas.microsoft.com/office/drawing/2014/main" id="{745CFE4C-C0E9-4759-89E2-B041972EEB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D71143-EAB1-45A0-97D5-CB550621CB86}"/>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399237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3A89-D707-48A0-9745-3168D78D64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C1F65E-4A79-460F-92F1-B4C4360813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2044B1-2CDA-46F4-9E5B-16CEEA32A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1DB17-FD1F-4D60-A340-9CB94B331423}"/>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6" name="Footer Placeholder 5">
            <a:extLst>
              <a:ext uri="{FF2B5EF4-FFF2-40B4-BE49-F238E27FC236}">
                <a16:creationId xmlns:a16="http://schemas.microsoft.com/office/drawing/2014/main" id="{8B52F520-B14C-4A87-B478-2673E577F7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B5AFB4-2656-426D-8A84-115CCE0303D8}"/>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1022595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E90E-8998-41AC-B74E-9739ABDCC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358E46-DDEA-48F7-8767-1B79CACBB0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090B2-0768-44A8-B50B-DB481E48E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17340-CA0D-4883-BCA7-0357E0437659}"/>
              </a:ext>
            </a:extLst>
          </p:cNvPr>
          <p:cNvSpPr>
            <a:spLocks noGrp="1"/>
          </p:cNvSpPr>
          <p:nvPr>
            <p:ph type="dt" sz="half" idx="10"/>
          </p:nvPr>
        </p:nvSpPr>
        <p:spPr/>
        <p:txBody>
          <a:bodyPr/>
          <a:lstStyle/>
          <a:p>
            <a:fld id="{EF8331FB-B0A8-4439-A1F7-D08CC946FF80}" type="datetimeFigureOut">
              <a:rPr lang="en-US" smtClean="0"/>
              <a:t>2/28/2022</a:t>
            </a:fld>
            <a:endParaRPr lang="en-US"/>
          </a:p>
        </p:txBody>
      </p:sp>
      <p:sp>
        <p:nvSpPr>
          <p:cNvPr id="6" name="Footer Placeholder 5">
            <a:extLst>
              <a:ext uri="{FF2B5EF4-FFF2-40B4-BE49-F238E27FC236}">
                <a16:creationId xmlns:a16="http://schemas.microsoft.com/office/drawing/2014/main" id="{31087C87-2F1A-44F0-85C0-C58623BCEB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EDF93-90A6-49E6-A393-9C447C523793}"/>
              </a:ext>
            </a:extLst>
          </p:cNvPr>
          <p:cNvSpPr>
            <a:spLocks noGrp="1"/>
          </p:cNvSpPr>
          <p:nvPr>
            <p:ph type="sldNum" sz="quarter" idx="12"/>
          </p:nvPr>
        </p:nvSpPr>
        <p:spPr/>
        <p:txBody>
          <a:bodyPr/>
          <a:lstStyle/>
          <a:p>
            <a:fld id="{FF10827B-5BC8-4EAD-AACE-A8E995909268}" type="slidenum">
              <a:rPr lang="en-US" smtClean="0"/>
              <a:t>‹nr.›</a:t>
            </a:fld>
            <a:endParaRPr lang="en-US"/>
          </a:p>
        </p:txBody>
      </p:sp>
    </p:spTree>
    <p:extLst>
      <p:ext uri="{BB962C8B-B14F-4D97-AF65-F5344CB8AC3E}">
        <p14:creationId xmlns:p14="http://schemas.microsoft.com/office/powerpoint/2010/main" val="74181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2E3B15-8CEC-402D-9ECE-01B452B386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4FE6E3-B3F7-420A-9E3D-376759EEF7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93B6A-E7D3-48B9-84C5-6898E8C355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331FB-B0A8-4439-A1F7-D08CC946FF80}" type="datetimeFigureOut">
              <a:rPr lang="en-US" smtClean="0"/>
              <a:t>2/28/2022</a:t>
            </a:fld>
            <a:endParaRPr lang="en-US"/>
          </a:p>
        </p:txBody>
      </p:sp>
      <p:sp>
        <p:nvSpPr>
          <p:cNvPr id="5" name="Footer Placeholder 4">
            <a:extLst>
              <a:ext uri="{FF2B5EF4-FFF2-40B4-BE49-F238E27FC236}">
                <a16:creationId xmlns:a16="http://schemas.microsoft.com/office/drawing/2014/main" id="{2C2990C2-E19D-4CA3-9285-8579E32348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5B185F-8937-4CE8-9808-976D069008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0827B-5BC8-4EAD-AACE-A8E995909268}" type="slidenum">
              <a:rPr lang="en-US" smtClean="0"/>
              <a:t>‹nr.›</a:t>
            </a:fld>
            <a:endParaRPr lang="en-US"/>
          </a:p>
        </p:txBody>
      </p:sp>
    </p:spTree>
    <p:extLst>
      <p:ext uri="{BB962C8B-B14F-4D97-AF65-F5344CB8AC3E}">
        <p14:creationId xmlns:p14="http://schemas.microsoft.com/office/powerpoint/2010/main" val="376648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ca.europa.eu/Lists/ECADocuments/SR19_12/SR_E-COMMERCE_VULNERABILITY_TO_TAX_FRAUD_E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mf.org/external/pubs/ft/issues/issues30/" TargetMode="External"/><Relationship Id="rId2" Type="http://schemas.openxmlformats.org/officeDocument/2006/relationships/hyperlink" Target="https://www.theglobaleconomy.com/rankings/shadow_economy/Asia/" TargetMode="Externa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ldbank.org/en/research/publication/informal-economy"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www.worldbank.org/en/research/publication/informal-econom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pendocs.ids.ac.uk/opendocs/bitstream/handle/20.500.12413/16574/ICTD_SummaryBrief%2024_Online.pdf?sequence=1&amp;isAllowed=y" TargetMode="External"/><Relationship Id="rId2" Type="http://schemas.openxmlformats.org/officeDocument/2006/relationships/hyperlink" Target="https://www.tandfonline.com/doi/pdf/10.1080/00220388.2014.940910?needAccess=tru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earing a headdress&#10;&#10;Description automatically generated with medium confidence">
            <a:extLst>
              <a:ext uri="{FF2B5EF4-FFF2-40B4-BE49-F238E27FC236}">
                <a16:creationId xmlns:a16="http://schemas.microsoft.com/office/drawing/2014/main" id="{CB707483-21A5-4AEF-B376-B3CC38BD8F72}"/>
              </a:ext>
            </a:extLst>
          </p:cNvPr>
          <p:cNvPicPr>
            <a:picLocks noChangeAspect="1"/>
          </p:cNvPicPr>
          <p:nvPr/>
        </p:nvPicPr>
        <p:blipFill rotWithShape="1">
          <a:blip r:embed="rId2">
            <a:extLst>
              <a:ext uri="{28A0092B-C50C-407E-A947-70E740481C1C}">
                <a14:useLocalDpi xmlns:a14="http://schemas.microsoft.com/office/drawing/2010/main" val="0"/>
              </a:ext>
            </a:extLst>
          </a:blip>
          <a:srcRect t="5130" b="9660"/>
          <a:stretch/>
        </p:blipFill>
        <p:spPr>
          <a:xfrm>
            <a:off x="20" y="1282"/>
            <a:ext cx="12191980" cy="6856718"/>
          </a:xfrm>
          <a:prstGeom prst="rect">
            <a:avLst/>
          </a:prstGeom>
        </p:spPr>
      </p:pic>
      <p:sp>
        <p:nvSpPr>
          <p:cNvPr id="6" name="Rectangle 5">
            <a:extLst>
              <a:ext uri="{FF2B5EF4-FFF2-40B4-BE49-F238E27FC236}">
                <a16:creationId xmlns:a16="http://schemas.microsoft.com/office/drawing/2014/main" id="{94641D42-9B03-43E8-8062-C01CBC369831}"/>
              </a:ext>
            </a:extLst>
          </p:cNvPr>
          <p:cNvSpPr/>
          <p:nvPr/>
        </p:nvSpPr>
        <p:spPr>
          <a:xfrm>
            <a:off x="0" y="5567321"/>
            <a:ext cx="12192000" cy="10762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atin typeface="Arial" panose="020B0604020202020204" pitchFamily="34" charset="0"/>
                <a:cs typeface="Arial" panose="020B0604020202020204" pitchFamily="34" charset="0"/>
              </a:rPr>
              <a:t>  Registration of Taxpayers in the Informal Economy</a:t>
            </a:r>
          </a:p>
          <a:p>
            <a:r>
              <a:rPr lang="en-US" sz="2800" b="1" dirty="0">
                <a:latin typeface="Arial" panose="020B0604020202020204" pitchFamily="34" charset="0"/>
                <a:cs typeface="Arial" panose="020B0604020202020204" pitchFamily="34" charset="0"/>
              </a:rPr>
              <a:t>  </a:t>
            </a:r>
            <a:r>
              <a:rPr lang="en-US" sz="2200" dirty="0">
                <a:latin typeface="Arial Nova Light" panose="020B0304020202020204" pitchFamily="34" charset="0"/>
                <a:cs typeface="Arial" panose="020B0604020202020204" pitchFamily="34" charset="0"/>
              </a:rPr>
              <a:t>Executive Program in Tax and Digital Transformation | 22 February 2022</a:t>
            </a:r>
          </a:p>
        </p:txBody>
      </p:sp>
      <p:pic>
        <p:nvPicPr>
          <p:cNvPr id="8" name="Picture 7" descr="Graphical user interface, text&#10;&#10;Description automatically generated">
            <a:extLst>
              <a:ext uri="{FF2B5EF4-FFF2-40B4-BE49-F238E27FC236}">
                <a16:creationId xmlns:a16="http://schemas.microsoft.com/office/drawing/2014/main" id="{C9EFB151-97F6-47EA-9FB8-5F4422AC18A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9129800" y="170309"/>
            <a:ext cx="2823389" cy="553928"/>
          </a:xfrm>
          <a:prstGeom prst="rect">
            <a:avLst/>
          </a:prstGeom>
        </p:spPr>
      </p:pic>
    </p:spTree>
    <p:extLst>
      <p:ext uri="{BB962C8B-B14F-4D97-AF65-F5344CB8AC3E}">
        <p14:creationId xmlns:p14="http://schemas.microsoft.com/office/powerpoint/2010/main" val="155370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2. Prioritize Segments</a:t>
            </a:r>
          </a:p>
        </p:txBody>
      </p:sp>
      <p:sp>
        <p:nvSpPr>
          <p:cNvPr id="22" name="Slide Number Placeholder 12">
            <a:extLst>
              <a:ext uri="{FF2B5EF4-FFF2-40B4-BE49-F238E27FC236}">
                <a16:creationId xmlns:a16="http://schemas.microsoft.com/office/drawing/2014/main" id="{21BEA760-326C-438B-9998-D39D93FCE14F}"/>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10</a:t>
            </a:fld>
            <a:endParaRPr lang="en-US" sz="4800" dirty="0">
              <a:solidFill>
                <a:schemeClr val="accent1">
                  <a:lumMod val="40000"/>
                  <a:lumOff val="60000"/>
                </a:schemeClr>
              </a:solidFill>
            </a:endParaRPr>
          </a:p>
        </p:txBody>
      </p:sp>
      <p:graphicFrame>
        <p:nvGraphicFramePr>
          <p:cNvPr id="2" name="Table 2">
            <a:extLst>
              <a:ext uri="{FF2B5EF4-FFF2-40B4-BE49-F238E27FC236}">
                <a16:creationId xmlns:a16="http://schemas.microsoft.com/office/drawing/2014/main" id="{061C13EA-F9CC-4A04-8309-A384E6FC770D}"/>
              </a:ext>
            </a:extLst>
          </p:cNvPr>
          <p:cNvGraphicFramePr>
            <a:graphicFrameLocks noGrp="1"/>
          </p:cNvGraphicFramePr>
          <p:nvPr>
            <p:extLst>
              <p:ext uri="{D42A27DB-BD31-4B8C-83A1-F6EECF244321}">
                <p14:modId xmlns:p14="http://schemas.microsoft.com/office/powerpoint/2010/main" val="4207594178"/>
              </p:ext>
            </p:extLst>
          </p:nvPr>
        </p:nvGraphicFramePr>
        <p:xfrm>
          <a:off x="910720" y="1188318"/>
          <a:ext cx="10595480" cy="5003800"/>
        </p:xfrm>
        <a:graphic>
          <a:graphicData uri="http://schemas.openxmlformats.org/drawingml/2006/table">
            <a:tbl>
              <a:tblPr firstRow="1" bandRow="1">
                <a:tableStyleId>{5C22544A-7EE6-4342-B048-85BDC9FD1C3A}</a:tableStyleId>
              </a:tblPr>
              <a:tblGrid>
                <a:gridCol w="1523387">
                  <a:extLst>
                    <a:ext uri="{9D8B030D-6E8A-4147-A177-3AD203B41FA5}">
                      <a16:colId xmlns:a16="http://schemas.microsoft.com/office/drawing/2014/main" val="397665607"/>
                    </a:ext>
                  </a:extLst>
                </a:gridCol>
                <a:gridCol w="2590128">
                  <a:extLst>
                    <a:ext uri="{9D8B030D-6E8A-4147-A177-3AD203B41FA5}">
                      <a16:colId xmlns:a16="http://schemas.microsoft.com/office/drawing/2014/main" val="4048144767"/>
                    </a:ext>
                  </a:extLst>
                </a:gridCol>
                <a:gridCol w="6481965">
                  <a:extLst>
                    <a:ext uri="{9D8B030D-6E8A-4147-A177-3AD203B41FA5}">
                      <a16:colId xmlns:a16="http://schemas.microsoft.com/office/drawing/2014/main" val="2649901969"/>
                    </a:ext>
                  </a:extLst>
                </a:gridCol>
              </a:tblGrid>
              <a:tr h="370840">
                <a:tc>
                  <a:txBody>
                    <a:bodyPr/>
                    <a:lstStyle/>
                    <a:p>
                      <a:r>
                        <a:rPr lang="en-US" dirty="0">
                          <a:solidFill>
                            <a:sysClr val="windowText" lastClr="000000"/>
                          </a:solidFill>
                        </a:rPr>
                        <a:t>Type</a:t>
                      </a:r>
                    </a:p>
                  </a:txBody>
                  <a:tcPr>
                    <a:lnB w="12700" cap="flat" cmpd="sng" algn="ctr">
                      <a:solidFill>
                        <a:schemeClr val="bg1"/>
                      </a:solidFill>
                      <a:prstDash val="solid"/>
                      <a:round/>
                      <a:headEnd type="none" w="med" len="med"/>
                      <a:tailEnd type="none" w="med" len="med"/>
                    </a:lnB>
                    <a:noFill/>
                  </a:tcPr>
                </a:tc>
                <a:tc>
                  <a:txBody>
                    <a:bodyPr/>
                    <a:lstStyle/>
                    <a:p>
                      <a:r>
                        <a:rPr lang="en-US" dirty="0">
                          <a:solidFill>
                            <a:sysClr val="windowText" lastClr="000000"/>
                          </a:solidFill>
                        </a:rPr>
                        <a:t>Examples</a:t>
                      </a:r>
                    </a:p>
                  </a:txBody>
                  <a:tcPr>
                    <a:lnB w="12700" cap="flat" cmpd="sng" algn="ctr">
                      <a:solidFill>
                        <a:schemeClr val="bg1"/>
                      </a:solidFill>
                      <a:prstDash val="solid"/>
                      <a:round/>
                      <a:headEnd type="none" w="med" len="med"/>
                      <a:tailEnd type="none" w="med" len="med"/>
                    </a:lnB>
                    <a:noFill/>
                  </a:tcPr>
                </a:tc>
                <a:tc>
                  <a:txBody>
                    <a:bodyPr/>
                    <a:lstStyle/>
                    <a:p>
                      <a:r>
                        <a:rPr lang="en-US" dirty="0">
                          <a:solidFill>
                            <a:sysClr val="windowText" lastClr="000000"/>
                          </a:solidFill>
                        </a:rPr>
                        <a:t>Segment with largest revenue potential</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28434832"/>
                  </a:ext>
                </a:extLst>
              </a:tr>
              <a:tr h="370840">
                <a:tc>
                  <a:txBody>
                    <a:bodyPr/>
                    <a:lstStyle/>
                    <a:p>
                      <a:r>
                        <a:rPr lang="en-US" dirty="0"/>
                        <a:t>Ownership</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r>
                        <a:rPr lang="en-US" sz="1400" dirty="0"/>
                        <a:t>Single Person</a:t>
                      </a:r>
                    </a:p>
                    <a:p>
                      <a:r>
                        <a:rPr lang="en-US" sz="1400" dirty="0"/>
                        <a:t>Family Owned</a:t>
                      </a:r>
                    </a:p>
                    <a:p>
                      <a:r>
                        <a:rPr lang="en-US" sz="1400" dirty="0"/>
                        <a:t>SME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74172337"/>
                  </a:ext>
                </a:extLst>
              </a:tr>
              <a:tr h="370840">
                <a:tc>
                  <a:txBody>
                    <a:bodyPr/>
                    <a:lstStyle/>
                    <a:p>
                      <a:r>
                        <a:rPr lang="en-US" dirty="0"/>
                        <a:t>Industry</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40000"/>
                        <a:lumOff val="60000"/>
                      </a:schemeClr>
                    </a:solidFill>
                  </a:tcPr>
                </a:tc>
                <a:tc>
                  <a:txBody>
                    <a:bodyPr/>
                    <a:lstStyle/>
                    <a:p>
                      <a:pPr marL="0" indent="0">
                        <a:buFont typeface="+mj-lt"/>
                        <a:buNone/>
                      </a:pPr>
                      <a:r>
                        <a:rPr lang="en-US" sz="1400" dirty="0"/>
                        <a:t>Construction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t>Farmers</a:t>
                      </a:r>
                    </a:p>
                    <a:p>
                      <a:pPr marL="0" indent="0">
                        <a:buFont typeface="+mj-lt"/>
                        <a:buNone/>
                      </a:pPr>
                      <a:r>
                        <a:rPr lang="en-US" sz="1400" dirty="0"/>
                        <a:t>Restaurants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t>Hotels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400" dirty="0"/>
                        <a:t>Taxis / busses</a:t>
                      </a:r>
                    </a:p>
                    <a:p>
                      <a:pPr marL="0" indent="0">
                        <a:buFont typeface="+mj-lt"/>
                        <a:buNone/>
                      </a:pPr>
                      <a:r>
                        <a:rPr lang="en-US" sz="1400" dirty="0"/>
                        <a:t>Online merchants</a:t>
                      </a:r>
                    </a:p>
                    <a:p>
                      <a:pPr marL="0" indent="0">
                        <a:buFont typeface="+mj-lt"/>
                        <a:buNone/>
                      </a:pPr>
                      <a:r>
                        <a:rPr lang="en-US" sz="1400" dirty="0"/>
                        <a:t>Merchants</a:t>
                      </a:r>
                    </a:p>
                    <a:p>
                      <a:pPr marL="0" indent="0">
                        <a:buFont typeface="+mj-lt"/>
                        <a:buNone/>
                      </a:pPr>
                      <a:r>
                        <a:rPr lang="en-US" sz="1400" dirty="0"/>
                        <a:t>Repair shops </a:t>
                      </a:r>
                    </a:p>
                    <a:p>
                      <a:pPr marL="0" indent="0">
                        <a:buFont typeface="+mj-lt"/>
                        <a:buNone/>
                      </a:pPr>
                      <a:r>
                        <a:rPr lang="en-US" sz="1400" dirty="0"/>
                        <a:t>Renters of real estate</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842519300"/>
                  </a:ext>
                </a:extLst>
              </a:tr>
              <a:tr h="370840">
                <a:tc>
                  <a:txBody>
                    <a:bodyPr/>
                    <a:lstStyle/>
                    <a:p>
                      <a:r>
                        <a:rPr lang="en-US" dirty="0"/>
                        <a:t>Geography</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60000"/>
                        <a:lumOff val="40000"/>
                      </a:schemeClr>
                    </a:solidFill>
                  </a:tcPr>
                </a:tc>
                <a:tc>
                  <a:txBody>
                    <a:bodyPr/>
                    <a:lstStyle/>
                    <a:p>
                      <a:r>
                        <a:rPr lang="en-US" sz="1400" dirty="0"/>
                        <a:t>Urban</a:t>
                      </a:r>
                    </a:p>
                    <a:p>
                      <a:r>
                        <a:rPr lang="en-US" sz="1400" dirty="0"/>
                        <a:t>Rural</a:t>
                      </a:r>
                    </a:p>
                    <a:p>
                      <a:r>
                        <a:rPr lang="en-US" sz="1400" dirty="0"/>
                        <a:t>Foreign</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66609685"/>
                  </a:ext>
                </a:extLst>
              </a:tr>
              <a:tr h="370840">
                <a:tc>
                  <a:txBody>
                    <a:bodyPr/>
                    <a:lstStyle/>
                    <a:p>
                      <a:r>
                        <a:rPr lang="en-US" dirty="0"/>
                        <a:t>Tax Type</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75000"/>
                      </a:schemeClr>
                    </a:solidFill>
                  </a:tcPr>
                </a:tc>
                <a:tc>
                  <a:txBody>
                    <a:bodyPr/>
                    <a:lstStyle/>
                    <a:p>
                      <a:r>
                        <a:rPr lang="en-US" sz="1400" dirty="0"/>
                        <a:t>PIT</a:t>
                      </a:r>
                    </a:p>
                    <a:p>
                      <a:r>
                        <a:rPr lang="en-US" sz="1400" dirty="0"/>
                        <a:t>CIT</a:t>
                      </a:r>
                    </a:p>
                    <a:p>
                      <a:r>
                        <a:rPr lang="en-US" sz="1400" dirty="0"/>
                        <a:t>VAT</a:t>
                      </a:r>
                    </a:p>
                    <a:p>
                      <a:r>
                        <a:rPr lang="en-US" sz="1400" dirty="0"/>
                        <a:t>Social contributions</a:t>
                      </a:r>
                    </a:p>
                    <a:p>
                      <a:r>
                        <a:rPr lang="en-US" sz="1400" dirty="0"/>
                        <a:t>Excises</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94884954"/>
                  </a:ext>
                </a:extLst>
              </a:tr>
            </a:tbl>
          </a:graphicData>
        </a:graphic>
      </p:graphicFrame>
    </p:spTree>
    <p:extLst>
      <p:ext uri="{BB962C8B-B14F-4D97-AF65-F5344CB8AC3E}">
        <p14:creationId xmlns:p14="http://schemas.microsoft.com/office/powerpoint/2010/main" val="4274355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9E400F-8CD3-4EB2-9B3E-FFFADCC5C640}"/>
              </a:ext>
            </a:extLst>
          </p:cNvPr>
          <p:cNvSpPr txBox="1"/>
          <p:nvPr/>
        </p:nvSpPr>
        <p:spPr>
          <a:xfrm>
            <a:off x="468803" y="1838083"/>
            <a:ext cx="6466734" cy="3046988"/>
          </a:xfrm>
          <a:prstGeom prst="rect">
            <a:avLst/>
          </a:prstGeom>
          <a:noFill/>
        </p:spPr>
        <p:txBody>
          <a:bodyPr wrap="square" rtlCol="0">
            <a:spAutoFit/>
          </a:bodyPr>
          <a:lstStyle/>
          <a:p>
            <a:r>
              <a:rPr lang="en-US" sz="4800" dirty="0">
                <a:latin typeface="Arial Nova Light" panose="020B0304020202020204" pitchFamily="34" charset="0"/>
              </a:rPr>
              <a:t>Which segments in the informal economy could generate the most revenue?</a:t>
            </a:r>
          </a:p>
        </p:txBody>
      </p:sp>
      <p:pic>
        <p:nvPicPr>
          <p:cNvPr id="3" name="Picture 2" descr="A picture containing text, person, indoor, wall&#10;&#10;Description automatically generated">
            <a:extLst>
              <a:ext uri="{FF2B5EF4-FFF2-40B4-BE49-F238E27FC236}">
                <a16:creationId xmlns:a16="http://schemas.microsoft.com/office/drawing/2014/main" id="{80551067-9B74-4705-8BF1-952F65392C00}"/>
              </a:ext>
            </a:extLst>
          </p:cNvPr>
          <p:cNvPicPr>
            <a:picLocks noChangeAspect="1"/>
          </p:cNvPicPr>
          <p:nvPr/>
        </p:nvPicPr>
        <p:blipFill rotWithShape="1">
          <a:blip r:embed="rId2">
            <a:extLst>
              <a:ext uri="{28A0092B-C50C-407E-A947-70E740481C1C}">
                <a14:useLocalDpi xmlns:a14="http://schemas.microsoft.com/office/drawing/2010/main" val="0"/>
              </a:ext>
            </a:extLst>
          </a:blip>
          <a:srcRect l="29430" r="32939" b="2534"/>
          <a:stretch/>
        </p:blipFill>
        <p:spPr>
          <a:xfrm>
            <a:off x="7587916" y="521547"/>
            <a:ext cx="3878608" cy="5650653"/>
          </a:xfrm>
          <a:prstGeom prst="rect">
            <a:avLst/>
          </a:prstGeom>
        </p:spPr>
      </p:pic>
    </p:spTree>
    <p:extLst>
      <p:ext uri="{BB962C8B-B14F-4D97-AF65-F5344CB8AC3E}">
        <p14:creationId xmlns:p14="http://schemas.microsoft.com/office/powerpoint/2010/main" val="987771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96C4AB-4073-405B-ABF3-E76541D85D1F}"/>
              </a:ext>
            </a:extLst>
          </p:cNvPr>
          <p:cNvSpPr txBox="1"/>
          <p:nvPr/>
        </p:nvSpPr>
        <p:spPr>
          <a:xfrm>
            <a:off x="838200" y="1236146"/>
            <a:ext cx="6532699" cy="5232202"/>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Government Sources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Import registry </a:t>
            </a:r>
            <a:r>
              <a:rPr lang="en-US" sz="1400" dirty="0">
                <a:latin typeface="Arial Nova Light" panose="020B0304020202020204" pitchFamily="34" charset="0"/>
                <a:cs typeface="Arial" panose="020B0604020202020204" pitchFamily="34" charset="0"/>
              </a:rPr>
              <a:t>Names of importers and related agents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Company registry </a:t>
            </a:r>
            <a:r>
              <a:rPr lang="en-US" sz="1400" dirty="0">
                <a:latin typeface="Arial Nova Light" panose="020B0304020202020204" pitchFamily="34" charset="0"/>
                <a:cs typeface="Arial" panose="020B0604020202020204" pitchFamily="34" charset="0"/>
              </a:rPr>
              <a:t>Names of companies (with above threshold economic activity – non-dormant) as well as owners and principals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Operating license registry </a:t>
            </a:r>
            <a:r>
              <a:rPr lang="en-US" sz="1400" dirty="0">
                <a:latin typeface="Arial Nova Light" panose="020B0304020202020204" pitchFamily="34" charset="0"/>
                <a:cs typeface="Arial" panose="020B0604020202020204" pitchFamily="34" charset="0"/>
              </a:rPr>
              <a:t>Firms that maintain a general business, health care, legal, construction, engineering, liquor, importer and other legally required license</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Construction permit registry </a:t>
            </a:r>
            <a:r>
              <a:rPr lang="en-US" sz="1400" dirty="0">
                <a:latin typeface="Arial Nova Light" panose="020B0304020202020204" pitchFamily="34" charset="0"/>
                <a:cs typeface="Arial" panose="020B0604020202020204" pitchFamily="34" charset="0"/>
              </a:rPr>
              <a:t>Firms that have applied for or obtained a permit to construct as well as the names of the owners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Public procurement registry </a:t>
            </a:r>
            <a:r>
              <a:rPr lang="en-US" sz="1400" dirty="0">
                <a:latin typeface="Arial Nova Light" panose="020B0304020202020204" pitchFamily="34" charset="0"/>
                <a:cs typeface="Arial" panose="020B0604020202020204" pitchFamily="34" charset="0"/>
              </a:rPr>
              <a:t>Firms and consultants hired by central and local government bodies and SOEs for the supply of goods, works, services; civil works; and consulting</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Land registry </a:t>
            </a:r>
            <a:r>
              <a:rPr lang="en-US" sz="1400" dirty="0">
                <a:latin typeface="Arial Nova Light" panose="020B0304020202020204" pitchFamily="34" charset="0"/>
                <a:cs typeface="Arial" panose="020B0604020202020204" pitchFamily="34" charset="0"/>
              </a:rPr>
              <a:t>Owners of real estate of significant value, typically in urban areas or occupying large areas as they can be subject to real estate taxation, or the ownership indicates taxable income or wealth</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Beneficiary registry </a:t>
            </a:r>
            <a:r>
              <a:rPr lang="en-US" sz="1400" dirty="0">
                <a:latin typeface="Arial Nova Light" panose="020B0304020202020204" pitchFamily="34" charset="0"/>
                <a:cs typeface="Arial" panose="020B0604020202020204" pitchFamily="34" charset="0"/>
              </a:rPr>
              <a:t>Beneficiaries under government funded social programs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Vehicle registry </a:t>
            </a:r>
            <a:r>
              <a:rPr lang="en-US" sz="1400" dirty="0">
                <a:latin typeface="Arial Nova Light" panose="020B0304020202020204" pitchFamily="34" charset="0"/>
                <a:cs typeface="Arial" panose="020B0604020202020204" pitchFamily="34" charset="0"/>
              </a:rPr>
              <a:t>Owners of cars and trucks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Passport registry </a:t>
            </a:r>
            <a:r>
              <a:rPr lang="en-US" sz="1400" dirty="0">
                <a:latin typeface="Arial Nova Light" panose="020B0304020202020204" pitchFamily="34" charset="0"/>
                <a:cs typeface="Arial" panose="020B0604020202020204" pitchFamily="34" charset="0"/>
              </a:rPr>
              <a:t>Names of non-minor individuals who have applied for or received a passport</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Suspicious Transaction Reports</a:t>
            </a:r>
            <a:r>
              <a:rPr lang="en-US" sz="1400" dirty="0">
                <a:latin typeface="Arial Nova Light" panose="020B0304020202020204" pitchFamily="34" charset="0"/>
                <a:cs typeface="Arial" panose="020B0604020202020204" pitchFamily="34" charset="0"/>
              </a:rPr>
              <a:t> Identify unregistered, high-risk taxpayers</a:t>
            </a:r>
          </a:p>
        </p:txBody>
      </p:sp>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3. Identify Data Sources</a:t>
            </a:r>
          </a:p>
        </p:txBody>
      </p:sp>
      <p:pic>
        <p:nvPicPr>
          <p:cNvPr id="2050" name="Picture 2" descr="Digital financial services and Fintech Madagascar">
            <a:extLst>
              <a:ext uri="{FF2B5EF4-FFF2-40B4-BE49-F238E27FC236}">
                <a16:creationId xmlns:a16="http://schemas.microsoft.com/office/drawing/2014/main" id="{D0031F5A-EB4E-4650-B853-094CFCB82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123" r="28207"/>
          <a:stretch/>
        </p:blipFill>
        <p:spPr bwMode="auto">
          <a:xfrm>
            <a:off x="7784806" y="565118"/>
            <a:ext cx="3745181" cy="560708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2">
            <a:extLst>
              <a:ext uri="{FF2B5EF4-FFF2-40B4-BE49-F238E27FC236}">
                <a16:creationId xmlns:a16="http://schemas.microsoft.com/office/drawing/2014/main" id="{837AA54B-6A17-472A-85F4-17FC946212C6}"/>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12</a:t>
            </a:fld>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155471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3. Identify Data Sources</a:t>
            </a:r>
          </a:p>
        </p:txBody>
      </p:sp>
      <p:sp>
        <p:nvSpPr>
          <p:cNvPr id="17" name="TextBox 16">
            <a:extLst>
              <a:ext uri="{FF2B5EF4-FFF2-40B4-BE49-F238E27FC236}">
                <a16:creationId xmlns:a16="http://schemas.microsoft.com/office/drawing/2014/main" id="{1C658335-9D9F-4A8E-9D6D-8410852EBFFA}"/>
              </a:ext>
            </a:extLst>
          </p:cNvPr>
          <p:cNvSpPr txBox="1"/>
          <p:nvPr/>
        </p:nvSpPr>
        <p:spPr>
          <a:xfrm>
            <a:off x="838200" y="1223734"/>
            <a:ext cx="6303223" cy="4062651"/>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Company Sources</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Banking information </a:t>
            </a:r>
            <a:r>
              <a:rPr lang="en-US" sz="1400" dirty="0">
                <a:latin typeface="Arial Nova Light" panose="020B0304020202020204" pitchFamily="34" charset="0"/>
                <a:cs typeface="Arial" panose="020B0604020202020204" pitchFamily="34" charset="0"/>
              </a:rPr>
              <a:t>Individuals and companies with bank accounts with deposits or in- or outflows above a certain threshold</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Credit card information </a:t>
            </a:r>
            <a:r>
              <a:rPr lang="en-US" sz="1400" dirty="0">
                <a:latin typeface="Arial Nova Light" panose="020B0304020202020204" pitchFamily="34" charset="0"/>
                <a:cs typeface="Arial" panose="020B0604020202020204" pitchFamily="34" charset="0"/>
              </a:rPr>
              <a:t>Registered merchants as well as individuals with a usage above a certain threshold</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E-commerce platforms</a:t>
            </a:r>
            <a:r>
              <a:rPr lang="en-US" sz="1400" dirty="0">
                <a:latin typeface="Arial Nova Light" panose="020B0304020202020204" pitchFamily="34" charset="0"/>
                <a:cs typeface="Arial" panose="020B0604020202020204" pitchFamily="34" charset="0"/>
              </a:rPr>
              <a:t> Firms selling on established e-commerce platforms and names of customers (with large purchases), e.g., through data sharing agreements, legal disclosure requirements, or data scraping and analytics (IVIX)</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Unregistered e-commerce vendors</a:t>
            </a:r>
            <a:r>
              <a:rPr lang="en-US" sz="1400" dirty="0">
                <a:latin typeface="Arial Nova Light" panose="020B0304020202020204" pitchFamily="34" charset="0"/>
                <a:cs typeface="Arial" panose="020B0604020202020204" pitchFamily="34" charset="0"/>
              </a:rPr>
              <a:t> [Difficult to identify but can be discovered through opensource searches. No EU member has assessed resultant revenue losses (</a:t>
            </a:r>
            <a:r>
              <a:rPr lang="en-US" sz="1400" dirty="0">
                <a:latin typeface="Arial Nova Light" panose="020B0304020202020204" pitchFamily="34" charset="0"/>
                <a:cs typeface="Arial" panose="020B0604020202020204" pitchFamily="34" charset="0"/>
                <a:hlinkClick r:id="rId2"/>
              </a:rPr>
              <a:t>European Court of Auditors</a:t>
            </a:r>
            <a:r>
              <a:rPr lang="en-US" sz="1400" dirty="0">
                <a:latin typeface="Arial Nova Light" panose="020B0304020202020204" pitchFamily="34" charset="0"/>
                <a:cs typeface="Arial" panose="020B0604020202020204" pitchFamily="34" charset="0"/>
              </a:rPr>
              <a:t>, 2019)]</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Utility Companies </a:t>
            </a:r>
            <a:r>
              <a:rPr lang="en-US" sz="1400" dirty="0">
                <a:latin typeface="Arial Nova Light" panose="020B0304020202020204" pitchFamily="34" charset="0"/>
                <a:cs typeface="Arial" panose="020B0604020202020204" pitchFamily="34" charset="0"/>
              </a:rPr>
              <a:t>Names and addresses with significant use of electricity, gas, water, telephony, and internet</a:t>
            </a:r>
          </a:p>
          <a:p>
            <a:pPr marL="227013" indent="-227013">
              <a:spcAft>
                <a:spcPts val="600"/>
              </a:spcAft>
              <a:buFont typeface="Wingdings" panose="05000000000000000000" pitchFamily="2" charset="2"/>
              <a:buChar char="§"/>
            </a:pPr>
            <a:r>
              <a:rPr lang="en-US" sz="1400" b="1" dirty="0">
                <a:latin typeface="Arial" panose="020B0604020202020204" pitchFamily="34" charset="0"/>
                <a:cs typeface="Arial" panose="020B0604020202020204" pitchFamily="34" charset="0"/>
              </a:rPr>
              <a:t>Commercial Data Providers </a:t>
            </a:r>
            <a:r>
              <a:rPr lang="en-US" sz="1400" dirty="0">
                <a:latin typeface="Arial Nova Light" panose="020B0304020202020204" pitchFamily="34" charset="0"/>
                <a:cs typeface="Arial" panose="020B0604020202020204" pitchFamily="34" charset="0"/>
              </a:rPr>
              <a:t>This includes Bureau van Dijk, Dun &amp; Bradstreet, etc.</a:t>
            </a:r>
          </a:p>
        </p:txBody>
      </p:sp>
      <p:pic>
        <p:nvPicPr>
          <p:cNvPr id="7" name="Picture 6" descr="A picture containing website&#10;&#10;Description automatically generated">
            <a:extLst>
              <a:ext uri="{FF2B5EF4-FFF2-40B4-BE49-F238E27FC236}">
                <a16:creationId xmlns:a16="http://schemas.microsoft.com/office/drawing/2014/main" id="{2318272A-12AA-4D66-924D-6DD263CD5641}"/>
              </a:ext>
            </a:extLst>
          </p:cNvPr>
          <p:cNvPicPr>
            <a:picLocks noChangeAspect="1"/>
          </p:cNvPicPr>
          <p:nvPr/>
        </p:nvPicPr>
        <p:blipFill rotWithShape="1">
          <a:blip r:embed="rId3">
            <a:extLst>
              <a:ext uri="{28A0092B-C50C-407E-A947-70E740481C1C}">
                <a14:useLocalDpi xmlns:a14="http://schemas.microsoft.com/office/drawing/2010/main" val="0"/>
              </a:ext>
            </a:extLst>
          </a:blip>
          <a:srcRect l="51003" t="52761" r="37676" b="8694"/>
          <a:stretch/>
        </p:blipFill>
        <p:spPr>
          <a:xfrm>
            <a:off x="7761019" y="502508"/>
            <a:ext cx="3745181" cy="5669692"/>
          </a:xfrm>
          <a:prstGeom prst="rect">
            <a:avLst/>
          </a:prstGeom>
        </p:spPr>
      </p:pic>
      <p:sp>
        <p:nvSpPr>
          <p:cNvPr id="9" name="Slide Number Placeholder 12">
            <a:extLst>
              <a:ext uri="{FF2B5EF4-FFF2-40B4-BE49-F238E27FC236}">
                <a16:creationId xmlns:a16="http://schemas.microsoft.com/office/drawing/2014/main" id="{A970BAB2-32AC-4FF7-8B06-1795CB2F4586}"/>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13</a:t>
            </a:fld>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271426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9E400F-8CD3-4EB2-9B3E-FFFADCC5C640}"/>
              </a:ext>
            </a:extLst>
          </p:cNvPr>
          <p:cNvSpPr txBox="1"/>
          <p:nvPr/>
        </p:nvSpPr>
        <p:spPr>
          <a:xfrm>
            <a:off x="468803" y="1838083"/>
            <a:ext cx="6466734" cy="2308324"/>
          </a:xfrm>
          <a:prstGeom prst="rect">
            <a:avLst/>
          </a:prstGeom>
          <a:noFill/>
        </p:spPr>
        <p:txBody>
          <a:bodyPr wrap="square" rtlCol="0">
            <a:spAutoFit/>
          </a:bodyPr>
          <a:lstStyle/>
          <a:p>
            <a:r>
              <a:rPr lang="en-US" sz="4800" dirty="0">
                <a:latin typeface="Arial Nova Light" panose="020B0304020202020204" pitchFamily="34" charset="0"/>
              </a:rPr>
              <a:t>What could be an important (untapped) data source?</a:t>
            </a:r>
          </a:p>
        </p:txBody>
      </p:sp>
      <p:pic>
        <p:nvPicPr>
          <p:cNvPr id="4" name="Picture 3" descr="A picture containing person, colorful&#10;&#10;Description automatically generated">
            <a:extLst>
              <a:ext uri="{FF2B5EF4-FFF2-40B4-BE49-F238E27FC236}">
                <a16:creationId xmlns:a16="http://schemas.microsoft.com/office/drawing/2014/main" id="{7BB65A99-4B23-4BAE-BA86-34C51D98C491}"/>
              </a:ext>
            </a:extLst>
          </p:cNvPr>
          <p:cNvPicPr>
            <a:picLocks noChangeAspect="1"/>
          </p:cNvPicPr>
          <p:nvPr/>
        </p:nvPicPr>
        <p:blipFill rotWithShape="1">
          <a:blip r:embed="rId2">
            <a:extLst>
              <a:ext uri="{28A0092B-C50C-407E-A947-70E740481C1C}">
                <a14:useLocalDpi xmlns:a14="http://schemas.microsoft.com/office/drawing/2010/main" val="0"/>
              </a:ext>
            </a:extLst>
          </a:blip>
          <a:srcRect l="9632" r="45229"/>
          <a:stretch/>
        </p:blipFill>
        <p:spPr>
          <a:xfrm>
            <a:off x="7693406" y="502506"/>
            <a:ext cx="3812793" cy="5669693"/>
          </a:xfrm>
          <a:prstGeom prst="rect">
            <a:avLst/>
          </a:prstGeom>
        </p:spPr>
      </p:pic>
    </p:spTree>
    <p:extLst>
      <p:ext uri="{BB962C8B-B14F-4D97-AF65-F5344CB8AC3E}">
        <p14:creationId xmlns:p14="http://schemas.microsoft.com/office/powerpoint/2010/main" val="2900522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4. Gather and Analyze Data</a:t>
            </a:r>
          </a:p>
        </p:txBody>
      </p:sp>
      <p:sp>
        <p:nvSpPr>
          <p:cNvPr id="17" name="TextBox 16">
            <a:extLst>
              <a:ext uri="{FF2B5EF4-FFF2-40B4-BE49-F238E27FC236}">
                <a16:creationId xmlns:a16="http://schemas.microsoft.com/office/drawing/2014/main" id="{1C658335-9D9F-4A8E-9D6D-8410852EBFFA}"/>
              </a:ext>
            </a:extLst>
          </p:cNvPr>
          <p:cNvSpPr txBox="1"/>
          <p:nvPr/>
        </p:nvSpPr>
        <p:spPr>
          <a:xfrm>
            <a:off x="838199" y="1426034"/>
            <a:ext cx="10373315" cy="1892826"/>
          </a:xfrm>
          <a:prstGeom prst="rect">
            <a:avLst/>
          </a:prstGeom>
          <a:noFill/>
        </p:spPr>
        <p:txBody>
          <a:bodyPr wrap="square" rtlCol="0">
            <a:spAutoFit/>
          </a:bodyPr>
          <a:lstStyle/>
          <a:p>
            <a:pPr>
              <a:spcAft>
                <a:spcPts val="600"/>
              </a:spcAft>
            </a:pPr>
            <a:r>
              <a:rPr lang="en-US" sz="2000" b="1" dirty="0">
                <a:latin typeface="Arial" panose="020B0604020202020204" pitchFamily="34" charset="0"/>
                <a:cs typeface="Arial" panose="020B0604020202020204" pitchFamily="34" charset="0"/>
              </a:rPr>
              <a:t>Lessons</a:t>
            </a:r>
          </a:p>
          <a:p>
            <a:pPr marL="342900" indent="-342900">
              <a:spcAft>
                <a:spcPts val="1200"/>
              </a:spcAft>
              <a:buFont typeface="+mj-lt"/>
              <a:buAutoNum type="arabicPeriod"/>
            </a:pPr>
            <a:r>
              <a:rPr lang="en-US" dirty="0">
                <a:latin typeface="Arial" panose="020B0604020202020204" pitchFamily="34" charset="0"/>
                <a:cs typeface="Arial" panose="020B0604020202020204" pitchFamily="34" charset="0"/>
              </a:rPr>
              <a:t>Don’t ingest data of </a:t>
            </a:r>
            <a:r>
              <a:rPr lang="en-US" b="1" dirty="0">
                <a:latin typeface="Arial" panose="020B0604020202020204" pitchFamily="34" charset="0"/>
                <a:cs typeface="Arial" panose="020B0604020202020204" pitchFamily="34" charset="0"/>
              </a:rPr>
              <a:t>poor quality</a:t>
            </a:r>
          </a:p>
          <a:p>
            <a:pPr marL="342900" indent="-342900">
              <a:spcAft>
                <a:spcPts val="1200"/>
              </a:spcAft>
              <a:buFont typeface="+mj-lt"/>
              <a:buAutoNum type="arabicPeriod"/>
            </a:pPr>
            <a:r>
              <a:rPr lang="en-US" dirty="0">
                <a:latin typeface="Arial" panose="020B0604020202020204" pitchFamily="34" charset="0"/>
                <a:cs typeface="Arial" panose="020B0604020202020204" pitchFamily="34" charset="0"/>
              </a:rPr>
              <a:t>Don’t ingest large amounts of data not </a:t>
            </a:r>
            <a:r>
              <a:rPr lang="en-US" b="1" dirty="0">
                <a:latin typeface="Arial" panose="020B0604020202020204" pitchFamily="34" charset="0"/>
                <a:cs typeface="Arial" panose="020B0604020202020204" pitchFamily="34" charset="0"/>
              </a:rPr>
              <a:t>helpful</a:t>
            </a:r>
            <a:r>
              <a:rPr lang="en-US" dirty="0">
                <a:latin typeface="Arial" panose="020B0604020202020204" pitchFamily="34" charset="0"/>
                <a:cs typeface="Arial" panose="020B0604020202020204" pitchFamily="34" charset="0"/>
              </a:rPr>
              <a:t> in mobilizing revenue</a:t>
            </a:r>
          </a:p>
          <a:p>
            <a:pPr marL="342900" indent="-342900">
              <a:spcAft>
                <a:spcPts val="1200"/>
              </a:spcAft>
              <a:buFont typeface="+mj-lt"/>
              <a:buAutoNum type="arabicPeriod"/>
            </a:pPr>
            <a:r>
              <a:rPr lang="en-US" dirty="0">
                <a:latin typeface="Arial" panose="020B0604020202020204" pitchFamily="34" charset="0"/>
                <a:cs typeface="Arial" panose="020B0604020202020204" pitchFamily="34" charset="0"/>
              </a:rPr>
              <a:t>Consider creating a </a:t>
            </a:r>
            <a:r>
              <a:rPr lang="en-US" b="1" dirty="0">
                <a:latin typeface="Arial" panose="020B0604020202020204" pitchFamily="34" charset="0"/>
                <a:cs typeface="Arial" panose="020B0604020202020204" pitchFamily="34" charset="0"/>
              </a:rPr>
              <a:t>sandbox </a:t>
            </a:r>
            <a:r>
              <a:rPr lang="en-US" dirty="0">
                <a:latin typeface="Arial" panose="020B0604020202020204" pitchFamily="34" charset="0"/>
                <a:cs typeface="Arial" panose="020B0604020202020204" pitchFamily="34" charset="0"/>
              </a:rPr>
              <a:t>with third party data in order to analyze it and gradually move relevant data to production systems</a:t>
            </a:r>
            <a:endParaRPr lang="en-US" dirty="0">
              <a:latin typeface="Arial Nova Light" panose="020B0304020202020204" pitchFamily="34" charset="0"/>
              <a:cs typeface="Arial" panose="020B0604020202020204" pitchFamily="34" charset="0"/>
            </a:endParaRPr>
          </a:p>
        </p:txBody>
      </p:sp>
      <p:sp>
        <p:nvSpPr>
          <p:cNvPr id="9" name="Slide Number Placeholder 12">
            <a:extLst>
              <a:ext uri="{FF2B5EF4-FFF2-40B4-BE49-F238E27FC236}">
                <a16:creationId xmlns:a16="http://schemas.microsoft.com/office/drawing/2014/main" id="{A970BAB2-32AC-4FF7-8B06-1795CB2F4586}"/>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15</a:t>
            </a:fld>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4185232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9E400F-8CD3-4EB2-9B3E-FFFADCC5C640}"/>
              </a:ext>
            </a:extLst>
          </p:cNvPr>
          <p:cNvSpPr txBox="1"/>
          <p:nvPr/>
        </p:nvSpPr>
        <p:spPr>
          <a:xfrm>
            <a:off x="590183" y="2360019"/>
            <a:ext cx="6466734" cy="1569660"/>
          </a:xfrm>
          <a:prstGeom prst="rect">
            <a:avLst/>
          </a:prstGeom>
          <a:noFill/>
        </p:spPr>
        <p:txBody>
          <a:bodyPr wrap="square" rtlCol="0">
            <a:spAutoFit/>
          </a:bodyPr>
          <a:lstStyle/>
          <a:p>
            <a:r>
              <a:rPr lang="en-US" sz="4800" b="1" dirty="0">
                <a:latin typeface="Arial Nova Light" panose="020B0304020202020204" pitchFamily="34" charset="0"/>
              </a:rPr>
              <a:t>Bonus Slide on</a:t>
            </a:r>
          </a:p>
          <a:p>
            <a:r>
              <a:rPr lang="en-US" sz="4800" b="1" dirty="0">
                <a:latin typeface="Arial Nova Light" panose="020B0304020202020204" pitchFamily="34" charset="0"/>
              </a:rPr>
              <a:t>Illicit Financial Flows</a:t>
            </a:r>
          </a:p>
        </p:txBody>
      </p:sp>
    </p:spTree>
    <p:extLst>
      <p:ext uri="{BB962C8B-B14F-4D97-AF65-F5344CB8AC3E}">
        <p14:creationId xmlns:p14="http://schemas.microsoft.com/office/powerpoint/2010/main" val="1205560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9B12-AB18-4951-A4C1-23729857DB22}"/>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Introduction</a:t>
            </a:r>
          </a:p>
        </p:txBody>
      </p:sp>
      <p:sp>
        <p:nvSpPr>
          <p:cNvPr id="14" name="Slide Number Placeholder 12">
            <a:extLst>
              <a:ext uri="{FF2B5EF4-FFF2-40B4-BE49-F238E27FC236}">
                <a16:creationId xmlns:a16="http://schemas.microsoft.com/office/drawing/2014/main" id="{8106DB16-4982-4B4D-ACAD-D842E0D07375}"/>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2</a:t>
            </a:fld>
            <a:endParaRPr lang="en-US" sz="4800" dirty="0">
              <a:solidFill>
                <a:schemeClr val="accent1">
                  <a:lumMod val="40000"/>
                  <a:lumOff val="60000"/>
                </a:schemeClr>
              </a:solidFill>
            </a:endParaRPr>
          </a:p>
        </p:txBody>
      </p:sp>
      <p:sp>
        <p:nvSpPr>
          <p:cNvPr id="15" name="TextBox 14">
            <a:extLst>
              <a:ext uri="{FF2B5EF4-FFF2-40B4-BE49-F238E27FC236}">
                <a16:creationId xmlns:a16="http://schemas.microsoft.com/office/drawing/2014/main" id="{D51A6E05-B3AB-4FA7-A415-A495369E4C1F}"/>
              </a:ext>
            </a:extLst>
          </p:cNvPr>
          <p:cNvSpPr txBox="1"/>
          <p:nvPr/>
        </p:nvSpPr>
        <p:spPr>
          <a:xfrm>
            <a:off x="838200" y="1349919"/>
            <a:ext cx="10668000" cy="4185761"/>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The objective of this session is to learn </a:t>
            </a:r>
            <a:r>
              <a:rPr lang="en-US" b="1" dirty="0">
                <a:latin typeface="Arial" panose="020B0604020202020204" pitchFamily="34" charset="0"/>
                <a:cs typeface="Arial" panose="020B0604020202020204" pitchFamily="34" charset="0"/>
              </a:rPr>
              <a:t>strategies for registering taxpayers </a:t>
            </a:r>
            <a:r>
              <a:rPr lang="en-US" dirty="0">
                <a:latin typeface="Arial" panose="020B0604020202020204" pitchFamily="34" charset="0"/>
                <a:cs typeface="Arial" panose="020B0604020202020204" pitchFamily="34" charset="0"/>
              </a:rPr>
              <a:t>in the informal economy</a:t>
            </a:r>
          </a:p>
          <a:p>
            <a:pPr marL="285750" indent="-285750">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topics </a:t>
            </a:r>
            <a:r>
              <a:rPr lang="en-US" dirty="0">
                <a:latin typeface="Arial" panose="020B0604020202020204" pitchFamily="34" charset="0"/>
                <a:cs typeface="Arial" panose="020B0604020202020204" pitchFamily="34" charset="0"/>
              </a:rPr>
              <a:t>in this session include:</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Definition, size and relevance of the informal economy</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Taxation and causes of informality</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International experiences taxing the informal economy</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Strategy for registering taxpayers</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Sources on unregistered taxpayers</a:t>
            </a:r>
          </a:p>
          <a:p>
            <a:pPr marL="742950" lvl="1"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Implementation issues</a:t>
            </a:r>
          </a:p>
          <a:p>
            <a:pPr marL="742950" lvl="1" indent="-285750">
              <a:spcAft>
                <a:spcPts val="600"/>
              </a:spcAft>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This session will embed data work in the </a:t>
            </a:r>
            <a:r>
              <a:rPr lang="en-US" b="1" dirty="0">
                <a:latin typeface="Arial" panose="020B0604020202020204" pitchFamily="34" charset="0"/>
                <a:cs typeface="Arial" panose="020B0604020202020204" pitchFamily="34" charset="0"/>
              </a:rPr>
              <a:t>broader context of revenue mobilization</a:t>
            </a:r>
          </a:p>
        </p:txBody>
      </p:sp>
    </p:spTree>
    <p:extLst>
      <p:ext uri="{BB962C8B-B14F-4D97-AF65-F5344CB8AC3E}">
        <p14:creationId xmlns:p14="http://schemas.microsoft.com/office/powerpoint/2010/main" val="195874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9B12-AB18-4951-A4C1-23729857DB22}"/>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Context</a:t>
            </a:r>
          </a:p>
        </p:txBody>
      </p:sp>
      <p:sp>
        <p:nvSpPr>
          <p:cNvPr id="7" name="TextBox 6">
            <a:extLst>
              <a:ext uri="{FF2B5EF4-FFF2-40B4-BE49-F238E27FC236}">
                <a16:creationId xmlns:a16="http://schemas.microsoft.com/office/drawing/2014/main" id="{A8166024-8D97-40AA-8564-3FDEAFC20E55}"/>
              </a:ext>
            </a:extLst>
          </p:cNvPr>
          <p:cNvSpPr txBox="1"/>
          <p:nvPr/>
        </p:nvSpPr>
        <p:spPr>
          <a:xfrm>
            <a:off x="6992433" y="6536479"/>
            <a:ext cx="2228934" cy="215444"/>
          </a:xfrm>
          <a:prstGeom prst="rect">
            <a:avLst/>
          </a:prstGeom>
          <a:noFill/>
        </p:spPr>
        <p:txBody>
          <a:bodyPr wrap="square">
            <a:spAutoFit/>
          </a:bodyPr>
          <a:lstStyle/>
          <a:p>
            <a:r>
              <a:rPr lang="en-US" sz="800" dirty="0">
                <a:latin typeface="Arial Nova Light" panose="020B0304020202020204" pitchFamily="34" charset="0"/>
              </a:rPr>
              <a:t>Source: </a:t>
            </a:r>
            <a:r>
              <a:rPr lang="en-US" sz="800" dirty="0">
                <a:latin typeface="Arial Nova Light" panose="020B0304020202020204" pitchFamily="34" charset="0"/>
                <a:hlinkClick r:id="rId2"/>
              </a:rPr>
              <a:t>Medina and Schneider</a:t>
            </a:r>
            <a:r>
              <a:rPr lang="en-US" sz="800" dirty="0">
                <a:latin typeface="Arial Nova Light" panose="020B0304020202020204" pitchFamily="34" charset="0"/>
              </a:rPr>
              <a:t> 2015</a:t>
            </a:r>
          </a:p>
        </p:txBody>
      </p:sp>
      <p:sp>
        <p:nvSpPr>
          <p:cNvPr id="8" name="TextBox 7">
            <a:extLst>
              <a:ext uri="{FF2B5EF4-FFF2-40B4-BE49-F238E27FC236}">
                <a16:creationId xmlns:a16="http://schemas.microsoft.com/office/drawing/2014/main" id="{E496C4AB-4073-405B-ABF3-E76541D85D1F}"/>
              </a:ext>
            </a:extLst>
          </p:cNvPr>
          <p:cNvSpPr txBox="1"/>
          <p:nvPr/>
        </p:nvSpPr>
        <p:spPr>
          <a:xfrm>
            <a:off x="838200" y="1349919"/>
            <a:ext cx="5898557" cy="4632037"/>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How is informal economy defined?</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Not one definition, but tends to involve individuals and companies not taxed or regulated by government agencies (e.g., through permits)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Also called underground, shadow, or parallel economy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Includes illegal and legal activities as well as monetary and non-monetary transactions (e.g., barter)</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Legal activities encompass tax evasion (e.g., unreported income) and tax avoidance (e.g., unreported fringe benefits)</a:t>
            </a:r>
          </a:p>
          <a:p>
            <a:pPr indent="287338">
              <a:spcAft>
                <a:spcPts val="600"/>
              </a:spcAft>
            </a:pPr>
            <a:r>
              <a:rPr lang="en-US" sz="800" dirty="0">
                <a:latin typeface="Arial Nova Light" panose="020B0304020202020204" pitchFamily="34" charset="0"/>
              </a:rPr>
              <a:t>Source: </a:t>
            </a:r>
            <a:r>
              <a:rPr lang="en-US" sz="800" dirty="0">
                <a:latin typeface="Arial Nova Light" panose="020B0304020202020204" pitchFamily="34" charset="0"/>
                <a:hlinkClick r:id="rId3"/>
              </a:rPr>
              <a:t>IMF</a:t>
            </a:r>
            <a:r>
              <a:rPr lang="en-US" sz="800" dirty="0">
                <a:latin typeface="Arial Nova Light" panose="020B0304020202020204" pitchFamily="34" charset="0"/>
              </a:rPr>
              <a:t> 2002 </a:t>
            </a:r>
          </a:p>
          <a:p>
            <a:pPr>
              <a:spcAft>
                <a:spcPts val="600"/>
              </a:spcAft>
            </a:pPr>
            <a:endParaRPr lang="en-US" sz="1400" dirty="0">
              <a:latin typeface="Arial Nova Light" panose="020B0304020202020204" pitchFamily="34" charset="0"/>
            </a:endParaRPr>
          </a:p>
          <a:p>
            <a:pPr>
              <a:spcAft>
                <a:spcPts val="600"/>
              </a:spcAft>
            </a:pPr>
            <a:r>
              <a:rPr lang="en-US" b="1" dirty="0">
                <a:latin typeface="Arial" panose="020B0604020202020204" pitchFamily="34" charset="0"/>
                <a:cs typeface="Arial" panose="020B0604020202020204" pitchFamily="34" charset="0"/>
              </a:rPr>
              <a:t>Why is it difficult to measure the informal economy?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Different definitions of informality (tax, growth, social protection angle)</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Different degrees of informality (e.g., paying some but not other taxes)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Many components of and situations that give rise to informality (e.g., a firm may be registered as a company but not taxpayer)</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Difficult to measure informality because it covers hidden and sometimes illegal activities</a:t>
            </a:r>
          </a:p>
        </p:txBody>
      </p:sp>
      <p:sp>
        <p:nvSpPr>
          <p:cNvPr id="9" name="TextBox 8">
            <a:extLst>
              <a:ext uri="{FF2B5EF4-FFF2-40B4-BE49-F238E27FC236}">
                <a16:creationId xmlns:a16="http://schemas.microsoft.com/office/drawing/2014/main" id="{15684A7F-9804-49C7-9FCD-CA8FD8B15236}"/>
              </a:ext>
            </a:extLst>
          </p:cNvPr>
          <p:cNvSpPr txBox="1"/>
          <p:nvPr/>
        </p:nvSpPr>
        <p:spPr>
          <a:xfrm>
            <a:off x="6818212" y="824297"/>
            <a:ext cx="528747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Shadow Economy (Percentage of GDP, 2015)</a:t>
            </a:r>
          </a:p>
        </p:txBody>
      </p:sp>
      <p:graphicFrame>
        <p:nvGraphicFramePr>
          <p:cNvPr id="12" name="Chart 11">
            <a:extLst>
              <a:ext uri="{FF2B5EF4-FFF2-40B4-BE49-F238E27FC236}">
                <a16:creationId xmlns:a16="http://schemas.microsoft.com/office/drawing/2014/main" id="{DF4C0324-7645-4A5D-9A14-B7AA2C3B81B6}"/>
              </a:ext>
            </a:extLst>
          </p:cNvPr>
          <p:cNvGraphicFramePr/>
          <p:nvPr>
            <p:extLst>
              <p:ext uri="{D42A27DB-BD31-4B8C-83A1-F6EECF244321}">
                <p14:modId xmlns:p14="http://schemas.microsoft.com/office/powerpoint/2010/main" val="1439134893"/>
              </p:ext>
            </p:extLst>
          </p:nvPr>
        </p:nvGraphicFramePr>
        <p:xfrm>
          <a:off x="6896100" y="1091822"/>
          <a:ext cx="5050240" cy="5505650"/>
        </p:xfrm>
        <a:graphic>
          <a:graphicData uri="http://schemas.openxmlformats.org/drawingml/2006/chart">
            <c:chart xmlns:c="http://schemas.openxmlformats.org/drawingml/2006/chart" xmlns:r="http://schemas.openxmlformats.org/officeDocument/2006/relationships" r:id="rId4"/>
          </a:graphicData>
        </a:graphic>
      </p:graphicFrame>
      <p:sp>
        <p:nvSpPr>
          <p:cNvPr id="10" name="Slide Number Placeholder 12">
            <a:extLst>
              <a:ext uri="{FF2B5EF4-FFF2-40B4-BE49-F238E27FC236}">
                <a16:creationId xmlns:a16="http://schemas.microsoft.com/office/drawing/2014/main" id="{13214D14-38A7-46C9-8F00-2CF818B1E950}"/>
              </a:ext>
            </a:extLst>
          </p:cNvPr>
          <p:cNvSpPr>
            <a:spLocks noGrp="1"/>
          </p:cNvSpPr>
          <p:nvPr>
            <p:ph type="sldNum" sz="quarter" idx="12"/>
          </p:nvPr>
        </p:nvSpPr>
        <p:spPr>
          <a:xfrm>
            <a:off x="9256058" y="5999458"/>
            <a:ext cx="2743200" cy="722018"/>
          </a:xfrm>
        </p:spPr>
        <p:txBody>
          <a:bodyPr/>
          <a:lstStyle/>
          <a:p>
            <a:fld id="{FF10827B-5BC8-4EAD-AACE-A8E995909268}" type="slidenum">
              <a:rPr lang="en-US" sz="4800" smtClean="0">
                <a:solidFill>
                  <a:schemeClr val="accent1">
                    <a:lumMod val="40000"/>
                    <a:lumOff val="60000"/>
                  </a:schemeClr>
                </a:solidFill>
              </a:rPr>
              <a:t>3</a:t>
            </a:fld>
            <a:endParaRPr lang="en-US" sz="4800">
              <a:solidFill>
                <a:schemeClr val="accent1">
                  <a:lumMod val="40000"/>
                  <a:lumOff val="60000"/>
                </a:schemeClr>
              </a:solidFill>
            </a:endParaRPr>
          </a:p>
        </p:txBody>
      </p:sp>
    </p:spTree>
    <p:extLst>
      <p:ext uri="{BB962C8B-B14F-4D97-AF65-F5344CB8AC3E}">
        <p14:creationId xmlns:p14="http://schemas.microsoft.com/office/powerpoint/2010/main" val="339910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9B12-AB18-4951-A4C1-23729857DB22}"/>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Context</a:t>
            </a:r>
          </a:p>
        </p:txBody>
      </p:sp>
      <p:sp>
        <p:nvSpPr>
          <p:cNvPr id="8" name="TextBox 7">
            <a:extLst>
              <a:ext uri="{FF2B5EF4-FFF2-40B4-BE49-F238E27FC236}">
                <a16:creationId xmlns:a16="http://schemas.microsoft.com/office/drawing/2014/main" id="{E496C4AB-4073-405B-ABF3-E76541D85D1F}"/>
              </a:ext>
            </a:extLst>
          </p:cNvPr>
          <p:cNvSpPr txBox="1"/>
          <p:nvPr/>
        </p:nvSpPr>
        <p:spPr>
          <a:xfrm>
            <a:off x="838200" y="1349919"/>
            <a:ext cx="5790166" cy="3631763"/>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What is the estimated size of the informal sector?</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Approx. 15%-20% in advanced economies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Approx. 30-50% in EMDEs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Appears to have grown up to around the turn of the century and then declined in both advanced economies and EMDEs</a:t>
            </a:r>
          </a:p>
          <a:p>
            <a:pPr>
              <a:spcAft>
                <a:spcPts val="600"/>
              </a:spcAft>
            </a:pPr>
            <a:r>
              <a:rPr lang="en-US" sz="1400" dirty="0">
                <a:latin typeface="Arial Nova Light" panose="020B0304020202020204" pitchFamily="34" charset="0"/>
              </a:rPr>
              <a:t> </a:t>
            </a:r>
          </a:p>
          <a:p>
            <a:pPr>
              <a:spcAft>
                <a:spcPts val="600"/>
              </a:spcAft>
            </a:pPr>
            <a:r>
              <a:rPr lang="en-US" b="1" dirty="0">
                <a:latin typeface="Arial" panose="020B0604020202020204" pitchFamily="34" charset="0"/>
                <a:cs typeface="Arial" panose="020B0604020202020204" pitchFamily="34" charset="0"/>
              </a:rPr>
              <a:t>Why is informality important for development?</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Informal firms are on average less productive than formal ones, and have more restricted access to funding, services, and markets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Informal workers tend to be paid less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Informal sector firms have been hit hard by COVID – informal firms account for almost ¾ of firms in the services sector compared to 1/3  in the manufacturing sector</a:t>
            </a:r>
          </a:p>
        </p:txBody>
      </p:sp>
      <p:graphicFrame>
        <p:nvGraphicFramePr>
          <p:cNvPr id="10" name="Chart 9">
            <a:extLst>
              <a:ext uri="{FF2B5EF4-FFF2-40B4-BE49-F238E27FC236}">
                <a16:creationId xmlns:a16="http://schemas.microsoft.com/office/drawing/2014/main" id="{D38E9CE0-B111-4794-9338-414EA76E1B24}"/>
              </a:ext>
            </a:extLst>
          </p:cNvPr>
          <p:cNvGraphicFramePr>
            <a:graphicFrameLocks/>
          </p:cNvGraphicFramePr>
          <p:nvPr>
            <p:extLst>
              <p:ext uri="{D42A27DB-BD31-4B8C-83A1-F6EECF244321}">
                <p14:modId xmlns:p14="http://schemas.microsoft.com/office/powerpoint/2010/main" val="3946617764"/>
              </p:ext>
            </p:extLst>
          </p:nvPr>
        </p:nvGraphicFramePr>
        <p:xfrm>
          <a:off x="6749794" y="1090474"/>
          <a:ext cx="5122620" cy="508034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8166024-8D97-40AA-8564-3FDEAFC20E55}"/>
              </a:ext>
            </a:extLst>
          </p:cNvPr>
          <p:cNvSpPr txBox="1"/>
          <p:nvPr/>
        </p:nvSpPr>
        <p:spPr>
          <a:xfrm>
            <a:off x="6867129" y="6221548"/>
            <a:ext cx="2228934" cy="215444"/>
          </a:xfrm>
          <a:prstGeom prst="rect">
            <a:avLst/>
          </a:prstGeom>
          <a:noFill/>
        </p:spPr>
        <p:txBody>
          <a:bodyPr wrap="square">
            <a:spAutoFit/>
          </a:bodyPr>
          <a:lstStyle/>
          <a:p>
            <a:r>
              <a:rPr lang="en-US" sz="800" dirty="0">
                <a:latin typeface="Arial Nova Light" panose="020B0304020202020204" pitchFamily="34" charset="0"/>
              </a:rPr>
              <a:t>Source: </a:t>
            </a:r>
            <a:r>
              <a:rPr lang="en-US" sz="800" dirty="0">
                <a:latin typeface="Arial Nova Light" panose="020B0304020202020204" pitchFamily="34" charset="0"/>
                <a:hlinkClick r:id="rId3"/>
              </a:rPr>
              <a:t>World Bank Group</a:t>
            </a:r>
            <a:r>
              <a:rPr lang="en-US" sz="800" dirty="0">
                <a:latin typeface="Arial Nova Light" panose="020B0304020202020204" pitchFamily="34" charset="0"/>
              </a:rPr>
              <a:t> 2021</a:t>
            </a:r>
          </a:p>
        </p:txBody>
      </p:sp>
      <p:sp>
        <p:nvSpPr>
          <p:cNvPr id="11" name="TextBox 10">
            <a:extLst>
              <a:ext uri="{FF2B5EF4-FFF2-40B4-BE49-F238E27FC236}">
                <a16:creationId xmlns:a16="http://schemas.microsoft.com/office/drawing/2014/main" id="{BDC65D95-51C9-4AAF-ADC2-05ACC0CD0608}"/>
              </a:ext>
            </a:extLst>
          </p:cNvPr>
          <p:cNvSpPr txBox="1"/>
          <p:nvPr/>
        </p:nvSpPr>
        <p:spPr>
          <a:xfrm>
            <a:off x="6818212" y="824297"/>
            <a:ext cx="528747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Percentage of GDP and Employment</a:t>
            </a:r>
          </a:p>
        </p:txBody>
      </p:sp>
      <p:sp>
        <p:nvSpPr>
          <p:cNvPr id="12" name="TextBox 11">
            <a:extLst>
              <a:ext uri="{FF2B5EF4-FFF2-40B4-BE49-F238E27FC236}">
                <a16:creationId xmlns:a16="http://schemas.microsoft.com/office/drawing/2014/main" id="{92182DB9-A302-420E-AD67-79470EA8871C}"/>
              </a:ext>
            </a:extLst>
          </p:cNvPr>
          <p:cNvSpPr txBox="1"/>
          <p:nvPr/>
        </p:nvSpPr>
        <p:spPr>
          <a:xfrm>
            <a:off x="1131786" y="4927839"/>
            <a:ext cx="2228934" cy="215444"/>
          </a:xfrm>
          <a:prstGeom prst="rect">
            <a:avLst/>
          </a:prstGeom>
          <a:noFill/>
        </p:spPr>
        <p:txBody>
          <a:bodyPr wrap="square">
            <a:spAutoFit/>
          </a:bodyPr>
          <a:lstStyle/>
          <a:p>
            <a:r>
              <a:rPr lang="en-US" sz="800" dirty="0">
                <a:latin typeface="Arial Nova Light" panose="020B0304020202020204" pitchFamily="34" charset="0"/>
              </a:rPr>
              <a:t>Source: </a:t>
            </a:r>
            <a:r>
              <a:rPr lang="en-US" sz="800" dirty="0">
                <a:latin typeface="Arial Nova Light" panose="020B0304020202020204" pitchFamily="34" charset="0"/>
                <a:hlinkClick r:id="rId3"/>
              </a:rPr>
              <a:t>World Bank Group</a:t>
            </a:r>
            <a:r>
              <a:rPr lang="en-US" sz="800" dirty="0">
                <a:latin typeface="Arial Nova Light" panose="020B0304020202020204" pitchFamily="34" charset="0"/>
              </a:rPr>
              <a:t> 2021</a:t>
            </a:r>
          </a:p>
        </p:txBody>
      </p:sp>
      <p:sp>
        <p:nvSpPr>
          <p:cNvPr id="13" name="Slide Number Placeholder 12">
            <a:extLst>
              <a:ext uri="{FF2B5EF4-FFF2-40B4-BE49-F238E27FC236}">
                <a16:creationId xmlns:a16="http://schemas.microsoft.com/office/drawing/2014/main" id="{7041FA9C-E1B7-4164-AB64-18B95F65F6A5}"/>
              </a:ext>
            </a:extLst>
          </p:cNvPr>
          <p:cNvSpPr>
            <a:spLocks noGrp="1"/>
          </p:cNvSpPr>
          <p:nvPr>
            <p:ph type="sldNum" sz="quarter" idx="12"/>
          </p:nvPr>
        </p:nvSpPr>
        <p:spPr>
          <a:xfrm>
            <a:off x="9256058" y="5999458"/>
            <a:ext cx="2743200" cy="722018"/>
          </a:xfrm>
        </p:spPr>
        <p:txBody>
          <a:bodyPr/>
          <a:lstStyle/>
          <a:p>
            <a:fld id="{FF10827B-5BC8-4EAD-AACE-A8E995909268}" type="slidenum">
              <a:rPr lang="en-US" sz="4800" smtClean="0">
                <a:solidFill>
                  <a:schemeClr val="accent1">
                    <a:lumMod val="40000"/>
                    <a:lumOff val="60000"/>
                  </a:schemeClr>
                </a:solidFill>
              </a:rPr>
              <a:t>4</a:t>
            </a:fld>
            <a:endParaRPr lang="en-US" sz="4800">
              <a:solidFill>
                <a:schemeClr val="accent1">
                  <a:lumMod val="40000"/>
                  <a:lumOff val="60000"/>
                </a:schemeClr>
              </a:solidFill>
            </a:endParaRPr>
          </a:p>
        </p:txBody>
      </p:sp>
    </p:spTree>
    <p:extLst>
      <p:ext uri="{BB962C8B-B14F-4D97-AF65-F5344CB8AC3E}">
        <p14:creationId xmlns:p14="http://schemas.microsoft.com/office/powerpoint/2010/main" val="287001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49B12-AB18-4951-A4C1-23729857DB22}"/>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Revenue</a:t>
            </a:r>
          </a:p>
        </p:txBody>
      </p:sp>
      <p:sp>
        <p:nvSpPr>
          <p:cNvPr id="8" name="TextBox 7">
            <a:extLst>
              <a:ext uri="{FF2B5EF4-FFF2-40B4-BE49-F238E27FC236}">
                <a16:creationId xmlns:a16="http://schemas.microsoft.com/office/drawing/2014/main" id="{E496C4AB-4073-405B-ABF3-E76541D85D1F}"/>
              </a:ext>
            </a:extLst>
          </p:cNvPr>
          <p:cNvSpPr txBox="1"/>
          <p:nvPr/>
        </p:nvSpPr>
        <p:spPr>
          <a:xfrm>
            <a:off x="846535" y="1137562"/>
            <a:ext cx="5517107" cy="5355312"/>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Taxation and Causes of Informality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Taxation is one of the instruments for responding to informality, see graph</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Revenues in EMDEs with above-average informality are about 5-12%-points of GDP below those in other EMDEs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EMDEs with above median output informality had higher PIT rates (+4% points) and CIT rates (+3% points)</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VAT rates are significantly higher in EMDEs with above-median output informality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Lower CIT and PIT rates can reduce incentives to operate in the informal economy (Jessen and </a:t>
            </a:r>
            <a:r>
              <a:rPr lang="en-US" sz="1400" dirty="0" err="1">
                <a:latin typeface="Arial Nova Light" panose="020B0304020202020204" pitchFamily="34" charset="0"/>
              </a:rPr>
              <a:t>Kluve</a:t>
            </a:r>
            <a:r>
              <a:rPr lang="en-US" sz="1400" dirty="0">
                <a:latin typeface="Arial Nova Light" panose="020B0304020202020204" pitchFamily="34" charset="0"/>
              </a:rPr>
              <a:t>, 2021)</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Lower tax rates and simplification can reduce informality (World Bank, 2019)</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Costs of tax compliance can discourage formal registration, especially those with poor profitability (Morales and Medina, 2016; Rocha, </a:t>
            </a:r>
            <a:r>
              <a:rPr lang="en-US" sz="1400" dirty="0" err="1">
                <a:latin typeface="Arial Nova Light" panose="020B0304020202020204" pitchFamily="34" charset="0"/>
              </a:rPr>
              <a:t>Ulyssea</a:t>
            </a:r>
            <a:r>
              <a:rPr lang="en-US" sz="1400" dirty="0">
                <a:latin typeface="Arial Nova Light" panose="020B0304020202020204" pitchFamily="34" charset="0"/>
              </a:rPr>
              <a:t>, and </a:t>
            </a:r>
            <a:r>
              <a:rPr lang="en-US" sz="1400" dirty="0" err="1">
                <a:latin typeface="Arial Nova Light" panose="020B0304020202020204" pitchFamily="34" charset="0"/>
              </a:rPr>
              <a:t>Rachter</a:t>
            </a:r>
            <a:r>
              <a:rPr lang="en-US" sz="1400" dirty="0">
                <a:latin typeface="Arial Nova Light" panose="020B0304020202020204" pitchFamily="34" charset="0"/>
              </a:rPr>
              <a:t>, 2018; and </a:t>
            </a:r>
            <a:r>
              <a:rPr lang="en-US" sz="1400" dirty="0" err="1">
                <a:latin typeface="Arial Nova Light" panose="020B0304020202020204" pitchFamily="34" charset="0"/>
              </a:rPr>
              <a:t>Ulyssea</a:t>
            </a:r>
            <a:r>
              <a:rPr lang="en-US" sz="1400" dirty="0">
                <a:latin typeface="Arial Nova Light" panose="020B0304020202020204" pitchFamily="34" charset="0"/>
              </a:rPr>
              <a:t>, 2018)</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Firms spend 29 hours a year complying with VAT refund requirements in EMDEs with above-median informality – 7 hours more than those with below-median informality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Tax morale is slightly higher in countries with low informality</a:t>
            </a:r>
          </a:p>
          <a:p>
            <a:pPr indent="285750"/>
            <a:r>
              <a:rPr lang="en-US" sz="800" dirty="0">
                <a:latin typeface="Arial Nova Light" panose="020B0304020202020204" pitchFamily="34" charset="0"/>
              </a:rPr>
              <a:t>Source: </a:t>
            </a:r>
            <a:r>
              <a:rPr lang="en-US" sz="800" dirty="0">
                <a:latin typeface="Arial Nova Light" panose="020B0304020202020204" pitchFamily="34" charset="0"/>
                <a:hlinkClick r:id="rId2"/>
              </a:rPr>
              <a:t>World Bank Group</a:t>
            </a:r>
            <a:r>
              <a:rPr lang="en-US" sz="800" dirty="0">
                <a:latin typeface="Arial Nova Light" panose="020B0304020202020204" pitchFamily="34" charset="0"/>
              </a:rPr>
              <a:t> 2021</a:t>
            </a:r>
          </a:p>
        </p:txBody>
      </p:sp>
      <p:sp>
        <p:nvSpPr>
          <p:cNvPr id="7" name="TextBox 6">
            <a:extLst>
              <a:ext uri="{FF2B5EF4-FFF2-40B4-BE49-F238E27FC236}">
                <a16:creationId xmlns:a16="http://schemas.microsoft.com/office/drawing/2014/main" id="{A8166024-8D97-40AA-8564-3FDEAFC20E55}"/>
              </a:ext>
            </a:extLst>
          </p:cNvPr>
          <p:cNvSpPr txBox="1"/>
          <p:nvPr/>
        </p:nvSpPr>
        <p:spPr>
          <a:xfrm>
            <a:off x="6786207" y="6359265"/>
            <a:ext cx="2228934" cy="215444"/>
          </a:xfrm>
          <a:prstGeom prst="rect">
            <a:avLst/>
          </a:prstGeom>
          <a:noFill/>
        </p:spPr>
        <p:txBody>
          <a:bodyPr wrap="square">
            <a:spAutoFit/>
          </a:bodyPr>
          <a:lstStyle/>
          <a:p>
            <a:r>
              <a:rPr lang="en-US" sz="800" dirty="0">
                <a:latin typeface="Arial Nova Light" panose="020B0304020202020204" pitchFamily="34" charset="0"/>
              </a:rPr>
              <a:t>Source: </a:t>
            </a:r>
            <a:r>
              <a:rPr lang="en-US" sz="800" dirty="0">
                <a:latin typeface="Arial Nova Light" panose="020B0304020202020204" pitchFamily="34" charset="0"/>
                <a:hlinkClick r:id="rId2"/>
              </a:rPr>
              <a:t>World Bank Group</a:t>
            </a:r>
            <a:r>
              <a:rPr lang="en-US" sz="800" dirty="0">
                <a:latin typeface="Arial Nova Light" panose="020B0304020202020204" pitchFamily="34" charset="0"/>
              </a:rPr>
              <a:t> 2021</a:t>
            </a:r>
          </a:p>
        </p:txBody>
      </p:sp>
      <p:graphicFrame>
        <p:nvGraphicFramePr>
          <p:cNvPr id="6" name="Chart 5">
            <a:extLst>
              <a:ext uri="{FF2B5EF4-FFF2-40B4-BE49-F238E27FC236}">
                <a16:creationId xmlns:a16="http://schemas.microsoft.com/office/drawing/2014/main" id="{03924255-CD01-455F-AF32-7CE2BEE1F77C}"/>
              </a:ext>
            </a:extLst>
          </p:cNvPr>
          <p:cNvGraphicFramePr>
            <a:graphicFrameLocks/>
          </p:cNvGraphicFramePr>
          <p:nvPr>
            <p:extLst>
              <p:ext uri="{D42A27DB-BD31-4B8C-83A1-F6EECF244321}">
                <p14:modId xmlns:p14="http://schemas.microsoft.com/office/powerpoint/2010/main" val="4137763015"/>
              </p:ext>
            </p:extLst>
          </p:nvPr>
        </p:nvGraphicFramePr>
        <p:xfrm>
          <a:off x="6749794" y="1188318"/>
          <a:ext cx="4913355" cy="43978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2">
            <a:extLst>
              <a:ext uri="{FF2B5EF4-FFF2-40B4-BE49-F238E27FC236}">
                <a16:creationId xmlns:a16="http://schemas.microsoft.com/office/drawing/2014/main" id="{5C63D16C-3B98-47C3-B557-FC0A7849AC4E}"/>
              </a:ext>
            </a:extLst>
          </p:cNvPr>
          <p:cNvGraphicFramePr>
            <a:graphicFrameLocks noGrp="1"/>
          </p:cNvGraphicFramePr>
          <p:nvPr>
            <p:extLst>
              <p:ext uri="{D42A27DB-BD31-4B8C-83A1-F6EECF244321}">
                <p14:modId xmlns:p14="http://schemas.microsoft.com/office/powerpoint/2010/main" val="3334288773"/>
              </p:ext>
            </p:extLst>
          </p:nvPr>
        </p:nvGraphicFramePr>
        <p:xfrm>
          <a:off x="6878229" y="5578915"/>
          <a:ext cx="4734877" cy="821114"/>
        </p:xfrm>
        <a:graphic>
          <a:graphicData uri="http://schemas.openxmlformats.org/drawingml/2006/table">
            <a:tbl>
              <a:tblPr>
                <a:tableStyleId>{5C22544A-7EE6-4342-B048-85BDC9FD1C3A}</a:tableStyleId>
              </a:tblPr>
              <a:tblGrid>
                <a:gridCol w="4734877">
                  <a:extLst>
                    <a:ext uri="{9D8B030D-6E8A-4147-A177-3AD203B41FA5}">
                      <a16:colId xmlns:a16="http://schemas.microsoft.com/office/drawing/2014/main" val="97863034"/>
                    </a:ext>
                  </a:extLst>
                </a:gridCol>
              </a:tblGrid>
              <a:tr h="821114">
                <a:tc>
                  <a:txBody>
                    <a:bodyPr/>
                    <a:lstStyle/>
                    <a:p>
                      <a:pPr algn="l" fontAlgn="t"/>
                      <a:r>
                        <a:rPr lang="en-US" sz="800" u="none" strike="noStrike" dirty="0">
                          <a:effectLst/>
                          <a:latin typeface="Arial Nova Light" panose="020B0304020202020204" pitchFamily="34" charset="0"/>
                        </a:rPr>
                        <a:t>Note: See Doing Business database for reform details. EAP = East Asia and Pacific; ECA = Europe and Central Asia; EMDEs = emerging market and developing economies; LAC = Latin America and the Caribbean; MNA = Middle East and North Africa; SAR = South Asia; SSA = Sub-Saharan Africa. The number of policy reforms for an average country over the period 2008-18 that are regarded as “improvements” (according to components of the ease of doing business index) or “neutral” (with regard to “labor market regulation”).</a:t>
                      </a:r>
                      <a:endParaRPr lang="en-US" sz="800" b="0" i="0" u="none" strike="noStrike" dirty="0">
                        <a:solidFill>
                          <a:srgbClr val="000000"/>
                        </a:solidFill>
                        <a:effectLst/>
                        <a:latin typeface="Arial Nova Light" panose="020B0304020202020204" pitchFamily="34" charset="0"/>
                      </a:endParaRPr>
                    </a:p>
                  </a:txBody>
                  <a:tcPr marL="6064" marR="6064" marT="6064" marB="0">
                    <a:noFill/>
                  </a:tcPr>
                </a:tc>
                <a:extLst>
                  <a:ext uri="{0D108BD9-81ED-4DB2-BD59-A6C34878D82A}">
                    <a16:rowId xmlns:a16="http://schemas.microsoft.com/office/drawing/2014/main" val="3654760094"/>
                  </a:ext>
                </a:extLst>
              </a:tr>
            </a:tbl>
          </a:graphicData>
        </a:graphic>
      </p:graphicFrame>
      <p:sp>
        <p:nvSpPr>
          <p:cNvPr id="9" name="TextBox 8">
            <a:extLst>
              <a:ext uri="{FF2B5EF4-FFF2-40B4-BE49-F238E27FC236}">
                <a16:creationId xmlns:a16="http://schemas.microsoft.com/office/drawing/2014/main" id="{CCFEB649-B8D4-4447-923A-E2793513D9ED}"/>
              </a:ext>
            </a:extLst>
          </p:cNvPr>
          <p:cNvSpPr txBox="1"/>
          <p:nvPr/>
        </p:nvSpPr>
        <p:spPr>
          <a:xfrm>
            <a:off x="6818212" y="824297"/>
            <a:ext cx="528747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Number of Reforms Across EMDE Regions</a:t>
            </a:r>
          </a:p>
        </p:txBody>
      </p:sp>
      <p:sp>
        <p:nvSpPr>
          <p:cNvPr id="11" name="Slide Number Placeholder 12">
            <a:extLst>
              <a:ext uri="{FF2B5EF4-FFF2-40B4-BE49-F238E27FC236}">
                <a16:creationId xmlns:a16="http://schemas.microsoft.com/office/drawing/2014/main" id="{4F1A1969-332F-4BA5-B67C-845788196CBC}"/>
              </a:ext>
            </a:extLst>
          </p:cNvPr>
          <p:cNvSpPr>
            <a:spLocks noGrp="1"/>
          </p:cNvSpPr>
          <p:nvPr>
            <p:ph type="sldNum" sz="quarter" idx="12"/>
          </p:nvPr>
        </p:nvSpPr>
        <p:spPr>
          <a:xfrm>
            <a:off x="9256058" y="5999458"/>
            <a:ext cx="2743200" cy="722018"/>
          </a:xfrm>
        </p:spPr>
        <p:txBody>
          <a:bodyPr/>
          <a:lstStyle/>
          <a:p>
            <a:fld id="{FF10827B-5BC8-4EAD-AACE-A8E995909268}" type="slidenum">
              <a:rPr lang="en-US" sz="4800" smtClean="0">
                <a:solidFill>
                  <a:schemeClr val="accent1">
                    <a:lumMod val="40000"/>
                    <a:lumOff val="60000"/>
                  </a:schemeClr>
                </a:solidFill>
              </a:rPr>
              <a:t>5</a:t>
            </a:fld>
            <a:endParaRPr lang="en-US" sz="4800">
              <a:solidFill>
                <a:schemeClr val="accent1">
                  <a:lumMod val="40000"/>
                  <a:lumOff val="60000"/>
                </a:schemeClr>
              </a:solidFill>
            </a:endParaRPr>
          </a:p>
        </p:txBody>
      </p:sp>
    </p:spTree>
    <p:extLst>
      <p:ext uri="{BB962C8B-B14F-4D97-AF65-F5344CB8AC3E}">
        <p14:creationId xmlns:p14="http://schemas.microsoft.com/office/powerpoint/2010/main" val="413979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28DF33E-14DD-4CD1-9227-257052F6DC64}"/>
              </a:ext>
            </a:extLst>
          </p:cNvPr>
          <p:cNvSpPr txBox="1"/>
          <p:nvPr/>
        </p:nvSpPr>
        <p:spPr>
          <a:xfrm>
            <a:off x="6871130" y="698973"/>
            <a:ext cx="5287471"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Shadow Economy (Percentage of GDP, 2015)</a:t>
            </a:r>
          </a:p>
        </p:txBody>
      </p:sp>
      <p:graphicFrame>
        <p:nvGraphicFramePr>
          <p:cNvPr id="6" name="Chart 5">
            <a:extLst>
              <a:ext uri="{FF2B5EF4-FFF2-40B4-BE49-F238E27FC236}">
                <a16:creationId xmlns:a16="http://schemas.microsoft.com/office/drawing/2014/main" id="{6C4F694E-9EB5-41B7-AB79-3EDF4D4334BE}"/>
              </a:ext>
            </a:extLst>
          </p:cNvPr>
          <p:cNvGraphicFramePr/>
          <p:nvPr>
            <p:extLst>
              <p:ext uri="{D42A27DB-BD31-4B8C-83A1-F6EECF244321}">
                <p14:modId xmlns:p14="http://schemas.microsoft.com/office/powerpoint/2010/main" val="1466251437"/>
              </p:ext>
            </p:extLst>
          </p:nvPr>
        </p:nvGraphicFramePr>
        <p:xfrm>
          <a:off x="6949018" y="966498"/>
          <a:ext cx="5050240" cy="550565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019E400F-8CD3-4EB2-9B3E-FFFADCC5C640}"/>
              </a:ext>
            </a:extLst>
          </p:cNvPr>
          <p:cNvSpPr txBox="1"/>
          <p:nvPr/>
        </p:nvSpPr>
        <p:spPr>
          <a:xfrm>
            <a:off x="472941" y="2020136"/>
            <a:ext cx="6051657" cy="2462213"/>
          </a:xfrm>
          <a:prstGeom prst="rect">
            <a:avLst/>
          </a:prstGeom>
          <a:noFill/>
        </p:spPr>
        <p:txBody>
          <a:bodyPr wrap="square" rtlCol="0">
            <a:spAutoFit/>
          </a:bodyPr>
          <a:lstStyle/>
          <a:p>
            <a:pPr>
              <a:spcAft>
                <a:spcPts val="1200"/>
              </a:spcAft>
            </a:pPr>
            <a:r>
              <a:rPr lang="en-US" sz="4800" b="1" dirty="0">
                <a:latin typeface="Arial" panose="020B0604020202020204" pitchFamily="34" charset="0"/>
                <a:cs typeface="Arial" panose="020B0604020202020204" pitchFamily="34" charset="0"/>
              </a:rPr>
              <a:t>Discussion</a:t>
            </a:r>
          </a:p>
          <a:p>
            <a:r>
              <a:rPr lang="en-US" sz="4800" dirty="0">
                <a:latin typeface="Arial Nova Light" panose="020B0304020202020204" pitchFamily="34" charset="0"/>
              </a:rPr>
              <a:t>What does informality mean to our tax work?</a:t>
            </a:r>
          </a:p>
        </p:txBody>
      </p:sp>
    </p:spTree>
    <p:extLst>
      <p:ext uri="{BB962C8B-B14F-4D97-AF65-F5344CB8AC3E}">
        <p14:creationId xmlns:p14="http://schemas.microsoft.com/office/powerpoint/2010/main" val="299670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496C4AB-4073-405B-ABF3-E76541D85D1F}"/>
              </a:ext>
            </a:extLst>
          </p:cNvPr>
          <p:cNvSpPr txBox="1"/>
          <p:nvPr/>
        </p:nvSpPr>
        <p:spPr>
          <a:xfrm>
            <a:off x="838200" y="1349919"/>
            <a:ext cx="5517107" cy="4416594"/>
          </a:xfrm>
          <a:prstGeom prst="rect">
            <a:avLst/>
          </a:prstGeom>
          <a:noFill/>
        </p:spPr>
        <p:txBody>
          <a:bodyPr wrap="square" rtlCol="0">
            <a:spAutoFit/>
          </a:bodyPr>
          <a:lstStyle/>
          <a:p>
            <a:pPr>
              <a:spcAft>
                <a:spcPts val="600"/>
              </a:spcAft>
            </a:pPr>
            <a:r>
              <a:rPr lang="en-US" b="1" dirty="0">
                <a:latin typeface="Arial" panose="020B0604020202020204" pitchFamily="34" charset="0"/>
                <a:cs typeface="Arial" panose="020B0604020202020204" pitchFamily="34" charset="0"/>
              </a:rPr>
              <a:t>Experiences Taxing the Informal Economy</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Taxing unlikely to produce significant tax revenues in the short- to medium-term (</a:t>
            </a:r>
            <a:r>
              <a:rPr lang="en-US" sz="1400" dirty="0">
                <a:latin typeface="Arial Nova Light" panose="020B0304020202020204" pitchFamily="34" charset="0"/>
                <a:hlinkClick r:id="rId2"/>
              </a:rPr>
              <a:t>de Mel, McKenzie &amp; Woodruff, 2013; Bruhn &amp; McKenzie, 2014; and Joshi et al., 2014 in Joshi, Prichard, and Heady</a:t>
            </a:r>
            <a:r>
              <a:rPr lang="en-US" sz="1400" dirty="0">
                <a:latin typeface="Arial Nova Light" panose="020B0304020202020204" pitchFamily="34" charset="0"/>
              </a:rPr>
              <a:t>, 2014)</a:t>
            </a: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Taxing the informal economy typically results in limited revenue with cost of collection often being higher (</a:t>
            </a:r>
            <a:r>
              <a:rPr lang="nl-NL" sz="1400" dirty="0">
                <a:latin typeface="Arial Nova Light" panose="020B0304020202020204" pitchFamily="34" charset="0"/>
                <a:hlinkClick r:id="rId3"/>
              </a:rPr>
              <a:t>Benhassine et al in Gallien, Moore, and van den Boogaard</a:t>
            </a:r>
            <a:r>
              <a:rPr lang="nl-NL" sz="1400" dirty="0">
                <a:latin typeface="Arial Nova Light" panose="020B0304020202020204" pitchFamily="34" charset="0"/>
              </a:rPr>
              <a:t>, 2021)</a:t>
            </a:r>
            <a:endParaRPr lang="en-US" sz="1400" dirty="0">
              <a:latin typeface="Arial Nova Light" panose="020B0304020202020204" pitchFamily="34" charset="0"/>
            </a:endParaRP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Half of taxpayers registered with African national tax administration do not pay taxes at all – so called  non-filers and nil-filers (</a:t>
            </a:r>
            <a:r>
              <a:rPr lang="nl-NL" sz="1400" dirty="0">
                <a:latin typeface="Arial Nova Light" panose="020B0304020202020204" pitchFamily="34" charset="0"/>
                <a:hlinkClick r:id="rId3"/>
              </a:rPr>
              <a:t>Gallien, Moore, and van den Boogaard</a:t>
            </a:r>
            <a:r>
              <a:rPr lang="nl-NL" sz="1400" dirty="0">
                <a:latin typeface="Arial Nova Light" panose="020B0304020202020204" pitchFamily="34" charset="0"/>
              </a:rPr>
              <a:t>, 2021)</a:t>
            </a:r>
          </a:p>
          <a:p>
            <a:pPr marL="285750" indent="-285750">
              <a:spcAft>
                <a:spcPts val="600"/>
              </a:spcAft>
              <a:buFont typeface="Wingdings" panose="05000000000000000000" pitchFamily="2" charset="2"/>
              <a:buChar char="§"/>
            </a:pPr>
            <a:r>
              <a:rPr lang="nl-NL" sz="1400" dirty="0">
                <a:latin typeface="Arial Nova Light" panose="020B0304020202020204" pitchFamily="34" charset="0"/>
              </a:rPr>
              <a:t>Informal firms already pay a wide range of indirect taxes, nuisance taxes, user fees, and informal taxes</a:t>
            </a:r>
            <a:r>
              <a:rPr lang="en-US" sz="1400" dirty="0">
                <a:latin typeface="Arial Nova Light" panose="020B0304020202020204" pitchFamily="34" charset="0"/>
              </a:rPr>
              <a:t> (</a:t>
            </a:r>
            <a:r>
              <a:rPr lang="nl-NL" sz="1400" dirty="0">
                <a:latin typeface="Arial Nova Light" panose="020B0304020202020204" pitchFamily="34" charset="0"/>
                <a:hlinkClick r:id="rId3"/>
              </a:rPr>
              <a:t>Ibid</a:t>
            </a:r>
            <a:r>
              <a:rPr lang="nl-NL" sz="1400" dirty="0">
                <a:latin typeface="Arial Nova Light" panose="020B0304020202020204" pitchFamily="34" charset="0"/>
              </a:rPr>
              <a:t>)</a:t>
            </a:r>
            <a:endParaRPr lang="en-US" sz="1400" dirty="0">
              <a:latin typeface="Arial Nova Light" panose="020B0304020202020204" pitchFamily="34" charset="0"/>
            </a:endParaRPr>
          </a:p>
          <a:p>
            <a:pPr marL="285750" indent="-285750">
              <a:spcAft>
                <a:spcPts val="600"/>
              </a:spcAft>
              <a:buFont typeface="Wingdings" panose="05000000000000000000" pitchFamily="2" charset="2"/>
              <a:buChar char="§"/>
            </a:pPr>
            <a:r>
              <a:rPr lang="en-US" sz="1400" dirty="0">
                <a:latin typeface="Arial Nova Light" panose="020B0304020202020204" pitchFamily="34" charset="0"/>
              </a:rPr>
              <a:t>Taxing large firms and high net worth individuals in the informal economy can yield substantial revenue (</a:t>
            </a:r>
            <a:r>
              <a:rPr lang="nl-NL" sz="1400" dirty="0">
                <a:latin typeface="Arial Nova Light" panose="020B0304020202020204" pitchFamily="34" charset="0"/>
                <a:hlinkClick r:id="rId3"/>
              </a:rPr>
              <a:t>Ibid</a:t>
            </a:r>
            <a:r>
              <a:rPr lang="nl-NL" sz="1400" dirty="0">
                <a:latin typeface="Arial Nova Light" panose="020B0304020202020204" pitchFamily="34" charset="0"/>
              </a:rPr>
              <a:t>)</a:t>
            </a:r>
          </a:p>
          <a:p>
            <a:pPr marL="285750" indent="-285750">
              <a:spcAft>
                <a:spcPts val="600"/>
              </a:spcAft>
              <a:buFont typeface="Wingdings" panose="05000000000000000000" pitchFamily="2" charset="2"/>
              <a:buChar char="§"/>
            </a:pPr>
            <a:endParaRPr lang="nl-NL" sz="1400" dirty="0">
              <a:latin typeface="Arial Nova Light" panose="020B0304020202020204" pitchFamily="34" charset="0"/>
            </a:endParaRPr>
          </a:p>
          <a:p>
            <a:pPr>
              <a:spcAft>
                <a:spcPts val="600"/>
              </a:spcAft>
            </a:pPr>
            <a:r>
              <a:rPr lang="nl-NL" b="1" dirty="0">
                <a:latin typeface="Arial" panose="020B0604020202020204" pitchFamily="34" charset="0"/>
                <a:cs typeface="Arial" panose="020B0604020202020204" pitchFamily="34" charset="0"/>
                <a:sym typeface="Wingdings" panose="05000000000000000000" pitchFamily="2" charset="2"/>
              </a:rPr>
              <a:t> </a:t>
            </a:r>
            <a:r>
              <a:rPr lang="nl-NL" b="1" dirty="0">
                <a:latin typeface="Arial" panose="020B0604020202020204" pitchFamily="34" charset="0"/>
                <a:cs typeface="Arial" panose="020B0604020202020204" pitchFamily="34" charset="0"/>
              </a:rPr>
              <a:t>Determine who is feasible to register</a:t>
            </a:r>
          </a:p>
        </p:txBody>
      </p:sp>
      <p:sp>
        <p:nvSpPr>
          <p:cNvPr id="4" name="Flowchart: Process 3">
            <a:extLst>
              <a:ext uri="{FF2B5EF4-FFF2-40B4-BE49-F238E27FC236}">
                <a16:creationId xmlns:a16="http://schemas.microsoft.com/office/drawing/2014/main" id="{DBB34E8F-3B25-4166-B568-3C25927805A2}"/>
              </a:ext>
            </a:extLst>
          </p:cNvPr>
          <p:cNvSpPr/>
          <p:nvPr/>
        </p:nvSpPr>
        <p:spPr>
          <a:xfrm>
            <a:off x="9301053" y="4125590"/>
            <a:ext cx="2308758" cy="1879285"/>
          </a:xfrm>
          <a:prstGeom prst="flowChartProcess">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Feasible to Register</a:t>
            </a:r>
          </a:p>
        </p:txBody>
      </p:sp>
      <p:sp>
        <p:nvSpPr>
          <p:cNvPr id="10" name="Flowchart: Process 9">
            <a:extLst>
              <a:ext uri="{FF2B5EF4-FFF2-40B4-BE49-F238E27FC236}">
                <a16:creationId xmlns:a16="http://schemas.microsoft.com/office/drawing/2014/main" id="{87A501DD-55DE-44C9-8228-3C96B63AE7FD}"/>
              </a:ext>
            </a:extLst>
          </p:cNvPr>
          <p:cNvSpPr/>
          <p:nvPr/>
        </p:nvSpPr>
        <p:spPr>
          <a:xfrm>
            <a:off x="7037811" y="1432876"/>
            <a:ext cx="2286000" cy="457200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31EEED34-2559-40B5-9059-BFD4A400C3B6}"/>
              </a:ext>
            </a:extLst>
          </p:cNvPr>
          <p:cNvSpPr/>
          <p:nvPr/>
        </p:nvSpPr>
        <p:spPr>
          <a:xfrm>
            <a:off x="9323811" y="1432876"/>
            <a:ext cx="2286000" cy="893714"/>
          </a:xfrm>
          <a:prstGeom prst="flowChartProcess">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Illegal Activities</a:t>
            </a:r>
          </a:p>
        </p:txBody>
      </p:sp>
      <p:sp>
        <p:nvSpPr>
          <p:cNvPr id="12" name="Flowchart: Process 11">
            <a:extLst>
              <a:ext uri="{FF2B5EF4-FFF2-40B4-BE49-F238E27FC236}">
                <a16:creationId xmlns:a16="http://schemas.microsoft.com/office/drawing/2014/main" id="{BF901002-7F5A-4215-B038-BE50B5787BBE}"/>
              </a:ext>
            </a:extLst>
          </p:cNvPr>
          <p:cNvSpPr/>
          <p:nvPr/>
        </p:nvSpPr>
        <p:spPr>
          <a:xfrm>
            <a:off x="9323811" y="2326590"/>
            <a:ext cx="2286000" cy="906125"/>
          </a:xfrm>
          <a:prstGeom prst="flowChartProcess">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Below the Threshold</a:t>
            </a:r>
          </a:p>
        </p:txBody>
      </p:sp>
      <p:sp>
        <p:nvSpPr>
          <p:cNvPr id="13" name="Flowchart: Process 12">
            <a:extLst>
              <a:ext uri="{FF2B5EF4-FFF2-40B4-BE49-F238E27FC236}">
                <a16:creationId xmlns:a16="http://schemas.microsoft.com/office/drawing/2014/main" id="{CC223864-93EB-4A73-B5D2-E764D5325836}"/>
              </a:ext>
            </a:extLst>
          </p:cNvPr>
          <p:cNvSpPr/>
          <p:nvPr/>
        </p:nvSpPr>
        <p:spPr>
          <a:xfrm>
            <a:off x="9323811" y="3231877"/>
            <a:ext cx="2286000" cy="893714"/>
          </a:xfrm>
          <a:prstGeom prst="flowChartProcess">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Too Costly to Register</a:t>
            </a:r>
          </a:p>
        </p:txBody>
      </p:sp>
      <p:sp>
        <p:nvSpPr>
          <p:cNvPr id="14" name="TextBox 13">
            <a:extLst>
              <a:ext uri="{FF2B5EF4-FFF2-40B4-BE49-F238E27FC236}">
                <a16:creationId xmlns:a16="http://schemas.microsoft.com/office/drawing/2014/main" id="{19A2FBAE-3CB4-48C9-AE5B-E82C6B27EAD1}"/>
              </a:ext>
            </a:extLst>
          </p:cNvPr>
          <p:cNvSpPr txBox="1"/>
          <p:nvPr/>
        </p:nvSpPr>
        <p:spPr>
          <a:xfrm>
            <a:off x="9301053" y="1064382"/>
            <a:ext cx="2286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Unregistered Taxpayers</a:t>
            </a:r>
          </a:p>
        </p:txBody>
      </p:sp>
      <p:sp>
        <p:nvSpPr>
          <p:cNvPr id="15" name="TextBox 14">
            <a:extLst>
              <a:ext uri="{FF2B5EF4-FFF2-40B4-BE49-F238E27FC236}">
                <a16:creationId xmlns:a16="http://schemas.microsoft.com/office/drawing/2014/main" id="{C03F6481-1072-48EC-9C06-39D51431877B}"/>
              </a:ext>
            </a:extLst>
          </p:cNvPr>
          <p:cNvSpPr txBox="1"/>
          <p:nvPr/>
        </p:nvSpPr>
        <p:spPr>
          <a:xfrm>
            <a:off x="7037811" y="1061254"/>
            <a:ext cx="2286000" cy="307777"/>
          </a:xfrm>
          <a:prstGeom prst="rect">
            <a:avLst/>
          </a:prstGeom>
          <a:noFill/>
        </p:spPr>
        <p:txBody>
          <a:bodyPr wrap="square">
            <a:spAutoFit/>
          </a:bodyPr>
          <a:lstStyle/>
          <a:p>
            <a:pPr algn="ctr"/>
            <a:r>
              <a:rPr lang="en-US" sz="1400" dirty="0">
                <a:latin typeface="Arial" panose="020B0604020202020204" pitchFamily="34" charset="0"/>
                <a:cs typeface="Arial" panose="020B0604020202020204" pitchFamily="34" charset="0"/>
              </a:rPr>
              <a:t>Registered Taxpayers</a:t>
            </a:r>
          </a:p>
        </p:txBody>
      </p:sp>
      <p:sp>
        <p:nvSpPr>
          <p:cNvPr id="16" name="Flowchart: Process 15">
            <a:extLst>
              <a:ext uri="{FF2B5EF4-FFF2-40B4-BE49-F238E27FC236}">
                <a16:creationId xmlns:a16="http://schemas.microsoft.com/office/drawing/2014/main" id="{F4303128-5E52-4A88-9DF2-87559D79B1E8}"/>
              </a:ext>
            </a:extLst>
          </p:cNvPr>
          <p:cNvSpPr/>
          <p:nvPr/>
        </p:nvSpPr>
        <p:spPr>
          <a:xfrm>
            <a:off x="7026431" y="1430167"/>
            <a:ext cx="4583379" cy="4572000"/>
          </a:xfrm>
          <a:prstGeom prst="flowChartProcess">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Flowchart: Process 17">
            <a:extLst>
              <a:ext uri="{FF2B5EF4-FFF2-40B4-BE49-F238E27FC236}">
                <a16:creationId xmlns:a16="http://schemas.microsoft.com/office/drawing/2014/main" id="{0CCE6DAB-1C19-4442-85B0-81BF9A35288D}"/>
              </a:ext>
            </a:extLst>
          </p:cNvPr>
          <p:cNvSpPr/>
          <p:nvPr/>
        </p:nvSpPr>
        <p:spPr>
          <a:xfrm>
            <a:off x="7026432" y="1427458"/>
            <a:ext cx="2307724" cy="4572000"/>
          </a:xfrm>
          <a:prstGeom prst="flowChartProcess">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Taxpayer Registration</a:t>
            </a:r>
          </a:p>
        </p:txBody>
      </p:sp>
      <p:sp>
        <p:nvSpPr>
          <p:cNvPr id="22" name="TextBox 21">
            <a:extLst>
              <a:ext uri="{FF2B5EF4-FFF2-40B4-BE49-F238E27FC236}">
                <a16:creationId xmlns:a16="http://schemas.microsoft.com/office/drawing/2014/main" id="{1DE3D86E-EF4E-4EBC-BBDE-2A4413DFFE1C}"/>
              </a:ext>
            </a:extLst>
          </p:cNvPr>
          <p:cNvSpPr txBox="1"/>
          <p:nvPr/>
        </p:nvSpPr>
        <p:spPr>
          <a:xfrm>
            <a:off x="8109438" y="724263"/>
            <a:ext cx="2286000" cy="307777"/>
          </a:xfrm>
          <a:prstGeom prst="rect">
            <a:avLst/>
          </a:prstGeom>
          <a:noFill/>
        </p:spPr>
        <p:txBody>
          <a:bodyPr wrap="square">
            <a:spAutoFit/>
          </a:bodyPr>
          <a:lstStyle/>
          <a:p>
            <a:pPr algn="ctr"/>
            <a:r>
              <a:rPr lang="en-US" sz="1400" b="1" dirty="0">
                <a:latin typeface="Arial" panose="020B0604020202020204" pitchFamily="34" charset="0"/>
                <a:cs typeface="Arial" panose="020B0604020202020204" pitchFamily="34" charset="0"/>
              </a:rPr>
              <a:t>Informal Economy</a:t>
            </a:r>
          </a:p>
        </p:txBody>
      </p:sp>
      <p:sp>
        <p:nvSpPr>
          <p:cNvPr id="23" name="Slide Number Placeholder 12">
            <a:extLst>
              <a:ext uri="{FF2B5EF4-FFF2-40B4-BE49-F238E27FC236}">
                <a16:creationId xmlns:a16="http://schemas.microsoft.com/office/drawing/2014/main" id="{4874F28D-BF35-4DBC-B6F8-2947F7B9CE16}"/>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7</a:t>
            </a:fld>
            <a:endParaRPr lang="en-US" sz="4800" dirty="0">
              <a:solidFill>
                <a:schemeClr val="accent1">
                  <a:lumMod val="40000"/>
                  <a:lumOff val="60000"/>
                </a:schemeClr>
              </a:solidFill>
            </a:endParaRPr>
          </a:p>
        </p:txBody>
      </p:sp>
    </p:spTree>
    <p:extLst>
      <p:ext uri="{BB962C8B-B14F-4D97-AF65-F5344CB8AC3E}">
        <p14:creationId xmlns:p14="http://schemas.microsoft.com/office/powerpoint/2010/main" val="427353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5517107" cy="823192"/>
          </a:xfrm>
        </p:spPr>
        <p:txBody>
          <a:bodyPr>
            <a:normAutofit/>
          </a:bodyPr>
          <a:lstStyle/>
          <a:p>
            <a:r>
              <a:rPr lang="en-US" sz="3200" b="1" dirty="0">
                <a:latin typeface="Arial" panose="020B0604020202020204" pitchFamily="34" charset="0"/>
                <a:cs typeface="Arial" panose="020B0604020202020204" pitchFamily="34" charset="0"/>
              </a:rPr>
              <a:t>Taxpayer Registration</a:t>
            </a:r>
          </a:p>
        </p:txBody>
      </p:sp>
      <p:sp>
        <p:nvSpPr>
          <p:cNvPr id="22" name="Slide Number Placeholder 12">
            <a:extLst>
              <a:ext uri="{FF2B5EF4-FFF2-40B4-BE49-F238E27FC236}">
                <a16:creationId xmlns:a16="http://schemas.microsoft.com/office/drawing/2014/main" id="{21BEA760-326C-438B-9998-D39D93FCE14F}"/>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8</a:t>
            </a:fld>
            <a:endParaRPr lang="en-US" sz="4800" dirty="0">
              <a:solidFill>
                <a:schemeClr val="accent1">
                  <a:lumMod val="40000"/>
                  <a:lumOff val="60000"/>
                </a:schemeClr>
              </a:solidFill>
            </a:endParaRPr>
          </a:p>
        </p:txBody>
      </p:sp>
      <p:graphicFrame>
        <p:nvGraphicFramePr>
          <p:cNvPr id="3" name="Diagram 2">
            <a:extLst>
              <a:ext uri="{FF2B5EF4-FFF2-40B4-BE49-F238E27FC236}">
                <a16:creationId xmlns:a16="http://schemas.microsoft.com/office/drawing/2014/main" id="{A6EE81EA-9306-4B3F-B31F-7E32683667AC}"/>
              </a:ext>
            </a:extLst>
          </p:cNvPr>
          <p:cNvGraphicFramePr/>
          <p:nvPr>
            <p:extLst>
              <p:ext uri="{D42A27DB-BD31-4B8C-83A1-F6EECF244321}">
                <p14:modId xmlns:p14="http://schemas.microsoft.com/office/powerpoint/2010/main" val="82396813"/>
              </p:ext>
            </p:extLst>
          </p:nvPr>
        </p:nvGraphicFramePr>
        <p:xfrm>
          <a:off x="997863" y="1818356"/>
          <a:ext cx="10421478" cy="322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71D1F53-AA5B-49CB-ACF2-539D0412ACCD}"/>
              </a:ext>
            </a:extLst>
          </p:cNvPr>
          <p:cNvSpPr txBox="1"/>
          <p:nvPr/>
        </p:nvSpPr>
        <p:spPr>
          <a:xfrm>
            <a:off x="997863" y="2950813"/>
            <a:ext cx="298480" cy="338554"/>
          </a:xfrm>
          <a:prstGeom prst="rect">
            <a:avLst/>
          </a:prstGeom>
          <a:noFill/>
        </p:spPr>
        <p:txBody>
          <a:bodyPr wrap="non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7" name="TextBox 6">
            <a:extLst>
              <a:ext uri="{FF2B5EF4-FFF2-40B4-BE49-F238E27FC236}">
                <a16:creationId xmlns:a16="http://schemas.microsoft.com/office/drawing/2014/main" id="{2F2362B0-1B1E-423C-8BE1-86F8D404A0B2}"/>
              </a:ext>
            </a:extLst>
          </p:cNvPr>
          <p:cNvSpPr txBox="1"/>
          <p:nvPr/>
        </p:nvSpPr>
        <p:spPr>
          <a:xfrm>
            <a:off x="2812809" y="2950813"/>
            <a:ext cx="298480" cy="338554"/>
          </a:xfrm>
          <a:prstGeom prst="rect">
            <a:avLst/>
          </a:prstGeom>
          <a:noFill/>
        </p:spPr>
        <p:txBody>
          <a:bodyPr wrap="non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8" name="TextBox 7">
            <a:extLst>
              <a:ext uri="{FF2B5EF4-FFF2-40B4-BE49-F238E27FC236}">
                <a16:creationId xmlns:a16="http://schemas.microsoft.com/office/drawing/2014/main" id="{A00AFB9F-D0DB-4DC8-8DF6-B1F896F97F22}"/>
              </a:ext>
            </a:extLst>
          </p:cNvPr>
          <p:cNvSpPr txBox="1"/>
          <p:nvPr/>
        </p:nvSpPr>
        <p:spPr>
          <a:xfrm>
            <a:off x="4627755" y="2912509"/>
            <a:ext cx="298480" cy="338554"/>
          </a:xfrm>
          <a:prstGeom prst="rect">
            <a:avLst/>
          </a:prstGeom>
          <a:noFill/>
        </p:spPr>
        <p:txBody>
          <a:bodyPr wrap="non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3</a:t>
            </a:r>
          </a:p>
        </p:txBody>
      </p:sp>
      <p:sp>
        <p:nvSpPr>
          <p:cNvPr id="9" name="TextBox 8">
            <a:extLst>
              <a:ext uri="{FF2B5EF4-FFF2-40B4-BE49-F238E27FC236}">
                <a16:creationId xmlns:a16="http://schemas.microsoft.com/office/drawing/2014/main" id="{1197078B-4AC3-4F13-8535-B2BE6FFB51A2}"/>
              </a:ext>
            </a:extLst>
          </p:cNvPr>
          <p:cNvSpPr txBox="1"/>
          <p:nvPr/>
        </p:nvSpPr>
        <p:spPr>
          <a:xfrm>
            <a:off x="6442701" y="2912509"/>
            <a:ext cx="298480" cy="338554"/>
          </a:xfrm>
          <a:prstGeom prst="rect">
            <a:avLst/>
          </a:prstGeom>
          <a:noFill/>
        </p:spPr>
        <p:txBody>
          <a:bodyPr wrap="squar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04092945-EFF8-4D6D-9F80-908E2205E61C}"/>
              </a:ext>
            </a:extLst>
          </p:cNvPr>
          <p:cNvSpPr txBox="1"/>
          <p:nvPr/>
        </p:nvSpPr>
        <p:spPr>
          <a:xfrm>
            <a:off x="8257647" y="2912509"/>
            <a:ext cx="298480" cy="338554"/>
          </a:xfrm>
          <a:prstGeom prst="rect">
            <a:avLst/>
          </a:prstGeom>
          <a:noFill/>
        </p:spPr>
        <p:txBody>
          <a:bodyPr wrap="squar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5</a:t>
            </a:r>
          </a:p>
        </p:txBody>
      </p:sp>
      <p:sp>
        <p:nvSpPr>
          <p:cNvPr id="11" name="TextBox 10">
            <a:extLst>
              <a:ext uri="{FF2B5EF4-FFF2-40B4-BE49-F238E27FC236}">
                <a16:creationId xmlns:a16="http://schemas.microsoft.com/office/drawing/2014/main" id="{C0EC8E97-57F6-4695-8E7F-C85C1A09C3E0}"/>
              </a:ext>
            </a:extLst>
          </p:cNvPr>
          <p:cNvSpPr txBox="1"/>
          <p:nvPr/>
        </p:nvSpPr>
        <p:spPr>
          <a:xfrm>
            <a:off x="10084197" y="2902728"/>
            <a:ext cx="298480" cy="338554"/>
          </a:xfrm>
          <a:prstGeom prst="rect">
            <a:avLst/>
          </a:prstGeom>
          <a:noFill/>
        </p:spPr>
        <p:txBody>
          <a:bodyPr wrap="square" rtlCol="0">
            <a:spAutoFit/>
          </a:bodyPr>
          <a:lstStyle/>
          <a:p>
            <a:r>
              <a:rPr lang="en-US" sz="1600" b="1" dirty="0">
                <a:solidFill>
                  <a:schemeClr val="accent1">
                    <a:lumMod val="60000"/>
                    <a:lumOff val="40000"/>
                  </a:schemeClr>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269873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8BD063B3-9686-49B3-B02D-D3163FAF7E3D}"/>
              </a:ext>
            </a:extLst>
          </p:cNvPr>
          <p:cNvSpPr>
            <a:spLocks noGrp="1"/>
          </p:cNvSpPr>
          <p:nvPr>
            <p:ph type="title"/>
          </p:nvPr>
        </p:nvSpPr>
        <p:spPr>
          <a:xfrm>
            <a:off x="838200" y="365126"/>
            <a:ext cx="10018748" cy="823192"/>
          </a:xfrm>
        </p:spPr>
        <p:txBody>
          <a:bodyPr>
            <a:normAutofit/>
          </a:bodyPr>
          <a:lstStyle/>
          <a:p>
            <a:r>
              <a:rPr lang="en-US" sz="3200" b="1" dirty="0">
                <a:latin typeface="Arial" panose="020B0604020202020204" pitchFamily="34" charset="0"/>
                <a:cs typeface="Arial" panose="020B0604020202020204" pitchFamily="34" charset="0"/>
              </a:rPr>
              <a:t>1. Define Goal for Taxpayer Registration </a:t>
            </a:r>
          </a:p>
        </p:txBody>
      </p:sp>
      <p:sp>
        <p:nvSpPr>
          <p:cNvPr id="22" name="Slide Number Placeholder 12">
            <a:extLst>
              <a:ext uri="{FF2B5EF4-FFF2-40B4-BE49-F238E27FC236}">
                <a16:creationId xmlns:a16="http://schemas.microsoft.com/office/drawing/2014/main" id="{21BEA760-326C-438B-9998-D39D93FCE14F}"/>
              </a:ext>
            </a:extLst>
          </p:cNvPr>
          <p:cNvSpPr>
            <a:spLocks noGrp="1"/>
          </p:cNvSpPr>
          <p:nvPr>
            <p:ph type="sldNum" sz="quarter" idx="12"/>
          </p:nvPr>
        </p:nvSpPr>
        <p:spPr>
          <a:xfrm>
            <a:off x="10931424" y="5999458"/>
            <a:ext cx="1067834" cy="722018"/>
          </a:xfrm>
        </p:spPr>
        <p:txBody>
          <a:bodyPr/>
          <a:lstStyle/>
          <a:p>
            <a:fld id="{FF10827B-5BC8-4EAD-AACE-A8E995909268}" type="slidenum">
              <a:rPr lang="en-US" sz="4800" smtClean="0">
                <a:solidFill>
                  <a:schemeClr val="accent1">
                    <a:lumMod val="40000"/>
                    <a:lumOff val="60000"/>
                  </a:schemeClr>
                </a:solidFill>
              </a:rPr>
              <a:t>9</a:t>
            </a:fld>
            <a:endParaRPr lang="en-US" sz="4800" dirty="0">
              <a:solidFill>
                <a:schemeClr val="accent1">
                  <a:lumMod val="40000"/>
                  <a:lumOff val="60000"/>
                </a:schemeClr>
              </a:solidFill>
            </a:endParaRPr>
          </a:p>
        </p:txBody>
      </p:sp>
      <p:sp>
        <p:nvSpPr>
          <p:cNvPr id="23" name="TextBox 22">
            <a:extLst>
              <a:ext uri="{FF2B5EF4-FFF2-40B4-BE49-F238E27FC236}">
                <a16:creationId xmlns:a16="http://schemas.microsoft.com/office/drawing/2014/main" id="{23D2F23B-F6D1-4C07-AA07-A2AE77417C86}"/>
              </a:ext>
            </a:extLst>
          </p:cNvPr>
          <p:cNvSpPr txBox="1"/>
          <p:nvPr/>
        </p:nvSpPr>
        <p:spPr>
          <a:xfrm>
            <a:off x="838200" y="1505396"/>
            <a:ext cx="8966466" cy="3847207"/>
          </a:xfrm>
          <a:prstGeom prst="rect">
            <a:avLst/>
          </a:prstGeom>
          <a:noFill/>
        </p:spPr>
        <p:txBody>
          <a:bodyPr wrap="square" rtlCol="0">
            <a:spAutoFit/>
          </a:bodyPr>
          <a:lstStyle/>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Raise revenue</a:t>
            </a:r>
          </a:p>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Reinforce the importance of paying taxes (tax morale)</a:t>
            </a:r>
          </a:p>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Deter non-compliance</a:t>
            </a:r>
          </a:p>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Ensure level playing field among firms</a:t>
            </a:r>
          </a:p>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Address labor market violations</a:t>
            </a:r>
          </a:p>
          <a:p>
            <a:pPr marL="342900" indent="-342900">
              <a:spcAft>
                <a:spcPts val="2400"/>
              </a:spcAft>
              <a:buFont typeface="+mj-lt"/>
              <a:buAutoNum type="arabicPeriod"/>
            </a:pPr>
            <a:r>
              <a:rPr lang="en-US" sz="2400" dirty="0">
                <a:latin typeface="Arial" panose="020B0604020202020204" pitchFamily="34" charset="0"/>
                <a:cs typeface="Arial" panose="020B0604020202020204" pitchFamily="34" charset="0"/>
              </a:rPr>
              <a:t>Fight tax crimes and other crimes</a:t>
            </a:r>
          </a:p>
        </p:txBody>
      </p:sp>
    </p:spTree>
    <p:extLst>
      <p:ext uri="{BB962C8B-B14F-4D97-AF65-F5344CB8AC3E}">
        <p14:creationId xmlns:p14="http://schemas.microsoft.com/office/powerpoint/2010/main" val="3400356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EP OFFICIAL">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000000"/>
    </a:hlink>
    <a:folHlink>
      <a:srgbClr val="0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GEP OFFICIAL">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000000"/>
    </a:hlink>
    <a:folHlink>
      <a:srgbClr val="0000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556</TotalTime>
  <Words>1420</Words>
  <Application>Microsoft Office PowerPoint</Application>
  <PresentationFormat>Widescreen</PresentationFormat>
  <Paragraphs>164</Paragraphs>
  <Slides>16</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Arial</vt:lpstr>
      <vt:lpstr>Arial Nova Light</vt:lpstr>
      <vt:lpstr>Calibri</vt:lpstr>
      <vt:lpstr>Calibri Light</vt:lpstr>
      <vt:lpstr>Wingdings</vt:lpstr>
      <vt:lpstr>Office Theme</vt:lpstr>
      <vt:lpstr>PowerPoint-præsentation</vt:lpstr>
      <vt:lpstr>Introduction</vt:lpstr>
      <vt:lpstr>Context</vt:lpstr>
      <vt:lpstr>Context</vt:lpstr>
      <vt:lpstr>Revenue</vt:lpstr>
      <vt:lpstr>PowerPoint-præsentation</vt:lpstr>
      <vt:lpstr>Taxpayer Registration</vt:lpstr>
      <vt:lpstr>Taxpayer Registration</vt:lpstr>
      <vt:lpstr>1. Define Goal for Taxpayer Registration </vt:lpstr>
      <vt:lpstr>2. Prioritize Segments</vt:lpstr>
      <vt:lpstr>PowerPoint-præsentation</vt:lpstr>
      <vt:lpstr>3. Identify Data Sources</vt:lpstr>
      <vt:lpstr>3. Identify Data Sources</vt:lpstr>
      <vt:lpstr>PowerPoint-præsentation</vt:lpstr>
      <vt:lpstr>4. Gather and Analyze Data</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Hjorth Agerskov</dc:creator>
  <cp:lastModifiedBy>Ditte Lund (DILU) | VIA</cp:lastModifiedBy>
  <cp:revision>29</cp:revision>
  <cp:lastPrinted>2022-02-18T16:25:29Z</cp:lastPrinted>
  <dcterms:created xsi:type="dcterms:W3CDTF">2022-02-17T14:10:16Z</dcterms:created>
  <dcterms:modified xsi:type="dcterms:W3CDTF">2022-02-28T08:51:14Z</dcterms:modified>
</cp:coreProperties>
</file>